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3202-E47B-49CD-BECF-F1B1D6D7479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85D1-6819-4B6A-B278-5372FA7B7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6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2A8-87D2-0250-C6CF-74436E03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AEF01-3B51-4818-328B-2A28EF53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C413-92F1-A1FE-FAB4-A9414B4C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D2B5-82E3-41B7-81E6-DBAEC6262A88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9F383-3E58-FE3B-2E46-3D0CD879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F0BC-FCD6-9D15-3FBF-8865A12E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0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D5CE-FD75-5BEC-8717-0D726456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7C543-2DDC-A8EF-0F14-A3A4C3C16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D3B3-751C-D829-0595-A0B17D59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77-188C-4BB8-A28A-9FEE62AFE924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9EA5-66EB-5C6C-FB3A-528EB569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60E8-4E74-D8C0-8D7E-897BE7FD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6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008AD-EED2-9214-2E71-E695BD325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EDCA2-9E0D-4D36-4214-1A7CA0A3B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29D3-9436-500E-7706-F5732026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5EC-F651-4C86-A9A1-2D8F2BDFAF1C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DE93-6507-4EA1-3D40-D10075D7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4B5A-929C-5627-97B1-136DEF54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64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0EA2-65E0-C1F3-2595-F19BE5B3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2C44-6773-851D-D6A1-BBBE8CE3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4045-E337-B2FE-7A69-53777C2E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B56D-F330-4BDA-8845-68870B216336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F435-6DDF-E53E-6188-6431C1F3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A2AE-676A-F79A-3A78-BF92FE12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6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61F5-3000-23D5-5685-6DD68886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BDDB-6835-69F2-7C55-44284489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4144-0CB4-6503-0C70-F9581A57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5747-0189-449B-93AA-11FBC5C0EBC7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3CAA-5E42-50EF-83B3-F5122918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26B0-AE60-B9A6-FA56-5F20F823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9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B5F8-7A04-BD1B-348B-39D6F9C6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A5F7-7DCD-5EAB-82A0-580651E27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29655-71A0-5B9A-6DB1-3626AB02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9C441-3D35-9D15-79C8-3DFF6776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6252-FFDD-4900-8A3A-03806FE8CEA6}" type="datetime1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20E05-7BFB-C869-D6F2-75A8365C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FC3D5-4892-3191-D09C-98DEFBA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7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90F-642A-B640-2483-FF44C55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CE86A-1546-106B-544A-C478FF47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EC760-1583-534E-5456-FC915441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8DC2D-7121-591C-3BF5-394F2B26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D55C0-2A18-761E-DFEF-F774619A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9FBA-44EE-46D2-A1A4-E0EE60AA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252E-77EB-464E-BDBE-16EDC01C7A8C}" type="datetime1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A1835-AB47-B0A9-1114-7178841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B877F-FB0A-5BBF-6947-42CA86D1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7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2712-D82B-C54B-D3DD-20A3272B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DBD19-BD3F-94E7-6D47-0720CE0E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A83-6C20-45FF-A095-67F2D90908B6}" type="datetime1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899B1-57E3-9E0A-A4BF-41BBF4F8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CB298-54D7-F373-49EF-F6FC023C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3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C6B5E-7EA3-9D3E-75AA-17282FE9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0B8-DE1B-4BF0-A82A-1C9666EDA4AC}" type="datetime1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DB638-2580-C4D3-4FA2-ABDC34BF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9AE5-7575-71BF-CCF5-8817778B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9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B18F-697F-8C3A-434E-53FB6772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C0EB-0ABC-8EDA-129E-35B1BA3A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91A32-604C-AC3B-7040-DAA2B954B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24186-CB2C-2D94-A51A-1A8EF42C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4A4D-C4A6-4D01-89B2-AD9C1DDD433B}" type="datetime1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F1CAB-B6BD-17A4-4D22-1008698C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D933-9A2D-A3D8-C379-13C80C85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3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563B-9C8B-A916-949D-0FF1593C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E206B-824E-4BBF-71EC-DAA06618B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A5D76-3CD3-FC81-FD5F-E83CE8CA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AF831-E32D-AB9D-D6C2-EEDAFF2B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73D-818E-4ABE-A49F-7845B8335148}" type="datetime1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8014-DE66-F8C0-AA39-3E9F7E7C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358E0-131D-012D-8AF1-E6FC0169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4B92F-9798-024D-32A5-84CE9A75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A7526-C899-7058-5D7E-4F1A82B4B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2BB2-73AB-9F87-AE30-D3075E38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6CB0-0311-430C-B252-A770A553AC33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6D9C-CBF1-69FE-A2B3-4DDBCCB6C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19AA-7405-152B-CBA1-683ECC452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A3A5-4E5F-4F7D-9D73-44FD875A5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4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3167-36A9-4A33-C397-C19BE7152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Operators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B4DDA-2ED3-F3C8-FE4A-926772878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Created  by: Rahul Majukar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6498F-DCC2-416E-A1EF-13715B3C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72092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C491D-110D-D8D1-BD81-E5EF3E23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latin typeface="Segoe UI" panose="020B0502040204020203" pitchFamily="34" charset="0"/>
              </a:rPr>
              <a:t>Comparison Operators or Relational </a:t>
            </a:r>
            <a:r>
              <a:rPr lang="en-US" sz="5400" dirty="0">
                <a:latin typeface="Segoe UI" panose="020B0502040204020203" pitchFamily="34" charset="0"/>
              </a:rPr>
              <a:t>operators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432F-297C-D86B-D77B-BEEDC838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 are used to compare two values</a:t>
            </a:r>
            <a:endParaRPr lang="en-US" dirty="0"/>
          </a:p>
          <a:p>
            <a:endParaRPr lang="en-IN" sz="2200" dirty="0"/>
          </a:p>
          <a:p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2C394-EA45-4964-70AB-7FD2D09D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67" y="2433388"/>
            <a:ext cx="10730502" cy="42582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12904-066E-6E72-366C-37461EB4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33743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19429-B042-E0FB-528A-ED6D9D9B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>
                <a:effectLst/>
                <a:latin typeface="erdana"/>
              </a:rPr>
              <a:t>Operators in Java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5E4C-CB04-586D-40B3-088F5C9D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1700" b="1" i="0" dirty="0">
                <a:effectLst/>
                <a:latin typeface="inter-bold"/>
              </a:rPr>
              <a:t>Operator</a:t>
            </a:r>
            <a:r>
              <a:rPr lang="en-IN" sz="1700" b="0" i="0" dirty="0">
                <a:effectLst/>
                <a:latin typeface="inter-regular"/>
              </a:rPr>
              <a:t> in java is a symbol that is used to perform operations. For example: +, -, *, / etc.</a:t>
            </a:r>
          </a:p>
          <a:p>
            <a:pPr marL="0" indent="0">
              <a:buNone/>
            </a:pPr>
            <a:endParaRPr lang="en-IN" sz="1700" b="0" i="0" dirty="0">
              <a:effectLst/>
              <a:latin typeface="inter-regular"/>
            </a:endParaRPr>
          </a:p>
          <a:p>
            <a:pPr marL="0" indent="0">
              <a:buNone/>
            </a:pPr>
            <a:r>
              <a:rPr lang="en-IN" sz="1700" b="0" i="0" dirty="0">
                <a:effectLst/>
                <a:latin typeface="inter-regular"/>
              </a:rPr>
              <a:t>There are many types of operators in Java which are given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inter-regular"/>
              </a:rPr>
              <a:t>Unary Operator,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inter-regular"/>
              </a:rPr>
              <a:t>Arithmetic Operator,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inter-regular"/>
              </a:rPr>
              <a:t>Shift Operator,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inter-regular"/>
              </a:rPr>
              <a:t>Relational Operator,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inter-regular"/>
              </a:rPr>
              <a:t>Bitwise Operator,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inter-regular"/>
              </a:rPr>
              <a:t>Logical Operator,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inter-regular"/>
              </a:rPr>
              <a:t>Ternary Operator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0" i="0" dirty="0">
                <a:effectLst/>
                <a:latin typeface="inter-regular"/>
              </a:rPr>
              <a:t>Assignment Operator.</a:t>
            </a:r>
          </a:p>
          <a:p>
            <a:endParaRPr lang="en-IN" sz="1700" dirty="0">
              <a:latin typeface="inter-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262E1-7A86-C209-DF35-4DD8E805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43642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19429-B042-E0FB-528A-ED6D9D9B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313678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>
                <a:effectLst/>
                <a:latin typeface="erdana"/>
              </a:rPr>
              <a:t>Operators in Java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Java for Testers – Different types of Operators in Java - QAFox">
            <a:extLst>
              <a:ext uri="{FF2B5EF4-FFF2-40B4-BE49-F238E27FC236}">
                <a16:creationId xmlns:a16="http://schemas.microsoft.com/office/drawing/2014/main" id="{E9F67181-33EC-C2ED-B4B0-18AE2217E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4341"/>
            <a:ext cx="10853928" cy="47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13EFA-93EE-A066-B3E1-4FEB3831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1877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4C9C2-20C8-E27D-3C38-ABF82625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erdana"/>
              </a:rPr>
              <a:t>Unary Operator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4868-2EF2-C686-0745-FE1BDDFE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IN" sz="2200" b="0" i="0" dirty="0">
                <a:effectLst/>
                <a:latin typeface="inter-regular"/>
              </a:rPr>
              <a:t>The Java unary operators require only one operand. Unary operators are used to perform various operations i.e.: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inter-regular"/>
              </a:rPr>
              <a:t>incrementing/decrementing a value by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inter-regular"/>
              </a:rPr>
              <a:t>negating an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inter-regular"/>
              </a:rPr>
              <a:t>inverting the value of a </a:t>
            </a:r>
            <a:r>
              <a:rPr lang="en-IN" sz="2200" b="0" i="0" dirty="0" err="1">
                <a:effectLst/>
                <a:latin typeface="inter-regular"/>
              </a:rPr>
              <a:t>boolean</a:t>
            </a:r>
            <a:endParaRPr lang="en-IN" sz="2200" b="0" i="0" dirty="0">
              <a:effectLst/>
              <a:latin typeface="inter-regular"/>
            </a:endParaRPr>
          </a:p>
          <a:p>
            <a:pPr marL="0" indent="0">
              <a:buNone/>
            </a:pPr>
            <a:r>
              <a:rPr lang="en-IN" sz="2200" b="1" dirty="0"/>
              <a:t>Example:</a:t>
            </a:r>
          </a:p>
          <a:p>
            <a:pPr marL="0" indent="0" algn="just">
              <a:buNone/>
            </a:pPr>
            <a:r>
              <a:rPr lang="en-IN" sz="2200" dirty="0"/>
              <a:t>	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x=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(x++);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//10 (11)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(++x);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//12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(x--);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//12 (11)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(--x);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//10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4BFD1-D8A8-B5D2-DF38-08C94B7E635B}"/>
              </a:ext>
            </a:extLst>
          </p:cNvPr>
          <p:cNvSpPr txBox="1"/>
          <p:nvPr/>
        </p:nvSpPr>
        <p:spPr>
          <a:xfrm>
            <a:off x="5917435" y="3631156"/>
            <a:ext cx="609771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/>
              <a:t>Example2: </a:t>
            </a:r>
            <a:r>
              <a:rPr lang="en-IN" sz="2200" b="1" dirty="0"/>
              <a:t>Unary Operator addition</a:t>
            </a:r>
          </a:p>
          <a:p>
            <a:pPr marL="0" indent="0" algn="just">
              <a:buNone/>
            </a:pPr>
            <a:r>
              <a:rPr lang="en-IN" sz="2200" b="1" i="0" dirty="0">
                <a:solidFill>
                  <a:srgbClr val="006699"/>
                </a:solidFill>
                <a:effectLst/>
                <a:latin typeface="inter-regular"/>
              </a:rPr>
              <a:t>	int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a=</a:t>
            </a:r>
            <a:r>
              <a:rPr lang="en-IN" sz="22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457200" lvl="1" indent="0" algn="just">
              <a:buNone/>
            </a:pPr>
            <a:r>
              <a:rPr lang="en-IN" sz="2200" b="1" i="0" dirty="0">
                <a:solidFill>
                  <a:srgbClr val="006699"/>
                </a:solidFill>
                <a:effectLst/>
                <a:latin typeface="inter-regular"/>
              </a:rPr>
              <a:t>	int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b=</a:t>
            </a:r>
            <a:r>
              <a:rPr lang="en-IN" sz="22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457200" lvl="1" indent="0" algn="just">
              <a:buNone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sz="22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(a++ + ++a);</a:t>
            </a:r>
            <a:r>
              <a:rPr lang="en-IN" sz="2200" b="0" i="0" dirty="0">
                <a:solidFill>
                  <a:srgbClr val="008200"/>
                </a:solidFill>
                <a:effectLst/>
                <a:latin typeface="inter-regular"/>
              </a:rPr>
              <a:t>//10+12=22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sz="22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(b++ + b++);</a:t>
            </a:r>
            <a:r>
              <a:rPr lang="en-IN" sz="2200" b="0" i="0" dirty="0">
                <a:solidFill>
                  <a:srgbClr val="008200"/>
                </a:solidFill>
                <a:effectLst/>
                <a:latin typeface="inter-regular"/>
              </a:rPr>
              <a:t>//10+11=21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88A21-6B24-2999-C6C6-7304956F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82989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FB73-6819-30CE-E9CA-435C249D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Arithmetic operators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BD8E-F2FB-373A-6E4D-7AFC24F8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operators are used to perform addition, subtraction, multiplication, and division.</a:t>
            </a:r>
            <a:endParaRPr lang="en-IN" sz="2000" dirty="0">
              <a:solidFill>
                <a:srgbClr val="C00000"/>
              </a:solidFill>
              <a:latin typeface="inter-regular"/>
            </a:endParaRPr>
          </a:p>
          <a:p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*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/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5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-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*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/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2 = 21</a:t>
            </a:r>
          </a:p>
          <a:p>
            <a:pPr marL="0" indent="0">
              <a:buNone/>
            </a:pPr>
            <a:endParaRPr lang="en-IN" sz="2000" b="0" i="0" dirty="0">
              <a:solidFill>
                <a:srgbClr val="C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  <a:latin typeface="inter-regular"/>
              </a:rPr>
              <a:t>Example:</a:t>
            </a:r>
          </a:p>
          <a:p>
            <a:pPr marL="914400" lvl="2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914400" lvl="2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914400" lvl="2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//15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14400" lvl="2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(a-b);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//5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14400" lvl="2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(a*b);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//50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14400" lvl="2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(a/b);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//2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14400" lvl="2" indent="0" algn="just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a%b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54DF-B61C-CE84-9CD1-CA2FF613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13704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78C3D-E8F7-962B-B3B3-F121CE5C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Assignment Operators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847D-556A-1B78-98A2-45593740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1600" b="0" i="0" dirty="0">
                <a:solidFill>
                  <a:srgbClr val="333333"/>
                </a:solidFill>
                <a:effectLst/>
                <a:latin typeface="inter-regular"/>
              </a:rPr>
              <a:t>It is used to assign the value on its right to the operand on its left.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32CAAF-FA30-33D6-D560-A7DE2D5CA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17261"/>
              </p:ext>
            </p:extLst>
          </p:nvPr>
        </p:nvGraphicFramePr>
        <p:xfrm>
          <a:off x="1684961" y="2424700"/>
          <a:ext cx="8537826" cy="432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913">
                  <a:extLst>
                    <a:ext uri="{9D8B030D-6E8A-4147-A177-3AD203B41FA5}">
                      <a16:colId xmlns:a16="http://schemas.microsoft.com/office/drawing/2014/main" val="3660462430"/>
                    </a:ext>
                  </a:extLst>
                </a:gridCol>
                <a:gridCol w="4268913">
                  <a:extLst>
                    <a:ext uri="{9D8B030D-6E8A-4147-A177-3AD203B41FA5}">
                      <a16:colId xmlns:a16="http://schemas.microsoft.com/office/drawing/2014/main" val="3311317798"/>
                    </a:ext>
                  </a:extLst>
                </a:gridCol>
              </a:tblGrid>
              <a:tr h="579154">
                <a:tc>
                  <a:txBody>
                    <a:bodyPr/>
                    <a:lstStyle/>
                    <a:p>
                      <a:r>
                        <a:rPr lang="en-US" sz="2400" dirty="0"/>
                        <a:t>Example 1: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 2: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33311"/>
                  </a:ext>
                </a:extLst>
              </a:tr>
              <a:tr h="2895771">
                <a:tc>
                  <a:txBody>
                    <a:bodyPr/>
                    <a:lstStyle/>
                    <a:p>
                      <a:pPr algn="just">
                        <a:buFont typeface="+mj-lt"/>
                        <a:buNone/>
                      </a:pPr>
                      <a:r>
                        <a:rPr lang="en-IN" sz="2400" b="1" i="0" dirty="0">
                          <a:solidFill>
                            <a:srgbClr val="006699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a=</a:t>
                      </a:r>
                      <a:r>
                        <a:rPr lang="en-IN" sz="2400" b="0" i="0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10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;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1" i="0" dirty="0">
                          <a:solidFill>
                            <a:srgbClr val="006699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b=</a:t>
                      </a:r>
                      <a:r>
                        <a:rPr lang="en-IN" sz="2400" b="0" i="0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20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;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a+=</a:t>
                      </a:r>
                      <a:r>
                        <a:rPr lang="en-IN" sz="2400" b="0" i="0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4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;</a:t>
                      </a:r>
                      <a:r>
                        <a:rPr lang="en-IN" sz="2400" b="0" i="0" dirty="0">
                          <a:solidFill>
                            <a:srgbClr val="008200"/>
                          </a:solidFill>
                          <a:effectLst/>
                          <a:latin typeface="inter-regular"/>
                        </a:rPr>
                        <a:t>//a=a+4 (a=10+4)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b-=</a:t>
                      </a:r>
                      <a:r>
                        <a:rPr lang="en-IN" sz="2400" b="0" i="0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4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;</a:t>
                      </a:r>
                      <a:r>
                        <a:rPr lang="en-IN" sz="2400" b="0" i="0" dirty="0">
                          <a:solidFill>
                            <a:srgbClr val="008200"/>
                          </a:solidFill>
                          <a:effectLst/>
                          <a:latin typeface="inter-regular"/>
                        </a:rPr>
                        <a:t>//b=b-4 (b=20-4)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System.out.println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(a);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System.out.println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(b);  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+mj-lt"/>
                        <a:buNone/>
                      </a:pPr>
                      <a:r>
                        <a:rPr lang="en-IN" sz="2400" b="1" i="0" dirty="0">
                          <a:solidFill>
                            <a:srgbClr val="006699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a=</a:t>
                      </a:r>
                      <a:r>
                        <a:rPr lang="en-IN" sz="2400" b="0" i="0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10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;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a+=</a:t>
                      </a:r>
                      <a:r>
                        <a:rPr lang="en-IN" sz="2400" b="0" i="0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3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;</a:t>
                      </a:r>
                      <a:r>
                        <a:rPr lang="en-IN" sz="2400" b="0" i="0" dirty="0">
                          <a:solidFill>
                            <a:srgbClr val="008200"/>
                          </a:solidFill>
                          <a:effectLst/>
                          <a:latin typeface="inter-regular"/>
                        </a:rPr>
                        <a:t>//10+3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System.out.println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(a);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a-=</a:t>
                      </a:r>
                      <a:r>
                        <a:rPr lang="en-IN" sz="2400" b="0" i="0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4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;</a:t>
                      </a:r>
                      <a:r>
                        <a:rPr lang="en-IN" sz="2400" b="0" i="0" dirty="0">
                          <a:solidFill>
                            <a:srgbClr val="008200"/>
                          </a:solidFill>
                          <a:effectLst/>
                          <a:latin typeface="inter-regular"/>
                        </a:rPr>
                        <a:t>//13-4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System.out.println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(a);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a*=</a:t>
                      </a:r>
                      <a:r>
                        <a:rPr lang="en-IN" sz="2400" b="0" i="0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2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;</a:t>
                      </a:r>
                      <a:r>
                        <a:rPr lang="en-IN" sz="2400" b="0" i="0" dirty="0">
                          <a:solidFill>
                            <a:srgbClr val="008200"/>
                          </a:solidFill>
                          <a:effectLst/>
                          <a:latin typeface="inter-regular"/>
                        </a:rPr>
                        <a:t>//9*2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System.out.println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(a);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a/=</a:t>
                      </a:r>
                      <a:r>
                        <a:rPr lang="en-IN" sz="2400" b="0" i="0" dirty="0">
                          <a:solidFill>
                            <a:srgbClr val="C00000"/>
                          </a:solidFill>
                          <a:effectLst/>
                          <a:latin typeface="inter-regular"/>
                        </a:rPr>
                        <a:t>2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;</a:t>
                      </a:r>
                      <a:r>
                        <a:rPr lang="en-IN" sz="2400" b="0" i="0" dirty="0">
                          <a:solidFill>
                            <a:srgbClr val="008200"/>
                          </a:solidFill>
                          <a:effectLst/>
                          <a:latin typeface="inter-regular"/>
                        </a:rPr>
                        <a:t>//18/2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  </a:t>
                      </a:r>
                    </a:p>
                    <a:p>
                      <a:pPr algn="just">
                        <a:buFont typeface="+mj-lt"/>
                        <a:buNone/>
                      </a:pP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System.out.println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inter-regular"/>
                        </a:rPr>
                        <a:t>(a);  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8282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60EC-F058-2619-BDB0-A63F942C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24578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A7371-AF73-13BF-D94F-3DD19341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Assignment Operators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2B2E1-550A-EC3D-2400-CA4143143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776" y="1928813"/>
            <a:ext cx="9244447" cy="425291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8E710-235E-734F-8579-1DCA4574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319166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B0BC9-F66A-1737-9BD3-75635EB4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erdana"/>
              </a:rPr>
              <a:t>Java Ternary Operator 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2E7-8852-3078-B260-97D33C18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1600" b="0" i="0" dirty="0">
                <a:solidFill>
                  <a:srgbClr val="333333"/>
                </a:solidFill>
                <a:effectLst/>
                <a:latin typeface="inter-regular"/>
              </a:rPr>
              <a:t>Java Ternary operator is used as one line replacement for if-then-else statement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333333"/>
                </a:solidFill>
                <a:latin typeface="inter-regular"/>
              </a:rPr>
              <a:t>Example:</a:t>
            </a:r>
          </a:p>
          <a:p>
            <a:pPr marL="0" indent="0" algn="just">
              <a:buNone/>
            </a:pPr>
            <a:r>
              <a:rPr lang="en-IN" sz="2200" dirty="0"/>
              <a:t>	</a:t>
            </a:r>
            <a:r>
              <a:rPr lang="en-IN" sz="18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a=</a:t>
            </a:r>
            <a:r>
              <a:rPr lang="en-IN" sz="1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914400" lvl="2" indent="0" algn="just">
              <a:buNone/>
            </a:pPr>
            <a:r>
              <a:rPr lang="en-IN" sz="18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b=</a:t>
            </a:r>
            <a:r>
              <a:rPr lang="en-IN" sz="1800" b="0" i="0" dirty="0">
                <a:solidFill>
                  <a:srgbClr val="C00000"/>
                </a:solidFill>
                <a:effectLst/>
                <a:latin typeface="inter-regular"/>
              </a:rPr>
              <a:t>5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914400" lvl="2" indent="0" algn="just">
              <a:buNone/>
            </a:pPr>
            <a:r>
              <a:rPr lang="en-IN" sz="18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 min=(a&lt;b)?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inter-regular"/>
              </a:rPr>
              <a:t>a:b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914400" lvl="2" indent="0" algn="just">
              <a:buNone/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-regular"/>
              </a:rPr>
              <a:t>(min);  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2AFA99F-CA3B-670D-2F2E-6D5D5042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646" y="2682653"/>
            <a:ext cx="6436440" cy="327534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EEDC-8E68-A3AF-53A0-ABF34CF2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58446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DD1DC-996C-108B-A721-5BEFD6AE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Segoe UI" panose="020B0502040204020203" pitchFamily="34" charset="0"/>
              </a:rPr>
              <a:t>Java Logical Operators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82CF-C0FD-8033-4ED5-73671881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 are used to determine the logic between variables or values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2518A-9C7D-6672-6B17-E674C025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4" y="2700013"/>
            <a:ext cx="9688277" cy="31436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FB85A-D8F0-C889-C279-85F70FF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380002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553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erdana</vt:lpstr>
      <vt:lpstr>inter-bold</vt:lpstr>
      <vt:lpstr>inter-regular</vt:lpstr>
      <vt:lpstr>Segoe UI</vt:lpstr>
      <vt:lpstr>Verdana</vt:lpstr>
      <vt:lpstr>Office Theme</vt:lpstr>
      <vt:lpstr>Operators</vt:lpstr>
      <vt:lpstr>Operators in Java</vt:lpstr>
      <vt:lpstr>Operators in Java</vt:lpstr>
      <vt:lpstr>Unary Operator</vt:lpstr>
      <vt:lpstr>Arithmetic operators</vt:lpstr>
      <vt:lpstr>Assignment Operators</vt:lpstr>
      <vt:lpstr>Assignment Operators</vt:lpstr>
      <vt:lpstr>Java Ternary Operator </vt:lpstr>
      <vt:lpstr>Java Logical Operators</vt:lpstr>
      <vt:lpstr>Comparison Operators or Relational operators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Majukar, Rahul</dc:creator>
  <cp:lastModifiedBy>Majukar, Rahul</cp:lastModifiedBy>
  <cp:revision>11</cp:revision>
  <dcterms:created xsi:type="dcterms:W3CDTF">2022-11-06T19:09:04Z</dcterms:created>
  <dcterms:modified xsi:type="dcterms:W3CDTF">2022-11-16T08:31:38Z</dcterms:modified>
</cp:coreProperties>
</file>