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b7bd5a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b7bd5a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39b36a8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9b36a8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9b7bd5a5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9b7bd5a5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39b36a8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9b36a8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b7bd5a5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b7bd5a5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39b36a8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9b36a8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39b36a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9b36a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39b36a8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9b36a8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39b36a8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9b36a8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b7bd5a5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b7bd5a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b7bd5a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b7bd5a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9b7bd5a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9b7bd5a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39b36a8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9b36a8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b7bd5a5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b7bd5a5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Newtonbot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Clr>
                <a:srgbClr val="000000"/>
              </a:buClr>
              <a:buSzPts val="1100"/>
              <a:buFont typeface="Arial"/>
              <a:buNone/>
            </a:pPr>
            <a:r>
              <a:rPr lang="en"/>
              <a:t>ECE 478/578 Project 2</a:t>
            </a:r>
            <a:endParaRPr/>
          </a:p>
          <a:p>
            <a:pPr indent="0" lvl="0" marL="0" rtl="0" algn="l">
              <a:spcBef>
                <a:spcPts val="0"/>
              </a:spcBef>
              <a:spcAft>
                <a:spcPts val="0"/>
              </a:spcAft>
              <a:buClr>
                <a:srgbClr val="000000"/>
              </a:buClr>
              <a:buSzPts val="1100"/>
              <a:buFont typeface="Arial"/>
              <a:buNone/>
            </a:pPr>
            <a:r>
              <a:rPr lang="en"/>
              <a:t>Team Members:</a:t>
            </a:r>
            <a:endParaRPr/>
          </a:p>
          <a:p>
            <a:pPr indent="0" lvl="0" marL="0" rtl="0" algn="l">
              <a:spcBef>
                <a:spcPts val="0"/>
              </a:spcBef>
              <a:spcAft>
                <a:spcPts val="0"/>
              </a:spcAft>
              <a:buClr>
                <a:srgbClr val="000000"/>
              </a:buClr>
              <a:buSzPts val="1100"/>
              <a:buFont typeface="Arial"/>
              <a:buNone/>
            </a:pPr>
            <a:r>
              <a:rPr lang="en"/>
              <a:t>Kanna Lakshmanan</a:t>
            </a:r>
            <a:endParaRPr/>
          </a:p>
          <a:p>
            <a:pPr indent="0" lvl="0" marL="0" rtl="0" algn="l">
              <a:spcBef>
                <a:spcPts val="0"/>
              </a:spcBef>
              <a:spcAft>
                <a:spcPts val="0"/>
              </a:spcAft>
              <a:buClr>
                <a:srgbClr val="000000"/>
              </a:buClr>
              <a:buSzPts val="1100"/>
              <a:buFont typeface="Arial"/>
              <a:buNone/>
            </a:pPr>
            <a:r>
              <a:rPr lang="en"/>
              <a:t>Lauren Voepel</a:t>
            </a:r>
            <a:endParaRPr/>
          </a:p>
          <a:p>
            <a:pPr indent="0" lvl="0" marL="0" rtl="0" algn="l">
              <a:spcBef>
                <a:spcPts val="0"/>
              </a:spcBef>
              <a:spcAft>
                <a:spcPts val="0"/>
              </a:spcAft>
              <a:buClr>
                <a:srgbClr val="000000"/>
              </a:buClr>
              <a:buSzPts val="1100"/>
              <a:buFont typeface="Arial"/>
              <a:buNone/>
            </a:pPr>
            <a:r>
              <a:rPr lang="en"/>
              <a:t>Jennifer Lara</a:t>
            </a:r>
            <a:endParaRPr/>
          </a:p>
          <a:p>
            <a:pPr indent="0" lvl="0" marL="0" rtl="0" algn="l">
              <a:spcBef>
                <a:spcPts val="0"/>
              </a:spcBef>
              <a:spcAft>
                <a:spcPts val="0"/>
              </a:spcAft>
              <a:buClr>
                <a:srgbClr val="000000"/>
              </a:buClr>
              <a:buSzPts val="1100"/>
              <a:buFont typeface="Arial"/>
              <a:buNone/>
            </a:pPr>
            <a:r>
              <a:rPr lang="en"/>
              <a:t>Rahul Marathe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0" y="503600"/>
            <a:ext cx="9144000" cy="13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Boto 3 Library</a:t>
            </a:r>
            <a:endParaRPr/>
          </a:p>
        </p:txBody>
      </p:sp>
      <p:sp>
        <p:nvSpPr>
          <p:cNvPr id="150" name="Google Shape;150;p22"/>
          <p:cNvSpPr txBox="1"/>
          <p:nvPr>
            <p:ph idx="1" type="body"/>
          </p:nvPr>
        </p:nvSpPr>
        <p:spPr>
          <a:xfrm>
            <a:off x="0" y="1369325"/>
            <a:ext cx="9144000" cy="3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64646"/>
                </a:solidFill>
                <a:highlight>
                  <a:srgbClr val="FDFDFD"/>
                </a:highlight>
                <a:latin typeface="Arial"/>
                <a:ea typeface="Arial"/>
                <a:cs typeface="Arial"/>
                <a:sym typeface="Arial"/>
              </a:rPr>
              <a:t>Boto3 is the Amazon Web Services (AWS) Software Development Kit (SDK) for Python, which allows Python developers to write software that makes use of services like Amazon S3 and Amazon EC2. </a:t>
            </a:r>
            <a:endParaRPr sz="1200">
              <a:solidFill>
                <a:srgbClr val="333333"/>
              </a:solidFill>
              <a:latin typeface="Arial"/>
              <a:ea typeface="Arial"/>
              <a:cs typeface="Arial"/>
              <a:sym typeface="Arial"/>
            </a:endParaRPr>
          </a:p>
          <a:p>
            <a:pPr indent="0" lvl="0" marL="0" rtl="0" algn="l">
              <a:spcBef>
                <a:spcPts val="800"/>
              </a:spcBef>
              <a:spcAft>
                <a:spcPts val="0"/>
              </a:spcAft>
              <a:buClr>
                <a:srgbClr val="000000"/>
              </a:buClr>
              <a:buSzPts val="1100"/>
              <a:buFont typeface="Arial"/>
              <a:buNone/>
            </a:pPr>
            <a:r>
              <a:rPr lang="en">
                <a:solidFill>
                  <a:srgbClr val="333333"/>
                </a:solidFill>
                <a:latin typeface="Arial"/>
                <a:ea typeface="Arial"/>
                <a:cs typeface="Arial"/>
                <a:sym typeface="Arial"/>
              </a:rPr>
              <a:t>It uses a data-driven approach to generate classes at runtime from JSON description files that are shared between SDKs in various languages. This includes descriptions for a high level, object oriented interface similar to those available in previous versions of Boto.</a:t>
            </a:r>
            <a:endParaRPr>
              <a:solidFill>
                <a:srgbClr val="333333"/>
              </a:solidFill>
              <a:latin typeface="Arial"/>
              <a:ea typeface="Arial"/>
              <a:cs typeface="Arial"/>
              <a:sym typeface="Arial"/>
            </a:endParaRPr>
          </a:p>
          <a:p>
            <a:pPr indent="0" lvl="0" marL="0" rtl="0" algn="l">
              <a:spcBef>
                <a:spcPts val="800"/>
              </a:spcBef>
              <a:spcAft>
                <a:spcPts val="0"/>
              </a:spcAft>
              <a:buClr>
                <a:srgbClr val="000000"/>
              </a:buClr>
              <a:buSzPts val="1100"/>
              <a:buFont typeface="Arial"/>
              <a:buNone/>
            </a:pPr>
            <a:r>
              <a:rPr lang="en">
                <a:solidFill>
                  <a:srgbClr val="333333"/>
                </a:solidFill>
                <a:latin typeface="Arial"/>
                <a:ea typeface="Arial"/>
                <a:cs typeface="Arial"/>
                <a:sym typeface="Arial"/>
              </a:rPr>
              <a:t>Because Boto 3 is generated from these shared JSON files, we get fast updates to the latest services and features and a consistent API across services. Community contributions to JSON description files in other SDKs also benefit Boto 3, just as contributions to Boto 3 benefit the other SDKs</a:t>
            </a:r>
            <a:endParaRPr>
              <a:solidFill>
                <a:srgbClr val="333333"/>
              </a:solidFill>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Theatre</a:t>
            </a:r>
            <a:endParaRPr/>
          </a:p>
        </p:txBody>
      </p:sp>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Interactions between robots</a:t>
            </a:r>
            <a:endParaRPr/>
          </a:p>
          <a:p>
            <a:pPr indent="-298450" lvl="1" marL="914400" rtl="0" algn="l">
              <a:spcBef>
                <a:spcPts val="0"/>
              </a:spcBef>
              <a:spcAft>
                <a:spcPts val="0"/>
              </a:spcAft>
              <a:buSzPts val="1100"/>
              <a:buChar char="○"/>
            </a:pPr>
            <a:r>
              <a:rPr lang="en"/>
              <a:t>Our robot served as ROS_MASTER to a system of 3 robots</a:t>
            </a:r>
            <a:endParaRPr/>
          </a:p>
          <a:p>
            <a:pPr indent="-311150" lvl="0" marL="457200" rtl="0" algn="l">
              <a:spcBef>
                <a:spcPts val="0"/>
              </a:spcBef>
              <a:spcAft>
                <a:spcPts val="0"/>
              </a:spcAft>
              <a:buSzPts val="1300"/>
              <a:buChar char="●"/>
            </a:pPr>
            <a:r>
              <a:rPr lang="en"/>
              <a:t>Because lines are pre-scripted they can be stored on robots</a:t>
            </a:r>
            <a:endParaRPr/>
          </a:p>
          <a:p>
            <a:pPr indent="-298450" lvl="1" marL="914400" rtl="0" algn="l">
              <a:spcBef>
                <a:spcPts val="0"/>
              </a:spcBef>
              <a:spcAft>
                <a:spcPts val="0"/>
              </a:spcAft>
              <a:buSzPts val="1100"/>
              <a:buChar char="○"/>
            </a:pPr>
            <a:r>
              <a:rPr lang="en"/>
              <a:t>Polly lines were stored in a .wav format</a:t>
            </a:r>
            <a:endParaRPr/>
          </a:p>
          <a:p>
            <a:pPr indent="-311150" lvl="0" marL="457200" rtl="0" algn="l">
              <a:spcBef>
                <a:spcPts val="0"/>
              </a:spcBef>
              <a:spcAft>
                <a:spcPts val="0"/>
              </a:spcAft>
              <a:buSzPts val="1300"/>
              <a:buChar char="●"/>
            </a:pPr>
            <a:r>
              <a:rPr lang="en"/>
              <a:t>Dialogflow was not needed for this section</a:t>
            </a:r>
            <a:endParaRPr/>
          </a:p>
          <a:p>
            <a:pPr indent="-311150" lvl="0" marL="457200" rtl="0" algn="l">
              <a:spcBef>
                <a:spcPts val="0"/>
              </a:spcBef>
              <a:spcAft>
                <a:spcPts val="0"/>
              </a:spcAft>
              <a:buSzPts val="1300"/>
              <a:buChar char="●"/>
            </a:pPr>
            <a:r>
              <a:rPr lang="en"/>
              <a:t>We’ve included movement for some lines</a:t>
            </a:r>
            <a:endParaRPr/>
          </a:p>
          <a:p>
            <a:pPr indent="-298450" lvl="1" marL="914400" rtl="0" algn="l">
              <a:spcBef>
                <a:spcPts val="0"/>
              </a:spcBef>
              <a:spcAft>
                <a:spcPts val="0"/>
              </a:spcAft>
              <a:buSzPts val="1100"/>
              <a:buChar char="○"/>
            </a:pPr>
            <a:r>
              <a:rPr lang="en"/>
              <a:t>Turtlebot’s subscribe to the same nodes for moving limbs which makes synchronizing difficult without rewriting preexisting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Theatre (cont.)</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Robots were subscribed to a topic called /lines</a:t>
            </a:r>
            <a:endParaRPr/>
          </a:p>
          <a:p>
            <a:pPr indent="-298450" lvl="1" marL="914400" marR="0" rtl="0" algn="l">
              <a:lnSpc>
                <a:spcPct val="115000"/>
              </a:lnSpc>
              <a:spcBef>
                <a:spcPts val="0"/>
              </a:spcBef>
              <a:spcAft>
                <a:spcPts val="0"/>
              </a:spcAft>
              <a:buSzPts val="1100"/>
              <a:buChar char="○"/>
            </a:pPr>
            <a:r>
              <a:rPr lang="en"/>
              <a:t>If the current line corresponds to a line stored on the robot it plays the line and publishes to increment</a:t>
            </a:r>
            <a:endParaRPr/>
          </a:p>
          <a:p>
            <a:pPr indent="-298450" lvl="1" marL="914400" marR="0" rtl="0" algn="l">
              <a:lnSpc>
                <a:spcPct val="115000"/>
              </a:lnSpc>
              <a:spcBef>
                <a:spcPts val="0"/>
              </a:spcBef>
              <a:spcAft>
                <a:spcPts val="0"/>
              </a:spcAft>
              <a:buSzPts val="1100"/>
              <a:buChar char="○"/>
            </a:pPr>
            <a:r>
              <a:rPr lang="en"/>
              <a:t>Increments only occur after file is done playing</a:t>
            </a:r>
            <a:endParaRPr/>
          </a:p>
          <a:p>
            <a:pPr indent="-311150" lvl="0" marL="457200" marR="0" rtl="0" algn="l">
              <a:lnSpc>
                <a:spcPct val="115000"/>
              </a:lnSpc>
              <a:spcBef>
                <a:spcPts val="0"/>
              </a:spcBef>
              <a:spcAft>
                <a:spcPts val="0"/>
              </a:spcAft>
              <a:buSzPts val="1300"/>
              <a:buChar char="●"/>
            </a:pPr>
            <a:r>
              <a:rPr lang="en"/>
              <a:t>Increment is used by a node called counter which increments lines when it receives increment</a:t>
            </a:r>
            <a:endParaRPr/>
          </a:p>
          <a:p>
            <a:pPr indent="-311150" lvl="0" marL="457200" marR="0" rtl="0" algn="l">
              <a:lnSpc>
                <a:spcPct val="115000"/>
              </a:lnSpc>
              <a:spcBef>
                <a:spcPts val="0"/>
              </a:spcBef>
              <a:spcAft>
                <a:spcPts val="0"/>
              </a:spcAft>
              <a:buSzPts val="1300"/>
              <a:buChar char="●"/>
            </a:pPr>
            <a:r>
              <a:rPr lang="en"/>
              <a:t>Robots all connected to one another using our robot as ROS_MASTER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0" y="402000"/>
            <a:ext cx="9144000" cy="695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Human-Robot Interaction </a:t>
            </a:r>
            <a:endParaRPr/>
          </a:p>
        </p:txBody>
      </p:sp>
      <p:sp>
        <p:nvSpPr>
          <p:cNvPr id="168" name="Google Shape;168;p25"/>
          <p:cNvSpPr txBox="1"/>
          <p:nvPr>
            <p:ph idx="1" type="body"/>
          </p:nvPr>
        </p:nvSpPr>
        <p:spPr>
          <a:xfrm>
            <a:off x="150" y="1097700"/>
            <a:ext cx="9144000" cy="389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section requires internet for processing Dialogflow and Polly requests</a:t>
            </a:r>
            <a:endParaRPr sz="1400"/>
          </a:p>
          <a:p>
            <a:pPr indent="-317500" lvl="0" marL="457200" rtl="0" algn="l">
              <a:spcBef>
                <a:spcPts val="0"/>
              </a:spcBef>
              <a:spcAft>
                <a:spcPts val="0"/>
              </a:spcAft>
              <a:buSzPts val="1400"/>
              <a:buChar char="●"/>
            </a:pPr>
            <a:r>
              <a:rPr lang="en" sz="1400"/>
              <a:t>Interaction process</a:t>
            </a:r>
            <a:endParaRPr sz="1400"/>
          </a:p>
          <a:p>
            <a:pPr indent="-317500" lvl="1" marL="914400" rtl="0" algn="l">
              <a:spcBef>
                <a:spcPts val="0"/>
              </a:spcBef>
              <a:spcAft>
                <a:spcPts val="0"/>
              </a:spcAft>
              <a:buSzPts val="1400"/>
              <a:buChar char="○"/>
            </a:pPr>
            <a:r>
              <a:rPr lang="en" sz="1400"/>
              <a:t>Voice input -&gt; sent to Dialogflow -&gt; sent to RaspPi -&gt; sent to Polly -&gt; output speech given</a:t>
            </a:r>
            <a:endParaRPr sz="1400"/>
          </a:p>
          <a:p>
            <a:pPr indent="0" lvl="0" marL="0" rtl="0" algn="l">
              <a:spcBef>
                <a:spcPts val="1600"/>
              </a:spcBef>
              <a:spcAft>
                <a:spcPts val="0"/>
              </a:spcAft>
              <a:buNone/>
            </a:pPr>
            <a:r>
              <a:rPr lang="en" sz="1400"/>
              <a:t>	Handshaking done via Rosnodes and Rostopics.</a:t>
            </a:r>
            <a:endParaRPr sz="1400"/>
          </a:p>
          <a:p>
            <a:pPr indent="0" lvl="0" marL="0" rtl="0" algn="l">
              <a:spcBef>
                <a:spcPts val="1600"/>
              </a:spcBef>
              <a:spcAft>
                <a:spcPts val="0"/>
              </a:spcAft>
              <a:buNone/>
            </a:pPr>
            <a:r>
              <a:rPr lang="en" sz="1400"/>
              <a:t> 	Three Rosnodes created for the Interaction:</a:t>
            </a:r>
            <a:endParaRPr sz="1400"/>
          </a:p>
          <a:p>
            <a:pPr indent="0" lvl="0" marL="0" rtl="0" algn="l">
              <a:spcBef>
                <a:spcPts val="1600"/>
              </a:spcBef>
              <a:spcAft>
                <a:spcPts val="0"/>
              </a:spcAft>
              <a:buNone/>
            </a:pPr>
            <a:r>
              <a:rPr lang="en" sz="1400"/>
              <a:t>	Dialogflow_speech,  Polly_speech  and Record_speech</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Some conversations were programmed specifically, others utilized Google’s “Smalltalk”feature. </a:t>
            </a:r>
            <a:endParaRPr sz="1400"/>
          </a:p>
          <a:p>
            <a:pPr indent="0" lvl="0" marL="0" rtl="0" algn="l">
              <a:spcBef>
                <a:spcPts val="1600"/>
              </a:spcBef>
              <a:spcAft>
                <a:spcPts val="1600"/>
              </a:spcAft>
              <a:buNone/>
            </a:pPr>
            <a:r>
              <a:rPr lang="en" sz="1400"/>
              <a:t>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6"/>
          <p:cNvPicPr preferRelativeResize="0"/>
          <p:nvPr/>
        </p:nvPicPr>
        <p:blipFill>
          <a:blip r:embed="rId3">
            <a:alphaModFix/>
          </a:blip>
          <a:stretch>
            <a:fillRect/>
          </a:stretch>
        </p:blipFill>
        <p:spPr>
          <a:xfrm>
            <a:off x="152400" y="152400"/>
            <a:ext cx="8873032" cy="49911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Ideas for future Improvements</a:t>
            </a:r>
            <a:endParaRPr/>
          </a:p>
        </p:txBody>
      </p:sp>
      <p:sp>
        <p:nvSpPr>
          <p:cNvPr id="180" name="Google Shape;180;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Camera integration</a:t>
            </a:r>
            <a:endParaRPr/>
          </a:p>
          <a:p>
            <a:pPr indent="0" lvl="0" marL="0" rtl="0" algn="l">
              <a:spcBef>
                <a:spcPts val="1600"/>
              </a:spcBef>
              <a:spcAft>
                <a:spcPts val="0"/>
              </a:spcAft>
              <a:buNone/>
            </a:pPr>
            <a:r>
              <a:rPr lang="en"/>
              <a:t>Refinement of speech synthesis</a:t>
            </a:r>
            <a:endParaRPr/>
          </a:p>
          <a:p>
            <a:pPr indent="0" lvl="0" marL="0" rtl="0" algn="l">
              <a:spcBef>
                <a:spcPts val="1600"/>
              </a:spcBef>
              <a:spcAft>
                <a:spcPts val="1600"/>
              </a:spcAft>
              <a:buNone/>
            </a:pPr>
            <a:r>
              <a:rPr lang="en"/>
              <a:t>Movement specifically for robot theatre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Robot Theatre</a:t>
            </a:r>
            <a:endParaRPr/>
          </a:p>
          <a:p>
            <a:pPr indent="0" lvl="0" marL="0" rtl="0" algn="l">
              <a:spcBef>
                <a:spcPts val="1600"/>
              </a:spcBef>
              <a:spcAft>
                <a:spcPts val="0"/>
              </a:spcAft>
              <a:buNone/>
            </a:pPr>
            <a:r>
              <a:rPr lang="en"/>
              <a:t>	Have 3 robots interact verbally in a pre-scripted play</a:t>
            </a:r>
            <a:endParaRPr/>
          </a:p>
          <a:p>
            <a:pPr indent="0" lvl="0" marL="0" rtl="0" algn="l">
              <a:spcBef>
                <a:spcPts val="1600"/>
              </a:spcBef>
              <a:spcAft>
                <a:spcPts val="0"/>
              </a:spcAft>
              <a:buNone/>
            </a:pPr>
            <a:r>
              <a:rPr lang="en"/>
              <a:t>Part 2: Human-Robot Interaction</a:t>
            </a:r>
            <a:endParaRPr/>
          </a:p>
          <a:p>
            <a:pPr indent="0" lvl="0" marL="0" rtl="0" algn="l">
              <a:spcBef>
                <a:spcPts val="1600"/>
              </a:spcBef>
              <a:spcAft>
                <a:spcPts val="1600"/>
              </a:spcAft>
              <a:buNone/>
            </a:pPr>
            <a:r>
              <a:rPr lang="en"/>
              <a:t>	Our robot should be able to communicate verbally with a human, providing </a:t>
            </a:r>
            <a:r>
              <a:rPr lang="en"/>
              <a:t>intelligent</a:t>
            </a:r>
            <a:r>
              <a:rPr lang="en"/>
              <a:t> responses to human prompts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Hardware</a:t>
            </a:r>
            <a:endParaRPr/>
          </a:p>
        </p:txBody>
      </p:sp>
      <p:sp>
        <p:nvSpPr>
          <p:cNvPr id="99" name="Google Shape;99;p15"/>
          <p:cNvSpPr txBox="1"/>
          <p:nvPr>
            <p:ph idx="1" type="body"/>
          </p:nvPr>
        </p:nvSpPr>
        <p:spPr>
          <a:xfrm>
            <a:off x="729450" y="2085550"/>
            <a:ext cx="3842400" cy="22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Intel Joule</a:t>
            </a:r>
            <a:endParaRPr/>
          </a:p>
          <a:p>
            <a:pPr indent="-311150" lvl="0" marL="457200" rtl="0" algn="l">
              <a:spcBef>
                <a:spcPts val="1600"/>
              </a:spcBef>
              <a:spcAft>
                <a:spcPts val="0"/>
              </a:spcAft>
              <a:buSzPts val="1300"/>
              <a:buChar char="●"/>
            </a:pPr>
            <a:r>
              <a:rPr lang="en"/>
              <a:t>Computer would crash when roslanch files were run</a:t>
            </a:r>
            <a:endParaRPr/>
          </a:p>
          <a:p>
            <a:pPr indent="0" lvl="0" marL="0" rtl="0" algn="l">
              <a:spcBef>
                <a:spcPts val="1600"/>
              </a:spcBef>
              <a:spcAft>
                <a:spcPts val="0"/>
              </a:spcAft>
              <a:buNone/>
            </a:pPr>
            <a:r>
              <a:rPr lang="en"/>
              <a:t>Raspberry Pi</a:t>
            </a:r>
            <a:endParaRPr/>
          </a:p>
          <a:p>
            <a:pPr indent="-311150" lvl="0" marL="457200" rtl="0" algn="l">
              <a:spcBef>
                <a:spcPts val="1600"/>
              </a:spcBef>
              <a:spcAft>
                <a:spcPts val="0"/>
              </a:spcAft>
              <a:buSzPts val="1300"/>
              <a:buChar char="●"/>
            </a:pPr>
            <a:r>
              <a:rPr lang="en"/>
              <a:t>Adequate for vocal recognition and output, but unable to use for image processing</a:t>
            </a:r>
            <a:endParaRPr/>
          </a:p>
        </p:txBody>
      </p:sp>
      <p:pic>
        <p:nvPicPr>
          <p:cNvPr id="100" name="Google Shape;100;p15"/>
          <p:cNvPicPr preferRelativeResize="0"/>
          <p:nvPr/>
        </p:nvPicPr>
        <p:blipFill>
          <a:blip r:embed="rId3">
            <a:alphaModFix/>
          </a:blip>
          <a:stretch>
            <a:fillRect/>
          </a:stretch>
        </p:blipFill>
        <p:spPr>
          <a:xfrm>
            <a:off x="4438675" y="1853850"/>
            <a:ext cx="4400550" cy="306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Dialogflow</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Debugging Issues</a:t>
            </a:r>
            <a:endParaRPr/>
          </a:p>
          <a:p>
            <a:pPr indent="-298450" lvl="1" marL="914400" rtl="0" algn="l">
              <a:spcBef>
                <a:spcPts val="0"/>
              </a:spcBef>
              <a:spcAft>
                <a:spcPts val="0"/>
              </a:spcAft>
              <a:buSzPts val="1100"/>
              <a:buChar char="○"/>
            </a:pPr>
            <a:r>
              <a:rPr lang="en"/>
              <a:t>Service Calls</a:t>
            </a:r>
            <a:endParaRPr/>
          </a:p>
          <a:p>
            <a:pPr indent="-298450" lvl="1" marL="914400" rtl="0" algn="l">
              <a:spcBef>
                <a:spcPts val="0"/>
              </a:spcBef>
              <a:spcAft>
                <a:spcPts val="0"/>
              </a:spcAft>
              <a:buSzPts val="1100"/>
              <a:buChar char="○"/>
            </a:pPr>
            <a:r>
              <a:rPr lang="en"/>
              <a:t>Virtualbox</a:t>
            </a:r>
            <a:endParaRPr/>
          </a:p>
          <a:p>
            <a:pPr indent="-311150" lvl="0" marL="457200" rtl="0" algn="l">
              <a:spcBef>
                <a:spcPts val="0"/>
              </a:spcBef>
              <a:spcAft>
                <a:spcPts val="0"/>
              </a:spcAft>
              <a:buSzPts val="1300"/>
              <a:buChar char="●"/>
            </a:pPr>
            <a:r>
              <a:rPr lang="en"/>
              <a:t>Implementation</a:t>
            </a:r>
            <a:endParaRPr/>
          </a:p>
          <a:p>
            <a:pPr indent="-298450" lvl="1" marL="914400" rtl="0" algn="l">
              <a:spcBef>
                <a:spcPts val="0"/>
              </a:spcBef>
              <a:spcAft>
                <a:spcPts val="0"/>
              </a:spcAft>
              <a:buSzPts val="1100"/>
              <a:buChar char="○"/>
            </a:pPr>
            <a:r>
              <a:rPr lang="en"/>
              <a:t>Use of basic Agent</a:t>
            </a:r>
            <a:endParaRPr/>
          </a:p>
          <a:p>
            <a:pPr indent="-298450" lvl="1" marL="914400" rtl="0" algn="l">
              <a:spcBef>
                <a:spcPts val="0"/>
              </a:spcBef>
              <a:spcAft>
                <a:spcPts val="0"/>
              </a:spcAft>
              <a:buSzPts val="1100"/>
              <a:buChar char="○"/>
            </a:pPr>
            <a:r>
              <a:rPr lang="en"/>
              <a:t>Integration of Small Talk</a:t>
            </a:r>
            <a:endParaRPr/>
          </a:p>
        </p:txBody>
      </p:sp>
      <p:pic>
        <p:nvPicPr>
          <p:cNvPr id="107" name="Google Shape;107;p16"/>
          <p:cNvPicPr preferRelativeResize="0"/>
          <p:nvPr/>
        </p:nvPicPr>
        <p:blipFill>
          <a:blip r:embed="rId3">
            <a:alphaModFix/>
          </a:blip>
          <a:stretch>
            <a:fillRect/>
          </a:stretch>
        </p:blipFill>
        <p:spPr>
          <a:xfrm>
            <a:off x="4539075" y="1799550"/>
            <a:ext cx="3879079"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Dialogflow</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Intents</a:t>
            </a:r>
            <a:endParaRPr/>
          </a:p>
        </p:txBody>
      </p:sp>
      <p:pic>
        <p:nvPicPr>
          <p:cNvPr id="114" name="Google Shape;114;p17"/>
          <p:cNvPicPr preferRelativeResize="0"/>
          <p:nvPr/>
        </p:nvPicPr>
        <p:blipFill>
          <a:blip r:embed="rId3">
            <a:alphaModFix/>
          </a:blip>
          <a:stretch>
            <a:fillRect/>
          </a:stretch>
        </p:blipFill>
        <p:spPr>
          <a:xfrm>
            <a:off x="4539075" y="1799550"/>
            <a:ext cx="3879079" cy="1013850"/>
          </a:xfrm>
          <a:prstGeom prst="rect">
            <a:avLst/>
          </a:prstGeom>
          <a:noFill/>
          <a:ln>
            <a:noFill/>
          </a:ln>
        </p:spPr>
      </p:pic>
      <p:pic>
        <p:nvPicPr>
          <p:cNvPr id="115" name="Google Shape;115;p17"/>
          <p:cNvPicPr preferRelativeResize="0"/>
          <p:nvPr/>
        </p:nvPicPr>
        <p:blipFill>
          <a:blip r:embed="rId4">
            <a:alphaModFix/>
          </a:blip>
          <a:stretch>
            <a:fillRect/>
          </a:stretch>
        </p:blipFill>
        <p:spPr>
          <a:xfrm>
            <a:off x="978900" y="2482775"/>
            <a:ext cx="2891351" cy="2408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Dialogflow</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Intents</a:t>
            </a:r>
            <a:endParaRPr/>
          </a:p>
        </p:txBody>
      </p:sp>
      <p:pic>
        <p:nvPicPr>
          <p:cNvPr id="122" name="Google Shape;122;p18"/>
          <p:cNvPicPr preferRelativeResize="0"/>
          <p:nvPr/>
        </p:nvPicPr>
        <p:blipFill>
          <a:blip r:embed="rId3">
            <a:alphaModFix/>
          </a:blip>
          <a:stretch>
            <a:fillRect/>
          </a:stretch>
        </p:blipFill>
        <p:spPr>
          <a:xfrm>
            <a:off x="4539075" y="1799550"/>
            <a:ext cx="3879079" cy="1013850"/>
          </a:xfrm>
          <a:prstGeom prst="rect">
            <a:avLst/>
          </a:prstGeom>
          <a:noFill/>
          <a:ln>
            <a:noFill/>
          </a:ln>
        </p:spPr>
      </p:pic>
      <p:pic>
        <p:nvPicPr>
          <p:cNvPr id="123" name="Google Shape;123;p18"/>
          <p:cNvPicPr preferRelativeResize="0"/>
          <p:nvPr/>
        </p:nvPicPr>
        <p:blipFill>
          <a:blip r:embed="rId4">
            <a:alphaModFix/>
          </a:blip>
          <a:stretch>
            <a:fillRect/>
          </a:stretch>
        </p:blipFill>
        <p:spPr>
          <a:xfrm>
            <a:off x="779975" y="2439900"/>
            <a:ext cx="3150900" cy="2663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Dialogflow</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Small talk</a:t>
            </a:r>
            <a:endParaRPr/>
          </a:p>
        </p:txBody>
      </p:sp>
      <p:pic>
        <p:nvPicPr>
          <p:cNvPr id="130" name="Google Shape;130;p19"/>
          <p:cNvPicPr preferRelativeResize="0"/>
          <p:nvPr/>
        </p:nvPicPr>
        <p:blipFill>
          <a:blip r:embed="rId3">
            <a:alphaModFix/>
          </a:blip>
          <a:stretch>
            <a:fillRect/>
          </a:stretch>
        </p:blipFill>
        <p:spPr>
          <a:xfrm>
            <a:off x="4539075" y="1799550"/>
            <a:ext cx="3879079" cy="1013850"/>
          </a:xfrm>
          <a:prstGeom prst="rect">
            <a:avLst/>
          </a:prstGeom>
          <a:noFill/>
          <a:ln>
            <a:noFill/>
          </a:ln>
        </p:spPr>
      </p:pic>
      <p:pic>
        <p:nvPicPr>
          <p:cNvPr id="131" name="Google Shape;131;p19"/>
          <p:cNvPicPr preferRelativeResize="0"/>
          <p:nvPr/>
        </p:nvPicPr>
        <p:blipFill>
          <a:blip r:embed="rId4">
            <a:alphaModFix/>
          </a:blip>
          <a:stretch>
            <a:fillRect/>
          </a:stretch>
        </p:blipFill>
        <p:spPr>
          <a:xfrm>
            <a:off x="663805" y="2358225"/>
            <a:ext cx="3564624" cy="2714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Polly</a:t>
            </a:r>
            <a:endParaRPr/>
          </a:p>
        </p:txBody>
      </p:sp>
      <p:sp>
        <p:nvSpPr>
          <p:cNvPr id="137" name="Google Shape;137;p20"/>
          <p:cNvSpPr txBox="1"/>
          <p:nvPr>
            <p:ph idx="1" type="body"/>
          </p:nvPr>
        </p:nvSpPr>
        <p:spPr>
          <a:xfrm>
            <a:off x="729450" y="2078875"/>
            <a:ext cx="5480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Speech synthesis software </a:t>
            </a:r>
            <a:endParaRPr/>
          </a:p>
          <a:p>
            <a:pPr indent="0" lvl="0" marL="0" rtl="0" algn="l">
              <a:spcBef>
                <a:spcPts val="1600"/>
              </a:spcBef>
              <a:spcAft>
                <a:spcPts val="0"/>
              </a:spcAft>
              <a:buNone/>
            </a:pPr>
            <a:r>
              <a:rPr lang="en"/>
              <a:t>Takes in text in the form of “Speech Synthesis Markup Language” and outputs vocals</a:t>
            </a:r>
            <a:endParaRPr/>
          </a:p>
          <a:p>
            <a:pPr indent="0" lvl="0" marL="0" rtl="0" algn="l">
              <a:spcBef>
                <a:spcPts val="1600"/>
              </a:spcBef>
              <a:spcAft>
                <a:spcPts val="1600"/>
              </a:spcAft>
              <a:buNone/>
            </a:pPr>
            <a:r>
              <a:rPr lang="en"/>
              <a:t>For Newton we used the British-English voice “Brian”</a:t>
            </a:r>
            <a:endParaRPr/>
          </a:p>
        </p:txBody>
      </p:sp>
      <p:pic>
        <p:nvPicPr>
          <p:cNvPr id="138" name="Google Shape;138;p20"/>
          <p:cNvPicPr preferRelativeResize="0"/>
          <p:nvPr/>
        </p:nvPicPr>
        <p:blipFill>
          <a:blip r:embed="rId3">
            <a:alphaModFix/>
          </a:blip>
          <a:stretch>
            <a:fillRect/>
          </a:stretch>
        </p:blipFill>
        <p:spPr>
          <a:xfrm>
            <a:off x="6080000" y="1318650"/>
            <a:ext cx="2629349" cy="2629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80750"/>
            <a:ext cx="7688700" cy="11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Polly</a:t>
            </a:r>
            <a:endParaRPr/>
          </a:p>
        </p:txBody>
      </p:sp>
      <p:sp>
        <p:nvSpPr>
          <p:cNvPr id="144" name="Google Shape;144;p21"/>
          <p:cNvSpPr txBox="1"/>
          <p:nvPr>
            <p:ph idx="1" type="body"/>
          </p:nvPr>
        </p:nvSpPr>
        <p:spPr>
          <a:xfrm>
            <a:off x="150" y="534225"/>
            <a:ext cx="9144000" cy="47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solidFill>
                  <a:srgbClr val="444444"/>
                </a:solidFill>
                <a:latin typeface="Arial"/>
                <a:ea typeface="Arial"/>
                <a:cs typeface="Arial"/>
                <a:sym typeface="Arial"/>
              </a:rPr>
              <a:t>Amazon Polly converts input text into life-like speech. You call one of the speech synthesis methods, provide the text you wish to synthesize, select one of the available Text-to-Speech (TTS) voices, and specify an audio output format. Amazon Polly then synthesizes the provided text into a high-quality speech audio stream.</a:t>
            </a:r>
            <a:endParaRPr sz="1200">
              <a:solidFill>
                <a:srgbClr val="444444"/>
              </a:solidFill>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rPr b="1" lang="en" sz="1200">
                <a:solidFill>
                  <a:srgbClr val="444444"/>
                </a:solidFill>
                <a:latin typeface="Arial"/>
                <a:ea typeface="Arial"/>
                <a:cs typeface="Arial"/>
                <a:sym typeface="Arial"/>
              </a:rPr>
              <a:t>Input text</a:t>
            </a:r>
            <a:r>
              <a:rPr lang="en" sz="1200">
                <a:solidFill>
                  <a:srgbClr val="444444"/>
                </a:solidFill>
                <a:latin typeface="Arial"/>
                <a:ea typeface="Arial"/>
                <a:cs typeface="Arial"/>
                <a:sym typeface="Arial"/>
              </a:rPr>
              <a:t> – Provide the text you want to synthesize, and Amazon Polly returns an audio stream. You can provide the input as plain text or in Speech Synthesis Markup Language (SSML) format. With SSML you can control various aspects of speech such as pronunciation, volume, pitch, and speech rate. </a:t>
            </a:r>
            <a:endParaRPr sz="1200">
              <a:solidFill>
                <a:srgbClr val="444444"/>
              </a:solidFill>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t/>
            </a:r>
            <a:endParaRPr b="1" sz="1200">
              <a:solidFill>
                <a:srgbClr val="444444"/>
              </a:solidFill>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rPr b="1" lang="en" sz="1200">
                <a:solidFill>
                  <a:srgbClr val="444444"/>
                </a:solidFill>
                <a:latin typeface="Arial"/>
                <a:ea typeface="Arial"/>
                <a:cs typeface="Arial"/>
                <a:sym typeface="Arial"/>
              </a:rPr>
              <a:t>Available voices</a:t>
            </a:r>
            <a:r>
              <a:rPr lang="en" sz="1200">
                <a:solidFill>
                  <a:srgbClr val="444444"/>
                </a:solidFill>
                <a:latin typeface="Arial"/>
                <a:ea typeface="Arial"/>
                <a:cs typeface="Arial"/>
                <a:sym typeface="Arial"/>
              </a:rPr>
              <a:t> – Amazon Polly provides a portfolio of multiple languages and a variety of voices, including a bilingual voice (for both English and Hindi). For most languages you can select from several different voices, both male and female. You specify the voice ID name when launching the speech synthesis task, and then the service uses this voice to convert the text to speech. Amazon Polly is not a translation service—the synthesized speech is in the language of the text. </a:t>
            </a:r>
            <a:endParaRPr sz="1200">
              <a:solidFill>
                <a:srgbClr val="444444"/>
              </a:solidFill>
              <a:latin typeface="Arial"/>
              <a:ea typeface="Arial"/>
              <a:cs typeface="Arial"/>
              <a:sym typeface="Arial"/>
            </a:endParaRPr>
          </a:p>
          <a:p>
            <a:pPr indent="0" lvl="0" marL="457200" rtl="0" algn="l">
              <a:lnSpc>
                <a:spcPct val="150000"/>
              </a:lnSpc>
              <a:spcBef>
                <a:spcPts val="0"/>
              </a:spcBef>
              <a:spcAft>
                <a:spcPts val="0"/>
              </a:spcAft>
              <a:buNone/>
            </a:pPr>
            <a:r>
              <a:t/>
            </a:r>
            <a:endParaRPr sz="1200">
              <a:solidFill>
                <a:srgbClr val="444444"/>
              </a:solidFill>
              <a:latin typeface="Arial"/>
              <a:ea typeface="Arial"/>
              <a:cs typeface="Arial"/>
              <a:sym typeface="Arial"/>
            </a:endParaRPr>
          </a:p>
          <a:p>
            <a:pPr indent="-304800" lvl="0" marL="457200" rtl="0" algn="l">
              <a:lnSpc>
                <a:spcPct val="150000"/>
              </a:lnSpc>
              <a:spcBef>
                <a:spcPts val="0"/>
              </a:spcBef>
              <a:spcAft>
                <a:spcPts val="0"/>
              </a:spcAft>
              <a:buClr>
                <a:srgbClr val="444444"/>
              </a:buClr>
              <a:buSzPts val="1200"/>
              <a:buFont typeface="Arial"/>
              <a:buChar char="●"/>
            </a:pPr>
            <a:r>
              <a:rPr b="1" lang="en" sz="1200">
                <a:solidFill>
                  <a:srgbClr val="444444"/>
                </a:solidFill>
                <a:latin typeface="Arial"/>
                <a:ea typeface="Arial"/>
                <a:cs typeface="Arial"/>
                <a:sym typeface="Arial"/>
              </a:rPr>
              <a:t>Output format</a:t>
            </a:r>
            <a:r>
              <a:rPr lang="en" sz="1200">
                <a:solidFill>
                  <a:srgbClr val="444444"/>
                </a:solidFill>
                <a:latin typeface="Arial"/>
                <a:ea typeface="Arial"/>
                <a:cs typeface="Arial"/>
                <a:sym typeface="Arial"/>
              </a:rPr>
              <a:t> – Amazon Polly can deliver the synthesized speech in multiple formats. You can select the audio format that suits your needs. For example, you might request the speech in the MP3 or Ogg Vorbis format to consume in web and mobile applications. Or, you might request the PCM output format for AWS IoT devices and telephony solutions.</a:t>
            </a:r>
            <a:endParaRPr sz="1200">
              <a:solidFill>
                <a:srgbClr val="444444"/>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