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DFBA-AFF5-40B0-9ACE-4E32A29A4CB0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4398-AED5-4C19-9BA1-089D05EAF18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3"/>
          <p:cNvSpPr/>
          <p:nvPr/>
        </p:nvSpPr>
        <p:spPr>
          <a:xfrm>
            <a:off x="762000" y="1676400"/>
            <a:ext cx="7620000" cy="2209800"/>
          </a:xfrm>
          <a:prstGeom prst="rect"/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229600" cy="1470025"/>
          </a:xfrm>
        </p:spPr>
        <p:txBody>
          <a:bodyPr/>
          <a:p>
            <a:r>
              <a:rPr dirty="0" lang="en-IN" smtClean="0"/>
              <a:t>Cascading Style Sheets (CSS)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5334000" y="4572000"/>
            <a:ext cx="3048000" cy="1752600"/>
          </a:xfrm>
          <a:ln>
            <a:solidFill>
              <a:schemeClr val="bg1"/>
            </a:solidFill>
          </a:ln>
        </p:spPr>
        <p:txBody>
          <a:bodyPr>
            <a:normAutofit fontScale="90000" lnSpcReduction="10000"/>
          </a:bodyPr>
          <a:p>
            <a:endParaRPr dirty="0" sz="2000" lang="en-IN" smtClean="0"/>
          </a:p>
          <a:p>
            <a:endParaRPr dirty="0" sz="2000" lang="en-IN"/>
          </a:p>
          <a:p>
            <a:r>
              <a:rPr dirty="0" sz="2000" lang="en-IN" smtClean="0"/>
              <a:t>                       </a:t>
            </a:r>
            <a:r>
              <a:rPr dirty="0" sz="2000" lang="en-IN" err="1" smtClean="0">
                <a:solidFill>
                  <a:schemeClr val="tx1"/>
                </a:solidFill>
                <a:latin typeface="+mj-lt"/>
              </a:rPr>
              <a:t>Prajjwal</a:t>
            </a:r>
            <a:r>
              <a:rPr dirty="0" sz="2000" lang="en-IN" smtClean="0">
                <a:solidFill>
                  <a:schemeClr val="tx1"/>
                </a:solidFill>
                <a:latin typeface="+mj-lt"/>
              </a:rPr>
              <a:t> </a:t>
            </a:r>
            <a:r>
              <a:rPr dirty="0" sz="2000" lang="en-IN" err="1" smtClean="0">
                <a:solidFill>
                  <a:schemeClr val="tx1"/>
                </a:solidFill>
                <a:latin typeface="+mj-lt"/>
              </a:rPr>
              <a:t>Mishra</a:t>
            </a:r>
            <a:endParaRPr dirty="0" sz="2000" lang="en-IN" smtClean="0">
              <a:solidFill>
                <a:schemeClr val="tx1"/>
              </a:solidFill>
              <a:latin typeface="+mj-lt"/>
            </a:endParaRPr>
          </a:p>
          <a:p>
            <a:r>
              <a:rPr dirty="0" sz="2000" lang="en-IN" smtClean="0">
                <a:solidFill>
                  <a:schemeClr val="tx1"/>
                </a:solidFill>
                <a:latin typeface="+mj-lt"/>
              </a:rPr>
              <a:t>            1</a:t>
            </a:r>
            <a:r>
              <a:rPr baseline="30000" dirty="0" sz="2000" lang="en-IN" smtClean="0">
                <a:solidFill>
                  <a:schemeClr val="tx1"/>
                </a:solidFill>
                <a:latin typeface="+mj-lt"/>
              </a:rPr>
              <a:t>st</a:t>
            </a:r>
            <a:r>
              <a:rPr dirty="0" sz="2000" lang="en-IN" smtClean="0">
                <a:solidFill>
                  <a:schemeClr val="tx1"/>
                </a:solidFill>
                <a:latin typeface="+mj-lt"/>
              </a:rPr>
              <a:t> Year , B Tech – CSE</a:t>
            </a:r>
          </a:p>
          <a:p>
            <a:r>
              <a:rPr dirty="0" sz="2000" lang="en-IN" smtClean="0">
                <a:solidFill>
                  <a:schemeClr val="tx1"/>
                </a:solidFill>
                <a:latin typeface="+mj-lt"/>
              </a:rPr>
              <a:t>               NIT Andhra Pradesh</a:t>
            </a:r>
            <a:endParaRPr dirty="0" sz="2000" lang="en-US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6154" lnSpcReduction="10000"/>
          </a:bodyPr>
          <a:p>
            <a:pPr>
              <a:buNone/>
            </a:pPr>
            <a:r>
              <a:rPr dirty="0" lang="en-IN" smtClean="0"/>
              <a:t>6. Att</a:t>
            </a:r>
            <a:r>
              <a:rPr dirty="0" sz="3500" lang="en-IN" smtClean="0"/>
              <a:t>ribute selector </a:t>
            </a:r>
            <a:r>
              <a:rPr dirty="0" lang="en-IN" smtClean="0"/>
              <a:t>– </a:t>
            </a:r>
            <a:r>
              <a:rPr dirty="0" sz="2600" lang="en-IN" smtClean="0"/>
              <a:t>It targets elements based on the value of attributes.</a:t>
            </a:r>
          </a:p>
          <a:p>
            <a:pPr>
              <a:buNone/>
            </a:pPr>
            <a:r>
              <a:rPr dirty="0" sz="2600" lang="en-IN"/>
              <a:t> </a:t>
            </a:r>
            <a:r>
              <a:rPr dirty="0" sz="2600" lang="en-IN" smtClean="0"/>
              <a:t>    Declared using square brackets.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</a:t>
            </a:r>
            <a:r>
              <a:rPr dirty="0" sz="3000" lang="en-IN" smtClean="0"/>
              <a:t>Example: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input[type=“text”]{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                                  }</a:t>
            </a:r>
          </a:p>
          <a:p>
            <a:pPr>
              <a:buNone/>
            </a:pPr>
            <a:r>
              <a:rPr dirty="0" lang="en-IN" smtClean="0"/>
              <a:t>7. </a:t>
            </a:r>
            <a:r>
              <a:rPr dirty="0" sz="3500" lang="en-IN" smtClean="0"/>
              <a:t>Pseudo-class</a:t>
            </a:r>
            <a:r>
              <a:rPr dirty="0" lang="en-IN" smtClean="0"/>
              <a:t> </a:t>
            </a:r>
            <a:r>
              <a:rPr dirty="0" sz="2600" lang="en-IN" smtClean="0"/>
              <a:t>– It uses a colon character to identify a pseudo-state that an element might be in.</a:t>
            </a:r>
          </a:p>
          <a:p>
            <a:pPr>
              <a:buNone/>
            </a:pPr>
            <a:r>
              <a:rPr dirty="0" lang="en-IN" smtClean="0"/>
              <a:t>8. </a:t>
            </a:r>
            <a:r>
              <a:rPr dirty="0" sz="3500" lang="en-IN" smtClean="0"/>
              <a:t>Grouping Selector </a:t>
            </a:r>
            <a:r>
              <a:rPr dirty="0" lang="en-IN" smtClean="0"/>
              <a:t>– </a:t>
            </a:r>
            <a:r>
              <a:rPr dirty="0" sz="2600" lang="en-IN" smtClean="0"/>
              <a:t>To select more than one element at a time.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</a:t>
            </a:r>
            <a:r>
              <a:rPr dirty="0" sz="3000" lang="en-IN" err="1" smtClean="0"/>
              <a:t>Eg</a:t>
            </a:r>
            <a:r>
              <a:rPr dirty="0" sz="3000" lang="en-IN" smtClean="0"/>
              <a:t> :         h1 , h2 , h3{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                      }</a:t>
            </a:r>
            <a:endParaRPr dirty="0" sz="3000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ounded Rectangle 3"/>
          <p:cNvSpPr/>
          <p:nvPr/>
        </p:nvSpPr>
        <p:spPr>
          <a:xfrm>
            <a:off x="2133600" y="609600"/>
            <a:ext cx="4800600" cy="533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Margin and Padding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000" lang="en-IN" smtClean="0"/>
              <a:t>Padding – Generate space around an element’s content , inside of any defined borders.</a:t>
            </a:r>
          </a:p>
          <a:p>
            <a:r>
              <a:rPr dirty="0" sz="3000" lang="en-IN" smtClean="0"/>
              <a:t>Margin – Create space around elements , outside of any defined borders. </a:t>
            </a:r>
            <a:endParaRPr dirty="0" sz="30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ounded Rectangle 3"/>
          <p:cNvSpPr/>
          <p:nvPr/>
        </p:nvSpPr>
        <p:spPr>
          <a:xfrm>
            <a:off x="3581400" y="609600"/>
            <a:ext cx="1981200" cy="533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Borders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IN" smtClean="0"/>
              <a:t>CSS border properties allow us to specify the style , width and </a:t>
            </a:r>
            <a:r>
              <a:rPr dirty="0" sz="2800" lang="en-IN" err="1" smtClean="0"/>
              <a:t>color</a:t>
            </a:r>
            <a:r>
              <a:rPr dirty="0" sz="2800" lang="en-IN" smtClean="0"/>
              <a:t> of an element’s border.</a:t>
            </a:r>
          </a:p>
          <a:p>
            <a:pPr>
              <a:buNone/>
            </a:pPr>
            <a:r>
              <a:rPr dirty="0" lang="en-IN" smtClean="0"/>
              <a:t>    </a:t>
            </a:r>
            <a:r>
              <a:rPr dirty="0" sz="3000" lang="en-IN" smtClean="0"/>
              <a:t>Example: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p {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     border-style: dotted;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     border-width: 10px;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     border-</a:t>
            </a:r>
            <a:r>
              <a:rPr dirty="0" sz="3000" lang="en-IN" err="1" smtClean="0"/>
              <a:t>color:yellow</a:t>
            </a:r>
            <a:r>
              <a:rPr dirty="0" sz="3000" lang="en-IN" smtClean="0"/>
              <a:t>;</a:t>
            </a:r>
          </a:p>
          <a:p>
            <a:pPr>
              <a:buNone/>
            </a:pPr>
            <a:r>
              <a:rPr dirty="0" sz="3000" lang="en-IN"/>
              <a:t> </a:t>
            </a:r>
            <a:r>
              <a:rPr dirty="0" sz="3000" lang="en-IN" smtClean="0"/>
              <a:t>                      }</a:t>
            </a:r>
            <a:endParaRPr dirty="0" sz="30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ounded Rectangle 3"/>
          <p:cNvSpPr/>
          <p:nvPr/>
        </p:nvSpPr>
        <p:spPr>
          <a:xfrm>
            <a:off x="2438400" y="609600"/>
            <a:ext cx="4267200" cy="6096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Background Image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/>
              <a:t>background-image – Location of the image</a:t>
            </a:r>
          </a:p>
          <a:p>
            <a:pPr>
              <a:buNone/>
            </a:pPr>
            <a:r>
              <a:rPr dirty="0" lang="en-IN" smtClean="0"/>
              <a:t>    </a:t>
            </a:r>
            <a:r>
              <a:rPr dirty="0" sz="2800" lang="en-IN" err="1" smtClean="0"/>
              <a:t>Eg</a:t>
            </a:r>
            <a:r>
              <a:rPr dirty="0" sz="2800" lang="en-IN" smtClean="0"/>
              <a:t>. </a:t>
            </a:r>
            <a:r>
              <a:rPr dirty="0" sz="2800" lang="en-IN"/>
              <a:t>h</a:t>
            </a:r>
            <a:r>
              <a:rPr dirty="0" sz="2800" lang="en-IN" smtClean="0"/>
              <a:t>1{ background-</a:t>
            </a:r>
            <a:r>
              <a:rPr dirty="0" sz="2800" lang="en-IN" err="1" smtClean="0"/>
              <a:t>image:url</a:t>
            </a:r>
            <a:r>
              <a:rPr dirty="0" sz="2800" lang="en-IN" smtClean="0"/>
              <a:t>(‘.......’);}</a:t>
            </a:r>
          </a:p>
          <a:p>
            <a:pPr>
              <a:buNone/>
            </a:pPr>
            <a:endParaRPr dirty="0" sz="2800" lang="en-IN" smtClean="0"/>
          </a:p>
          <a:p>
            <a:r>
              <a:rPr dirty="0" lang="en-IN"/>
              <a:t>b</a:t>
            </a:r>
            <a:r>
              <a:rPr dirty="0" lang="en-IN" smtClean="0"/>
              <a:t>ackground-</a:t>
            </a:r>
            <a:r>
              <a:rPr dirty="0" lang="en-IN" err="1" smtClean="0"/>
              <a:t>color</a:t>
            </a:r>
            <a:r>
              <a:rPr dirty="0" lang="en-IN" smtClean="0"/>
              <a:t> , background-repeat , background-position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ounded Rectangle 3"/>
          <p:cNvSpPr/>
          <p:nvPr/>
        </p:nvSpPr>
        <p:spPr>
          <a:xfrm>
            <a:off x="3810000" y="609600"/>
            <a:ext cx="1524000" cy="4572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Floats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800" lang="en-IN" smtClean="0"/>
              <a:t>In CSS , float property places an element on the left or right of its container , allowing text and inline elements to wrap around it.</a:t>
            </a:r>
          </a:p>
          <a:p>
            <a:r>
              <a:rPr dirty="0" sz="2800" lang="en-IN" smtClean="0"/>
              <a:t>Example:</a:t>
            </a:r>
          </a:p>
          <a:p>
            <a:pPr>
              <a:buNone/>
            </a:pPr>
            <a:r>
              <a:rPr dirty="0" sz="2800" lang="en-IN" smtClean="0"/>
              <a:t>                    </a:t>
            </a:r>
            <a:r>
              <a:rPr dirty="0" sz="2800" lang="en-IN" err="1" smtClean="0"/>
              <a:t>img</a:t>
            </a:r>
            <a:r>
              <a:rPr dirty="0" sz="2800" lang="en-IN" smtClean="0"/>
              <a:t>{</a:t>
            </a:r>
          </a:p>
          <a:p>
            <a:pPr>
              <a:buNone/>
            </a:pPr>
            <a:r>
              <a:rPr dirty="0" sz="2800" lang="en-IN" smtClean="0"/>
              <a:t>                           float: right;</a:t>
            </a:r>
          </a:p>
          <a:p>
            <a:pPr>
              <a:buNone/>
            </a:pPr>
            <a:r>
              <a:rPr dirty="0" sz="2800" lang="en-IN"/>
              <a:t> </a:t>
            </a:r>
            <a:r>
              <a:rPr dirty="0" sz="2800" lang="en-IN" smtClean="0"/>
              <a:t>                          }</a:t>
            </a:r>
            <a:endParaRPr dirty="0" sz="280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val 3"/>
          <p:cNvSpPr/>
          <p:nvPr/>
        </p:nvSpPr>
        <p:spPr>
          <a:xfrm>
            <a:off x="3124200" y="1828800"/>
            <a:ext cx="2743200" cy="2743200"/>
          </a:xfrm>
          <a:prstGeom prst="ellipse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p>
            <a:r>
              <a:rPr dirty="0" lang="en-IN" smtClean="0"/>
              <a:t>Thank You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ounded Rectangle 3"/>
          <p:cNvSpPr/>
          <p:nvPr/>
        </p:nvSpPr>
        <p:spPr>
          <a:xfrm>
            <a:off x="2743200" y="533400"/>
            <a:ext cx="3505200" cy="6858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Introduction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/>
              <a:t>A style sheet language used for describing the look and formatting of a document written in a mark-up language.</a:t>
            </a:r>
          </a:p>
          <a:p>
            <a:r>
              <a:rPr dirty="0" lang="en-IN" smtClean="0"/>
              <a:t>It basically adds style to your html code.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ounded Rectangle 4"/>
          <p:cNvSpPr/>
          <p:nvPr/>
        </p:nvSpPr>
        <p:spPr>
          <a:xfrm>
            <a:off x="1143000" y="609600"/>
            <a:ext cx="6858000" cy="533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865775" y="382297"/>
            <a:ext cx="7412451" cy="988007"/>
          </a:xfrm>
        </p:spPr>
        <p:txBody>
          <a:bodyPr>
            <a:normAutofit fontScale="90000"/>
          </a:bodyPr>
          <a:p>
            <a:r>
              <a:rPr dirty="0" lang="en-IN" smtClean="0"/>
              <a:t>Google’s Home-page with CSS</a:t>
            </a:r>
            <a:endParaRPr dirty="0" lang="en-US"/>
          </a:p>
        </p:txBody>
      </p:sp>
      <p:pic>
        <p:nvPicPr>
          <p:cNvPr id="2097153" name="Content Placeholder 3" descr="noCss-Google1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2731" y="1524000"/>
            <a:ext cx="8941571" cy="433332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ounded Rectangle 4"/>
          <p:cNvSpPr/>
          <p:nvPr/>
        </p:nvSpPr>
        <p:spPr>
          <a:xfrm>
            <a:off x="762000" y="304800"/>
            <a:ext cx="7620000" cy="6096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p>
            <a:r>
              <a:rPr dirty="0" lang="en-IN" smtClean="0"/>
              <a:t>Google’s Home-page without CSS</a:t>
            </a:r>
            <a:endParaRPr dirty="0" lang="en-US"/>
          </a:p>
        </p:txBody>
      </p:sp>
      <p:pic>
        <p:nvPicPr>
          <p:cNvPr id="2097152" name="Content Placeholder 3" descr="noCss-Google2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87432" y="1192278"/>
            <a:ext cx="5656368" cy="550729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ounded Rectangle 3"/>
          <p:cNvSpPr/>
          <p:nvPr/>
        </p:nvSpPr>
        <p:spPr>
          <a:xfrm>
            <a:off x="914400" y="457200"/>
            <a:ext cx="7315200" cy="8382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How and where to include CSS? 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625" lnSpcReduction="20000"/>
          </a:bodyPr>
          <a:p>
            <a:r>
              <a:rPr dirty="0" lang="en-IN" smtClean="0"/>
              <a:t>3 methods</a:t>
            </a:r>
          </a:p>
          <a:p>
            <a:r>
              <a:rPr dirty="0" lang="en-IN"/>
              <a:t>1</a:t>
            </a:r>
            <a:r>
              <a:rPr dirty="0" lang="en-IN" smtClean="0"/>
              <a:t>. </a:t>
            </a:r>
            <a:r>
              <a:rPr dirty="0" sz="5100" lang="en-IN" u="sng" smtClean="0"/>
              <a:t>Inline CSS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</a:t>
            </a:r>
            <a:r>
              <a:rPr dirty="0" lang="en-IN" err="1" smtClean="0"/>
              <a:t>eg</a:t>
            </a:r>
            <a:r>
              <a:rPr dirty="0" lang="en-IN" smtClean="0"/>
              <a:t>. &lt;h1 style=“</a:t>
            </a:r>
            <a:r>
              <a:rPr dirty="0" lang="en-IN" err="1" smtClean="0"/>
              <a:t>color</a:t>
            </a:r>
            <a:r>
              <a:rPr dirty="0" lang="en-IN" smtClean="0"/>
              <a:t>: </a:t>
            </a:r>
            <a:r>
              <a:rPr dirty="0" lang="en-IN" err="1" smtClean="0"/>
              <a:t>blue;font</a:t>
            </a:r>
            <a:r>
              <a:rPr dirty="0" lang="en-IN" smtClean="0"/>
              <a:t>-size=10px;”&gt;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This is Inline </a:t>
            </a:r>
            <a:r>
              <a:rPr dirty="0" lang="en-IN" err="1" smtClean="0"/>
              <a:t>css</a:t>
            </a:r>
            <a:r>
              <a:rPr dirty="0" lang="en-IN" smtClean="0"/>
              <a:t>&lt;/h1&gt;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2. </a:t>
            </a:r>
            <a:r>
              <a:rPr dirty="0" sz="4600" lang="en-IN" u="sng" smtClean="0"/>
              <a:t>Embedded CSS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</a:t>
            </a:r>
            <a:r>
              <a:rPr dirty="0" lang="en-IN" err="1" smtClean="0"/>
              <a:t>eg</a:t>
            </a:r>
            <a:r>
              <a:rPr dirty="0" lang="en-IN" smtClean="0"/>
              <a:t>. &lt;head&gt;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&lt;style type=“text/</a:t>
            </a:r>
            <a:r>
              <a:rPr dirty="0" lang="en-IN" err="1" smtClean="0"/>
              <a:t>css</a:t>
            </a:r>
            <a:r>
              <a:rPr dirty="0" lang="en-IN" smtClean="0"/>
              <a:t>”&gt;</a:t>
            </a:r>
          </a:p>
          <a:p>
            <a:pPr>
              <a:buNone/>
            </a:pPr>
            <a:r>
              <a:rPr dirty="0" lang="en-IN" smtClean="0"/>
              <a:t>                           h1{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</a:t>
            </a:r>
            <a:r>
              <a:rPr dirty="0" lang="en-IN" err="1" smtClean="0"/>
              <a:t>color:blue</a:t>
            </a:r>
            <a:r>
              <a:rPr dirty="0" lang="en-IN" smtClean="0"/>
              <a:t>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}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&lt;/style&gt;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&lt;/head&gt;</a:t>
            </a:r>
          </a:p>
          <a:p>
            <a:pPr>
              <a:buNone/>
            </a:pPr>
            <a:r>
              <a:rPr dirty="0" lang="en-IN" smtClean="0"/>
              <a:t>    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1250" lnSpcReduction="20000"/>
          </a:bodyPr>
          <a:p>
            <a:pPr>
              <a:buNone/>
            </a:pPr>
            <a:r>
              <a:rPr dirty="0" lang="en-IN" smtClean="0"/>
              <a:t>   3. </a:t>
            </a:r>
            <a:r>
              <a:rPr dirty="0" sz="4100" lang="en-IN" u="sng" smtClean="0"/>
              <a:t>External CSS</a:t>
            </a:r>
          </a:p>
          <a:p>
            <a:pPr>
              <a:buFont typeface="Wingdings" pitchFamily="2" charset="2"/>
              <a:buChar char="q"/>
            </a:pPr>
            <a:r>
              <a:rPr dirty="0" lang="en-IN" smtClean="0"/>
              <a:t>   Use of &lt;link&gt; element.</a:t>
            </a:r>
          </a:p>
          <a:p>
            <a:pPr>
              <a:buFont typeface="Wingdings" pitchFamily="2" charset="2"/>
              <a:buChar char="q"/>
            </a:pPr>
            <a:r>
              <a:rPr dirty="0" lang="en-IN" smtClean="0"/>
              <a:t>   Include this in html – 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&lt;head&gt;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          &lt;link type=“text/</a:t>
            </a:r>
            <a:r>
              <a:rPr dirty="0" lang="en-IN" err="1" smtClean="0"/>
              <a:t>css</a:t>
            </a:r>
            <a:r>
              <a:rPr dirty="0" lang="en-IN" smtClean="0"/>
              <a:t>” </a:t>
            </a:r>
            <a:r>
              <a:rPr dirty="0" lang="en-IN" err="1" smtClean="0"/>
              <a:t>href</a:t>
            </a:r>
            <a:r>
              <a:rPr dirty="0" lang="en-IN" smtClean="0"/>
              <a:t>=“......“&gt;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&lt;/head&gt;</a:t>
            </a:r>
          </a:p>
          <a:p>
            <a:pPr>
              <a:buFont typeface="Wingdings" pitchFamily="2" charset="2"/>
              <a:buChar char="q"/>
            </a:pPr>
            <a:r>
              <a:rPr dirty="0" lang="en-IN"/>
              <a:t> </a:t>
            </a:r>
            <a:r>
              <a:rPr dirty="0" lang="en-IN" smtClean="0"/>
              <a:t>  Create another file with .</a:t>
            </a:r>
            <a:r>
              <a:rPr dirty="0" lang="en-IN" err="1" smtClean="0"/>
              <a:t>css</a:t>
            </a:r>
            <a:r>
              <a:rPr dirty="0" lang="en-IN" smtClean="0"/>
              <a:t> extension.</a:t>
            </a:r>
          </a:p>
          <a:p>
            <a:pPr>
              <a:buFont typeface="Wingdings" pitchFamily="2" charset="2"/>
              <a:buChar char="q"/>
            </a:pPr>
            <a:r>
              <a:rPr dirty="0" lang="en-IN"/>
              <a:t> </a:t>
            </a:r>
            <a:r>
              <a:rPr dirty="0" lang="en-IN" smtClean="0"/>
              <a:t>  Example :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*{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margin-left:10px;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}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h1{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</a:t>
            </a:r>
            <a:r>
              <a:rPr dirty="0" lang="en-IN" err="1" smtClean="0"/>
              <a:t>color</a:t>
            </a:r>
            <a:r>
              <a:rPr dirty="0" lang="en-IN" smtClean="0"/>
              <a:t>: red;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}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ounded Rectangle 3"/>
          <p:cNvSpPr/>
          <p:nvPr/>
        </p:nvSpPr>
        <p:spPr>
          <a:xfrm>
            <a:off x="3276600" y="609600"/>
            <a:ext cx="2590800" cy="533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Style Rules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20000"/>
          </a:bodyPr>
          <a:p>
            <a:r>
              <a:rPr dirty="0" lang="en-IN" smtClean="0"/>
              <a:t>CSS comprises of </a:t>
            </a:r>
            <a:r>
              <a:rPr dirty="0" lang="en-IN"/>
              <a:t>s</a:t>
            </a:r>
            <a:r>
              <a:rPr dirty="0" lang="en-IN" smtClean="0"/>
              <a:t>tyle rules that are interpreted by the browser and then applied to the corresponding elements in your document.</a:t>
            </a:r>
          </a:p>
          <a:p>
            <a:r>
              <a:rPr dirty="0" lang="en-IN" smtClean="0"/>
              <a:t>3 parts – Selector , Property and Value.</a:t>
            </a:r>
          </a:p>
          <a:p>
            <a:r>
              <a:rPr dirty="0" lang="en-IN" smtClean="0"/>
              <a:t>Syntax-</a:t>
            </a:r>
          </a:p>
          <a:p>
            <a:r>
              <a:rPr dirty="0" lang="en-IN"/>
              <a:t> </a:t>
            </a:r>
            <a:r>
              <a:rPr dirty="0" lang="en-IN" smtClean="0"/>
              <a:t>           selector{</a:t>
            </a:r>
          </a:p>
          <a:p>
            <a:pPr>
              <a:buNone/>
            </a:pPr>
            <a:r>
              <a:rPr dirty="0" lang="en-IN" smtClean="0"/>
              <a:t>                               property: value;</a:t>
            </a:r>
          </a:p>
          <a:p>
            <a:pPr>
              <a:buNone/>
            </a:pPr>
            <a:r>
              <a:rPr dirty="0" lang="en-IN" smtClean="0"/>
              <a:t>                               }</a:t>
            </a:r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ounded Rectangle 3"/>
          <p:cNvSpPr/>
          <p:nvPr/>
        </p:nvSpPr>
        <p:spPr>
          <a:xfrm>
            <a:off x="3429000" y="609600"/>
            <a:ext cx="2209800" cy="533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Selectors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/>
              <a:t>1. Type selector- </a:t>
            </a:r>
            <a:r>
              <a:rPr dirty="0" sz="2400" lang="en-IN" smtClean="0"/>
              <a:t>html element(s) of same          name.  </a:t>
            </a:r>
            <a:r>
              <a:rPr dirty="0" sz="2400" lang="en-IN" err="1" smtClean="0"/>
              <a:t>Eg</a:t>
            </a:r>
            <a:r>
              <a:rPr dirty="0" sz="2400" lang="en-IN" smtClean="0"/>
              <a:t>. H1</a:t>
            </a:r>
          </a:p>
          <a:p>
            <a:r>
              <a:rPr dirty="0" lang="en-IN" smtClean="0"/>
              <a:t>2.Universal selector- </a:t>
            </a:r>
            <a:r>
              <a:rPr dirty="0" sz="2400" lang="en-IN" smtClean="0"/>
              <a:t>Selects all elements on a </a:t>
            </a:r>
            <a:r>
              <a:rPr dirty="0" sz="2400" lang="en-IN" err="1" smtClean="0"/>
              <a:t>page.Denoted</a:t>
            </a:r>
            <a:r>
              <a:rPr dirty="0" sz="2400" lang="en-IN" smtClean="0"/>
              <a:t> by *.</a:t>
            </a:r>
          </a:p>
          <a:p>
            <a:r>
              <a:rPr dirty="0" lang="en-IN" smtClean="0"/>
              <a:t>3.ID selector – </a:t>
            </a:r>
            <a:r>
              <a:rPr dirty="0" sz="2400" lang="en-IN" smtClean="0"/>
              <a:t>Declared using # and followed by the ID name.</a:t>
            </a:r>
          </a:p>
          <a:p>
            <a:r>
              <a:rPr dirty="0" lang="en-IN" smtClean="0"/>
              <a:t>4.Class selector – </a:t>
            </a:r>
            <a:r>
              <a:rPr dirty="0" sz="2400" lang="en-IN" smtClean="0"/>
              <a:t>Declared with a dot(.) followed by the class name.  </a:t>
            </a:r>
            <a:endParaRPr dirty="0" sz="240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714" lnSpcReduction="20000"/>
          </a:bodyPr>
          <a:p>
            <a:r>
              <a:rPr dirty="0" sz="3800" lang="en-IN" smtClean="0"/>
              <a:t>Descendant </a:t>
            </a:r>
            <a:r>
              <a:rPr dirty="0" sz="3800" lang="en-IN" err="1" smtClean="0"/>
              <a:t>combinator</a:t>
            </a:r>
            <a:r>
              <a:rPr dirty="0" sz="3800" lang="en-IN" smtClean="0"/>
              <a:t> </a:t>
            </a:r>
            <a:r>
              <a:rPr dirty="0" lang="en-IN" smtClean="0"/>
              <a:t>– </a:t>
            </a:r>
            <a:r>
              <a:rPr dirty="0" sz="2800" lang="en-IN" smtClean="0"/>
              <a:t>Combines 2+ selectors for more specificity.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Example :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CSS                                          HTML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#container .box{                &lt;body&gt;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float: left;                           &lt;div id=“container”&gt;</a:t>
            </a:r>
          </a:p>
          <a:p>
            <a:pPr>
              <a:buNone/>
            </a:pPr>
            <a:r>
              <a:rPr dirty="0" lang="en-IN" smtClean="0"/>
              <a:t>     padding-bottom: 15px;    &lt;div class=“box”&gt;</a:t>
            </a:r>
          </a:p>
          <a:p>
            <a:pPr>
              <a:buNone/>
            </a:pPr>
            <a:r>
              <a:rPr dirty="0" lang="en-IN" smtClean="0"/>
              <a:t>     }                                            &lt;/div&gt;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                   </a:t>
            </a:r>
            <a:r>
              <a:rPr dirty="0" lang="en-IN" smtClean="0"/>
              <a:t>&lt;div class=“box1”&gt;</a:t>
            </a:r>
          </a:p>
          <a:p>
            <a:pPr>
              <a:buNone/>
            </a:pPr>
            <a:r>
              <a:rPr dirty="0" lang="en-IN" smtClean="0"/>
              <a:t>                                                  &lt;/div&gt;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                   &lt;/div&gt;</a:t>
            </a:r>
          </a:p>
          <a:p>
            <a:pPr>
              <a:buNone/>
            </a:pPr>
            <a:r>
              <a:rPr dirty="0" lang="en-IN"/>
              <a:t> </a:t>
            </a:r>
            <a:r>
              <a:rPr dirty="0" lang="en-IN" smtClean="0"/>
              <a:t>                                                 &lt;div class=“box”&gt;&lt;/div&gt;</a:t>
            </a:r>
          </a:p>
          <a:p>
            <a:pPr>
              <a:buNone/>
            </a:pPr>
            <a:r>
              <a:rPr dirty="0" lang="en-IN" smtClean="0"/>
              <a:t>                                                  </a:t>
            </a:r>
            <a:r>
              <a:rPr dirty="0" lang="en-US" smtClean="0"/>
              <a:t>&lt;/body&gt;</a:t>
            </a:r>
          </a:p>
          <a:p>
            <a:pPr>
              <a:buNone/>
            </a:pPr>
            <a:r>
              <a:rPr dirty="0" lang="en-IN" smtClean="0"/>
              <a:t>Only the box within container is affected.</a:t>
            </a:r>
          </a:p>
        </p:txBody>
      </p:sp>
      <p:cxnSp>
        <p:nvCxnSpPr>
          <p:cNvPr id="3145728" name="Straight Connector 4"/>
          <p:cNvCxnSpPr>
            <a:cxnSpLocks/>
          </p:cNvCxnSpPr>
          <p:nvPr/>
        </p:nvCxnSpPr>
        <p:spPr>
          <a:xfrm>
            <a:off x="4267200" y="1447800"/>
            <a:ext cx="0" cy="41148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Cascading Style Sheets (CSS)</dc:title>
  <dc:creator>Prajjwal Mishra</dc:creator>
  <cp:lastModifiedBy>Prajjwal Mishra</cp:lastModifiedBy>
  <dcterms:created xsi:type="dcterms:W3CDTF">2019-02-28T05:29:34Z</dcterms:created>
  <dcterms:modified xsi:type="dcterms:W3CDTF">2019-02-28T18:19:15Z</dcterms:modified>
</cp:coreProperties>
</file>