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80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3FE9C-3628-43E1-9BA5-0B64575A61C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AE7FC-07B3-4729-9221-63EAE135A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IN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N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IN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N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4C729A5F-210A-431D-847E-FC8894F62FF0}" type="slidenum"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N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IN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N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N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31C4676-9C92-40D1-9C2C-5341C44EA10C}" type="slidenum"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AN INTRODUCTION TO HTML 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IN" sz="2200" b="0" strike="noStrike" spc="-1" dirty="0">
                <a:solidFill>
                  <a:srgbClr val="1C1C1C"/>
                </a:solidFill>
                <a:latin typeface="Source Sans Pro Light"/>
              </a:rPr>
              <a:t>By:- Developer Student Club, NIT Andhra Pradesh</a:t>
            </a:r>
          </a:p>
          <a:p>
            <a:r>
              <a:rPr lang="en-IN" sz="2200" b="0" strike="noStrike" spc="-1" dirty="0">
                <a:solidFill>
                  <a:srgbClr val="1C1C1C"/>
                </a:solidFill>
                <a:latin typeface="Source Sans Pro Light"/>
              </a:rPr>
              <a:t>Author:- </a:t>
            </a:r>
            <a:r>
              <a:rPr lang="en-IN" sz="2200" spc="-1" dirty="0">
                <a:solidFill>
                  <a:srgbClr val="1C1C1C"/>
                </a:solidFill>
                <a:latin typeface="Source Sans Pro Light"/>
              </a:rPr>
              <a:t>Rahul N</a:t>
            </a:r>
            <a:r>
              <a:rPr lang="en-IN" sz="2200" b="0" strike="noStrike" spc="-1" dirty="0">
                <a:solidFill>
                  <a:srgbClr val="1C1C1C"/>
                </a:solidFill>
                <a:latin typeface="Source Sans Pro Light"/>
              </a:rPr>
              <a:t> (I Year, Chem)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HTML Attributes 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245700" y="1541437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Attributes provide additional information about HTML elements.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All HTML elements can have attributes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Specified in the start tag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Name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/Value pairs like name = “value”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‘</a:t>
            </a:r>
            <a:r>
              <a:rPr lang="en-IN" sz="3200" b="1" strike="noStrike" spc="-1" dirty="0" err="1">
                <a:solidFill>
                  <a:srgbClr val="FFFFFF"/>
                </a:solidFill>
                <a:latin typeface="Source Sans Pro Black"/>
              </a:rPr>
              <a:t>hre</a:t>
            </a:r>
            <a:r>
              <a:rPr lang="en-IN" sz="3200" b="1" spc="-1" dirty="0" err="1">
                <a:solidFill>
                  <a:srgbClr val="FFFFFF"/>
                </a:solidFill>
                <a:latin typeface="Source Sans Pro Black"/>
              </a:rPr>
              <a:t>f</a:t>
            </a:r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’ Attribute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BCCC8-C52F-48B7-A106-939A4546FA86}"/>
              </a:ext>
            </a:extLst>
          </p:cNvPr>
          <p:cNvSpPr txBox="1"/>
          <p:nvPr/>
        </p:nvSpPr>
        <p:spPr>
          <a:xfrm>
            <a:off x="207912" y="1668350"/>
            <a:ext cx="93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are defined with the &lt;a&gt;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Link address are specified in the ‘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Ex: &lt;a 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=  “www.google.com” &gt; Google &lt;/a&gt;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7500" y="15756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latin typeface="Source Sans Pro Light"/>
              </a:rPr>
              <a:t>Images are define</a:t>
            </a:r>
            <a:r>
              <a:rPr lang="en-IN" sz="2600" b="1" spc="-1" dirty="0">
                <a:latin typeface="Source Sans Pro Light"/>
              </a:rPr>
              <a:t>d with the &lt;</a:t>
            </a:r>
            <a:r>
              <a:rPr lang="en-IN" sz="2600" b="1" spc="-1" dirty="0" err="1">
                <a:latin typeface="Source Sans Pro Light"/>
              </a:rPr>
              <a:t>img</a:t>
            </a:r>
            <a:r>
              <a:rPr lang="en-IN" sz="2600" b="1" spc="-1" dirty="0">
                <a:latin typeface="Source Sans Pro Light"/>
              </a:rPr>
              <a:t> &gt;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latin typeface="Source Sans Pro Light"/>
              </a:rPr>
              <a:t>Filename of the image source is specified in the ‘</a:t>
            </a:r>
            <a:r>
              <a:rPr lang="en-IN" sz="2600" b="1" strike="noStrike" spc="-1" dirty="0" err="1">
                <a:latin typeface="Source Sans Pro Light"/>
              </a:rPr>
              <a:t>src</a:t>
            </a:r>
            <a:r>
              <a:rPr lang="en-IN" sz="2600" b="1" spc="-1" dirty="0">
                <a:latin typeface="Source Sans Pro Light"/>
              </a:rPr>
              <a:t>’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latin typeface="Source Sans Pro Light"/>
              </a:rPr>
              <a:t>EX: &lt;</a:t>
            </a:r>
            <a:r>
              <a:rPr lang="en-IN" sz="2600" b="1" strike="noStrike" spc="-1" dirty="0" err="1">
                <a:latin typeface="Source Sans Pro Light"/>
              </a:rPr>
              <a:t>img</a:t>
            </a:r>
            <a:r>
              <a:rPr lang="en-IN" sz="2600" b="1" strike="noStrike" spc="-1" dirty="0">
                <a:latin typeface="Source Sans Pro Light"/>
              </a:rPr>
              <a:t> </a:t>
            </a:r>
            <a:r>
              <a:rPr lang="en-IN" sz="2600" b="1" strike="noStrike" spc="-1" dirty="0" err="1">
                <a:latin typeface="Source Sans Pro Light"/>
              </a:rPr>
              <a:t>src</a:t>
            </a:r>
            <a:r>
              <a:rPr lang="en-IN" sz="2600" b="1" strike="noStrike" spc="-1" dirty="0">
                <a:latin typeface="Source Sans Pro Light"/>
              </a:rPr>
              <a:t>  =  “filename.jpg”&gt;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pc="-1" dirty="0">
                <a:latin typeface="Source Sans Pro Light"/>
              </a:rPr>
              <a:t>Width and height of image can be specified with size attributes like ‘width’ and ‘height’.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latin typeface="Source Sans Pro Light"/>
              </a:rPr>
              <a:t>EX: &lt;</a:t>
            </a:r>
            <a:r>
              <a:rPr lang="en-IN" sz="2600" b="1" strike="noStrike" spc="-1" dirty="0" err="1">
                <a:latin typeface="Source Sans Pro Light"/>
              </a:rPr>
              <a:t>img</a:t>
            </a:r>
            <a:r>
              <a:rPr lang="en-IN" sz="2600" b="1" strike="noStrike" spc="-1" dirty="0">
                <a:latin typeface="Source Sans Pro Light"/>
              </a:rPr>
              <a:t> </a:t>
            </a:r>
            <a:r>
              <a:rPr lang="en-IN" sz="2600" b="1" strike="noStrike" spc="-1" dirty="0" err="1">
                <a:latin typeface="Source Sans Pro Light"/>
              </a:rPr>
              <a:t>src</a:t>
            </a:r>
            <a:r>
              <a:rPr lang="en-IN" sz="2600" b="1" strike="noStrike" spc="-1" dirty="0">
                <a:latin typeface="Source Sans Pro Light"/>
              </a:rPr>
              <a:t>  =  “filename.jpg”  width  =  “500”  height  =  “600” 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pc="-1" dirty="0">
                <a:latin typeface="Source Sans Pro Light"/>
              </a:rPr>
              <a:t>‘alt’ attribute specifies an alternate text to be used when a particular image cannot be displayed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latin typeface="Source Sans Pro Light"/>
              </a:rPr>
              <a:t>EX: &lt;</a:t>
            </a:r>
            <a:r>
              <a:rPr lang="en-IN" sz="2600" b="1" strike="noStrike" spc="-1" dirty="0" err="1">
                <a:latin typeface="Source Sans Pro Light"/>
              </a:rPr>
              <a:t>img</a:t>
            </a:r>
            <a:r>
              <a:rPr lang="en-IN" sz="2600" b="1" strike="noStrike" spc="-1" dirty="0">
                <a:latin typeface="Source Sans Pro Light"/>
              </a:rPr>
              <a:t> </a:t>
            </a:r>
            <a:r>
              <a:rPr lang="en-IN" sz="2600" b="1" strike="noStrike" spc="-1" dirty="0" err="1">
                <a:latin typeface="Source Sans Pro Light"/>
              </a:rPr>
              <a:t>src</a:t>
            </a:r>
            <a:r>
              <a:rPr lang="en-IN" sz="2600" b="1" strike="noStrike" spc="-1" dirty="0">
                <a:latin typeface="Source Sans Pro Light"/>
              </a:rPr>
              <a:t> =  “</a:t>
            </a:r>
            <a:r>
              <a:rPr lang="en-IN" sz="2600" b="1" strike="noStrike" spc="-1" dirty="0" err="1">
                <a:latin typeface="Source Sans Pro Light"/>
              </a:rPr>
              <a:t>filename.ipg</a:t>
            </a:r>
            <a:r>
              <a:rPr lang="en-IN" sz="2600" b="1" strike="noStrike" spc="-1" dirty="0">
                <a:latin typeface="Source Sans Pro Light"/>
              </a:rPr>
              <a:t>” alt  =  “Image cannot be displayed”&gt;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AC107-56B0-47A2-AF24-8AA1086D38A7}"/>
              </a:ext>
            </a:extLst>
          </p:cNvPr>
          <p:cNvSpPr txBox="1"/>
          <p:nvPr/>
        </p:nvSpPr>
        <p:spPr>
          <a:xfrm>
            <a:off x="190400" y="850900"/>
            <a:ext cx="859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</a:t>
            </a:r>
            <a:r>
              <a:rPr lang="en-IN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src</a:t>
            </a:r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Attribute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6570D-CCC4-4FF6-A84A-552F1525EF72}"/>
              </a:ext>
            </a:extLst>
          </p:cNvPr>
          <p:cNvSpPr txBox="1"/>
          <p:nvPr/>
        </p:nvSpPr>
        <p:spPr>
          <a:xfrm>
            <a:off x="101600" y="723900"/>
            <a:ext cx="93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‘title’ 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59374-B52C-4721-B137-A0D57488095A}"/>
              </a:ext>
            </a:extLst>
          </p:cNvPr>
          <p:cNvSpPr txBox="1"/>
          <p:nvPr/>
        </p:nvSpPr>
        <p:spPr>
          <a:xfrm>
            <a:off x="190500" y="1663700"/>
            <a:ext cx="961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‘title’ Attribute is added to &lt;p&gt;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Value of  ‘title’ attribute will be displayed as tooltip when you mouse over the paragraph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EX: </a:t>
            </a:r>
          </a:p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&lt;p title  =  “I am ‘title’ attribute” &gt; This is example of tooltip &lt;/p&gt;</a:t>
            </a:r>
          </a:p>
        </p:txBody>
      </p:sp>
    </p:spTree>
    <p:extLst>
      <p:ext uri="{BB962C8B-B14F-4D97-AF65-F5344CB8AC3E}">
        <p14:creationId xmlns:p14="http://schemas.microsoft.com/office/powerpoint/2010/main" val="101958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07841-750D-4E1B-BCD6-375A719064A7}"/>
              </a:ext>
            </a:extLst>
          </p:cNvPr>
          <p:cNvSpPr txBox="1"/>
          <p:nvPr/>
        </p:nvSpPr>
        <p:spPr>
          <a:xfrm>
            <a:off x="190500" y="83820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1FB1C-DC63-4C1C-AF19-5F81D09768D5}"/>
              </a:ext>
            </a:extLst>
          </p:cNvPr>
          <p:cNvSpPr txBox="1"/>
          <p:nvPr/>
        </p:nvSpPr>
        <p:spPr>
          <a:xfrm>
            <a:off x="190500" y="1574800"/>
            <a:ext cx="958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 HTML table is defined with &lt;table&gt;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Each table row is defined with &lt;tr&gt;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Table header is defined with &lt;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&gt; tag (Default Bold and centred)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Table data/cell is defined with &lt;td&gt; tag</a:t>
            </a:r>
          </a:p>
        </p:txBody>
      </p:sp>
    </p:spTree>
    <p:extLst>
      <p:ext uri="{BB962C8B-B14F-4D97-AF65-F5344CB8AC3E}">
        <p14:creationId xmlns:p14="http://schemas.microsoft.com/office/powerpoint/2010/main" val="26731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61E47-D554-40A4-B24C-BDF6BB33386C}"/>
              </a:ext>
            </a:extLst>
          </p:cNvPr>
          <p:cNvSpPr txBox="1"/>
          <p:nvPr/>
        </p:nvSpPr>
        <p:spPr>
          <a:xfrm>
            <a:off x="228600" y="685800"/>
            <a:ext cx="862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Table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24860-AAAA-4D1E-A069-4C62689F211A}"/>
              </a:ext>
            </a:extLst>
          </p:cNvPr>
          <p:cNvSpPr txBox="1"/>
          <p:nvPr/>
        </p:nvSpPr>
        <p:spPr>
          <a:xfrm>
            <a:off x="101600" y="1549400"/>
            <a:ext cx="955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 style="width:100%"&gt;</a:t>
            </a:r>
            <a:br>
              <a:rPr lang="en-US" sz="3200" dirty="0"/>
            </a:br>
            <a:r>
              <a:rPr lang="en-US" dirty="0"/>
              <a:t>  &lt;tr&gt;</a:t>
            </a:r>
            <a:br>
              <a:rPr lang="en-US" sz="32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32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sz="32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3200" dirty="0"/>
            </a:br>
            <a:r>
              <a:rPr lang="en-US" dirty="0"/>
              <a:t>  &lt;/tr&gt;</a:t>
            </a:r>
            <a:br>
              <a:rPr lang="en-US" sz="3200" dirty="0"/>
            </a:br>
            <a:r>
              <a:rPr lang="en-US" dirty="0"/>
              <a:t>  &lt;tr&gt;</a:t>
            </a:r>
            <a:br>
              <a:rPr lang="en-US" sz="3200" dirty="0"/>
            </a:br>
            <a:r>
              <a:rPr lang="en-US" dirty="0"/>
              <a:t>    &lt;td&gt;Jill&lt;/td&gt;</a:t>
            </a:r>
            <a:br>
              <a:rPr lang="en-US" sz="3200" dirty="0"/>
            </a:br>
            <a:r>
              <a:rPr lang="en-US" dirty="0"/>
              <a:t>    &lt;td&gt;Smith&lt;/td&gt; </a:t>
            </a:r>
            <a:br>
              <a:rPr lang="en-US" sz="3200" dirty="0"/>
            </a:br>
            <a:r>
              <a:rPr lang="en-US" dirty="0"/>
              <a:t>    &lt;td&gt;50&lt;/td&gt;</a:t>
            </a:r>
            <a:br>
              <a:rPr lang="en-US" sz="3200" dirty="0"/>
            </a:br>
            <a:r>
              <a:rPr lang="en-US" dirty="0"/>
              <a:t>  &lt;/tr&gt;</a:t>
            </a:r>
            <a:br>
              <a:rPr lang="en-US" sz="3200" dirty="0"/>
            </a:br>
            <a:r>
              <a:rPr lang="en-US" dirty="0"/>
              <a:t>  &lt;tr&gt;</a:t>
            </a:r>
            <a:br>
              <a:rPr lang="en-US" sz="3200" dirty="0"/>
            </a:br>
            <a:r>
              <a:rPr lang="en-US" dirty="0"/>
              <a:t>    &lt;td&gt;Eve&lt;/td&gt;</a:t>
            </a:r>
            <a:br>
              <a:rPr lang="en-US" sz="3200" dirty="0"/>
            </a:br>
            <a:r>
              <a:rPr lang="en-US" dirty="0"/>
              <a:t>    &lt;td&gt;Jackson&lt;/td&gt; </a:t>
            </a:r>
            <a:br>
              <a:rPr lang="en-US" sz="3200" dirty="0"/>
            </a:br>
            <a:r>
              <a:rPr lang="en-US" dirty="0"/>
              <a:t>    &lt;td&gt;94&lt;/td&gt;</a:t>
            </a:r>
            <a:br>
              <a:rPr lang="en-US" sz="3200" dirty="0"/>
            </a:br>
            <a:r>
              <a:rPr lang="en-US" dirty="0"/>
              <a:t>  &lt;/tr&gt;</a:t>
            </a:r>
            <a:br>
              <a:rPr lang="en-US" sz="3200" dirty="0"/>
            </a:br>
            <a:r>
              <a:rPr lang="en-US" dirty="0"/>
              <a:t>&lt;/table&gt;</a:t>
            </a:r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7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216ECC-4732-4D1C-88DE-011B69C044EF}"/>
              </a:ext>
            </a:extLst>
          </p:cNvPr>
          <p:cNvSpPr txBox="1"/>
          <p:nvPr/>
        </p:nvSpPr>
        <p:spPr>
          <a:xfrm>
            <a:off x="88900" y="685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</a:t>
            </a:r>
            <a:r>
              <a:rPr lang="en-IN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colspan</a:t>
            </a:r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and ‘</a:t>
            </a:r>
            <a:r>
              <a:rPr lang="en-IN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rowspan</a:t>
            </a:r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attributes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8816-F0ED-47B8-A1FB-6BDE256B4EA1}"/>
              </a:ext>
            </a:extLst>
          </p:cNvPr>
          <p:cNvSpPr txBox="1"/>
          <p:nvPr/>
        </p:nvSpPr>
        <p:spPr>
          <a:xfrm>
            <a:off x="88900" y="1587500"/>
            <a:ext cx="977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make a cell span more than one column , use the ‘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colspan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make a cell span more than one row , use the ‘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rowspan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attribute </a:t>
            </a:r>
          </a:p>
        </p:txBody>
      </p:sp>
    </p:spTree>
    <p:extLst>
      <p:ext uri="{BB962C8B-B14F-4D97-AF65-F5344CB8AC3E}">
        <p14:creationId xmlns:p14="http://schemas.microsoft.com/office/powerpoint/2010/main" val="364649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B539-15AD-4394-BB9F-0A16FC668606}"/>
              </a:ext>
            </a:extLst>
          </p:cNvPr>
          <p:cNvSpPr txBox="1"/>
          <p:nvPr/>
        </p:nvSpPr>
        <p:spPr>
          <a:xfrm>
            <a:off x="190500" y="431800"/>
            <a:ext cx="930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Examples ‘</a:t>
            </a:r>
            <a:r>
              <a:rPr lang="en-IN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colspan</a:t>
            </a:r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and ‘</a:t>
            </a:r>
            <a:r>
              <a:rPr lang="en-IN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rowspan</a:t>
            </a:r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46A5A-30DF-46A3-8299-1D7B52AD1B4A}"/>
              </a:ext>
            </a:extLst>
          </p:cNvPr>
          <p:cNvSpPr txBox="1"/>
          <p:nvPr/>
        </p:nvSpPr>
        <p:spPr>
          <a:xfrm>
            <a:off x="292100" y="1825456"/>
            <a:ext cx="42545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</a:t>
            </a:r>
            <a:r>
              <a:rPr lang="en-US" sz="3200" b="1" i="1" u="sng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colspan</a:t>
            </a:r>
            <a:r>
              <a:rPr lang="en-US" sz="3200" b="1" i="1" u="sng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</a:t>
            </a:r>
          </a:p>
          <a:p>
            <a:endParaRPr lang="en-US" dirty="0"/>
          </a:p>
          <a:p>
            <a:r>
              <a:rPr lang="en-US" dirty="0"/>
              <a:t>&lt;table style="width:100%"&gt;</a:t>
            </a:r>
            <a:br>
              <a:rPr lang="en-US" sz="2400" dirty="0"/>
            </a:br>
            <a:r>
              <a:rPr lang="en-US" dirty="0"/>
              <a:t>  &lt;tr&gt;</a:t>
            </a:r>
            <a:br>
              <a:rPr lang="en-US" sz="24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24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2400" dirty="0"/>
            </a:br>
            <a:r>
              <a:rPr lang="en-US" dirty="0"/>
              <a:t>  &lt;/tr&gt;</a:t>
            </a:r>
            <a:br>
              <a:rPr lang="en-US" sz="2400" dirty="0"/>
            </a:br>
            <a:r>
              <a:rPr lang="en-US" dirty="0"/>
              <a:t>  &lt;tr&gt;</a:t>
            </a:r>
            <a:br>
              <a:rPr lang="en-US" sz="2400" dirty="0"/>
            </a:br>
            <a:r>
              <a:rPr lang="en-US" dirty="0"/>
              <a:t>    &lt;td&gt;Bill Gates&lt;/td&gt;</a:t>
            </a:r>
            <a:br>
              <a:rPr lang="en-US" sz="2400" dirty="0"/>
            </a:br>
            <a:r>
              <a:rPr lang="en-US" dirty="0"/>
              <a:t>    &lt;td&gt;55577854&lt;/td&gt;</a:t>
            </a:r>
            <a:br>
              <a:rPr lang="en-US" sz="2400" dirty="0"/>
            </a:br>
            <a:r>
              <a:rPr lang="en-US" dirty="0"/>
              <a:t>    &lt;td&gt;55577855&lt;/td&gt;</a:t>
            </a:r>
            <a:br>
              <a:rPr lang="en-US" sz="2400" dirty="0"/>
            </a:br>
            <a:r>
              <a:rPr lang="en-US" dirty="0"/>
              <a:t>  &lt;/tr&gt;</a:t>
            </a:r>
            <a:br>
              <a:rPr lang="en-US" sz="2400" dirty="0"/>
            </a:br>
            <a:r>
              <a:rPr lang="en-US" dirty="0"/>
              <a:t>&lt;/table&gt;</a:t>
            </a:r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48834-6241-4645-954B-13B4B7DE6EF1}"/>
              </a:ext>
            </a:extLst>
          </p:cNvPr>
          <p:cNvSpPr txBox="1"/>
          <p:nvPr/>
        </p:nvSpPr>
        <p:spPr>
          <a:xfrm>
            <a:off x="5326381" y="1658937"/>
            <a:ext cx="40335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</a:t>
            </a:r>
            <a:r>
              <a:rPr lang="en-US" sz="3200" b="1" i="1" u="sng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rowspan</a:t>
            </a:r>
            <a:r>
              <a:rPr lang="en-US" sz="3200" b="1" i="1" u="sng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</a:t>
            </a:r>
          </a:p>
          <a:p>
            <a:endParaRPr lang="en-US" dirty="0"/>
          </a:p>
          <a:p>
            <a:r>
              <a:rPr lang="en-US" dirty="0"/>
              <a:t>&lt;table style="width:100%"&gt;</a:t>
            </a:r>
            <a:br>
              <a:rPr lang="en-US" sz="2800" dirty="0"/>
            </a:br>
            <a:r>
              <a:rPr lang="en-US" dirty="0"/>
              <a:t>  &lt;tr&gt;</a:t>
            </a:r>
            <a:br>
              <a:rPr lang="en-US" sz="28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2800" dirty="0"/>
            </a:br>
            <a:r>
              <a:rPr lang="en-US" dirty="0"/>
              <a:t>    &lt;td&gt;Bill Gates&lt;/td&gt;</a:t>
            </a:r>
            <a:br>
              <a:rPr lang="en-US" sz="2800" dirty="0"/>
            </a:br>
            <a:r>
              <a:rPr lang="en-US" dirty="0"/>
              <a:t>  &lt;/tr&gt;</a:t>
            </a:r>
            <a:br>
              <a:rPr lang="en-US" sz="2800" dirty="0"/>
            </a:br>
            <a:r>
              <a:rPr lang="en-US" dirty="0"/>
              <a:t>  &lt;tr&gt;</a:t>
            </a:r>
            <a:br>
              <a:rPr lang="en-US" sz="2800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sz="2800" dirty="0"/>
            </a:br>
            <a:r>
              <a:rPr lang="en-US" dirty="0"/>
              <a:t>    &lt;td&gt;55577854&lt;/td&gt;</a:t>
            </a:r>
            <a:br>
              <a:rPr lang="en-US" sz="2800" dirty="0"/>
            </a:br>
            <a:r>
              <a:rPr lang="en-US" dirty="0"/>
              <a:t>  &lt;/tr&gt;</a:t>
            </a:r>
            <a:br>
              <a:rPr lang="en-US" sz="2800" dirty="0"/>
            </a:br>
            <a:r>
              <a:rPr lang="en-US" dirty="0"/>
              <a:t>  &lt;tr&gt;</a:t>
            </a:r>
            <a:br>
              <a:rPr lang="en-US" sz="2800" dirty="0"/>
            </a:br>
            <a:r>
              <a:rPr lang="en-US" dirty="0"/>
              <a:t>    &lt;td&gt;55577855&lt;/td&gt;</a:t>
            </a:r>
            <a:br>
              <a:rPr lang="en-US" sz="2800" dirty="0"/>
            </a:br>
            <a:r>
              <a:rPr lang="en-US" dirty="0"/>
              <a:t>  &lt;/tr&gt;</a:t>
            </a:r>
            <a:br>
              <a:rPr lang="en-US" sz="2800" dirty="0"/>
            </a:br>
            <a:r>
              <a:rPr lang="en-US" dirty="0"/>
              <a:t>&lt;/table&gt;</a:t>
            </a:r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8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A091D7-5894-417D-9EEA-259E485FDC1B}"/>
              </a:ext>
            </a:extLst>
          </p:cNvPr>
          <p:cNvSpPr txBox="1"/>
          <p:nvPr/>
        </p:nvSpPr>
        <p:spPr>
          <a:xfrm>
            <a:off x="159656" y="740229"/>
            <a:ext cx="943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6B945-2961-4732-8FCB-607C32E853DE}"/>
              </a:ext>
            </a:extLst>
          </p:cNvPr>
          <p:cNvSpPr txBox="1"/>
          <p:nvPr/>
        </p:nvSpPr>
        <p:spPr>
          <a:xfrm>
            <a:off x="159656" y="1712686"/>
            <a:ext cx="6371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lists are of two types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1. Ordered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2. Unordered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24CF1-43C6-4851-92D3-939548676EBB}"/>
              </a:ext>
            </a:extLst>
          </p:cNvPr>
          <p:cNvSpPr txBox="1"/>
          <p:nvPr/>
        </p:nvSpPr>
        <p:spPr>
          <a:xfrm>
            <a:off x="319313" y="3779837"/>
            <a:ext cx="48806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 Unordered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Item1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Item2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Item3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0ACA0-69ED-4838-A0F5-934DCE9B3225}"/>
              </a:ext>
            </a:extLst>
          </p:cNvPr>
          <p:cNvSpPr txBox="1"/>
          <p:nvPr/>
        </p:nvSpPr>
        <p:spPr>
          <a:xfrm>
            <a:off x="5738474" y="3897505"/>
            <a:ext cx="368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 Ordered list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1. First Item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2. Second Item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3. Third Item</a:t>
            </a:r>
          </a:p>
        </p:txBody>
      </p:sp>
    </p:spTree>
    <p:extLst>
      <p:ext uri="{BB962C8B-B14F-4D97-AF65-F5344CB8AC3E}">
        <p14:creationId xmlns:p14="http://schemas.microsoft.com/office/powerpoint/2010/main" val="186132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8C02C-2FF9-45C1-A746-52D4A316B3C7}"/>
              </a:ext>
            </a:extLst>
          </p:cNvPr>
          <p:cNvSpPr txBox="1"/>
          <p:nvPr/>
        </p:nvSpPr>
        <p:spPr>
          <a:xfrm>
            <a:off x="159657" y="82731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Unordered HTML Lists: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51574-A8CE-4782-905A-589ABE480A7E}"/>
              </a:ext>
            </a:extLst>
          </p:cNvPr>
          <p:cNvSpPr txBox="1"/>
          <p:nvPr/>
        </p:nvSpPr>
        <p:spPr>
          <a:xfrm>
            <a:off x="159657" y="1611084"/>
            <a:ext cx="95649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&lt;ul&gt;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&lt;li&gt; Coffee &lt;/li&gt;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&lt;li&gt; Tea &lt;/li&gt;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&lt;li&gt; Milk &lt;/li&gt;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&lt;ul&gt;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Style of Unordered list marker can be set to ‘disc’ , ‘circle’ , ‘square’ using CSS list-style-type property</a:t>
            </a:r>
          </a:p>
        </p:txBody>
      </p:sp>
    </p:spTree>
    <p:extLst>
      <p:ext uri="{BB962C8B-B14F-4D97-AF65-F5344CB8AC3E}">
        <p14:creationId xmlns:p14="http://schemas.microsoft.com/office/powerpoint/2010/main" val="28919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What </a:t>
            </a:r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is HTML</a:t>
            </a:r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?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744446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HTML stands for HYPER TEXT MARKUP LANGUAGE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It  is a  </a:t>
            </a:r>
            <a:r>
              <a:rPr lang="en-US" sz="2600" b="1" u="sng" spc="-1" dirty="0">
                <a:solidFill>
                  <a:srgbClr val="1C1C1C"/>
                </a:solidFill>
                <a:latin typeface="Source Sans Pro Semibold"/>
              </a:rPr>
              <a:t>CLIENT SIDE SCRIPTING LANGUAGE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i.e., used to design a static web page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 Every web page designed using HTML has an extension </a:t>
            </a: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“.htm” or  “.html”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Editors used to design the HTML static web page are Notepad and Notepad++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Every HTML script can be executed in any browser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C2F93-9802-4F21-B798-B1F09CE16AC4}"/>
              </a:ext>
            </a:extLst>
          </p:cNvPr>
          <p:cNvSpPr txBox="1"/>
          <p:nvPr/>
        </p:nvSpPr>
        <p:spPr>
          <a:xfrm>
            <a:off x="159657" y="638629"/>
            <a:ext cx="949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AD44A-1AFD-4FB2-9C12-44178A6E51B7}"/>
              </a:ext>
            </a:extLst>
          </p:cNvPr>
          <p:cNvSpPr txBox="1"/>
          <p:nvPr/>
        </p:nvSpPr>
        <p:spPr>
          <a:xfrm>
            <a:off x="159657" y="638629"/>
            <a:ext cx="936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Ordered HTML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57906-9799-44D3-9477-A869A0B76FF6}"/>
              </a:ext>
            </a:extLst>
          </p:cNvPr>
          <p:cNvSpPr txBox="1"/>
          <p:nvPr/>
        </p:nvSpPr>
        <p:spPr>
          <a:xfrm>
            <a:off x="246742" y="1582057"/>
            <a:ext cx="92746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‘type’ attribute of &lt;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ol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&gt; tag defines type of list item marker</a:t>
            </a:r>
          </a:p>
          <a:p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type = ‘1’ : </a:t>
            </a: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list items will be numbered with 			          numbers (default)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type = ‘A’ : The list items will be numbered with	 		          uppercase letters  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type =  ‘a’ : The list items will be numbered with	 		          lowercase letters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type  = ‘I’ : The list items will be numbered with	 		          uppercase roman numbers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type = ‘</a:t>
            </a:r>
            <a:r>
              <a:rPr lang="en-US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</a:t>
            </a: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’ : The list items will be numbered with	 		          lowercase roman numbers</a:t>
            </a:r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8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610AE-BC3E-4E07-BC4C-BBAD09AD251F}"/>
              </a:ext>
            </a:extLst>
          </p:cNvPr>
          <p:cNvSpPr txBox="1"/>
          <p:nvPr/>
        </p:nvSpPr>
        <p:spPr>
          <a:xfrm>
            <a:off x="0" y="740228"/>
            <a:ext cx="92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Ordered List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FCC61-6671-4C95-ACE9-4C5BD33638CF}"/>
              </a:ext>
            </a:extLst>
          </p:cNvPr>
          <p:cNvSpPr txBox="1"/>
          <p:nvPr/>
        </p:nvSpPr>
        <p:spPr>
          <a:xfrm>
            <a:off x="301398" y="1727201"/>
            <a:ext cx="94778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&lt;ol type= ‘i’&gt;</a:t>
            </a:r>
            <a:b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&lt;li&gt;Coffee&lt;/li&gt;</a:t>
            </a:r>
            <a:b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&lt;li&gt;Tea&lt;/li&gt;</a:t>
            </a:r>
            <a:b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&lt;li&gt;Milk&lt;/li&gt;</a:t>
            </a:r>
            <a:b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&lt;/ol&gt;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9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D082EE-2E9D-4FED-8977-8895391FBBFF}"/>
              </a:ext>
            </a:extLst>
          </p:cNvPr>
          <p:cNvSpPr txBox="1"/>
          <p:nvPr/>
        </p:nvSpPr>
        <p:spPr>
          <a:xfrm>
            <a:off x="0" y="679552"/>
            <a:ext cx="93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Description Lists: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6CBCB-74D4-4B72-9A60-2477958DFE0D}"/>
              </a:ext>
            </a:extLst>
          </p:cNvPr>
          <p:cNvSpPr txBox="1"/>
          <p:nvPr/>
        </p:nvSpPr>
        <p:spPr>
          <a:xfrm>
            <a:off x="159657" y="1756228"/>
            <a:ext cx="96374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description list is a list of terms, with a description of each term.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&lt;dl&gt;  tag defines the description of the list </a:t>
            </a: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&lt;dt&gt;  tag defines the term(name)</a:t>
            </a: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&lt;dd&gt; tag defines each term</a:t>
            </a: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Ex:</a:t>
            </a:r>
            <a:r>
              <a:rPr lang="en-IN" dirty="0"/>
              <a:t>	</a:t>
            </a:r>
          </a:p>
          <a:p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&lt;dl&gt;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&lt;dt&gt;Coffee&lt;/dt&gt;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	&lt;dd&gt;- black hot drink&lt;/dd&gt;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&lt;dt&gt;Milk&lt;/dt&gt;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 	&lt;dd&gt;- white cold drink&lt;/dd&gt;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&lt;/dl&gt;</a:t>
            </a:r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4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A04C9A-0B94-4653-8989-939577CED6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0000" y="360001"/>
            <a:ext cx="9161371" cy="7576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1D3E4-F434-4A1C-B35E-2590C11FB2C7}"/>
              </a:ext>
            </a:extLst>
          </p:cNvPr>
          <p:cNvSpPr txBox="1"/>
          <p:nvPr/>
        </p:nvSpPr>
        <p:spPr>
          <a:xfrm>
            <a:off x="145143" y="493485"/>
            <a:ext cx="937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Control List Counting: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5D9E-A2FF-464C-BE86-D7D7EE2D062C}"/>
              </a:ext>
            </a:extLst>
          </p:cNvPr>
          <p:cNvSpPr txBox="1"/>
          <p:nvPr/>
        </p:nvSpPr>
        <p:spPr>
          <a:xfrm>
            <a:off x="145143" y="1640113"/>
            <a:ext cx="98261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By default, an ordered list will start counting from 1. If you want to start counting from a specified number, you can use the ‘start’ attribute</a:t>
            </a:r>
          </a:p>
          <a:p>
            <a:endParaRPr lang="en-US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&lt;ol start="50"&gt;</a:t>
            </a:r>
            <a:b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&lt;li&gt;Coffee&lt;/li&gt;</a:t>
            </a:r>
            <a:b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&lt;li&gt;Tea&lt;/li&gt;</a:t>
            </a:r>
            <a:b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&lt;li&gt;Milk&lt;/li&gt;</a:t>
            </a:r>
            <a:b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it-IT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&lt;/ol&gt;</a:t>
            </a:r>
            <a:endParaRPr lang="en-US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2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C2AF5-F9F5-41AE-BA43-357195ACA566}"/>
              </a:ext>
            </a:extLst>
          </p:cNvPr>
          <p:cNvSpPr txBox="1"/>
          <p:nvPr/>
        </p:nvSpPr>
        <p:spPr>
          <a:xfrm>
            <a:off x="169333" y="660400"/>
            <a:ext cx="941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&lt;span&gt;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7024D-97E3-4B32-8FA3-71B8C4B19B64}"/>
              </a:ext>
            </a:extLst>
          </p:cNvPr>
          <p:cNvSpPr txBox="1"/>
          <p:nvPr/>
        </p:nvSpPr>
        <p:spPr>
          <a:xfrm>
            <a:off x="169333" y="1625599"/>
            <a:ext cx="9911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&lt;span&gt; tag is used to group in-line elements in a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&lt;span&gt; tag provides no visual change by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&lt;span&gt; tag can be used to add a hook to a part of text or a part of a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Note: When a text is hooked in a &lt;span&gt; element ,  you can style it with CSS or manipulate it with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EX:</a:t>
            </a:r>
          </a:p>
          <a:p>
            <a:pPr lvl="1"/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&lt;p&gt; This part of the line is coloured &lt;span style=“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color:red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”&gt; Red &lt;/span&gt;&lt;/p&gt;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12099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90C2A-E8F3-4345-82B0-96A93F0EA122}"/>
              </a:ext>
            </a:extLst>
          </p:cNvPr>
          <p:cNvSpPr txBox="1"/>
          <p:nvPr/>
        </p:nvSpPr>
        <p:spPr>
          <a:xfrm>
            <a:off x="118533" y="829732"/>
            <a:ext cx="933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More on HTML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4530C-4459-43D0-9C25-5AB193E81B7D}"/>
              </a:ext>
            </a:extLst>
          </p:cNvPr>
          <p:cNvSpPr txBox="1"/>
          <p:nvPr/>
        </p:nvSpPr>
        <p:spPr>
          <a:xfrm>
            <a:off x="304800" y="1801054"/>
            <a:ext cx="93302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are hyperlinks.</a:t>
            </a:r>
          </a:p>
          <a:p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can click on a link and jump to another document.</a:t>
            </a:r>
          </a:p>
          <a:p>
            <a:endParaRPr lang="en-US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32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Note:</a:t>
            </a:r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A link does not have to be text. It can be an image or any other HTML element.</a:t>
            </a:r>
          </a:p>
          <a:p>
            <a:endParaRPr lang="en-US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 you move the mouse over a link, the mouse arrow will turn into a little hand.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2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1BF98-61E0-4594-9F9D-7A93A9FA266E}"/>
              </a:ext>
            </a:extLst>
          </p:cNvPr>
          <p:cNvSpPr txBox="1"/>
          <p:nvPr/>
        </p:nvSpPr>
        <p:spPr>
          <a:xfrm>
            <a:off x="186267" y="558799"/>
            <a:ext cx="939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1F81-6B34-4110-A141-AE7C187FA383}"/>
              </a:ext>
            </a:extLst>
          </p:cNvPr>
          <p:cNvSpPr txBox="1"/>
          <p:nvPr/>
        </p:nvSpPr>
        <p:spPr>
          <a:xfrm>
            <a:off x="186267" y="1761067"/>
            <a:ext cx="9635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&lt;a </a:t>
            </a:r>
            <a:r>
              <a:rPr lang="en-IN" sz="3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= “</a:t>
            </a:r>
            <a:r>
              <a:rPr lang="en-IN" sz="3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url</a:t>
            </a: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”&gt; Link Text &lt;/a&gt;</a:t>
            </a: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Ex: &lt;a </a:t>
            </a:r>
            <a:r>
              <a:rPr lang="en-IN" sz="3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= “https://www.google.com”&gt;Go to Google.com &lt;/a&gt;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link text is the visible part in a webpage</a:t>
            </a:r>
          </a:p>
          <a:p>
            <a:endParaRPr lang="en-IN" sz="32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Local links are specified without the ‘https://’ part</a:t>
            </a:r>
          </a:p>
        </p:txBody>
      </p:sp>
    </p:spTree>
    <p:extLst>
      <p:ext uri="{BB962C8B-B14F-4D97-AF65-F5344CB8AC3E}">
        <p14:creationId xmlns:p14="http://schemas.microsoft.com/office/powerpoint/2010/main" val="63518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BC605-08AB-4498-933D-AE25FE64741C}"/>
              </a:ext>
            </a:extLst>
          </p:cNvPr>
          <p:cNvSpPr txBox="1"/>
          <p:nvPr/>
        </p:nvSpPr>
        <p:spPr>
          <a:xfrm>
            <a:off x="203200" y="423333"/>
            <a:ext cx="934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– The ‘target’ 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048BF-F405-4E42-B03B-03E62E594C89}"/>
              </a:ext>
            </a:extLst>
          </p:cNvPr>
          <p:cNvSpPr txBox="1"/>
          <p:nvPr/>
        </p:nvSpPr>
        <p:spPr>
          <a:xfrm>
            <a:off x="203200" y="1659467"/>
            <a:ext cx="965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‘target’ attribute specifies where to open the linked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‘target’ attribute can have the following values</a:t>
            </a:r>
          </a:p>
          <a:p>
            <a:endParaRPr lang="en-IN" sz="26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_blank : </a:t>
            </a:r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Opens the linked document in a new window or tab</a:t>
            </a:r>
          </a:p>
          <a:p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_self : Opens the linked document in the same window/tab as it was clicked (this is default)</a:t>
            </a:r>
          </a:p>
          <a:p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_parent : Opens the linked document in the parent frame</a:t>
            </a:r>
          </a:p>
          <a:p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_top : Opens the linked document in the full body of the window</a:t>
            </a:r>
          </a:p>
          <a:p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</a:t>
            </a:r>
            <a:r>
              <a:rPr lang="en-US" sz="26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framename</a:t>
            </a:r>
            <a:r>
              <a:rPr lang="en-U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: Opens the linked document in a named frame</a:t>
            </a:r>
            <a:r>
              <a:rPr lang="en-IN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72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95606-C28D-4BF5-9CCB-6314FD2EABAA}"/>
              </a:ext>
            </a:extLst>
          </p:cNvPr>
          <p:cNvSpPr txBox="1"/>
          <p:nvPr/>
        </p:nvSpPr>
        <p:spPr>
          <a:xfrm>
            <a:off x="135466" y="711200"/>
            <a:ext cx="943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– Image as a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13272-2DAB-4928-B95E-9D6AE769DB26}"/>
              </a:ext>
            </a:extLst>
          </p:cNvPr>
          <p:cNvSpPr txBox="1"/>
          <p:nvPr/>
        </p:nvSpPr>
        <p:spPr>
          <a:xfrm>
            <a:off x="135466" y="1608666"/>
            <a:ext cx="9618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Common to use images as links</a:t>
            </a:r>
          </a:p>
          <a:p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&lt;a 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=“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url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"&gt;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img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</a:t>
            </a:r>
            <a:r>
              <a:rPr lang="en-IN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src</a:t>
            </a: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=“filename.jpg" alt=“Page doesn’t exist” style="width:42px;height:42px;border:0;"&gt;</a:t>
            </a:r>
            <a:b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614306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C48E9-11DB-4D2D-812F-EFB65955CDCA}"/>
              </a:ext>
            </a:extLst>
          </p:cNvPr>
          <p:cNvSpPr txBox="1"/>
          <p:nvPr/>
        </p:nvSpPr>
        <p:spPr>
          <a:xfrm>
            <a:off x="0" y="676933"/>
            <a:ext cx="971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– Link Titles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8D417-6314-47BB-9B14-3339A5699AFD}"/>
              </a:ext>
            </a:extLst>
          </p:cNvPr>
          <p:cNvSpPr txBox="1"/>
          <p:nvPr/>
        </p:nvSpPr>
        <p:spPr>
          <a:xfrm>
            <a:off x="180445" y="1642532"/>
            <a:ext cx="9719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‘title’ </a:t>
            </a: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attribute specifies extra information about an element. The information is most often shown as a tooltip text when the mouse moves over the element.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&lt;a </a:t>
            </a:r>
            <a:r>
              <a:rPr lang="en-US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=“https://www.google.com” title=“Go to Google.com”&gt;Google&lt;/a&gt;</a:t>
            </a:r>
            <a:endParaRPr lang="en-IN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6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28C20-50B0-4481-B2C6-A0B5A23A49A9}"/>
              </a:ext>
            </a:extLst>
          </p:cNvPr>
          <p:cNvSpPr txBox="1"/>
          <p:nvPr/>
        </p:nvSpPr>
        <p:spPr>
          <a:xfrm>
            <a:off x="360000" y="754532"/>
            <a:ext cx="91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Parts of a HTML Document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60000" y="17881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HTML is divided into two sections i.e. Head section and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Head part contains the title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Body part contains other tags of the web page like title, headings, image, table,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Head section include pair of tags, and to identify the heading and title of a document. The body of HTML contains the text that will show up on webpage. The Body section enclosed within and tags. It gives document layout and structure</a:t>
            </a:r>
          </a:p>
          <a:p>
            <a:endParaRPr lang="en-US" sz="28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964F0C-D3DA-48FD-8656-07A554DE6C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0000" y="609600"/>
            <a:ext cx="9207333" cy="52493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Links – Create a Bookmark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989C9-3D6C-406C-96C7-7848968F5559}"/>
              </a:ext>
            </a:extLst>
          </p:cNvPr>
          <p:cNvSpPr txBox="1"/>
          <p:nvPr/>
        </p:nvSpPr>
        <p:spPr>
          <a:xfrm>
            <a:off x="360000" y="1659467"/>
            <a:ext cx="94274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 bookmarks are used to allow readers to jump to specific parts of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Bookmarks can be useful if your webpage is very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make a bookmark, you must first create the bookmark, and then add a link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 the link is clicked, the page will scroll to the location with the bookmark.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First create a bookmark - </a:t>
            </a:r>
            <a:r>
              <a:rPr lang="pt-BR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&lt;h2 id="C4"&gt;Chapter 4&lt;/h2&gt;</a:t>
            </a:r>
            <a:endParaRPr lang="en-US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Add Link to bookmark from within same page - &lt;a </a:t>
            </a:r>
            <a:r>
              <a:rPr lang="en-US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="#C4"&gt;Jump to Chapter 4&lt;/a&gt;</a:t>
            </a:r>
          </a:p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Add a link to the bookmark from another page - &lt;a </a:t>
            </a:r>
            <a:r>
              <a:rPr lang="en-US" sz="2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href</a:t>
            </a:r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= “filename.html#C4&gt;Jump to Chapter 4&lt;/a&gt;”</a:t>
            </a:r>
          </a:p>
        </p:txBody>
      </p:sp>
    </p:spTree>
    <p:extLst>
      <p:ext uri="{BB962C8B-B14F-4D97-AF65-F5344CB8AC3E}">
        <p14:creationId xmlns:p14="http://schemas.microsoft.com/office/powerpoint/2010/main" val="298319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83C2F-86E5-487C-8D73-E9BD0D2991CF}"/>
              </a:ext>
            </a:extLst>
          </p:cNvPr>
          <p:cNvSpPr txBox="1"/>
          <p:nvPr/>
        </p:nvSpPr>
        <p:spPr>
          <a:xfrm>
            <a:off x="186266" y="524932"/>
            <a:ext cx="924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&lt;meta&gt;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02D9F-4E1A-4102-B79E-8E9B1CF42AAF}"/>
              </a:ext>
            </a:extLst>
          </p:cNvPr>
          <p:cNvSpPr txBox="1"/>
          <p:nvPr/>
        </p:nvSpPr>
        <p:spPr>
          <a:xfrm>
            <a:off x="338667" y="1761067"/>
            <a:ext cx="9516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Metadata is data(information) about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&lt;meta&gt; tag provides metadata about HTML document. Metadata will not be displayed on the page but can be machine </a:t>
            </a:r>
            <a:r>
              <a:rPr lang="en-IN" sz="3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parsable</a:t>
            </a: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Meta Elements are used to specify page description , keywords , author of the document , last modified and other metadata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Metadata can be used by browsers , search engines or other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&lt;meta&gt; tags always go into the head element</a:t>
            </a:r>
          </a:p>
        </p:txBody>
      </p:sp>
    </p:spTree>
    <p:extLst>
      <p:ext uri="{BB962C8B-B14F-4D97-AF65-F5344CB8AC3E}">
        <p14:creationId xmlns:p14="http://schemas.microsoft.com/office/powerpoint/2010/main" val="392207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CE180-DAF2-44BB-B247-1B31DCCCE37D}"/>
              </a:ext>
            </a:extLst>
          </p:cNvPr>
          <p:cNvSpPr txBox="1"/>
          <p:nvPr/>
        </p:nvSpPr>
        <p:spPr>
          <a:xfrm>
            <a:off x="270933" y="711199"/>
            <a:ext cx="938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&lt;meta&gt;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D54FE-E895-4538-A462-2DF4E3596DEA}"/>
              </a:ext>
            </a:extLst>
          </p:cNvPr>
          <p:cNvSpPr txBox="1"/>
          <p:nvPr/>
        </p:nvSpPr>
        <p:spPr>
          <a:xfrm>
            <a:off x="270933" y="1811866"/>
            <a:ext cx="9381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&lt;head&gt;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&lt;meta charset="UTF-8"&gt;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&lt;meta name="description" content=“Description of your content"&gt;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&lt;meta name="keywords" content=“Keywords in your document”&gt;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&lt;meta name="author" content=“Your Name"&gt;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 &lt;meta name="viewport" content="width=device-width, initial-scale=1.0"&gt;</a:t>
            </a:r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60493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BFC27-B8B0-4522-B6C1-68EB5E2FC59D}"/>
              </a:ext>
            </a:extLst>
          </p:cNvPr>
          <p:cNvSpPr txBox="1"/>
          <p:nvPr/>
        </p:nvSpPr>
        <p:spPr>
          <a:xfrm>
            <a:off x="186267" y="677333"/>
            <a:ext cx="943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&lt;meta&gt;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FE75B-E05D-4623-A3BB-8100E108115E}"/>
              </a:ext>
            </a:extLst>
          </p:cNvPr>
          <p:cNvSpPr txBox="1"/>
          <p:nvPr/>
        </p:nvSpPr>
        <p:spPr>
          <a:xfrm>
            <a:off x="186267" y="1778000"/>
            <a:ext cx="96181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Define Keywords for Search Engines : &lt;meta name="keywords" content = “Content Names”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Define a description of your web page : </a:t>
            </a:r>
            <a:r>
              <a:rPr lang="en-US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 name="description" content=“Description of Webpage"&gt;</a:t>
            </a:r>
          </a:p>
          <a:p>
            <a:endParaRPr lang="en-US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Define the author of a page : </a:t>
            </a:r>
            <a:r>
              <a:rPr lang="en-US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 name="author" content=“Author name"&gt;</a:t>
            </a:r>
          </a:p>
          <a:p>
            <a:endParaRPr lang="en-US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Refresh document every 30 seconds : </a:t>
            </a:r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 http-</a:t>
            </a:r>
            <a:r>
              <a:rPr lang="en-IN" sz="20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equiv</a:t>
            </a:r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="refresh" content="30"&gt;</a:t>
            </a:r>
          </a:p>
          <a:p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Setting the viewport to make your website look good on all devices : </a:t>
            </a:r>
            <a:r>
              <a:rPr lang="en-US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&lt;meta name="viewport" content="width=device-width, initial-scale=1.0"&gt;</a:t>
            </a:r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1"/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1"/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5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4994E17-D184-4EA8-9275-A44A2388CB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0312" y="2801257"/>
            <a:ext cx="9360000" cy="148045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  </a:t>
            </a:r>
            <a:r>
              <a:rPr lang="en-IN" sz="7200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220411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HTML Elements 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14857" y="1559087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Tag is something which can be interpreted by the browser to render some information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HTML Element consists of start tag and end tag with content inserted in between: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EX: &lt;</a:t>
            </a:r>
            <a:r>
              <a:rPr lang="en-IN" sz="2600" b="1" strike="noStrike" spc="-1" dirty="0" err="1">
                <a:solidFill>
                  <a:srgbClr val="1C1C1C"/>
                </a:solidFill>
                <a:latin typeface="Source Sans Pro Semibold"/>
              </a:rPr>
              <a:t>tagname</a:t>
            </a: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&gt;Content……&lt;/</a:t>
            </a:r>
            <a:r>
              <a:rPr lang="en-IN" sz="2600" b="1" spc="-1" dirty="0" err="1">
                <a:solidFill>
                  <a:srgbClr val="1C1C1C"/>
                </a:solidFill>
                <a:latin typeface="Source Sans Pro Semibold"/>
              </a:rPr>
              <a:t>tagname</a:t>
            </a: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&gt;</a:t>
            </a:r>
          </a:p>
          <a:p>
            <a:pPr marL="457200" indent="-4572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Note: Tags are not case sensitive!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342900" indent="-342900">
              <a:spcAft>
                <a:spcPts val="114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IN" sz="2400" b="1" strike="noStrike" spc="-1" dirty="0">
              <a:solidFill>
                <a:srgbClr val="1C1C1C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&lt;html&gt; Element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5736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Defines the entire document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Start tag &lt;html&gt; and end tag 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&lt;body&gt; Element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6625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2900" indent="-3429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200" b="0" strike="noStrike" spc="-1" dirty="0">
                <a:solidFill>
                  <a:srgbClr val="1C1C1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&lt;body&gt; element defines the body</a:t>
            </a:r>
          </a:p>
          <a:p>
            <a:pPr marL="342900" indent="-3429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200" spc="-1" dirty="0">
                <a:solidFill>
                  <a:srgbClr val="1C1C1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Start tag &lt;body&gt; and end tag &lt;/body&gt;</a:t>
            </a:r>
            <a:endParaRPr lang="en-IN" sz="2200" b="0" strike="noStrike" spc="-1" dirty="0">
              <a:solidFill>
                <a:srgbClr val="1C1C1C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Heading Element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186400" y="1599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Elements &lt;h1&gt; to &lt;h6 &gt; elements defines a heading.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Represent six levels of section headings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&lt;h1&gt; is highest and &lt;h6&gt; is lowest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For &lt;h1&gt; element start tag is &lt;h1&gt; and end tag is &lt;/h1&gt;</a:t>
            </a:r>
          </a:p>
          <a:p>
            <a:pPr>
              <a:spcAft>
                <a:spcPts val="1142"/>
              </a:spcAft>
            </a:pP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&lt;p&gt; Element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6752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&lt;p&gt; Element defines a paragraph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 Start tag &lt;p&gt; and end tag &lt;/p&gt;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7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3200" b="1" spc="-1" dirty="0">
                <a:solidFill>
                  <a:srgbClr val="FFFFFF"/>
                </a:solidFill>
                <a:latin typeface="Source Sans Pro Black"/>
              </a:rPr>
              <a:t>Empty HTML Elements</a:t>
            </a:r>
            <a:endParaRPr lang="en-IN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70000" y="16244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HTML Elements with no content are called empty elements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&lt;</a:t>
            </a:r>
            <a:r>
              <a:rPr lang="en-IN" sz="2600" b="1" strike="noStrike" spc="-1" dirty="0" err="1">
                <a:solidFill>
                  <a:srgbClr val="1C1C1C"/>
                </a:solidFill>
                <a:latin typeface="Source Sans Pro Semibold"/>
              </a:rPr>
              <a:t>br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&gt; tag defines a line break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pc="-1" dirty="0">
                <a:solidFill>
                  <a:srgbClr val="1C1C1C"/>
                </a:solidFill>
                <a:latin typeface="Source Sans Pro Semibold"/>
              </a:rPr>
              <a:t>&lt;hr&gt; tag  is used separate contents in a page by creating a horizontal rule</a:t>
            </a: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1229</Words>
  <Application>Microsoft Office PowerPoint</Application>
  <PresentationFormat>Custom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Source Sans Pro Black</vt:lpstr>
      <vt:lpstr>Source Sans Pro Light</vt:lpstr>
      <vt:lpstr>Source Sans Pro Semibold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Rahul Nandakumar</dc:creator>
  <dc:description/>
  <cp:lastModifiedBy>Rahul Nandakumar</cp:lastModifiedBy>
  <cp:revision>40</cp:revision>
  <dcterms:created xsi:type="dcterms:W3CDTF">2019-02-27T20:06:25Z</dcterms:created>
  <dcterms:modified xsi:type="dcterms:W3CDTF">2019-03-01T09:22:31Z</dcterms:modified>
  <dc:language>en-IN</dc:language>
</cp:coreProperties>
</file>