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82" r:id="rId7"/>
    <p:sldId id="265" r:id="rId8"/>
    <p:sldId id="260" r:id="rId9"/>
    <p:sldId id="261" r:id="rId10"/>
    <p:sldId id="278" r:id="rId11"/>
    <p:sldId id="280" r:id="rId12"/>
    <p:sldId id="279" r:id="rId13"/>
    <p:sldId id="281" r:id="rId14"/>
    <p:sldId id="266" r:id="rId15"/>
    <p:sldId id="267" r:id="rId16"/>
    <p:sldId id="275" r:id="rId17"/>
    <p:sldId id="276" r:id="rId18"/>
    <p:sldId id="272" r:id="rId19"/>
    <p:sldId id="274" r:id="rId20"/>
    <p:sldId id="283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9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24" autoAdjust="0"/>
    <p:restoredTop sz="94660"/>
  </p:normalViewPr>
  <p:slideViewPr>
    <p:cSldViewPr snapToGrid="0">
      <p:cViewPr>
        <p:scale>
          <a:sx n="110" d="100"/>
          <a:sy n="110" d="100"/>
        </p:scale>
        <p:origin x="20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01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1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31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27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8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3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05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6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6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661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9DE9D0E-C638-4470-A425-A312F6514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E68C2-DCCC-4202-9B0B-165BA46C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1938130"/>
            <a:ext cx="8453908" cy="3615369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25B6C-1EC3-4E83-BBDF-181DBDED89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1513" y="2067340"/>
            <a:ext cx="8453908" cy="2421732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br>
              <a:rPr lang="en-IN" sz="4000" dirty="0"/>
            </a:br>
            <a:r>
              <a:rPr lang="en-IN" sz="4000" dirty="0"/>
              <a:t>Attention Residual U-Net (ARU-Net)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7D1AEC-1823-4871-91B6-66548514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0525" y="4666480"/>
            <a:ext cx="6829043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69F98B-BCCE-403C-B5C7-D6AA2410D6C3}"/>
              </a:ext>
            </a:extLst>
          </p:cNvPr>
          <p:cNvSpPr txBox="1"/>
          <p:nvPr/>
        </p:nvSpPr>
        <p:spPr>
          <a:xfrm>
            <a:off x="1310916" y="4669144"/>
            <a:ext cx="6829043" cy="716529"/>
          </a:xfrm>
          <a:prstGeom prst="rect">
            <a:avLst/>
          </a:prstGeom>
        </p:spPr>
        <p:txBody>
          <a:bodyPr vert="horz" lIns="91440" tIns="91440" rIns="91440" bIns="91440" rtlCol="0">
            <a:normAutofit/>
          </a:bodyPr>
          <a:lstStyle/>
          <a:p>
            <a:pPr algn="r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1600" cap="all" dirty="0"/>
              <a:t>Presented by: Rahul Mishra</a:t>
            </a:r>
          </a:p>
        </p:txBody>
      </p:sp>
    </p:spTree>
    <p:extLst>
      <p:ext uri="{BB962C8B-B14F-4D97-AF65-F5344CB8AC3E}">
        <p14:creationId xmlns:p14="http://schemas.microsoft.com/office/powerpoint/2010/main" val="364601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94B9D4-5141-49FD-BE70-0C05D5F3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AF89-EFCA-F52D-776B-46C8C3E5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804520"/>
            <a:ext cx="4741106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Residual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28987-A096-699A-295A-553A94283B20}"/>
              </a:ext>
            </a:extLst>
          </p:cNvPr>
          <p:cNvSpPr txBox="1"/>
          <p:nvPr/>
        </p:nvSpPr>
        <p:spPr>
          <a:xfrm>
            <a:off x="240633" y="2015732"/>
            <a:ext cx="473747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sz="1700" b="1" dirty="0"/>
              <a:t>Problem</a:t>
            </a:r>
            <a:r>
              <a:rPr lang="en-US" sz="1700" dirty="0"/>
              <a:t>: Deep networks suffer from </a:t>
            </a:r>
            <a:r>
              <a:rPr lang="en-US" sz="1700" b="1" dirty="0"/>
              <a:t>vanishing gradients</a:t>
            </a:r>
            <a:br>
              <a:rPr lang="en-US" sz="1700" dirty="0"/>
            </a:br>
            <a:r>
              <a:rPr lang="en-US" sz="1700" b="1" dirty="0"/>
              <a:t>Solution</a:t>
            </a:r>
            <a:r>
              <a:rPr lang="en-US" sz="1700" dirty="0"/>
              <a:t>: </a:t>
            </a:r>
            <a:r>
              <a:rPr lang="en-US" sz="1700" b="1" dirty="0"/>
              <a:t>Residual connections</a:t>
            </a:r>
            <a:r>
              <a:rPr lang="en-US" sz="1700" dirty="0"/>
              <a:t> allow gradients to flow directly</a:t>
            </a:r>
            <a:br>
              <a:rPr lang="en-US" sz="1700" dirty="0"/>
            </a:br>
            <a:endParaRPr lang="en-US" sz="1700" dirty="0"/>
          </a:p>
          <a:p>
            <a:pPr marL="285750" indent="-2857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/>
              <a:t>Adaptive shortcuts</a:t>
            </a:r>
            <a:r>
              <a:rPr lang="en-US" sz="1700" dirty="0"/>
              <a:t> (learned 1×1 conv)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700" b="1" dirty="0"/>
              <a:t>Progressive dropout</a:t>
            </a:r>
            <a:r>
              <a:rPr lang="en-US" sz="1700" dirty="0"/>
              <a:t> for deeper regularization</a:t>
            </a:r>
            <a:br>
              <a:rPr lang="en-US" sz="1700" dirty="0"/>
            </a:br>
            <a:r>
              <a:rPr lang="en-US" sz="1700" b="1" dirty="0"/>
              <a:t>Benefit</a:t>
            </a:r>
            <a:r>
              <a:rPr lang="en-US" sz="1700" dirty="0"/>
              <a:t>: Enables effective training of </a:t>
            </a:r>
            <a:r>
              <a:rPr lang="en-US" sz="1700" b="1" dirty="0"/>
              <a:t>deep architectures</a:t>
            </a:r>
            <a:endParaRPr lang="en-US" sz="17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layer&#10;&#10;AI-generated content may be incorrect.">
            <a:extLst>
              <a:ext uri="{FF2B5EF4-FFF2-40B4-BE49-F238E27FC236}">
                <a16:creationId xmlns:a16="http://schemas.microsoft.com/office/drawing/2014/main" id="{D4FDA962-7DF6-8DBE-E890-5CD1BF09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1590912"/>
            <a:ext cx="4821551" cy="2917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C3A8FD-F02F-0FAC-259C-8967858CBB4B}"/>
              </a:ext>
            </a:extLst>
          </p:cNvPr>
          <p:cNvSpPr txBox="1"/>
          <p:nvPr/>
        </p:nvSpPr>
        <p:spPr>
          <a:xfrm>
            <a:off x="240632" y="1853754"/>
            <a:ext cx="622032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b="0" i="0">
              <a:effectLst/>
              <a:latin typeface="fkGroteskNeue"/>
            </a:endParaRP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0D098-D436-E4E3-B54A-CC5AF8C7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7C9E6C-9FD4-9EDC-1B6A-0B102B245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397566"/>
            <a:ext cx="5099994" cy="10734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Attention Gates</a:t>
            </a:r>
          </a:p>
        </p:txBody>
      </p:sp>
      <p:pic>
        <p:nvPicPr>
          <p:cNvPr id="4" name="Picture 3" descr="A diagram of a complex function&#10;&#10;AI-generated content may be incorrect.">
            <a:extLst>
              <a:ext uri="{FF2B5EF4-FFF2-40B4-BE49-F238E27FC236}">
                <a16:creationId xmlns:a16="http://schemas.microsoft.com/office/drawing/2014/main" id="{61FC2869-4CC8-68D9-0BF0-2F7C9D9B5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959" y="2015732"/>
            <a:ext cx="5625023" cy="3450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0C8A24-7C8F-D25C-C311-A9A8CFA09380}"/>
              </a:ext>
            </a:extLst>
          </p:cNvPr>
          <p:cNvSpPr txBox="1"/>
          <p:nvPr/>
        </p:nvSpPr>
        <p:spPr>
          <a:xfrm>
            <a:off x="240632" y="1853754"/>
            <a:ext cx="622032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b="0" i="0">
              <a:effectLst/>
              <a:latin typeface="fkGroteskNeue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4C187-A10B-BB63-28D1-D1ACF14DE212}"/>
              </a:ext>
            </a:extLst>
          </p:cNvPr>
          <p:cNvSpPr txBox="1"/>
          <p:nvPr/>
        </p:nvSpPr>
        <p:spPr>
          <a:xfrm>
            <a:off x="106017" y="1378236"/>
            <a:ext cx="5685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Goal</a:t>
            </a:r>
            <a:r>
              <a:rPr lang="en-IN" dirty="0"/>
              <a:t>: Focus the model on </a:t>
            </a:r>
            <a:r>
              <a:rPr lang="en-IN" b="1" dirty="0"/>
              <a:t>relevant </a:t>
            </a:r>
            <a:r>
              <a:rPr lang="en-IN" b="1" dirty="0" err="1"/>
              <a:t>tumor</a:t>
            </a:r>
            <a:r>
              <a:rPr lang="en-IN" b="1" dirty="0"/>
              <a:t> regions</a:t>
            </a:r>
            <a:r>
              <a:rPr lang="en-IN" dirty="0"/>
              <a:t>, ignore background.</a:t>
            </a:r>
          </a:p>
          <a:p>
            <a:r>
              <a:rPr lang="en-IN" b="1" dirty="0"/>
              <a:t>Inputs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x: Feature map from encoder</a:t>
            </a:r>
          </a:p>
          <a:p>
            <a:pPr lvl="1"/>
            <a:r>
              <a:rPr lang="en-IN" dirty="0"/>
              <a:t>g: Gating signal from decoder</a:t>
            </a:r>
          </a:p>
          <a:p>
            <a:endParaRPr lang="en-IN" b="1" dirty="0"/>
          </a:p>
          <a:p>
            <a:r>
              <a:rPr lang="en-IN" b="1" dirty="0"/>
              <a:t>Why It Works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Learns </a:t>
            </a:r>
            <a:r>
              <a:rPr lang="en-IN" b="1" dirty="0"/>
              <a:t>where</a:t>
            </a:r>
            <a:r>
              <a:rPr lang="en-IN" dirty="0"/>
              <a:t> to look, not just </a:t>
            </a:r>
            <a:r>
              <a:rPr lang="en-IN" b="1" dirty="0"/>
              <a:t>what</a:t>
            </a:r>
            <a:r>
              <a:rPr lang="en-IN" dirty="0"/>
              <a:t> features to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Suppresses false positives, especially in healthy tissue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Improves localization of small or fuzzy </a:t>
            </a:r>
            <a:r>
              <a:rPr lang="en-IN" dirty="0" err="1"/>
              <a:t>tumor</a:t>
            </a:r>
            <a:r>
              <a:rPr lang="en-IN" dirty="0"/>
              <a:t>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9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9B19E-7D21-4A50-B6B7-A625AAADE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6AC1D-0605-CE31-BCDC-D32270B2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3" y="804519"/>
            <a:ext cx="11447784" cy="1049235"/>
          </a:xfrm>
        </p:spPr>
        <p:txBody>
          <a:bodyPr/>
          <a:lstStyle/>
          <a:p>
            <a:r>
              <a:rPr lang="en-US" b="1" dirty="0"/>
              <a:t>Regularization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C5F0BD-D21F-66E1-BAAD-8746B9DDD5C0}"/>
              </a:ext>
            </a:extLst>
          </p:cNvPr>
          <p:cNvSpPr txBox="1"/>
          <p:nvPr/>
        </p:nvSpPr>
        <p:spPr>
          <a:xfrm>
            <a:off x="240632" y="1853754"/>
            <a:ext cx="622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fkGroteskNeue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722B85-5546-53A4-0801-8245A39F1696}"/>
              </a:ext>
            </a:extLst>
          </p:cNvPr>
          <p:cNvSpPr txBox="1"/>
          <p:nvPr/>
        </p:nvSpPr>
        <p:spPr>
          <a:xfrm>
            <a:off x="780201" y="1635555"/>
            <a:ext cx="107481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Regularization Techniques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Dropout: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Randomly deactivates neurons during training.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Batch Normalization: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Normalizes layer inputs, stabilizing and speeding up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Offers a subtle regularization effect by adding noise.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Early Stopping: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Monitors validation performance (Dice Coefficient).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Stops training when performance plateaus, preventing overfitting.</a:t>
            </a:r>
          </a:p>
          <a:p>
            <a:pPr lvl="1"/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Augmentation: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Artificially expands the training dataset (rotations, flips, shifts, zooms).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Enhances model generalization and reduces overfitting.</a:t>
            </a:r>
          </a:p>
        </p:txBody>
      </p:sp>
    </p:spTree>
    <p:extLst>
      <p:ext uri="{BB962C8B-B14F-4D97-AF65-F5344CB8AC3E}">
        <p14:creationId xmlns:p14="http://schemas.microsoft.com/office/powerpoint/2010/main" val="397881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84751-8185-5029-D60E-8FC721BC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9BB2-EA30-1B07-1102-FF066EF3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8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Adam </a:t>
            </a:r>
            <a:r>
              <a:rPr lang="en-US"/>
              <a:t>OPtimizer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7B928-9035-008C-080E-7059536D2F9E}"/>
              </a:ext>
            </a:extLst>
          </p:cNvPr>
          <p:cNvSpPr txBox="1"/>
          <p:nvPr/>
        </p:nvSpPr>
        <p:spPr>
          <a:xfrm>
            <a:off x="1451581" y="2015732"/>
            <a:ext cx="793548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Adaptive Learning Rates:</a:t>
            </a:r>
            <a:r>
              <a:rPr lang="en-US" dirty="0"/>
              <a:t> Automatically adjusts learning rates for each parameter.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Efficient Convergence:</a:t>
            </a:r>
            <a:r>
              <a:rPr lang="en-US" dirty="0"/>
              <a:t> Combines momentum and RMSprop for faster, stable training.</a:t>
            </a:r>
          </a:p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B226F1-2FF2-2DF0-1AB8-12C29C9C6778}"/>
              </a:ext>
            </a:extLst>
          </p:cNvPr>
          <p:cNvSpPr txBox="1"/>
          <p:nvPr/>
        </p:nvSpPr>
        <p:spPr>
          <a:xfrm>
            <a:off x="240632" y="1853754"/>
            <a:ext cx="622032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b="0" i="0">
              <a:effectLst/>
              <a:latin typeface="fkGroteskNeue"/>
            </a:endParaRPr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E377B-33E6-7038-6AAA-16B4FCC91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8DA8-9E7F-4A89-17A6-813A1592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43" y="304801"/>
            <a:ext cx="6607628" cy="76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Loss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248F4-1C74-D530-2201-4322ACE52F4E}"/>
              </a:ext>
            </a:extLst>
          </p:cNvPr>
          <p:cNvSpPr txBox="1"/>
          <p:nvPr/>
        </p:nvSpPr>
        <p:spPr>
          <a:xfrm>
            <a:off x="220717" y="2015732"/>
            <a:ext cx="540337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1ED65-53DE-58D4-0F04-AACDF279DEFC}"/>
              </a:ext>
            </a:extLst>
          </p:cNvPr>
          <p:cNvSpPr txBox="1"/>
          <p:nvPr/>
        </p:nvSpPr>
        <p:spPr>
          <a:xfrm>
            <a:off x="220717" y="1066801"/>
            <a:ext cx="18302934" cy="2079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1.Dice Loss:</a:t>
            </a:r>
          </a:p>
          <a:p>
            <a:r>
              <a:rPr lang="en-IN" b="1" dirty="0"/>
              <a:t>Purpose</a:t>
            </a:r>
            <a:r>
              <a:rPr lang="en-IN" dirty="0"/>
              <a:t>: Focuses on </a:t>
            </a:r>
            <a:r>
              <a:rPr lang="en-IN" b="1" dirty="0" err="1"/>
              <a:t>tumor</a:t>
            </a:r>
            <a:r>
              <a:rPr lang="en-IN" b="1" dirty="0"/>
              <a:t> overlap</a:t>
            </a:r>
            <a:r>
              <a:rPr lang="en-IN" dirty="0"/>
              <a:t>, handles </a:t>
            </a:r>
            <a:r>
              <a:rPr lang="en-IN" b="1" dirty="0"/>
              <a:t>class imbalance</a:t>
            </a:r>
            <a:endParaRPr lang="en-IN" dirty="0"/>
          </a:p>
          <a:p>
            <a:r>
              <a:rPr lang="en-IN" b="1" dirty="0"/>
              <a:t>A</a:t>
            </a:r>
            <a:r>
              <a:rPr lang="en-IN" dirty="0"/>
              <a:t>: Ground truth </a:t>
            </a:r>
            <a:r>
              <a:rPr lang="en-IN" dirty="0" err="1"/>
              <a:t>tumor</a:t>
            </a:r>
            <a:r>
              <a:rPr lang="en-IN" dirty="0"/>
              <a:t> pixels</a:t>
            </a:r>
          </a:p>
          <a:p>
            <a:r>
              <a:rPr lang="en-IN" b="1" dirty="0"/>
              <a:t>B</a:t>
            </a:r>
            <a:r>
              <a:rPr lang="en-IN" dirty="0"/>
              <a:t>: Predicted </a:t>
            </a:r>
            <a:r>
              <a:rPr lang="en-IN" dirty="0" err="1"/>
              <a:t>tumor</a:t>
            </a:r>
            <a:r>
              <a:rPr lang="en-IN" dirty="0"/>
              <a:t> pixels</a:t>
            </a:r>
          </a:p>
          <a:p>
            <a:r>
              <a:rPr lang="el-GR" b="1" dirty="0"/>
              <a:t>ε</a:t>
            </a:r>
            <a:r>
              <a:rPr lang="el-GR" dirty="0"/>
              <a:t>: </a:t>
            </a:r>
            <a:r>
              <a:rPr lang="en-IN" dirty="0"/>
              <a:t>Smoothing factor (1e-6) prevents division by zero</a:t>
            </a:r>
          </a:p>
          <a:p>
            <a:r>
              <a:rPr lang="en-IN" b="1" dirty="0"/>
              <a:t>Range</a:t>
            </a:r>
            <a:r>
              <a:rPr lang="en-IN" dirty="0"/>
              <a:t>: 0 (perfect overlap) → 1 (no overlap)</a:t>
            </a:r>
          </a:p>
          <a:p>
            <a:endParaRPr lang="en-US" dirty="0"/>
          </a:p>
        </p:txBody>
      </p:sp>
      <p:pic>
        <p:nvPicPr>
          <p:cNvPr id="7" name="Picture 6" descr="A math equation with numbers and symbols&#10;&#10;AI-generated content may be incorrect.">
            <a:extLst>
              <a:ext uri="{FF2B5EF4-FFF2-40B4-BE49-F238E27FC236}">
                <a16:creationId xmlns:a16="http://schemas.microsoft.com/office/drawing/2014/main" id="{5B52BAFF-FBE6-D287-BC40-7787CDD5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072" y="1354034"/>
            <a:ext cx="3912997" cy="1186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9B5F22-14E7-13A2-9EBA-AD70297E584A}"/>
              </a:ext>
            </a:extLst>
          </p:cNvPr>
          <p:cNvSpPr txBox="1"/>
          <p:nvPr/>
        </p:nvSpPr>
        <p:spPr>
          <a:xfrm>
            <a:off x="133633" y="2940751"/>
            <a:ext cx="7573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2.Focal Loss:</a:t>
            </a:r>
          </a:p>
          <a:p>
            <a:r>
              <a:rPr lang="en-IN" b="1" dirty="0"/>
              <a:t>Purpose</a:t>
            </a:r>
            <a:r>
              <a:rPr lang="en-IN" dirty="0"/>
              <a:t>: Focuses on </a:t>
            </a:r>
            <a:r>
              <a:rPr lang="en-IN" b="1" dirty="0"/>
              <a:t>hard pixels</a:t>
            </a:r>
            <a:r>
              <a:rPr lang="en-IN" dirty="0"/>
              <a:t>, reduces </a:t>
            </a:r>
            <a:r>
              <a:rPr lang="en-IN" b="1" dirty="0"/>
              <a:t>background bias</a:t>
            </a:r>
            <a:endParaRPr lang="en-IN" dirty="0"/>
          </a:p>
          <a:p>
            <a:r>
              <a:rPr lang="el-GR" b="1" dirty="0"/>
              <a:t>α = 0.25</a:t>
            </a:r>
            <a:r>
              <a:rPr lang="el-GR" dirty="0"/>
              <a:t>: </a:t>
            </a:r>
            <a:r>
              <a:rPr lang="en-IN" dirty="0"/>
              <a:t>Balances positive/negative class importance</a:t>
            </a:r>
          </a:p>
          <a:p>
            <a:r>
              <a:rPr lang="el-GR" b="1" dirty="0"/>
              <a:t>γ = 2.0</a:t>
            </a:r>
            <a:r>
              <a:rPr lang="el-GR" dirty="0"/>
              <a:t>: </a:t>
            </a:r>
            <a:r>
              <a:rPr lang="en-IN" dirty="0"/>
              <a:t>Down-weights easy examples, emphasizes hard cases</a:t>
            </a:r>
          </a:p>
          <a:p>
            <a:r>
              <a:rPr lang="en-IN" b="1" dirty="0"/>
              <a:t>p</a:t>
            </a:r>
            <a:r>
              <a:rPr lang="en-IN" dirty="0"/>
              <a:t>: Predicted probability for correct class</a:t>
            </a:r>
          </a:p>
          <a:p>
            <a:r>
              <a:rPr lang="en-IN" b="1" dirty="0"/>
              <a:t>Effect</a:t>
            </a:r>
            <a:r>
              <a:rPr lang="en-IN" dirty="0"/>
              <a:t>: Easy pixels (high p) → low loss, Hard pixels (low p) → high loss</a:t>
            </a:r>
          </a:p>
          <a:p>
            <a:endParaRPr lang="en-US" dirty="0"/>
          </a:p>
        </p:txBody>
      </p:sp>
      <p:pic>
        <p:nvPicPr>
          <p:cNvPr id="12" name="Picture 11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0D3A6674-0B54-F05D-B057-8D6ECBFD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690" y="3186063"/>
            <a:ext cx="4112987" cy="10114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DD6F2-895F-4A76-1678-86D6A1CF6EC5}"/>
              </a:ext>
            </a:extLst>
          </p:cNvPr>
          <p:cNvSpPr txBox="1"/>
          <p:nvPr/>
        </p:nvSpPr>
        <p:spPr>
          <a:xfrm>
            <a:off x="171242" y="5187328"/>
            <a:ext cx="108748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3.Combined Loss: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F4770-235D-EEE2-2841-8E56B738C355}"/>
              </a:ext>
            </a:extLst>
          </p:cNvPr>
          <p:cNvSpPr txBox="1"/>
          <p:nvPr/>
        </p:nvSpPr>
        <p:spPr>
          <a:xfrm>
            <a:off x="220718" y="5466345"/>
            <a:ext cx="673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Loss = 0.5 * Dice Loss + 0.5 * Focal Loss</a:t>
            </a:r>
          </a:p>
        </p:txBody>
      </p:sp>
    </p:spTree>
    <p:extLst>
      <p:ext uri="{BB962C8B-B14F-4D97-AF65-F5344CB8AC3E}">
        <p14:creationId xmlns:p14="http://schemas.microsoft.com/office/powerpoint/2010/main" val="2263378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208A5-710D-D337-59FD-1C51A355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961" y="1600199"/>
            <a:ext cx="3173482" cy="4297680"/>
          </a:xfrm>
        </p:spPr>
        <p:txBody>
          <a:bodyPr anchor="ctr">
            <a:normAutofit/>
          </a:bodyPr>
          <a:lstStyle/>
          <a:p>
            <a:r>
              <a:rPr lang="en-IN" dirty="0"/>
              <a:t>Why This Combination Works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3ABD-6C70-4617-367D-3AADCD2A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1" y="1600199"/>
            <a:ext cx="6169703" cy="429768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400" b="1" dirty="0"/>
              <a:t>1. Class Imbalance Handling</a:t>
            </a:r>
            <a:br>
              <a:rPr lang="en-IN" sz="1400" dirty="0"/>
            </a:br>
            <a:r>
              <a:rPr lang="en-IN" sz="1400" dirty="0"/>
              <a:t> - Dice ignores background dominance</a:t>
            </a:r>
            <a:br>
              <a:rPr lang="en-IN" sz="1400" dirty="0"/>
            </a:br>
            <a:r>
              <a:rPr lang="en-IN" sz="1400" dirty="0"/>
              <a:t> -Focal down-weights easy (non-</a:t>
            </a:r>
            <a:r>
              <a:rPr lang="en-IN" sz="1400" dirty="0" err="1"/>
              <a:t>tumor</a:t>
            </a:r>
            <a:r>
              <a:rPr lang="en-IN" sz="1400" dirty="0"/>
              <a:t>) pixels</a:t>
            </a:r>
            <a:br>
              <a:rPr lang="en-IN" sz="1400" dirty="0"/>
            </a:br>
            <a:r>
              <a:rPr lang="en-IN" sz="1400" b="1" dirty="0"/>
              <a:t>2. Complementary Optimization</a:t>
            </a:r>
            <a:br>
              <a:rPr lang="en-IN" sz="1400" dirty="0"/>
            </a:br>
            <a:r>
              <a:rPr lang="en-IN" sz="1400" dirty="0"/>
              <a:t> -</a:t>
            </a:r>
            <a:r>
              <a:rPr lang="en-IN" sz="1400" b="1" dirty="0"/>
              <a:t>Dice Loss</a:t>
            </a:r>
            <a:r>
              <a:rPr lang="en-IN" sz="1400" dirty="0"/>
              <a:t> → Captures overall </a:t>
            </a:r>
            <a:r>
              <a:rPr lang="en-IN" sz="1400" dirty="0" err="1"/>
              <a:t>tumor</a:t>
            </a:r>
            <a:r>
              <a:rPr lang="en-IN" sz="1400" dirty="0"/>
              <a:t> shape</a:t>
            </a:r>
            <a:br>
              <a:rPr lang="en-IN" sz="1400" dirty="0"/>
            </a:br>
            <a:r>
              <a:rPr lang="en-IN" sz="1400" dirty="0"/>
              <a:t> -</a:t>
            </a:r>
            <a:r>
              <a:rPr lang="en-IN" sz="1400" b="1" dirty="0"/>
              <a:t>Focal Loss</a:t>
            </a:r>
            <a:r>
              <a:rPr lang="en-IN" sz="1400" dirty="0"/>
              <a:t> → Refines local edges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400" b="1" dirty="0"/>
              <a:t>3. Small </a:t>
            </a:r>
            <a:r>
              <a:rPr lang="en-IN" sz="1400" b="1" dirty="0" err="1"/>
              <a:t>Tumor</a:t>
            </a:r>
            <a:r>
              <a:rPr lang="en-IN" sz="1400" b="1" dirty="0"/>
              <a:t> Sensitivity</a:t>
            </a:r>
            <a:br>
              <a:rPr lang="en-IN" sz="1400" dirty="0"/>
            </a:br>
            <a:r>
              <a:rPr lang="en-IN" sz="1400" dirty="0"/>
              <a:t> -Dice ensures global overlap</a:t>
            </a:r>
            <a:br>
              <a:rPr lang="en-IN" sz="1400" dirty="0"/>
            </a:br>
            <a:r>
              <a:rPr lang="en-IN" sz="1400" dirty="0"/>
              <a:t> -Focal highlights tiny/low-contrast lesions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400" dirty="0"/>
              <a:t> </a:t>
            </a:r>
            <a:r>
              <a:rPr lang="en-IN" sz="1400" b="1" dirty="0"/>
              <a:t>4. Clinical Boundary Precision</a:t>
            </a:r>
            <a:br>
              <a:rPr lang="en-IN" sz="1400" dirty="0"/>
            </a:br>
            <a:r>
              <a:rPr lang="en-IN" sz="1400" dirty="0"/>
              <a:t>  -Dice encourages full coverage</a:t>
            </a:r>
            <a:br>
              <a:rPr lang="en-IN" sz="1400" dirty="0"/>
            </a:br>
            <a:r>
              <a:rPr lang="en-IN" sz="1400" dirty="0"/>
              <a:t>  -Focal sharpens uncertain/tough boundaries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400" b="1" dirty="0"/>
              <a:t> 5. Stable &amp; Robust Training</a:t>
            </a:r>
            <a:br>
              <a:rPr lang="en-IN" sz="1400" dirty="0"/>
            </a:br>
            <a:r>
              <a:rPr lang="en-IN" sz="1400" dirty="0"/>
              <a:t>  -50–50 weighted loss prevents one from dominating</a:t>
            </a:r>
            <a:br>
              <a:rPr lang="en-IN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6097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E585-F0F2-016F-7AFC-A6CC62115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291215" cy="1311964"/>
          </a:xfrm>
        </p:spPr>
        <p:txBody>
          <a:bodyPr/>
          <a:lstStyle/>
          <a:p>
            <a:r>
              <a:rPr lang="en-US" dirty="0"/>
              <a:t>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CD35A-55C7-53CD-9441-4BBEAB30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139" y="1126435"/>
            <a:ext cx="9894656" cy="5088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1. Dice Score (DSC)</a:t>
            </a:r>
          </a:p>
          <a:p>
            <a:pPr marL="0" indent="0">
              <a:buNone/>
            </a:pPr>
            <a:r>
              <a:rPr lang="en-IN" sz="2200" dirty="0"/>
              <a:t>Formula- DSC = 2×TP / (2×TP + FP + FN)</a:t>
            </a:r>
            <a:br>
              <a:rPr lang="en-IN" sz="2200" dirty="0"/>
            </a:br>
            <a:r>
              <a:rPr lang="en-IN" sz="2200" dirty="0"/>
              <a:t>- Measures spatial overlap accuracy</a:t>
            </a:r>
            <a:br>
              <a:rPr lang="en-IN" sz="2200" dirty="0"/>
            </a:br>
            <a:r>
              <a:rPr lang="en-IN" sz="2200" dirty="0"/>
              <a:t>- Range: 0 (bad) to 1 (perfect)</a:t>
            </a:r>
            <a:br>
              <a:rPr lang="en-IN" sz="2200" dirty="0"/>
            </a:br>
            <a:endParaRPr lang="en-IN" sz="2200" dirty="0"/>
          </a:p>
          <a:p>
            <a:pPr marL="0" indent="0">
              <a:buNone/>
            </a:pPr>
            <a:r>
              <a:rPr lang="en-IN" sz="2200" dirty="0"/>
              <a:t>2. </a:t>
            </a:r>
            <a:r>
              <a:rPr lang="en-IN" sz="2200" dirty="0" err="1"/>
              <a:t>Hausdorff</a:t>
            </a:r>
            <a:r>
              <a:rPr lang="en-IN" sz="2200" dirty="0"/>
              <a:t> Distance (HD)</a:t>
            </a:r>
          </a:p>
          <a:p>
            <a:pPr marL="0" indent="0">
              <a:buNone/>
            </a:pPr>
            <a:r>
              <a:rPr lang="en-IN" sz="2200" dirty="0"/>
              <a:t>Formula- HD=max{d(A,B),d(B,A)}</a:t>
            </a:r>
            <a:br>
              <a:rPr lang="en-IN" sz="2200" dirty="0"/>
            </a:br>
            <a:r>
              <a:rPr lang="en-IN" sz="2200" dirty="0"/>
              <a:t> -Measures boundary precision</a:t>
            </a:r>
            <a:br>
              <a:rPr lang="en-IN" sz="22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5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884E-34F2-EC41-C187-F82816404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CB3F-1D48-0C57-7B02-E277752D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291215" cy="1325216"/>
          </a:xfrm>
        </p:spPr>
        <p:txBody>
          <a:bodyPr/>
          <a:lstStyle/>
          <a:p>
            <a:r>
              <a:rPr lang="en-US" dirty="0"/>
              <a:t>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4758C-8D45-07CF-0968-BC29BDE7A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09" y="1139687"/>
            <a:ext cx="9775386" cy="5075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3. Precision &amp; Recall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Formula- Precision = TP / (TP + FP) &amp; Recall = TP / (TP + FN)</a:t>
            </a:r>
            <a:br>
              <a:rPr lang="en-IN" dirty="0"/>
            </a:br>
            <a:r>
              <a:rPr lang="en-IN" dirty="0"/>
              <a:t>-Precision = Accuracy of predicted </a:t>
            </a:r>
            <a:r>
              <a:rPr lang="en-IN" dirty="0" err="1"/>
              <a:t>tumors</a:t>
            </a:r>
            <a:br>
              <a:rPr lang="en-IN" dirty="0"/>
            </a:br>
            <a:r>
              <a:rPr lang="en-IN" dirty="0"/>
              <a:t>-Recall = Ability to detect all actual </a:t>
            </a:r>
            <a:r>
              <a:rPr lang="en-IN" dirty="0" err="1"/>
              <a:t>tumors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4. Jaccard Index (</a:t>
            </a:r>
            <a:r>
              <a:rPr lang="en-IN" b="1" dirty="0" err="1"/>
              <a:t>IoU</a:t>
            </a:r>
            <a:r>
              <a:rPr lang="en-IN" b="1" dirty="0"/>
              <a:t>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Formula- </a:t>
            </a:r>
            <a:r>
              <a:rPr lang="en-IN" dirty="0" err="1"/>
              <a:t>IoU</a:t>
            </a:r>
            <a:r>
              <a:rPr lang="en-IN" dirty="0"/>
              <a:t> = |A ∩ B| / |A ∪ B|</a:t>
            </a:r>
            <a:br>
              <a:rPr lang="en-IN" dirty="0"/>
            </a:br>
            <a:r>
              <a:rPr lang="en-IN" dirty="0"/>
              <a:t>- Stricter than Dice</a:t>
            </a:r>
            <a:br>
              <a:rPr lang="en-IN" dirty="0"/>
            </a:br>
            <a:r>
              <a:rPr lang="en-IN" dirty="0"/>
              <a:t>-Used as a secondary overlap metric</a:t>
            </a:r>
          </a:p>
          <a:p>
            <a:pPr marL="0" indent="0">
              <a:buNone/>
            </a:pPr>
            <a:r>
              <a:rPr lang="en-IN" b="1" dirty="0"/>
              <a:t>5. F1 Score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Formula-F1 = 2 × (Precision × Recall) / (Precision + Recall)</a:t>
            </a:r>
            <a:br>
              <a:rPr lang="en-IN" dirty="0"/>
            </a:br>
            <a:r>
              <a:rPr lang="en-IN" dirty="0"/>
              <a:t>-Harmonic mean of </a:t>
            </a:r>
            <a:r>
              <a:rPr lang="en-IN" b="1" dirty="0"/>
              <a:t>Precision &amp; Recall</a:t>
            </a:r>
            <a:br>
              <a:rPr lang="en-IN" dirty="0"/>
            </a:br>
            <a:r>
              <a:rPr lang="en-IN" dirty="0"/>
              <a:t>-Good for imbalanced data</a:t>
            </a:r>
          </a:p>
        </p:txBody>
      </p:sp>
    </p:spTree>
    <p:extLst>
      <p:ext uri="{BB962C8B-B14F-4D97-AF65-F5344CB8AC3E}">
        <p14:creationId xmlns:p14="http://schemas.microsoft.com/office/powerpoint/2010/main" val="213505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CA7035C-3D18-A64F-05E0-CECDB0B95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Brats 2020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AB872E-6C1A-4C0B-A53E-C3207283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10F639-6B0E-4BF7-82EC-9CDBD34C2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5CCB3E-2561-4C96-BE5B-19662F585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D2C90A5-02B6-11E1-0604-F601C57A0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5694" r="-2" b="-2"/>
          <a:stretch>
            <a:fillRect/>
          </a:stretch>
        </p:blipFill>
        <p:spPr>
          <a:xfrm>
            <a:off x="4618374" y="1116345"/>
            <a:ext cx="6282919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6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A49BF-9077-AAF7-A807-7D06A2C45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38FBEC0-B371-9357-63B5-1FF13AB59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A96F9A-1763-8224-24F3-22B0F60D2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9CB73E8-6A67-D390-C5C5-00A9A4170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8666D3E-F3DE-0801-429F-976BA45F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8"/>
            <a:ext cx="2823919" cy="1959037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 dirty="0"/>
              <a:t>Results</a:t>
            </a:r>
            <a:br>
              <a:rPr lang="en-US" sz="3600" dirty="0"/>
            </a:br>
            <a:r>
              <a:rPr lang="en-US" sz="3600" dirty="0"/>
              <a:t>of</a:t>
            </a:r>
            <a:br>
              <a:rPr lang="en-US" sz="3600" dirty="0"/>
            </a:br>
            <a:r>
              <a:rPr lang="en-US" sz="3600" dirty="0"/>
              <a:t>Brats 2019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8078C5-A2F9-B659-FA7A-6CB083523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E399FE-FEA7-6359-6A07-29A2B4E0B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1A5E38-8E87-3597-EABD-A3ED6048E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F9AF4E6-0105-7233-4D68-2A0AB9920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07447" y="949124"/>
            <a:ext cx="6092675" cy="4155311"/>
          </a:xfrm>
        </p:spPr>
      </p:pic>
    </p:spTree>
    <p:extLst>
      <p:ext uri="{BB962C8B-B14F-4D97-AF65-F5344CB8AC3E}">
        <p14:creationId xmlns:p14="http://schemas.microsoft.com/office/powerpoint/2010/main" val="423645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FE19-2AEF-FF73-DCF6-E6A3F7CA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2" y="303534"/>
            <a:ext cx="8637073" cy="693993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B7DA5-39CC-2E47-980B-65D99599F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86" y="1502229"/>
            <a:ext cx="10404867" cy="4850445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Irregular </a:t>
            </a:r>
            <a:r>
              <a:rPr lang="en-IN" sz="2000" dirty="0" err="1"/>
              <a:t>tumor</a:t>
            </a:r>
            <a:r>
              <a:rPr lang="en-IN" sz="2000" dirty="0"/>
              <a:t> shapes and sizes</a:t>
            </a:r>
          </a:p>
          <a:p>
            <a:pPr algn="l"/>
            <a:endParaRPr lang="en-I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Information loss during encoder-decoder transitions</a:t>
            </a:r>
          </a:p>
          <a:p>
            <a:pPr algn="l"/>
            <a:endParaRPr lang="en-I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Multi-modal data integration (T1, T1ce, T2, FLAIR)</a:t>
            </a:r>
          </a:p>
          <a:p>
            <a:pPr algn="l"/>
            <a:endParaRPr lang="en-IN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2000" dirty="0"/>
              <a:t>Gradient vanishing in deep networks</a:t>
            </a:r>
          </a:p>
          <a:p>
            <a:pPr algn="l"/>
            <a:endParaRPr lang="en-IN" sz="22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064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931B6-44F2-5F9C-F961-5DB5935B1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56A021-E9D8-3E82-0A06-55DEA7FBA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Results</a:t>
            </a:r>
            <a:br>
              <a:rPr lang="en-US"/>
            </a:br>
            <a:r>
              <a:rPr lang="en-US"/>
              <a:t>of</a:t>
            </a:r>
            <a:br>
              <a:rPr lang="en-US"/>
            </a:br>
            <a:r>
              <a:rPr lang="en-US"/>
              <a:t>Brats 2018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30695F-0E8E-4F69-B37A-CE035769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2A6FA0-70FF-4F15-8E7B-F11ACE21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2D33F68-4D69-490D-8818-8E439F7C8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BFD859B-6B52-74D3-97E6-E4D34E904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65528" y="1116345"/>
            <a:ext cx="4988610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5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A3871E-C91B-AF8D-5EF7-19258546C826}"/>
              </a:ext>
            </a:extLst>
          </p:cNvPr>
          <p:cNvSpPr/>
          <p:nvPr/>
        </p:nvSpPr>
        <p:spPr>
          <a:xfrm>
            <a:off x="4623371" y="2393879"/>
            <a:ext cx="36781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609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E0AF-2ADD-43FA-815F-0B39A13D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130630"/>
            <a:ext cx="9991680" cy="1524000"/>
          </a:xfrm>
        </p:spPr>
        <p:txBody>
          <a:bodyPr>
            <a:normAutofit/>
          </a:bodyPr>
          <a:lstStyle/>
          <a:p>
            <a:r>
              <a:rPr lang="en-US" sz="3600" dirty="0"/>
              <a:t>Dataset used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1811D-9158-6497-F321-E7064CC7B6B0}"/>
              </a:ext>
            </a:extLst>
          </p:cNvPr>
          <p:cNvSpPr txBox="1"/>
          <p:nvPr/>
        </p:nvSpPr>
        <p:spPr>
          <a:xfrm>
            <a:off x="751114" y="1528823"/>
            <a:ext cx="105226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BraTS</a:t>
            </a:r>
            <a:r>
              <a:rPr lang="en-IN" dirty="0"/>
              <a:t> 2018, 2019, and 2020 datasets were used for training and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These datasets are part of the Multimodal Brain </a:t>
            </a:r>
            <a:r>
              <a:rPr lang="en-IN" dirty="0" err="1"/>
              <a:t>Tumor</a:t>
            </a:r>
            <a:r>
              <a:rPr lang="en-IN" dirty="0"/>
              <a:t> Image Segmentation Benchmark (</a:t>
            </a:r>
            <a:r>
              <a:rPr lang="en-IN" dirty="0" err="1"/>
              <a:t>BraTS</a:t>
            </a:r>
            <a:r>
              <a:rPr lang="en-IN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dataset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Pre-operative MRI scans: T1, T1ce, T2, and FLAIR modalities.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Manual expert annotations for: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Enhancing </a:t>
            </a:r>
            <a:r>
              <a:rPr lang="en-IN" dirty="0" err="1"/>
              <a:t>Tumor</a:t>
            </a:r>
            <a:r>
              <a:rPr lang="en-IN" dirty="0"/>
              <a:t> (ET)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 err="1"/>
              <a:t>Tumor</a:t>
            </a:r>
            <a:r>
              <a:rPr lang="en-IN" dirty="0"/>
              <a:t> Core (TC)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Whole </a:t>
            </a:r>
            <a:r>
              <a:rPr lang="en-IN" dirty="0" err="1"/>
              <a:t>Tumor</a:t>
            </a:r>
            <a:r>
              <a:rPr lang="en-IN" dirty="0"/>
              <a:t> (WT)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Patient types: High-Grade Glioma (HGG) and Low-Grade Glioma (LGG).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Format: </a:t>
            </a:r>
            <a:r>
              <a:rPr lang="en-IN" dirty="0" err="1"/>
              <a:t>NIfTI</a:t>
            </a:r>
            <a:r>
              <a:rPr lang="en-IN" dirty="0"/>
              <a:t> (.</a:t>
            </a:r>
            <a:r>
              <a:rPr lang="en-IN" dirty="0" err="1"/>
              <a:t>nii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05481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Workflow diagram</a:t>
            </a:r>
          </a:p>
        </p:txBody>
      </p:sp>
      <p:pic>
        <p:nvPicPr>
          <p:cNvPr id="4" name="Picture 3" descr="A diagram of a model&#10;&#10;AI-generated content may be incorrect.">
            <a:extLst>
              <a:ext uri="{FF2B5EF4-FFF2-40B4-BE49-F238E27FC236}">
                <a16:creationId xmlns:a16="http://schemas.microsoft.com/office/drawing/2014/main" id="{960F3B71-5A42-186D-9646-CC92B8F7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34" y="1647881"/>
            <a:ext cx="7992931" cy="449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52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-87085"/>
            <a:ext cx="9291215" cy="1698171"/>
          </a:xfrm>
        </p:spPr>
        <p:txBody>
          <a:bodyPr/>
          <a:lstStyle/>
          <a:p>
            <a:r>
              <a:rPr lang="en-IN" dirty="0"/>
              <a:t>Data Preprocessing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28CF6-FF45-1F1B-9D3C-5360F3053B95}"/>
              </a:ext>
            </a:extLst>
          </p:cNvPr>
          <p:cNvSpPr txBox="1"/>
          <p:nvPr/>
        </p:nvSpPr>
        <p:spPr>
          <a:xfrm>
            <a:off x="442021" y="1331089"/>
            <a:ext cx="9291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1. Load </a:t>
            </a:r>
            <a:r>
              <a:rPr lang="en-IN" sz="1400" b="1" dirty="0" err="1"/>
              <a:t>NIfTI</a:t>
            </a:r>
            <a:r>
              <a:rPr lang="en-IN" sz="1400" b="1" dirty="0"/>
              <a:t> Image</a:t>
            </a:r>
            <a:endParaRPr lang="en-IN" sz="1400" dirty="0"/>
          </a:p>
          <a:p>
            <a:pPr lvl="1"/>
            <a:r>
              <a:rPr lang="en-IN" sz="1400" dirty="0"/>
              <a:t>Read .</a:t>
            </a:r>
            <a:r>
              <a:rPr lang="en-IN" sz="1400" dirty="0" err="1"/>
              <a:t>nii.gz</a:t>
            </a:r>
            <a:r>
              <a:rPr lang="en-IN" sz="1400" dirty="0"/>
              <a:t> file</a:t>
            </a:r>
          </a:p>
          <a:p>
            <a:pPr lvl="1"/>
            <a:r>
              <a:rPr lang="en-IN" sz="1400" dirty="0"/>
              <a:t>Extract middle axial slice from 3D MRI volume</a:t>
            </a:r>
          </a:p>
          <a:p>
            <a:pPr lvl="1"/>
            <a:endParaRPr lang="en-IN" sz="1400" dirty="0"/>
          </a:p>
          <a:p>
            <a:r>
              <a:rPr lang="en-IN" sz="1400" b="1" dirty="0"/>
              <a:t>2. Brain Masking </a:t>
            </a:r>
            <a:endParaRPr lang="en-IN" sz="1400" dirty="0"/>
          </a:p>
          <a:p>
            <a:pPr lvl="1"/>
            <a:r>
              <a:rPr lang="en-IN" sz="1400" dirty="0"/>
              <a:t>Compute 5th percentile threshold on non-zero pixels</a:t>
            </a:r>
          </a:p>
          <a:p>
            <a:pPr lvl="1"/>
            <a:r>
              <a:rPr lang="en-IN" sz="1400" dirty="0"/>
              <a:t>Create binary brain mask</a:t>
            </a:r>
          </a:p>
          <a:p>
            <a:pPr lvl="1"/>
            <a:r>
              <a:rPr lang="en-IN" sz="1400" dirty="0"/>
              <a:t>Remove background, skull, and scanner artifacts</a:t>
            </a:r>
          </a:p>
          <a:p>
            <a:pPr lvl="1"/>
            <a:endParaRPr lang="en-IN" sz="1400" dirty="0"/>
          </a:p>
          <a:p>
            <a:r>
              <a:rPr lang="en-IN" sz="1400" b="1" dirty="0"/>
              <a:t>3. Intensity Normalization</a:t>
            </a:r>
            <a:endParaRPr lang="en-IN" sz="1400" dirty="0"/>
          </a:p>
          <a:p>
            <a:pPr lvl="1"/>
            <a:r>
              <a:rPr lang="en-IN" sz="1400" b="1" dirty="0"/>
              <a:t>Outlier Removal</a:t>
            </a:r>
            <a:r>
              <a:rPr lang="en-IN" sz="1400" dirty="0"/>
              <a:t>: Clip to [1st, 99th] percentile</a:t>
            </a:r>
          </a:p>
          <a:p>
            <a:pPr lvl="1"/>
            <a:r>
              <a:rPr lang="en-IN" sz="1400" b="1" dirty="0"/>
              <a:t>Z-Score Normalization</a:t>
            </a:r>
            <a:r>
              <a:rPr lang="en-IN" sz="1400" dirty="0"/>
              <a:t>: Standardize brain voxel intensities</a:t>
            </a:r>
          </a:p>
          <a:p>
            <a:pPr lvl="1"/>
            <a:r>
              <a:rPr lang="en-IN" sz="1400" b="1" dirty="0"/>
              <a:t>Min-Max Scaling</a:t>
            </a:r>
            <a:r>
              <a:rPr lang="en-IN" sz="1400" dirty="0"/>
              <a:t>: Rescale pixel values to [0, 1]</a:t>
            </a:r>
          </a:p>
          <a:p>
            <a:pPr lvl="1"/>
            <a:endParaRPr lang="en-IN" sz="1400" dirty="0"/>
          </a:p>
          <a:p>
            <a:r>
              <a:rPr lang="en-IN" sz="1400" b="1" dirty="0"/>
              <a:t>4. Batch Processing</a:t>
            </a:r>
            <a:endParaRPr lang="en-IN" sz="1400" dirty="0"/>
          </a:p>
          <a:p>
            <a:pPr lvl="1"/>
            <a:r>
              <a:rPr lang="en-IN" sz="1400" dirty="0"/>
              <a:t>Process 4 MRI modalities: FLAIR, T1, T2, T1ce</a:t>
            </a:r>
          </a:p>
          <a:p>
            <a:pPr lvl="1"/>
            <a:r>
              <a:rPr lang="en-IN" sz="1400" dirty="0"/>
              <a:t>Apply all preprocessing steps to each slice</a:t>
            </a:r>
          </a:p>
          <a:p>
            <a:pPr lvl="1"/>
            <a:r>
              <a:rPr lang="en-IN" sz="1400" dirty="0"/>
              <a:t>Save processed slices as .</a:t>
            </a:r>
            <a:r>
              <a:rPr lang="en-IN" sz="1400" dirty="0" err="1"/>
              <a:t>npy</a:t>
            </a:r>
            <a:r>
              <a:rPr lang="en-IN" sz="1400" dirty="0"/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2911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550AA-E31C-CAE2-EF48-A2099555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422C-0E7E-60E3-6B04-364D1B88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-87085"/>
            <a:ext cx="9291215" cy="1698171"/>
          </a:xfrm>
        </p:spPr>
        <p:txBody>
          <a:bodyPr/>
          <a:lstStyle/>
          <a:p>
            <a:r>
              <a:rPr lang="en-IN" dirty="0"/>
              <a:t>Data Preprocessing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23F64-F380-9717-423A-00691A452A24}"/>
              </a:ext>
            </a:extLst>
          </p:cNvPr>
          <p:cNvSpPr txBox="1"/>
          <p:nvPr/>
        </p:nvSpPr>
        <p:spPr>
          <a:xfrm>
            <a:off x="673515" y="1354238"/>
            <a:ext cx="929121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5. Segmentation Mask Handling</a:t>
            </a:r>
            <a:endParaRPr lang="en-IN" sz="1400" dirty="0"/>
          </a:p>
          <a:p>
            <a:pPr lvl="1"/>
            <a:r>
              <a:rPr lang="en-IN" sz="1400" dirty="0"/>
              <a:t>Extract same slice from segmentation mask</a:t>
            </a:r>
          </a:p>
          <a:p>
            <a:pPr lvl="1"/>
            <a:r>
              <a:rPr lang="en-IN" sz="1400" dirty="0"/>
              <a:t>Remap labels:</a:t>
            </a:r>
            <a:br>
              <a:rPr lang="en-IN" sz="1400" dirty="0"/>
            </a:br>
            <a:r>
              <a:rPr lang="en-IN" sz="1400" dirty="0"/>
              <a:t>   0: Background </a:t>
            </a:r>
          </a:p>
          <a:p>
            <a:pPr lvl="1"/>
            <a:r>
              <a:rPr lang="en-IN" sz="1400" dirty="0"/>
              <a:t>   1: Core</a:t>
            </a:r>
          </a:p>
          <a:p>
            <a:pPr lvl="1"/>
            <a:r>
              <a:rPr lang="en-IN" sz="1400" dirty="0"/>
              <a:t>   2: </a:t>
            </a:r>
            <a:r>
              <a:rPr lang="en-IN" sz="1400" dirty="0" err="1"/>
              <a:t>Edema</a:t>
            </a:r>
            <a:endParaRPr lang="en-IN" sz="1400" dirty="0"/>
          </a:p>
          <a:p>
            <a:pPr lvl="1"/>
            <a:r>
              <a:rPr lang="en-IN" sz="1400" dirty="0"/>
              <a:t>   3: Enhancing </a:t>
            </a:r>
            <a:r>
              <a:rPr lang="en-IN" sz="1400" dirty="0" err="1"/>
              <a:t>Tumor</a:t>
            </a:r>
            <a:endParaRPr lang="en-IN" sz="1400" dirty="0"/>
          </a:p>
          <a:p>
            <a:pPr lvl="1"/>
            <a:endParaRPr lang="en-IN" sz="1400" dirty="0"/>
          </a:p>
          <a:p>
            <a:r>
              <a:rPr lang="en-IN" sz="1400" b="1" dirty="0"/>
              <a:t>6. Quality Control &amp; Assembly</a:t>
            </a:r>
            <a:endParaRPr lang="en-IN" sz="1400" dirty="0"/>
          </a:p>
          <a:p>
            <a:pPr lvl="1"/>
            <a:r>
              <a:rPr lang="en-IN" sz="1400" dirty="0"/>
              <a:t>Skip patients with &lt;50 </a:t>
            </a:r>
            <a:r>
              <a:rPr lang="en-IN" sz="1400" dirty="0" err="1"/>
              <a:t>tumor</a:t>
            </a:r>
            <a:r>
              <a:rPr lang="en-IN" sz="1400" dirty="0"/>
              <a:t> pixels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3804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6691D9-4A58-CB59-B8A6-A1C05FA8E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D706C-A9F6-B8B3-FDBC-343E5FD65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30" y="804520"/>
            <a:ext cx="4774908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Architecture of Aru-net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DE4C5-9737-16DC-6B36-C2D81F990A1D}"/>
              </a:ext>
            </a:extLst>
          </p:cNvPr>
          <p:cNvSpPr txBox="1"/>
          <p:nvPr/>
        </p:nvSpPr>
        <p:spPr>
          <a:xfrm>
            <a:off x="337457" y="2035629"/>
            <a:ext cx="4640647" cy="343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U-Net backbone</a:t>
            </a:r>
            <a:r>
              <a:rPr lang="en-US" sz="1400" dirty="0"/>
              <a:t>: Encoder-decoder structure with skip connections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Residual learning</a:t>
            </a:r>
            <a:r>
              <a:rPr lang="en-US" sz="1400" dirty="0"/>
              <a:t>: Enhanced gradient flow and feature learning </a:t>
            </a:r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endParaRPr lang="en-US" sz="1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Attention mechanisms</a:t>
            </a:r>
            <a:r>
              <a:rPr lang="en-US" sz="1400" dirty="0"/>
              <a:t>: Focused feature selection and refinement </a:t>
            </a:r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Regularization</a:t>
            </a:r>
            <a:r>
              <a:rPr lang="en-US" sz="1400" dirty="0"/>
              <a:t>: Dropout and batch normalization for stability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EE9E57-6761-41DA-9027-1C974C7A2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259651-E3A2-4994-9C7E-F9C996FEE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C10BF1-7660-4980-8A86-050AC1679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E85F7-A121-4BE2-94EF-7251990E2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682" y="988222"/>
            <a:ext cx="5134327" cy="4126145"/>
          </a:xfrm>
          <a:prstGeom prst="rect">
            <a:avLst/>
          </a:prstGeom>
          <a:solidFill>
            <a:srgbClr val="FFFFFE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process&#10;&#10;AI-generated content may be incorrect.">
            <a:extLst>
              <a:ext uri="{FF2B5EF4-FFF2-40B4-BE49-F238E27FC236}">
                <a16:creationId xmlns:a16="http://schemas.microsoft.com/office/drawing/2014/main" id="{8B3E90FE-6A10-08E8-47DA-EE14F7B7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955" y="812507"/>
            <a:ext cx="5461779" cy="446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1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E1E4-CB2E-4B51-AC71-CFFDC8FC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291215" cy="1616764"/>
          </a:xfrm>
        </p:spPr>
        <p:txBody>
          <a:bodyPr/>
          <a:lstStyle/>
          <a:p>
            <a:r>
              <a:rPr lang="en-US" b="1" dirty="0"/>
              <a:t>U-Net </a:t>
            </a:r>
            <a:r>
              <a:rPr lang="en-US" dirty="0"/>
              <a:t>Architecture</a:t>
            </a:r>
          </a:p>
        </p:txBody>
      </p:sp>
      <p:pic>
        <p:nvPicPr>
          <p:cNvPr id="9" name="Google Shape;284;p45" descr="A diagram of a crop sampling process&#10;&#10;AI-generated content may be incorrect.">
            <a:extLst>
              <a:ext uri="{FF2B5EF4-FFF2-40B4-BE49-F238E27FC236}">
                <a16:creationId xmlns:a16="http://schemas.microsoft.com/office/drawing/2014/main" id="{8AB66BA2-2186-0BC3-5BB1-C8DD4C32807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89638" y="1152939"/>
            <a:ext cx="5388391" cy="4528661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869B53-11B0-1713-359B-0DFDCE3D622A}"/>
              </a:ext>
            </a:extLst>
          </p:cNvPr>
          <p:cNvSpPr txBox="1"/>
          <p:nvPr/>
        </p:nvSpPr>
        <p:spPr>
          <a:xfrm>
            <a:off x="213972" y="1338470"/>
            <a:ext cx="5882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for image segmentation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U-shaped encoder-decoder</a:t>
            </a:r>
          </a:p>
          <a:p>
            <a:r>
              <a:rPr lang="en-IN" dirty="0"/>
              <a:t> structure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Skip connections for better 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Effective with small datasets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Produces detailed segmentation maps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85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ABC7403-952E-EEA9-E7C0-0F79CF3B56C7}"/>
              </a:ext>
            </a:extLst>
          </p:cNvPr>
          <p:cNvSpPr txBox="1"/>
          <p:nvPr/>
        </p:nvSpPr>
        <p:spPr>
          <a:xfrm>
            <a:off x="240632" y="1853754"/>
            <a:ext cx="622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fkGroteskNeue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0F543-FD49-CB2D-C8DF-652F7D83F35D}"/>
              </a:ext>
            </a:extLst>
          </p:cNvPr>
          <p:cNvSpPr txBox="1"/>
          <p:nvPr/>
        </p:nvSpPr>
        <p:spPr>
          <a:xfrm>
            <a:off x="240632" y="437322"/>
            <a:ext cx="891330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Key Points:</a:t>
            </a:r>
          </a:p>
          <a:p>
            <a:pPr>
              <a:buNone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Encoder Path</a:t>
            </a:r>
            <a:r>
              <a:rPr lang="en-IN" dirty="0"/>
              <a:t>: Extracts hierarchical features through </a:t>
            </a:r>
            <a:r>
              <a:rPr lang="en-IN" dirty="0" err="1"/>
              <a:t>downsampling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Decoder Path</a:t>
            </a:r>
            <a:r>
              <a:rPr lang="en-IN" dirty="0"/>
              <a:t>: Reconstructs spatial resolution for pixel-wise prediction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Skip Connections</a:t>
            </a:r>
            <a:r>
              <a:rPr lang="en-IN" dirty="0"/>
              <a:t>: Preserve fine-grained details during </a:t>
            </a:r>
            <a:r>
              <a:rPr lang="en-IN" dirty="0" err="1"/>
              <a:t>upsampling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Multi-scale Learning</a:t>
            </a:r>
            <a:r>
              <a:rPr lang="en-IN" dirty="0"/>
              <a:t>: Captures both local textures and global context</a:t>
            </a:r>
          </a:p>
        </p:txBody>
      </p:sp>
    </p:spTree>
    <p:extLst>
      <p:ext uri="{BB962C8B-B14F-4D97-AF65-F5344CB8AC3E}">
        <p14:creationId xmlns:p14="http://schemas.microsoft.com/office/powerpoint/2010/main" val="21920085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5069</TotalTime>
  <Words>1044</Words>
  <Application>Microsoft Macintosh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fkGroteskNeue</vt:lpstr>
      <vt:lpstr>Rockwell</vt:lpstr>
      <vt:lpstr>Gallery</vt:lpstr>
      <vt:lpstr> Attention Residual U-Net (ARU-Net)</vt:lpstr>
      <vt:lpstr>Problem statement </vt:lpstr>
      <vt:lpstr>Dataset used </vt:lpstr>
      <vt:lpstr>Workflow diagram</vt:lpstr>
      <vt:lpstr>Data Preprocessing </vt:lpstr>
      <vt:lpstr>Data Preprocessing </vt:lpstr>
      <vt:lpstr>Architecture of Aru-net</vt:lpstr>
      <vt:lpstr>U-Net Architecture</vt:lpstr>
      <vt:lpstr>PowerPoint Presentation</vt:lpstr>
      <vt:lpstr>Residual Learning</vt:lpstr>
      <vt:lpstr>Attention Gates</vt:lpstr>
      <vt:lpstr>Regularization</vt:lpstr>
      <vt:lpstr>Adam OPtimizer</vt:lpstr>
      <vt:lpstr>Loss function</vt:lpstr>
      <vt:lpstr>Why This Combination Works</vt:lpstr>
      <vt:lpstr>Evaluation methods</vt:lpstr>
      <vt:lpstr>Evaluation methods</vt:lpstr>
      <vt:lpstr>Results of Brats 2020</vt:lpstr>
      <vt:lpstr>Results of Brats 2019</vt:lpstr>
      <vt:lpstr>Results of Brats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piercingonez</dc:creator>
  <cp:lastModifiedBy>Rahul Mishra [CSE (IOT AND INTELLIGENT SYSTEM) - 2022]</cp:lastModifiedBy>
  <cp:revision>25</cp:revision>
  <dcterms:created xsi:type="dcterms:W3CDTF">2018-03-06T18:06:35Z</dcterms:created>
  <dcterms:modified xsi:type="dcterms:W3CDTF">2025-07-28T12:56:50Z</dcterms:modified>
</cp:coreProperties>
</file>