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94" autoAdjust="0"/>
    <p:restoredTop sz="94660"/>
  </p:normalViewPr>
  <p:slideViewPr>
    <p:cSldViewPr snapToGrid="0">
      <p:cViewPr>
        <p:scale>
          <a:sx n="124" d="100"/>
          <a:sy n="124" d="100"/>
        </p:scale>
        <p:origin x="1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1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3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5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6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6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61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DE9D0E-C638-4470-A425-A312F6514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E68C2-DCCC-4202-9B0B-165BA46C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1938130"/>
            <a:ext cx="8453908" cy="3615369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25B6C-1EC3-4E83-BBDF-181DBDED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526" y="2067340"/>
            <a:ext cx="6829044" cy="2421732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sz="4000" dirty="0">
                <a:solidFill>
                  <a:schemeClr val="tx1"/>
                </a:solidFill>
              </a:rPr>
              <a:t>U-Net: Convolutional Network for Segmentation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7D1AEC-1823-4871-91B6-66548514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9F98B-BCCE-403C-B5C7-D6AA2410D6C3}"/>
              </a:ext>
            </a:extLst>
          </p:cNvPr>
          <p:cNvSpPr txBox="1"/>
          <p:nvPr/>
        </p:nvSpPr>
        <p:spPr>
          <a:xfrm>
            <a:off x="1310916" y="4669144"/>
            <a:ext cx="6829043" cy="71652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1600" cap="all" dirty="0"/>
              <a:t>Presented by: Rahul Mishra</a:t>
            </a:r>
          </a:p>
        </p:txBody>
      </p:sp>
    </p:spTree>
    <p:extLst>
      <p:ext uri="{BB962C8B-B14F-4D97-AF65-F5344CB8AC3E}">
        <p14:creationId xmlns:p14="http://schemas.microsoft.com/office/powerpoint/2010/main" val="364601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08A5-710D-D337-59FD-1C51A355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</a:rPr>
              <a:t>Overlap-Tile Strategy</a:t>
            </a:r>
            <a:br>
              <a:rPr lang="en-IN" b="0" i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3ABD-6C70-4617-367D-3AADCD2A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2015732"/>
            <a:ext cx="10417941" cy="345061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</a:rPr>
              <a:t>Enables seamless segmentation of arbitrarily large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</a:rPr>
              <a:t>Divides large images into smaller overlapping tiles for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</a:rPr>
              <a:t>Extrapolates missing context by mirroring input at borders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</a:rPr>
              <a:t>Overcomes GPU memory limitations for large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effectLst/>
              </a:rPr>
              <a:t>Uses only valid parts of each convolution</a:t>
            </a:r>
          </a:p>
          <a:p>
            <a:pPr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9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1AD9D-7CCF-ABB8-8C96-61087C2A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6" y="804520"/>
            <a:ext cx="6737239" cy="1049235"/>
          </a:xfrm>
        </p:spPr>
        <p:txBody>
          <a:bodyPr>
            <a:normAutofit/>
          </a:bodyPr>
          <a:lstStyle/>
          <a:p>
            <a:r>
              <a:rPr lang="en-IN" dirty="0"/>
              <a:t>Loss Function and Weight 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9D62-8AA9-1EA7-A3E7-FB52A1AE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6" y="2015732"/>
            <a:ext cx="6737240" cy="3450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Pixel-wise soft-max with cross entropy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Custom weight map: w(x) = </a:t>
            </a:r>
            <a:r>
              <a:rPr lang="en-IN" sz="2400" b="0" i="0" dirty="0" err="1">
                <a:effectLst/>
              </a:rPr>
              <a:t>wc</a:t>
            </a:r>
            <a:r>
              <a:rPr lang="en-IN" sz="2400" b="0" i="0" dirty="0">
                <a:effectLst/>
              </a:rPr>
              <a:t>(x) + w0·exp(-(d1(x)+d2(x))²/2</a:t>
            </a:r>
            <a:r>
              <a:rPr lang="el-GR" sz="2400" b="0" i="0" dirty="0">
                <a:effectLst/>
              </a:rPr>
              <a:t>σ²)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Emphasizes separation borders between touching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Compensates for class frequency imbalance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BCA6F7-A3DB-45DF-B6E8-8B7BBB37E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9A9A52-CC88-4982-95F2-3D4731CBE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C026A0-4659-4232-8B46-815756A0E1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BA14764-1628-4557-885B-37A1F9EA2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173" y="988222"/>
            <a:ext cx="3122836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red image of a blue surface&#10;&#10;AI-generated content may be incorrect.">
            <a:extLst>
              <a:ext uri="{FF2B5EF4-FFF2-40B4-BE49-F238E27FC236}">
                <a16:creationId xmlns:a16="http://schemas.microsoft.com/office/drawing/2014/main" id="{CC2C9BB4-8556-05D7-2EB4-C9D6B14E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373" y="1740851"/>
            <a:ext cx="2799103" cy="261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6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DAA6-6E0B-5539-D270-CC6936EC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7" y="369162"/>
            <a:ext cx="8637073" cy="1158849"/>
          </a:xfrm>
        </p:spPr>
        <p:txBody>
          <a:bodyPr>
            <a:normAutofit/>
          </a:bodyPr>
          <a:lstStyle/>
          <a:p>
            <a:r>
              <a:rPr lang="en-IN" sz="3200" b="0" i="0" dirty="0">
                <a:effectLst/>
              </a:rPr>
              <a:t>Data Augmentation</a:t>
            </a:r>
            <a:br>
              <a:rPr lang="en-IN" sz="3200" b="0" i="0" dirty="0">
                <a:effectLst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74DFB-C8E0-C0D0-0C88-D61D36AF5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47" y="1359567"/>
            <a:ext cx="10086643" cy="5129271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 Deformations generated using random displacement vectors on a coarse 3×3 grid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 Displacements sampled from Gaussian distribution with 10 pixels standard deviation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 Drop-out layers provide implicit data augmentation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 Teaches shift and rotation invariance for microscopy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 Enables training with very few annotated images (only 30 for EM segmentation)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</a:rPr>
              <a:t> Final solution averaged predictions over 7 rotated versions of input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399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91D2D9E-31E3-D55A-9F14-812790F1D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59" y="4459039"/>
            <a:ext cx="10311062" cy="551528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en-IN" b="0" i="0" dirty="0">
                <a:effectLst/>
              </a:rPr>
              <a:t>Common Data Augmentation Techniques for Medical Imaging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1B16DF-418B-4A5E-BBFE-4A006EDD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2" y="323838"/>
            <a:ext cx="9299965" cy="3652791"/>
            <a:chOff x="1445672" y="323838"/>
            <a:chExt cx="9299965" cy="36527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377CF4-A46C-4719-99E3-C0411A324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45672" y="323838"/>
              <a:ext cx="9299965" cy="365279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92092E-35CC-4092-A571-83F513846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8238" y="647445"/>
              <a:ext cx="8673013" cy="3002215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6D3C0-9195-49AA-8EB0-51F7DBE0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1963" y="812570"/>
            <a:ext cx="8337333" cy="2662923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llage of images of a brain&#10;&#10;AI-generated content may be incorrect.">
            <a:extLst>
              <a:ext uri="{FF2B5EF4-FFF2-40B4-BE49-F238E27FC236}">
                <a16:creationId xmlns:a16="http://schemas.microsoft.com/office/drawing/2014/main" id="{0E9A2C6C-96DC-9CD7-20E1-11FBAF882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079933" y="942831"/>
            <a:ext cx="8020655" cy="23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7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07BC3A7-3C47-4EFF-8CA3-BF0F96407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Datasets used</a:t>
            </a:r>
          </a:p>
        </p:txBody>
      </p:sp>
      <p:pic>
        <p:nvPicPr>
          <p:cNvPr id="7" name="Content Placeholder 6" descr="A table with text on it&#10;&#10;AI-generated content may be incorrect.">
            <a:extLst>
              <a:ext uri="{FF2B5EF4-FFF2-40B4-BE49-F238E27FC236}">
                <a16:creationId xmlns:a16="http://schemas.microsoft.com/office/drawing/2014/main" id="{D53F030A-1A0A-CBB8-54CA-2608EBC24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451883"/>
            <a:ext cx="9291215" cy="257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A7035C-3D18-A64F-05E0-CECDB0B9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739C11-61DE-0FCD-D253-A06C998EF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1579" y="2753847"/>
            <a:ext cx="9291215" cy="197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7EFF7-636F-4EEB-BB1B-A604EDAE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608" y="1991171"/>
            <a:ext cx="6642784" cy="27236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8D9F9-CD24-4E7C-88AD-D0B1E1F7FD4C}"/>
              </a:ext>
            </a:extLst>
          </p:cNvPr>
          <p:cNvSpPr txBox="1"/>
          <p:nvPr/>
        </p:nvSpPr>
        <p:spPr>
          <a:xfrm>
            <a:off x="8917597" y="4852281"/>
            <a:ext cx="31307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Ronneberger</a:t>
            </a:r>
            <a:r>
              <a:rPr lang="en-US" sz="1000" dirty="0"/>
              <a:t> et al. (2015) ISBI cell tracking challenge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6F64B-0A2B-437E-A25C-50D075A6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5" y="1991171"/>
            <a:ext cx="4743450" cy="2723693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EB5D3DF9-E2B6-4513-804B-B08ED6F9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Results</a:t>
            </a:r>
          </a:p>
        </p:txBody>
      </p:sp>
    </p:spTree>
    <p:extLst>
      <p:ext uri="{BB962C8B-B14F-4D97-AF65-F5344CB8AC3E}">
        <p14:creationId xmlns:p14="http://schemas.microsoft.com/office/powerpoint/2010/main" val="2765265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A3871E-C91B-AF8D-5EF7-19258546C826}"/>
              </a:ext>
            </a:extLst>
          </p:cNvPr>
          <p:cNvSpPr/>
          <p:nvPr/>
        </p:nvSpPr>
        <p:spPr>
          <a:xfrm>
            <a:off x="4623371" y="2393879"/>
            <a:ext cx="3678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609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FE19-2AEF-FF73-DCF6-E6A3F7CA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2" y="303534"/>
            <a:ext cx="8637073" cy="69399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7DA5-39CC-2E47-980B-65D99599F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717" y="997527"/>
            <a:ext cx="10295436" cy="5355147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U-Net is one of the </a:t>
            </a:r>
            <a:r>
              <a:rPr lang="en-IN" sz="2200" b="1" dirty="0"/>
              <a:t>most widely used CNN-based models</a:t>
            </a:r>
            <a:r>
              <a:rPr lang="en-IN" sz="2200" dirty="0"/>
              <a:t> for </a:t>
            </a:r>
            <a:r>
              <a:rPr lang="en-IN" sz="2200" b="1" dirty="0"/>
              <a:t>biomedical semantic image segmentation</a:t>
            </a:r>
            <a:r>
              <a:rPr lang="en-IN" sz="22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Known for its </a:t>
            </a:r>
            <a:r>
              <a:rPr lang="en-IN" sz="2200" b="1" dirty="0"/>
              <a:t>high performance</a:t>
            </a:r>
            <a:r>
              <a:rPr lang="en-IN" sz="2200" dirty="0"/>
              <a:t> on medical and biological image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The main advantage of U-Net is its ability to </a:t>
            </a:r>
            <a:r>
              <a:rPr lang="en-IN" sz="2200" b="1" dirty="0"/>
              <a:t>extract both local and global features</a:t>
            </a:r>
            <a:r>
              <a:rPr lang="en-IN" sz="22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Effectively captures information at </a:t>
            </a:r>
            <a:r>
              <a:rPr lang="en-IN" sz="2200" b="1" dirty="0"/>
              <a:t>multiple scales</a:t>
            </a:r>
            <a:r>
              <a:rPr lang="en-IN" sz="2200" dirty="0"/>
              <a:t>, enhancing segmentation accuracy.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Performs well even with </a:t>
            </a:r>
            <a:r>
              <a:rPr lang="en-IN" sz="2200" b="1" dirty="0"/>
              <a:t>limited annotated datasets</a:t>
            </a:r>
            <a:r>
              <a:rPr lang="en-IN" sz="2200" dirty="0"/>
              <a:t>, making it ideal for biomedical applications.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64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E0AF-2ADD-43FA-815F-0B39A13D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U-Net do?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B6EBCC-F52C-4B83-840B-FC0D2496CE97}"/>
              </a:ext>
            </a:extLst>
          </p:cNvPr>
          <p:cNvSpPr txBox="1"/>
          <p:nvPr/>
        </p:nvSpPr>
        <p:spPr>
          <a:xfrm>
            <a:off x="2096916" y="553374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23612-167C-4AA8-8CFE-DAF284B3177E}"/>
              </a:ext>
            </a:extLst>
          </p:cNvPr>
          <p:cNvSpPr txBox="1"/>
          <p:nvPr/>
        </p:nvSpPr>
        <p:spPr>
          <a:xfrm>
            <a:off x="8220535" y="5475574"/>
            <a:ext cx="294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Segmentation Map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CA441-EE58-4297-8B26-E8A4D161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25" y="2971796"/>
            <a:ext cx="2125300" cy="1309687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98EC45E5-44B4-499F-8EF0-A894258129F8}"/>
              </a:ext>
            </a:extLst>
          </p:cNvPr>
          <p:cNvSpPr/>
          <p:nvPr/>
        </p:nvSpPr>
        <p:spPr>
          <a:xfrm>
            <a:off x="4378269" y="3429000"/>
            <a:ext cx="684972" cy="4174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877D0ED-FA36-47AA-9D25-416BE2C262A6}"/>
              </a:ext>
            </a:extLst>
          </p:cNvPr>
          <p:cNvSpPr/>
          <p:nvPr/>
        </p:nvSpPr>
        <p:spPr>
          <a:xfrm>
            <a:off x="7526309" y="3429000"/>
            <a:ext cx="684972" cy="417448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silhouette of a person&#10;&#10;AI-generated content may be incorrect.">
            <a:extLst>
              <a:ext uri="{FF2B5EF4-FFF2-40B4-BE49-F238E27FC236}">
                <a16:creationId xmlns:a16="http://schemas.microsoft.com/office/drawing/2014/main" id="{28DA9ADA-A5ED-87F4-4ABD-10C6D697B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281" y="1600200"/>
            <a:ext cx="3579531" cy="3875374"/>
          </a:xfrm>
          <a:prstGeom prst="rect">
            <a:avLst/>
          </a:prstGeom>
        </p:spPr>
      </p:pic>
      <p:pic>
        <p:nvPicPr>
          <p:cNvPr id="10" name="Picture 9" descr="A person standing in a field&#10;&#10;AI-generated content may be incorrect.">
            <a:extLst>
              <a:ext uri="{FF2B5EF4-FFF2-40B4-BE49-F238E27FC236}">
                <a16:creationId xmlns:a16="http://schemas.microsoft.com/office/drawing/2014/main" id="{D7D5EB25-71FC-2456-7A43-38330884A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284" y="1600200"/>
            <a:ext cx="3197619" cy="39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291548"/>
            <a:ext cx="3644347" cy="1643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U-Net Architecture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30695F-0E8E-4F69-B37A-CE035769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2A6FA0-70FF-4F15-8E7B-F11ACE21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2D33F68-4D69-490D-8818-8E439F7C8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oogle Shape;284;p45" descr="A diagram of a crop sampling process&#10;&#10;AI-generated content may be incorrect.">
            <a:extLst>
              <a:ext uri="{FF2B5EF4-FFF2-40B4-BE49-F238E27FC236}">
                <a16:creationId xmlns:a16="http://schemas.microsoft.com/office/drawing/2014/main" id="{70301360-3867-F2A2-1345-78AA3D6D25F3}"/>
              </a:ext>
            </a:extLst>
          </p:cNvPr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065638" y="1116345"/>
            <a:ext cx="5388391" cy="3866172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94E6C-D214-F747-9D74-89DD50B43B0A}"/>
              </a:ext>
            </a:extLst>
          </p:cNvPr>
          <p:cNvSpPr txBox="1"/>
          <p:nvPr/>
        </p:nvSpPr>
        <p:spPr>
          <a:xfrm>
            <a:off x="225288" y="1934817"/>
            <a:ext cx="36443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Used for image segmentation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U-shaped encoder-decoder</a:t>
            </a:r>
          </a:p>
          <a:p>
            <a:pPr algn="l"/>
            <a:r>
              <a:rPr lang="en-IN" b="0" i="0" dirty="0">
                <a:effectLst/>
              </a:rPr>
              <a:t> structure</a:t>
            </a:r>
          </a:p>
          <a:p>
            <a:pPr algn="l"/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Skip connections for better accuracy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Effective with small datasets</a:t>
            </a:r>
          </a:p>
          <a:p>
            <a:pPr algn="l"/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Produces detailed segmentation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5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downsampling</a:t>
            </a:r>
            <a:r>
              <a:rPr lang="en-IN" dirty="0"/>
              <a:t> phase</a:t>
            </a:r>
            <a:r>
              <a:rPr lang="en-IN" b="0" i="0" dirty="0">
                <a:effectLst/>
              </a:rPr>
              <a:t>(Encoder)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4" y="1853754"/>
            <a:ext cx="5739245" cy="42381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C5D030-46A1-4722-9C69-EB1C38557F4C}"/>
              </a:ext>
            </a:extLst>
          </p:cNvPr>
          <p:cNvSpPr/>
          <p:nvPr/>
        </p:nvSpPr>
        <p:spPr>
          <a:xfrm>
            <a:off x="6262254" y="1853755"/>
            <a:ext cx="2352356" cy="3863874"/>
          </a:xfrm>
          <a:prstGeom prst="rect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BB068-9D00-3DC2-B4FB-77FFF3CF7D34}"/>
              </a:ext>
            </a:extLst>
          </p:cNvPr>
          <p:cNvSpPr txBox="1"/>
          <p:nvPr/>
        </p:nvSpPr>
        <p:spPr>
          <a:xfrm>
            <a:off x="0" y="1679093"/>
            <a:ext cx="57392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Structure</a:t>
            </a:r>
            <a:r>
              <a:rPr lang="en-IN" dirty="0"/>
              <a:t>:</a:t>
            </a:r>
          </a:p>
          <a:p>
            <a:r>
              <a:rPr lang="en-IN" dirty="0"/>
              <a:t>     Repeated blocks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Two </a:t>
            </a:r>
            <a:r>
              <a:rPr lang="en-IN" b="1" dirty="0"/>
              <a:t>3×3 convolutional layers</a:t>
            </a:r>
            <a:r>
              <a:rPr lang="en-IN" dirty="0"/>
              <a:t> (without padding)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Each followed by a </a:t>
            </a:r>
            <a:r>
              <a:rPr lang="en-IN" b="1" dirty="0" err="1"/>
              <a:t>ReLU</a:t>
            </a:r>
            <a:r>
              <a:rPr lang="en-IN" b="1" dirty="0"/>
              <a:t> activation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Then a </a:t>
            </a:r>
            <a:r>
              <a:rPr lang="en-IN" b="1" dirty="0"/>
              <a:t>2×2 max pooling layer</a:t>
            </a:r>
            <a:r>
              <a:rPr lang="en-IN" dirty="0"/>
              <a:t> with stride 2 for </a:t>
            </a:r>
            <a:r>
              <a:rPr lang="en-IN" dirty="0" err="1"/>
              <a:t>downsampling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Feature Expansion</a:t>
            </a:r>
            <a:r>
              <a:rPr lang="en-IN" dirty="0"/>
              <a:t>: After each </a:t>
            </a:r>
            <a:r>
              <a:rPr lang="en-IN" dirty="0" err="1"/>
              <a:t>downsampling</a:t>
            </a:r>
            <a:r>
              <a:rPr lang="en-IN" dirty="0"/>
              <a:t> step, the </a:t>
            </a:r>
            <a:r>
              <a:rPr lang="en-IN" b="1" dirty="0"/>
              <a:t>number of feature channels is doubled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1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691D9-4A58-CB59-B8A6-A1C05FA8E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706C-A9F6-B8B3-FDBC-343E5FD6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Bottleneck layer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D4487-E8B6-5803-4FD5-0D76D33DC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67" y="1655848"/>
            <a:ext cx="5678540" cy="43976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230AA9-8C61-E7CF-7898-AD8736837CF8}"/>
              </a:ext>
            </a:extLst>
          </p:cNvPr>
          <p:cNvSpPr/>
          <p:nvPr/>
        </p:nvSpPr>
        <p:spPr>
          <a:xfrm>
            <a:off x="8181474" y="5654842"/>
            <a:ext cx="1515979" cy="312821"/>
          </a:xfrm>
          <a:prstGeom prst="rect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DE4C5-9737-16DC-6B36-C2D81F990A1D}"/>
              </a:ext>
            </a:extLst>
          </p:cNvPr>
          <p:cNvSpPr txBox="1"/>
          <p:nvPr/>
        </p:nvSpPr>
        <p:spPr>
          <a:xfrm>
            <a:off x="124694" y="1853754"/>
            <a:ext cx="57948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 Contains the highest number of feature channels</a:t>
            </a:r>
          </a:p>
          <a:p>
            <a:pPr algn="l"/>
            <a:r>
              <a:rPr lang="en-IN" b="0" i="0" dirty="0">
                <a:effectLst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 Captures global context with the widest receptive field</a:t>
            </a:r>
          </a:p>
          <a:p>
            <a:pPr algn="l"/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 Implements two 3×3 convolutions with </a:t>
            </a:r>
            <a:r>
              <a:rPr lang="en-IN" b="0" i="0" dirty="0" err="1">
                <a:effectLst/>
              </a:rPr>
              <a:t>ReLU</a:t>
            </a:r>
            <a:r>
              <a:rPr lang="en-IN" b="0" i="0" dirty="0">
                <a:effectLst/>
              </a:rPr>
              <a:t> activations</a:t>
            </a:r>
          </a:p>
          <a:p>
            <a:pPr algn="l"/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 Creates compressed yet information-rich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1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upsampling</a:t>
            </a:r>
            <a:r>
              <a:rPr lang="en-IN" dirty="0"/>
              <a:t> phase</a:t>
            </a:r>
            <a:r>
              <a:rPr lang="en-IN" b="0" i="0" dirty="0">
                <a:effectLst/>
              </a:rPr>
              <a:t>(Decoder)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769" y="1694225"/>
            <a:ext cx="5510463" cy="43976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52C4B1-27BC-147F-2590-BBBFA1A9B035}"/>
              </a:ext>
            </a:extLst>
          </p:cNvPr>
          <p:cNvSpPr/>
          <p:nvPr/>
        </p:nvSpPr>
        <p:spPr>
          <a:xfrm>
            <a:off x="8891337" y="1694226"/>
            <a:ext cx="3007896" cy="4013848"/>
          </a:xfrm>
          <a:prstGeom prst="rect">
            <a:avLst/>
          </a:prstGeom>
          <a:noFill/>
          <a:ln w="698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D8AD0-39E8-C4C9-3F43-62025DD67149}"/>
              </a:ext>
            </a:extLst>
          </p:cNvPr>
          <p:cNvSpPr txBox="1"/>
          <p:nvPr/>
        </p:nvSpPr>
        <p:spPr>
          <a:xfrm>
            <a:off x="123291" y="1694224"/>
            <a:ext cx="5972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Structure</a:t>
            </a:r>
            <a:r>
              <a:rPr lang="en-IN" dirty="0"/>
              <a:t>:</a:t>
            </a:r>
          </a:p>
          <a:p>
            <a:r>
              <a:rPr lang="en-IN" dirty="0"/>
              <a:t>     Each step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Upsampling</a:t>
            </a:r>
            <a:r>
              <a:rPr lang="en-IN" dirty="0"/>
              <a:t> of the feature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Followed by a </a:t>
            </a:r>
            <a:r>
              <a:rPr lang="en-IN" b="1" dirty="0"/>
              <a:t>2×2 up-convolution</a:t>
            </a:r>
            <a:r>
              <a:rPr lang="en-IN" dirty="0"/>
              <a:t> (transposed convolution) that </a:t>
            </a:r>
            <a:r>
              <a:rPr lang="en-IN" b="1" dirty="0"/>
              <a:t>halves</a:t>
            </a:r>
            <a:r>
              <a:rPr lang="en-IN" dirty="0"/>
              <a:t> the number of feature channels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Concatenation</a:t>
            </a:r>
            <a:r>
              <a:rPr lang="en-IN" dirty="0"/>
              <a:t> with the correspondingly </a:t>
            </a:r>
            <a:r>
              <a:rPr lang="en-IN" b="1" dirty="0"/>
              <a:t>cropped feature map</a:t>
            </a:r>
            <a:r>
              <a:rPr lang="en-IN" dirty="0"/>
              <a:t> from the contracting path via </a:t>
            </a:r>
            <a:r>
              <a:rPr lang="en-IN" b="1" dirty="0"/>
              <a:t>skip connections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Then, </a:t>
            </a:r>
            <a:r>
              <a:rPr lang="en-IN" b="1" dirty="0"/>
              <a:t>two 3×3 convolutions</a:t>
            </a:r>
            <a:r>
              <a:rPr lang="en-IN" dirty="0"/>
              <a:t>, each followed by a </a:t>
            </a:r>
            <a:r>
              <a:rPr lang="en-IN" b="1" dirty="0" err="1"/>
              <a:t>ReLU</a:t>
            </a:r>
            <a:r>
              <a:rPr lang="en-IN" b="1" dirty="0"/>
              <a:t> activation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18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connection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14738-DC0D-4A17-82FD-630FB8A9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77" y="1853754"/>
            <a:ext cx="5307123" cy="423810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3A2663C-6DF1-22F5-9972-FE17E5948707}"/>
              </a:ext>
            </a:extLst>
          </p:cNvPr>
          <p:cNvSpPr/>
          <p:nvPr/>
        </p:nvSpPr>
        <p:spPr>
          <a:xfrm>
            <a:off x="7724274" y="2538663"/>
            <a:ext cx="2911642" cy="481263"/>
          </a:xfrm>
          <a:prstGeom prst="ellipse">
            <a:avLst/>
          </a:prstGeom>
          <a:solidFill>
            <a:schemeClr val="accent1">
              <a:alpha val="579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AFD0A8-8CF5-16E7-BE97-AAE47D27D202}"/>
              </a:ext>
            </a:extLst>
          </p:cNvPr>
          <p:cNvSpPr/>
          <p:nvPr/>
        </p:nvSpPr>
        <p:spPr>
          <a:xfrm>
            <a:off x="7976937" y="3972806"/>
            <a:ext cx="2418346" cy="481263"/>
          </a:xfrm>
          <a:prstGeom prst="ellipse">
            <a:avLst/>
          </a:prstGeom>
          <a:solidFill>
            <a:schemeClr val="accent1">
              <a:alpha val="579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AFFBB9-7274-3F49-E9E1-4C26E846F7B6}"/>
              </a:ext>
            </a:extLst>
          </p:cNvPr>
          <p:cNvSpPr/>
          <p:nvPr/>
        </p:nvSpPr>
        <p:spPr>
          <a:xfrm>
            <a:off x="8277726" y="4791700"/>
            <a:ext cx="1576137" cy="481263"/>
          </a:xfrm>
          <a:prstGeom prst="ellipse">
            <a:avLst/>
          </a:prstGeom>
          <a:solidFill>
            <a:schemeClr val="accent1">
              <a:alpha val="579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CB1BE0-8396-0376-4149-FC83C4D05948}"/>
              </a:ext>
            </a:extLst>
          </p:cNvPr>
          <p:cNvSpPr/>
          <p:nvPr/>
        </p:nvSpPr>
        <p:spPr>
          <a:xfrm>
            <a:off x="8879304" y="5406949"/>
            <a:ext cx="583531" cy="203645"/>
          </a:xfrm>
          <a:prstGeom prst="ellipse">
            <a:avLst/>
          </a:prstGeom>
          <a:solidFill>
            <a:schemeClr val="accent1">
              <a:alpha val="579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C7403-952E-EEA9-E7C0-0F79CF3B56C7}"/>
              </a:ext>
            </a:extLst>
          </p:cNvPr>
          <p:cNvSpPr txBox="1"/>
          <p:nvPr/>
        </p:nvSpPr>
        <p:spPr>
          <a:xfrm>
            <a:off x="240632" y="1853754"/>
            <a:ext cx="62203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 Combine high-resolution features with </a:t>
            </a:r>
            <a:r>
              <a:rPr lang="en-IN" b="0" i="0" dirty="0" err="1">
                <a:effectLst/>
              </a:rPr>
              <a:t>upsampled</a:t>
            </a:r>
            <a:r>
              <a:rPr lang="en-IN" b="0" i="0" dirty="0">
                <a:effectLst/>
              </a:rPr>
              <a:t> outputs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 Essential for precise boundary delineation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 Allow network to recover spatial hierarchies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</a:rPr>
              <a:t> Connect corresponding layers between contracting and expansive paths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fkGrotesk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0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E377B-33E6-7038-6AAA-16B4FCC91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8DA8-9E7F-4A89-17A6-813A1592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4520"/>
            <a:ext cx="562839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Final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248F4-1C74-D530-2201-4322ACE52F4E}"/>
              </a:ext>
            </a:extLst>
          </p:cNvPr>
          <p:cNvSpPr txBox="1"/>
          <p:nvPr/>
        </p:nvSpPr>
        <p:spPr>
          <a:xfrm>
            <a:off x="220717" y="2015732"/>
            <a:ext cx="540337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 1×1 convolution maps feature vectors to desired number of classes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0" i="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 Total of 23 convolutional layers in the original architecture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0" i="0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0" i="0" dirty="0"/>
              <a:t> No fully connected layers (fully convolutional network)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DB7C4C87-A079-CE58-7DFC-17AFF333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240" r="-733" b="62832"/>
          <a:stretch/>
        </p:blipFill>
        <p:spPr>
          <a:xfrm>
            <a:off x="6094411" y="1249314"/>
            <a:ext cx="4960442" cy="377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781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532</TotalTime>
  <Words>513</Words>
  <Application>Microsoft Macintosh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fkGroteskNeue</vt:lpstr>
      <vt:lpstr>Rockwell</vt:lpstr>
      <vt:lpstr>Gallery</vt:lpstr>
      <vt:lpstr>U-Net: Convolutional Network for Segmentation</vt:lpstr>
      <vt:lpstr>Introduction </vt:lpstr>
      <vt:lpstr>What does a U-Net do?</vt:lpstr>
      <vt:lpstr>U-Net Architecture</vt:lpstr>
      <vt:lpstr>downsampling phase(Encoder)</vt:lpstr>
      <vt:lpstr>Bottleneck layer</vt:lpstr>
      <vt:lpstr>upsampling phase(Decoder)</vt:lpstr>
      <vt:lpstr>skip connection</vt:lpstr>
      <vt:lpstr>Final Layer</vt:lpstr>
      <vt:lpstr>Overlap-Tile Strategy </vt:lpstr>
      <vt:lpstr>Loss Function and Weight Map</vt:lpstr>
      <vt:lpstr>Data Augmentation </vt:lpstr>
      <vt:lpstr>Common Data Augmentation Techniques for Medical Imaging</vt:lpstr>
      <vt:lpstr>Datasets used</vt:lpstr>
      <vt:lpstr>Results</vt:lpstr>
      <vt:lpstr>Author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piercingonez</dc:creator>
  <cp:lastModifiedBy>Rahul Mishra [CSE (IOT AND INTELLIGENT SYSTEM) - 2022]</cp:lastModifiedBy>
  <cp:revision>19</cp:revision>
  <dcterms:created xsi:type="dcterms:W3CDTF">2018-03-06T18:06:35Z</dcterms:created>
  <dcterms:modified xsi:type="dcterms:W3CDTF">2025-05-22T12:34:52Z</dcterms:modified>
</cp:coreProperties>
</file>