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73" r:id="rId6"/>
    <p:sldId id="274" r:id="rId7"/>
    <p:sldId id="276" r:id="rId8"/>
    <p:sldId id="261" r:id="rId9"/>
    <p:sldId id="262" r:id="rId10"/>
    <p:sldId id="265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CDFF"/>
    <a:srgbClr val="B0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4660"/>
  </p:normalViewPr>
  <p:slideViewPr>
    <p:cSldViewPr>
      <p:cViewPr>
        <p:scale>
          <a:sx n="60" d="100"/>
          <a:sy n="60" d="100"/>
        </p:scale>
        <p:origin x="-2226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B0CCE-F357-4ADD-8356-B7CBA606CC67}" type="datetimeFigureOut">
              <a:rPr lang="fr-FR" smtClean="0"/>
              <a:t>07/06/2013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B5FF0-7780-4A31-B9B0-A700A3572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49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Pe</a:t>
            </a:r>
            <a:r>
              <a:rPr lang="fr-FR" dirty="0" smtClean="0"/>
              <a:t> = un vingtième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B5FF0-7780-4A31-B9B0-A700A35726C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697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Pe</a:t>
            </a:r>
            <a:r>
              <a:rPr lang="fr-FR" dirty="0" smtClean="0"/>
              <a:t> = un vingtième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B5FF0-7780-4A31-B9B0-A700A35726C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697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Pe</a:t>
            </a:r>
            <a:r>
              <a:rPr lang="fr-FR" dirty="0" smtClean="0"/>
              <a:t> = un vingtième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B5FF0-7780-4A31-B9B0-A700A35726C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697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Pe</a:t>
            </a:r>
            <a:r>
              <a:rPr lang="fr-FR" dirty="0" smtClean="0"/>
              <a:t> = un vingtième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B5FF0-7780-4A31-B9B0-A700A35726C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697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Pe</a:t>
            </a:r>
            <a:r>
              <a:rPr lang="fr-FR" dirty="0" smtClean="0"/>
              <a:t> = un vingtième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B5FF0-7780-4A31-B9B0-A700A35726C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69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Pe</a:t>
            </a:r>
            <a:r>
              <a:rPr lang="fr-FR" dirty="0" smtClean="0"/>
              <a:t> = un vingtième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B5FF0-7780-4A31-B9B0-A700A35726C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69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Pe</a:t>
            </a:r>
            <a:r>
              <a:rPr lang="fr-FR" dirty="0" smtClean="0"/>
              <a:t> = un vingtième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B5FF0-7780-4A31-B9B0-A700A35726C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697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Pe</a:t>
            </a:r>
            <a:r>
              <a:rPr lang="fr-FR" dirty="0" smtClean="0"/>
              <a:t> = un vingtième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B5FF0-7780-4A31-B9B0-A700A35726C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697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Pe</a:t>
            </a:r>
            <a:r>
              <a:rPr lang="fr-FR" dirty="0" smtClean="0"/>
              <a:t> = un vingtième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B5FF0-7780-4A31-B9B0-A700A35726C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697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Pe</a:t>
            </a:r>
            <a:r>
              <a:rPr lang="fr-FR" dirty="0" smtClean="0"/>
              <a:t> = un vingtième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B5FF0-7780-4A31-B9B0-A700A35726C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697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Pe</a:t>
            </a:r>
            <a:r>
              <a:rPr lang="fr-FR" dirty="0" smtClean="0"/>
              <a:t> = un vingtième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B5FF0-7780-4A31-B9B0-A700A35726C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697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Pe</a:t>
            </a:r>
            <a:r>
              <a:rPr lang="fr-FR" dirty="0" smtClean="0"/>
              <a:t> = un vingtième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B5FF0-7780-4A31-B9B0-A700A35726C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697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Pe</a:t>
            </a:r>
            <a:r>
              <a:rPr lang="fr-FR" dirty="0" smtClean="0"/>
              <a:t> = un vingtième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B5FF0-7780-4A31-B9B0-A700A35726C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69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4490-80C5-4BE1-A8D0-CD95994C0219}" type="datetimeFigureOut">
              <a:rPr lang="fr-FR" smtClean="0"/>
              <a:t>07/06/2013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B3E-29B6-44CC-9A43-D29989DCCB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44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4490-80C5-4BE1-A8D0-CD95994C0219}" type="datetimeFigureOut">
              <a:rPr lang="fr-FR" smtClean="0"/>
              <a:t>07/06/2013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B3E-29B6-44CC-9A43-D29989DCCB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05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4490-80C5-4BE1-A8D0-CD95994C0219}" type="datetimeFigureOut">
              <a:rPr lang="fr-FR" smtClean="0"/>
              <a:t>07/06/2013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B3E-29B6-44CC-9A43-D29989DCCB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16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4490-80C5-4BE1-A8D0-CD95994C0219}" type="datetimeFigureOut">
              <a:rPr lang="fr-FR" smtClean="0"/>
              <a:t>07/06/2013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B3E-29B6-44CC-9A43-D29989DCCB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90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4490-80C5-4BE1-A8D0-CD95994C0219}" type="datetimeFigureOut">
              <a:rPr lang="fr-FR" smtClean="0"/>
              <a:t>07/06/2013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B3E-29B6-44CC-9A43-D29989DCCB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61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4490-80C5-4BE1-A8D0-CD95994C0219}" type="datetimeFigureOut">
              <a:rPr lang="fr-FR" smtClean="0"/>
              <a:t>07/06/2013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B3E-29B6-44CC-9A43-D29989DCCB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95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4490-80C5-4BE1-A8D0-CD95994C0219}" type="datetimeFigureOut">
              <a:rPr lang="fr-FR" smtClean="0"/>
              <a:t>07/06/2013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B3E-29B6-44CC-9A43-D29989DCCB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66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4490-80C5-4BE1-A8D0-CD95994C0219}" type="datetimeFigureOut">
              <a:rPr lang="fr-FR" smtClean="0"/>
              <a:t>07/06/2013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B3E-29B6-44CC-9A43-D29989DCCB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66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4490-80C5-4BE1-A8D0-CD95994C0219}" type="datetimeFigureOut">
              <a:rPr lang="fr-FR" smtClean="0"/>
              <a:t>07/06/2013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B3E-29B6-44CC-9A43-D29989DCCB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86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4490-80C5-4BE1-A8D0-CD95994C0219}" type="datetimeFigureOut">
              <a:rPr lang="fr-FR" smtClean="0"/>
              <a:t>07/06/2013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B3E-29B6-44CC-9A43-D29989DCCB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25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4490-80C5-4BE1-A8D0-CD95994C0219}" type="datetimeFigureOut">
              <a:rPr lang="fr-FR" smtClean="0"/>
              <a:t>07/06/2013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B3E-29B6-44CC-9A43-D29989DCCB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80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D4490-80C5-4BE1-A8D0-CD95994C0219}" type="datetimeFigureOut">
              <a:rPr lang="fr-FR" smtClean="0"/>
              <a:t>07/06/2013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1B3E-29B6-44CC-9A43-D29989DCCB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71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s.byu.edu/files/images/neural_networking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609622" y="692696"/>
            <a:ext cx="6202738" cy="12311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16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4000" b="1" dirty="0" smtClean="0">
                <a:solidFill>
                  <a:schemeClr val="tx1"/>
                </a:solidFill>
              </a:rPr>
              <a:t>APPRENTISSAGE ARTIFICIEL</a:t>
            </a:r>
            <a:endParaRPr lang="fr-FR" sz="1600" b="1" dirty="0" smtClean="0">
              <a:solidFill>
                <a:schemeClr val="tx1"/>
              </a:solidFill>
            </a:endParaRPr>
          </a:p>
          <a:p>
            <a:endParaRPr lang="fr-FR" b="1" dirty="0" smtClean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609622" y="3661875"/>
            <a:ext cx="6202738" cy="24006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16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4000" b="1" dirty="0" smtClean="0">
                <a:solidFill>
                  <a:schemeClr val="tx1"/>
                </a:solidFill>
              </a:rPr>
              <a:t>CORRECTEUR ORTHOGRAPHIQUE</a:t>
            </a:r>
            <a:endParaRPr lang="fr-FR" sz="1600" b="1" dirty="0" smtClean="0">
              <a:solidFill>
                <a:schemeClr val="tx1"/>
              </a:solidFill>
            </a:endParaRPr>
          </a:p>
          <a:p>
            <a:endParaRPr lang="fr-FR" b="1" dirty="0" smtClean="0">
              <a:solidFill>
                <a:schemeClr val="tx1"/>
              </a:solidFill>
            </a:endParaRPr>
          </a:p>
          <a:p>
            <a:pPr algn="r"/>
            <a:r>
              <a:rPr lang="fr-FR" b="1" dirty="0" smtClean="0">
                <a:solidFill>
                  <a:schemeClr val="tx1"/>
                </a:solidFill>
              </a:rPr>
              <a:t>Edouard LEURENT</a:t>
            </a:r>
          </a:p>
          <a:p>
            <a:pPr algn="r"/>
            <a:r>
              <a:rPr lang="fr-FR" b="1" dirty="0" smtClean="0">
                <a:solidFill>
                  <a:schemeClr val="tx1"/>
                </a:solidFill>
              </a:rPr>
              <a:t>Bastien DEBRAS</a:t>
            </a:r>
          </a:p>
        </p:txBody>
      </p:sp>
    </p:spTree>
    <p:extLst>
      <p:ext uri="{BB962C8B-B14F-4D97-AF65-F5344CB8AC3E}">
        <p14:creationId xmlns:p14="http://schemas.microsoft.com/office/powerpoint/2010/main" val="40669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s.byu.edu/files/images/neural_networking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818665" y="1700808"/>
            <a:ext cx="7534378" cy="46474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4000" b="1" dirty="0">
              <a:solidFill>
                <a:schemeClr val="tx1"/>
              </a:solidFill>
            </a:endParaRPr>
          </a:p>
          <a:p>
            <a:r>
              <a:rPr lang="fr-FR" sz="3200" b="1" dirty="0" smtClean="0">
                <a:solidFill>
                  <a:schemeClr val="tx1"/>
                </a:solidFill>
              </a:rPr>
              <a:t>	</a:t>
            </a:r>
            <a:r>
              <a:rPr lang="fr-FR" sz="3200" b="1" dirty="0">
                <a:solidFill>
                  <a:schemeClr val="tx1"/>
                </a:solidFill>
              </a:rPr>
              <a:t>I. FORMALISATION DU PROBLÈME</a:t>
            </a:r>
          </a:p>
          <a:p>
            <a:endParaRPr lang="fr-FR" sz="3200" b="1" dirty="0" smtClean="0">
              <a:solidFill>
                <a:schemeClr val="tx1"/>
              </a:solidFill>
            </a:endParaRPr>
          </a:p>
          <a:p>
            <a:endParaRPr lang="fr-FR" sz="3200" b="1" dirty="0" smtClean="0">
              <a:solidFill>
                <a:schemeClr val="tx1"/>
              </a:solidFill>
            </a:endParaRPr>
          </a:p>
          <a:p>
            <a:r>
              <a:rPr lang="fr-FR" sz="3200" b="1" dirty="0" smtClean="0">
                <a:solidFill>
                  <a:schemeClr val="tx1"/>
                </a:solidFill>
              </a:rPr>
              <a:t>	</a:t>
            </a:r>
            <a:r>
              <a:rPr lang="fr-FR" sz="3200" b="1" dirty="0" smtClean="0">
                <a:solidFill>
                  <a:schemeClr val="accent6">
                    <a:lumMod val="75000"/>
                  </a:schemeClr>
                </a:solidFill>
              </a:rPr>
              <a:t>II. </a:t>
            </a:r>
            <a:r>
              <a:rPr lang="fr-FR" sz="3200" b="1" dirty="0" smtClean="0">
                <a:solidFill>
                  <a:schemeClr val="accent6">
                    <a:lumMod val="75000"/>
                  </a:schemeClr>
                </a:solidFill>
              </a:rPr>
              <a:t>IMPLEMENTATION</a:t>
            </a:r>
            <a:endParaRPr lang="fr-FR" sz="32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fr-FR" sz="3200" b="1" dirty="0" smtClean="0">
              <a:solidFill>
                <a:schemeClr val="tx1"/>
              </a:solidFill>
            </a:endParaRPr>
          </a:p>
          <a:p>
            <a:endParaRPr lang="fr-FR" sz="3200" b="1" dirty="0" smtClean="0">
              <a:solidFill>
                <a:schemeClr val="tx1"/>
              </a:solidFill>
            </a:endParaRPr>
          </a:p>
          <a:p>
            <a:r>
              <a:rPr lang="fr-FR" sz="3200" b="1" dirty="0" smtClean="0">
                <a:solidFill>
                  <a:schemeClr val="tx1"/>
                </a:solidFill>
              </a:rPr>
              <a:t>	III. RÉSULTATS</a:t>
            </a:r>
          </a:p>
          <a:p>
            <a:endParaRPr lang="fr-FR" sz="3200" b="1" dirty="0" smtClean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18665" y="188640"/>
            <a:ext cx="729558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8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PLAN</a:t>
            </a:r>
          </a:p>
          <a:p>
            <a:pPr algn="ctr"/>
            <a:endParaRPr lang="fr-FR" sz="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4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s.byu.edu/files/images/neural_networking.jp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835014" y="1556792"/>
            <a:ext cx="7534378" cy="5078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PHASE D’APPRENTISSAGE</a:t>
            </a:r>
          </a:p>
          <a:p>
            <a:pPr marL="457200" indent="-457200">
              <a:buFont typeface="Arial" pitchFamily="34" charset="0"/>
              <a:buChar char="•"/>
            </a:pPr>
            <a:endParaRPr lang="fr-FR" sz="3200" b="1" dirty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fr-FR" sz="3200" b="1" dirty="0" smtClean="0">
              <a:solidFill>
                <a:schemeClr val="tx1"/>
              </a:solidFill>
            </a:endParaRPr>
          </a:p>
          <a:p>
            <a:pPr algn="ctr"/>
            <a:endParaRPr lang="fr-FR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i="1" smtClean="0">
                <a:solidFill>
                  <a:schemeClr val="tx1"/>
                </a:solidFill>
              </a:rPr>
              <a:t>* </a:t>
            </a:r>
            <a:r>
              <a:rPr lang="fr-FR" b="1" i="1" smtClean="0">
                <a:solidFill>
                  <a:schemeClr val="tx1"/>
                </a:solidFill>
              </a:rPr>
              <a:t>Corpus de test</a:t>
            </a:r>
            <a:endParaRPr lang="fr-FR" b="1" i="1" dirty="0" smtClean="0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18665" y="188640"/>
            <a:ext cx="729558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8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II. </a:t>
            </a:r>
            <a:r>
              <a:rPr lang="fr-FR" sz="3200" b="1" dirty="0" smtClean="0">
                <a:solidFill>
                  <a:schemeClr val="tx1"/>
                </a:solidFill>
              </a:rPr>
              <a:t>IMPLEMENTATION</a:t>
            </a:r>
            <a:endParaRPr lang="fr-FR" sz="3200" b="1" dirty="0" smtClean="0">
              <a:solidFill>
                <a:schemeClr val="tx1"/>
              </a:solidFill>
            </a:endParaRPr>
          </a:p>
          <a:p>
            <a:pPr algn="ctr"/>
            <a:endParaRPr lang="fr-FR" sz="8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135920"/>
              </p:ext>
            </p:extLst>
          </p:nvPr>
        </p:nvGraphicFramePr>
        <p:xfrm>
          <a:off x="951053" y="2111911"/>
          <a:ext cx="7272810" cy="390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636"/>
                <a:gridCol w="3867174"/>
              </a:tblGrid>
              <a:tr h="242683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FRANÇAIS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ANGLAIS</a:t>
                      </a:r>
                      <a:endParaRPr lang="fr-FR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Emile</a:t>
                      </a:r>
                      <a:r>
                        <a:rPr lang="fr-FR" sz="1600" baseline="0" dirty="0" smtClean="0"/>
                        <a:t> Zola, </a:t>
                      </a:r>
                      <a:r>
                        <a:rPr lang="fr-FR" sz="1600" i="1" baseline="0" dirty="0" smtClean="0"/>
                        <a:t>L’argent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William Shakespeare,  </a:t>
                      </a:r>
                      <a:r>
                        <a:rPr lang="fr-FR" sz="1600" i="1" dirty="0" smtClean="0"/>
                        <a:t>Henry VI</a:t>
                      </a:r>
                      <a:endParaRPr lang="fr-FR" sz="1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Emile Zola, </a:t>
                      </a:r>
                      <a:r>
                        <a:rPr lang="fr-FR" sz="1600" i="1" dirty="0" smtClean="0"/>
                        <a:t>L’assommoir</a:t>
                      </a:r>
                      <a:endParaRPr lang="fr-F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William Shakespeare, </a:t>
                      </a:r>
                      <a:r>
                        <a:rPr lang="fr-FR" sz="1600" i="1" dirty="0" smtClean="0"/>
                        <a:t>Hamlet</a:t>
                      </a:r>
                      <a:endParaRPr lang="fr-FR" sz="1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Emile Zola, </a:t>
                      </a:r>
                      <a:r>
                        <a:rPr lang="fr-FR" sz="1600" i="1" dirty="0" smtClean="0"/>
                        <a:t>Germinal</a:t>
                      </a:r>
                      <a:endParaRPr lang="fr-F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William Shakespeare,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i="1" baseline="0" dirty="0" err="1" smtClean="0"/>
                        <a:t>MacBeth</a:t>
                      </a:r>
                      <a:endParaRPr lang="fr-FR" sz="1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Victor Hugo,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i="1" baseline="0" dirty="0" smtClean="0"/>
                        <a:t>Les Misérables</a:t>
                      </a:r>
                      <a:endParaRPr lang="fr-F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Lewis Carroll,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i="1" baseline="0" dirty="0" smtClean="0"/>
                        <a:t>Alice in </a:t>
                      </a:r>
                      <a:r>
                        <a:rPr lang="fr-FR" sz="1600" i="1" baseline="0" dirty="0" err="1" smtClean="0"/>
                        <a:t>Wonderland</a:t>
                      </a:r>
                      <a:endParaRPr lang="fr-FR" sz="1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Marcel</a:t>
                      </a:r>
                      <a:r>
                        <a:rPr lang="fr-FR" sz="1600" baseline="0" dirty="0" smtClean="0"/>
                        <a:t> Proust, </a:t>
                      </a:r>
                      <a:r>
                        <a:rPr lang="fr-FR" sz="1600" i="1" baseline="0" dirty="0" smtClean="0"/>
                        <a:t>Du côté de chez Swann</a:t>
                      </a:r>
                      <a:endParaRPr lang="fr-F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Sir Arthur Conan Doyle, </a:t>
                      </a:r>
                      <a:r>
                        <a:rPr lang="fr-FR" sz="1600" i="1" dirty="0" smtClean="0"/>
                        <a:t>Sherlock</a:t>
                      </a:r>
                      <a:r>
                        <a:rPr lang="fr-FR" sz="1600" i="1" baseline="0" dirty="0" smtClean="0"/>
                        <a:t> Holmes</a:t>
                      </a:r>
                      <a:endParaRPr lang="fr-FR" sz="1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Stendhal,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i="1" baseline="0" dirty="0" smtClean="0"/>
                        <a:t>Le rouge et le noir</a:t>
                      </a:r>
                      <a:endParaRPr lang="fr-F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Herman Melville, </a:t>
                      </a:r>
                      <a:r>
                        <a:rPr lang="fr-FR" sz="1600" i="1" dirty="0" err="1" smtClean="0"/>
                        <a:t>Moby</a:t>
                      </a:r>
                      <a:r>
                        <a:rPr lang="fr-FR" sz="1600" i="1" baseline="0" dirty="0" smtClean="0"/>
                        <a:t> Dick ; or the </a:t>
                      </a:r>
                      <a:r>
                        <a:rPr lang="fr-FR" sz="1600" i="1" baseline="0" dirty="0" err="1" smtClean="0"/>
                        <a:t>Whale</a:t>
                      </a:r>
                      <a:endParaRPr lang="fr-FR" sz="1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Alexandre</a:t>
                      </a:r>
                      <a:r>
                        <a:rPr lang="fr-FR" sz="1600" baseline="0" dirty="0" smtClean="0"/>
                        <a:t> Dumas, </a:t>
                      </a:r>
                      <a:r>
                        <a:rPr lang="fr-FR" sz="1600" i="1" baseline="0" dirty="0" smtClean="0"/>
                        <a:t>Les trois mousquetaires</a:t>
                      </a:r>
                      <a:endParaRPr lang="fr-F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Mary Shelley,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i="1" baseline="0" dirty="0" smtClean="0"/>
                        <a:t>Frankenstein or The Modern </a:t>
                      </a:r>
                      <a:r>
                        <a:rPr lang="fr-FR" sz="1600" i="1" baseline="0" dirty="0" err="1" smtClean="0"/>
                        <a:t>Prometheus</a:t>
                      </a:r>
                      <a:endParaRPr lang="fr-FR" sz="1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Gustave Flaubert, </a:t>
                      </a:r>
                      <a:r>
                        <a:rPr lang="fr-FR" sz="1600" i="1" dirty="0" smtClean="0"/>
                        <a:t>Madame</a:t>
                      </a:r>
                      <a:r>
                        <a:rPr lang="fr-FR" sz="1600" i="1" baseline="0" dirty="0" smtClean="0"/>
                        <a:t> Bovary</a:t>
                      </a:r>
                      <a:endParaRPr lang="fr-F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Charles Dickens, </a:t>
                      </a:r>
                      <a:r>
                        <a:rPr lang="fr-FR" sz="1600" i="1" dirty="0" smtClean="0"/>
                        <a:t>Great Expectations</a:t>
                      </a:r>
                      <a:endParaRPr lang="fr-FR" sz="1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i="0" dirty="0" smtClean="0"/>
                        <a:t>Victor</a:t>
                      </a:r>
                      <a:r>
                        <a:rPr lang="fr-FR" sz="1600" i="0" baseline="0" dirty="0" smtClean="0"/>
                        <a:t> Hugo, </a:t>
                      </a:r>
                      <a:r>
                        <a:rPr lang="fr-FR" sz="1600" i="1" baseline="0" dirty="0" smtClean="0"/>
                        <a:t>Notre dame de Paris*</a:t>
                      </a:r>
                      <a:endParaRPr lang="fr-FR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i="0" dirty="0" smtClean="0"/>
                        <a:t>Oscar Wilde, </a:t>
                      </a:r>
                      <a:r>
                        <a:rPr lang="fr-FR" sz="1600" i="1" dirty="0" smtClean="0"/>
                        <a:t>The Picture of Dorian Gray*</a:t>
                      </a:r>
                      <a:endParaRPr lang="fr-FR" sz="1600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21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s.byu.edu/files/images/neural_networking.jp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818665" y="1988840"/>
            <a:ext cx="7534378" cy="41549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DESCRIPTION GÉNÉRALE</a:t>
            </a:r>
          </a:p>
          <a:p>
            <a:endParaRPr lang="fr-FR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fr-FR" sz="2400" b="1" dirty="0" smtClean="0">
                <a:solidFill>
                  <a:schemeClr val="tx1"/>
                </a:solidFill>
              </a:rPr>
              <a:t>Analyse d’une phrase</a:t>
            </a:r>
          </a:p>
          <a:p>
            <a:pPr marL="457200" indent="-457200">
              <a:buFont typeface="Arial" pitchFamily="34" charset="0"/>
              <a:buChar char="•"/>
            </a:pPr>
            <a:endParaRPr lang="fr-FR" sz="2400" b="1" dirty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fr-FR" sz="2400" b="1" dirty="0" smtClean="0">
                <a:solidFill>
                  <a:schemeClr val="tx1"/>
                </a:solidFill>
              </a:rPr>
              <a:t>Détection de la langue</a:t>
            </a:r>
          </a:p>
          <a:p>
            <a:pPr marL="457200" indent="-457200">
              <a:buFont typeface="Arial" pitchFamily="34" charset="0"/>
              <a:buChar char="•"/>
            </a:pPr>
            <a:endParaRPr lang="fr-FR" sz="2400" b="1" dirty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fr-FR" sz="2400" b="1" dirty="0" smtClean="0">
                <a:solidFill>
                  <a:schemeClr val="tx1"/>
                </a:solidFill>
              </a:rPr>
              <a:t>Génération des corrections pour chaque mot</a:t>
            </a:r>
          </a:p>
          <a:p>
            <a:pPr marL="457200" indent="-457200">
              <a:buFont typeface="Arial" pitchFamily="34" charset="0"/>
              <a:buChar char="•"/>
            </a:pPr>
            <a:endParaRPr lang="fr-FR" sz="2400" b="1" dirty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fr-FR" sz="2400" b="1" dirty="0" smtClean="0">
                <a:solidFill>
                  <a:schemeClr val="tx1"/>
                </a:solidFill>
              </a:rPr>
              <a:t>Sélection de ces corrections</a:t>
            </a:r>
          </a:p>
          <a:p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18665" y="188640"/>
            <a:ext cx="729558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8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II. </a:t>
            </a:r>
            <a:r>
              <a:rPr lang="fr-FR" sz="3200" b="1" dirty="0" smtClean="0">
                <a:solidFill>
                  <a:schemeClr val="tx1"/>
                </a:solidFill>
              </a:rPr>
              <a:t>IMPLEMENTATION</a:t>
            </a:r>
            <a:endParaRPr lang="fr-FR" sz="3200" b="1" dirty="0" smtClean="0">
              <a:solidFill>
                <a:schemeClr val="tx1"/>
              </a:solidFill>
            </a:endParaRPr>
          </a:p>
          <a:p>
            <a:pPr algn="ctr"/>
            <a:endParaRPr lang="fr-FR" sz="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4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s.byu.edu/files/images/neural_networking.jp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804811" y="2420888"/>
            <a:ext cx="7534378" cy="2677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DEUX MÉTHODES DIFFÉRENTES</a:t>
            </a:r>
          </a:p>
          <a:p>
            <a:pPr algn="ctr"/>
            <a:endParaRPr lang="fr-FR" sz="3200" b="1" dirty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fr-FR" sz="2400" b="1" dirty="0" smtClean="0">
                <a:solidFill>
                  <a:schemeClr val="tx1"/>
                </a:solidFill>
              </a:rPr>
              <a:t>Test sur le corpus </a:t>
            </a:r>
            <a:r>
              <a:rPr lang="fr-FR" sz="2400" b="1" dirty="0" smtClean="0">
                <a:solidFill>
                  <a:schemeClr val="tx1"/>
                </a:solidFill>
              </a:rPr>
              <a:t>d’apprentissage</a:t>
            </a:r>
            <a:endParaRPr lang="fr-FR" sz="2400" b="1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fr-FR" sz="2400" b="1" dirty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fr-FR" sz="2400" b="1" dirty="0" smtClean="0">
                <a:solidFill>
                  <a:schemeClr val="tx1"/>
                </a:solidFill>
              </a:rPr>
              <a:t>Test sur le corpus </a:t>
            </a:r>
            <a:r>
              <a:rPr lang="fr-FR" sz="2400" b="1" dirty="0" smtClean="0">
                <a:solidFill>
                  <a:schemeClr val="tx1"/>
                </a:solidFill>
              </a:rPr>
              <a:t>de test</a:t>
            </a:r>
            <a:endParaRPr lang="fr-FR" sz="2400" b="1" dirty="0" smtClean="0">
              <a:solidFill>
                <a:schemeClr val="tx1"/>
              </a:solidFill>
            </a:endParaRPr>
          </a:p>
          <a:p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18665" y="188640"/>
            <a:ext cx="7295581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8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II. </a:t>
            </a:r>
            <a:r>
              <a:rPr lang="fr-FR" sz="3200" b="1" dirty="0">
                <a:solidFill>
                  <a:schemeClr val="tx1"/>
                </a:solidFill>
              </a:rPr>
              <a:t>IMPLEMENTATION</a:t>
            </a:r>
            <a:endParaRPr lang="fr-FR" sz="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s.byu.edu/files/images/neural_networking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818665" y="1700808"/>
            <a:ext cx="7534378" cy="46474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4000" b="1" dirty="0">
              <a:solidFill>
                <a:schemeClr val="tx1"/>
              </a:solidFill>
            </a:endParaRPr>
          </a:p>
          <a:p>
            <a:r>
              <a:rPr lang="fr-FR" sz="3200" b="1" dirty="0" smtClean="0">
                <a:solidFill>
                  <a:schemeClr val="tx1"/>
                </a:solidFill>
              </a:rPr>
              <a:t>	</a:t>
            </a:r>
            <a:r>
              <a:rPr lang="fr-FR" sz="3200" b="1" dirty="0">
                <a:solidFill>
                  <a:schemeClr val="tx1"/>
                </a:solidFill>
              </a:rPr>
              <a:t>I. FORMALISATION DU PROBLÈME</a:t>
            </a:r>
          </a:p>
          <a:p>
            <a:endParaRPr lang="fr-FR" sz="3200" b="1" dirty="0" smtClean="0">
              <a:solidFill>
                <a:schemeClr val="tx1"/>
              </a:solidFill>
            </a:endParaRPr>
          </a:p>
          <a:p>
            <a:endParaRPr lang="fr-FR" sz="3200" b="1" dirty="0" smtClean="0">
              <a:solidFill>
                <a:schemeClr val="tx1"/>
              </a:solidFill>
            </a:endParaRPr>
          </a:p>
          <a:p>
            <a:r>
              <a:rPr lang="fr-FR" sz="3200" b="1" dirty="0" smtClean="0">
                <a:solidFill>
                  <a:schemeClr val="tx1"/>
                </a:solidFill>
              </a:rPr>
              <a:t>	II. </a:t>
            </a:r>
            <a:r>
              <a:rPr lang="fr-FR" sz="3200" b="1" dirty="0" smtClean="0">
                <a:solidFill>
                  <a:schemeClr val="tx1"/>
                </a:solidFill>
              </a:rPr>
              <a:t>IMPLEMENTATION</a:t>
            </a:r>
          </a:p>
          <a:p>
            <a:endParaRPr lang="fr-FR" sz="3200" b="1" dirty="0" smtClean="0">
              <a:solidFill>
                <a:schemeClr val="tx1"/>
              </a:solidFill>
            </a:endParaRPr>
          </a:p>
          <a:p>
            <a:endParaRPr lang="fr-FR" sz="3200" b="1" dirty="0" smtClean="0">
              <a:solidFill>
                <a:schemeClr val="tx1"/>
              </a:solidFill>
            </a:endParaRPr>
          </a:p>
          <a:p>
            <a:r>
              <a:rPr lang="fr-FR" sz="3200" b="1" dirty="0" smtClean="0">
                <a:solidFill>
                  <a:schemeClr val="tx1"/>
                </a:solidFill>
              </a:rPr>
              <a:t>	</a:t>
            </a:r>
            <a:r>
              <a:rPr lang="fr-FR" sz="3200" b="1" dirty="0" smtClean="0">
                <a:solidFill>
                  <a:schemeClr val="accent6">
                    <a:lumMod val="75000"/>
                  </a:schemeClr>
                </a:solidFill>
              </a:rPr>
              <a:t>III. RÉSULTATS</a:t>
            </a:r>
          </a:p>
          <a:p>
            <a:endParaRPr lang="fr-FR" sz="3200" b="1" dirty="0" smtClean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18665" y="188640"/>
            <a:ext cx="729558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8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PLAN</a:t>
            </a:r>
          </a:p>
          <a:p>
            <a:pPr algn="ctr"/>
            <a:endParaRPr lang="fr-FR" sz="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33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s.byu.edu/files/images/neural_networking.jp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819556" y="1739071"/>
            <a:ext cx="7534378" cy="44319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sz="8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RÉSULTATS OBTENUS</a:t>
            </a:r>
          </a:p>
          <a:p>
            <a:pPr marL="457200" indent="-457200">
              <a:buFont typeface="Arial" pitchFamily="34" charset="0"/>
              <a:buChar char="•"/>
            </a:pPr>
            <a:endParaRPr lang="fr-FR" sz="3200" b="1" dirty="0" smtClean="0">
              <a:solidFill>
                <a:schemeClr val="tx1"/>
              </a:solidFill>
            </a:endParaRPr>
          </a:p>
          <a:p>
            <a:pPr algn="ctr"/>
            <a:endParaRPr lang="fr-FR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18665" y="188640"/>
            <a:ext cx="729558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8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III. RÉSULTATS</a:t>
            </a:r>
          </a:p>
          <a:p>
            <a:pPr algn="ctr"/>
            <a:endParaRPr lang="fr-FR" sz="8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082884"/>
              </p:ext>
            </p:extLst>
          </p:nvPr>
        </p:nvGraphicFramePr>
        <p:xfrm>
          <a:off x="931375" y="2492896"/>
          <a:ext cx="7281250" cy="3187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193"/>
                <a:gridCol w="2766254"/>
                <a:gridCol w="2591803"/>
              </a:tblGrid>
              <a:tr h="999257">
                <a:tc>
                  <a:txBody>
                    <a:bodyPr/>
                    <a:lstStyle/>
                    <a:p>
                      <a:r>
                        <a:rPr lang="fr-FR" dirty="0" smtClean="0"/>
                        <a:t>Résultats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Français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Anglais</a:t>
                      </a:r>
                      <a:endParaRPr lang="fr-FR" dirty="0"/>
                    </a:p>
                  </a:txBody>
                  <a:tcPr/>
                </a:tc>
              </a:tr>
              <a:tr h="9992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Corpus </a:t>
                      </a: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Apprentissage</a:t>
                      </a:r>
                      <a:endParaRPr lang="fr-F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120 fautes sur 1000 mots</a:t>
                      </a:r>
                    </a:p>
                    <a:p>
                      <a:r>
                        <a:rPr lang="fr-FR" dirty="0" smtClean="0"/>
                        <a:t>0 inconnus</a:t>
                      </a:r>
                    </a:p>
                    <a:p>
                      <a:r>
                        <a:rPr lang="fr-FR" dirty="0" smtClean="0"/>
                        <a:t>88%</a:t>
                      </a:r>
                      <a:r>
                        <a:rPr lang="fr-FR" baseline="0" dirty="0" smtClean="0"/>
                        <a:t> d’efficacité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129 fautes sur 1000 mots</a:t>
                      </a:r>
                    </a:p>
                    <a:p>
                      <a:r>
                        <a:rPr lang="fr-FR" dirty="0" smtClean="0"/>
                        <a:t>0 inconnus</a:t>
                      </a:r>
                    </a:p>
                    <a:p>
                      <a:r>
                        <a:rPr lang="fr-FR" dirty="0" smtClean="0"/>
                        <a:t>87%</a:t>
                      </a:r>
                      <a:r>
                        <a:rPr lang="fr-FR" baseline="0" dirty="0" smtClean="0"/>
                        <a:t> d’efficacité</a:t>
                      </a:r>
                      <a:endParaRPr lang="fr-FR" dirty="0" smtClean="0"/>
                    </a:p>
                  </a:txBody>
                  <a:tcPr/>
                </a:tc>
              </a:tr>
              <a:tr h="9992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Corpus </a:t>
                      </a: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fr-F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174 fautes sur 1000 mots</a:t>
                      </a:r>
                    </a:p>
                    <a:p>
                      <a:r>
                        <a:rPr lang="fr-FR" dirty="0" smtClean="0"/>
                        <a:t>34 inconnus</a:t>
                      </a:r>
                    </a:p>
                    <a:p>
                      <a:r>
                        <a:rPr lang="fr-FR" dirty="0" smtClean="0"/>
                        <a:t>83%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smtClean="0"/>
                        <a:t>d’efficacité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172 fautes sur 1000 mots</a:t>
                      </a:r>
                    </a:p>
                    <a:p>
                      <a:r>
                        <a:rPr lang="fr-FR" dirty="0" smtClean="0"/>
                        <a:t>41 inconnus</a:t>
                      </a:r>
                    </a:p>
                    <a:p>
                      <a:r>
                        <a:rPr lang="fr-FR" dirty="0" smtClean="0"/>
                        <a:t>83%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smtClean="0"/>
                        <a:t>d’efficacité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0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s.byu.edu/files/images/neural_networking.jp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804810" y="2125682"/>
            <a:ext cx="7534378" cy="37856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AMÉLIORATION DES RÉSULTATS</a:t>
            </a:r>
          </a:p>
          <a:p>
            <a:endParaRPr lang="fr-FR" sz="2400" b="1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fr-FR" sz="2400" b="1" dirty="0" smtClean="0">
                <a:solidFill>
                  <a:schemeClr val="tx1"/>
                </a:solidFill>
                <a:sym typeface="Wingdings" pitchFamily="2" charset="2"/>
              </a:rPr>
              <a:t>Simulation de présence des mots inconnus *100</a:t>
            </a:r>
            <a:endParaRPr lang="fr-FR" sz="2400" b="1" dirty="0">
              <a:solidFill>
                <a:schemeClr val="tx1"/>
              </a:solidFill>
            </a:endParaRPr>
          </a:p>
          <a:p>
            <a:endParaRPr lang="fr-FR" sz="3200" dirty="0" smtClean="0">
              <a:solidFill>
                <a:schemeClr val="tx1"/>
              </a:solidFill>
            </a:endParaRPr>
          </a:p>
          <a:p>
            <a:endParaRPr lang="fr-FR" sz="3200" dirty="0" smtClean="0">
              <a:solidFill>
                <a:schemeClr val="tx1"/>
              </a:solidFill>
            </a:endParaRPr>
          </a:p>
          <a:p>
            <a:endParaRPr lang="fr-FR" sz="3200" dirty="0">
              <a:solidFill>
                <a:schemeClr val="tx1"/>
              </a:solidFill>
            </a:endParaRPr>
          </a:p>
          <a:p>
            <a:endParaRPr lang="fr-FR" sz="3200" dirty="0" smtClean="0">
              <a:solidFill>
                <a:schemeClr val="tx1"/>
              </a:solidFill>
            </a:endParaRPr>
          </a:p>
          <a:p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18665" y="188640"/>
            <a:ext cx="729558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8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III. RÉSULTATS</a:t>
            </a:r>
          </a:p>
          <a:p>
            <a:pPr algn="ctr"/>
            <a:endParaRPr lang="fr-FR" sz="8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062110"/>
              </p:ext>
            </p:extLst>
          </p:nvPr>
        </p:nvGraphicFramePr>
        <p:xfrm>
          <a:off x="931375" y="3573016"/>
          <a:ext cx="7281250" cy="1998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193"/>
                <a:gridCol w="2766254"/>
                <a:gridCol w="2591803"/>
              </a:tblGrid>
              <a:tr h="999257">
                <a:tc>
                  <a:txBody>
                    <a:bodyPr/>
                    <a:lstStyle/>
                    <a:p>
                      <a:r>
                        <a:rPr lang="fr-FR" dirty="0" smtClean="0"/>
                        <a:t>Résultats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Français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Anglais</a:t>
                      </a:r>
                      <a:endParaRPr lang="fr-FR" dirty="0"/>
                    </a:p>
                  </a:txBody>
                  <a:tcPr/>
                </a:tc>
              </a:tr>
              <a:tr h="9992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Corpus  </a:t>
                      </a: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fr-F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111 </a:t>
                      </a:r>
                      <a:r>
                        <a:rPr lang="fr-FR" dirty="0" smtClean="0"/>
                        <a:t>fautes sur 1000 mots</a:t>
                      </a:r>
                    </a:p>
                    <a:p>
                      <a:r>
                        <a:rPr lang="fr-FR" dirty="0" smtClean="0"/>
                        <a:t>0 inconnus</a:t>
                      </a:r>
                    </a:p>
                    <a:p>
                      <a:r>
                        <a:rPr lang="fr-FR" dirty="0" smtClean="0"/>
                        <a:t>89%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smtClean="0"/>
                        <a:t>d’efficacité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53 </a:t>
                      </a:r>
                      <a:r>
                        <a:rPr lang="fr-FR" dirty="0" smtClean="0"/>
                        <a:t>fautes sur 1000 mots</a:t>
                      </a:r>
                    </a:p>
                    <a:p>
                      <a:r>
                        <a:rPr lang="fr-FR" dirty="0" smtClean="0"/>
                        <a:t>0 inconnus</a:t>
                      </a:r>
                    </a:p>
                    <a:p>
                      <a:r>
                        <a:rPr lang="fr-FR" dirty="0" smtClean="0"/>
                        <a:t>95%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smtClean="0"/>
                        <a:t>d’efficacité</a:t>
                      </a:r>
                      <a:endParaRPr lang="fr-FR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4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s.byu.edu/files/images/neural_networking.jp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819556" y="2492896"/>
            <a:ext cx="7534378" cy="2739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DÉMONSTRATION CORRECTION</a:t>
            </a:r>
          </a:p>
          <a:p>
            <a:pPr algn="ctr"/>
            <a:endParaRPr lang="fr-FR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18665" y="188640"/>
            <a:ext cx="729558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8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III. RÉSULTATS</a:t>
            </a:r>
          </a:p>
          <a:p>
            <a:pPr algn="ctr"/>
            <a:endParaRPr lang="fr-FR" sz="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4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s.byu.edu/files/images/neural_networking.jp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819556" y="1772816"/>
            <a:ext cx="7534378" cy="42780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fr-FR" sz="800" b="1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fr-FR" sz="3200" b="1" dirty="0" smtClean="0">
                <a:solidFill>
                  <a:schemeClr val="tx1"/>
                </a:solidFill>
              </a:rPr>
              <a:t>Taux d’efficacité moyen de 85%</a:t>
            </a:r>
          </a:p>
          <a:p>
            <a:pPr marL="457200" indent="-457200">
              <a:buFont typeface="Arial" pitchFamily="34" charset="0"/>
              <a:buChar char="•"/>
            </a:pPr>
            <a:endParaRPr lang="fr-FR" sz="3200" b="1" dirty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fr-FR" sz="3200" b="1" dirty="0" smtClean="0">
                <a:solidFill>
                  <a:schemeClr val="tx1"/>
                </a:solidFill>
              </a:rPr>
              <a:t>Classifieurs naïfs de Bayes très efficaces</a:t>
            </a:r>
          </a:p>
          <a:p>
            <a:pPr marL="457200" indent="-457200">
              <a:buFont typeface="Arial" pitchFamily="34" charset="0"/>
              <a:buChar char="•"/>
            </a:pPr>
            <a:endParaRPr lang="fr-FR" sz="3200" b="1" dirty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fr-FR" sz="3200" b="1" dirty="0" smtClean="0">
                <a:solidFill>
                  <a:schemeClr val="tx1"/>
                </a:solidFill>
              </a:rPr>
              <a:t>Améliorations :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fr-FR" sz="2400" b="1" dirty="0" smtClean="0">
                <a:solidFill>
                  <a:schemeClr val="tx1"/>
                </a:solidFill>
              </a:rPr>
              <a:t>Modèle d’erreur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fr-FR" sz="2400" b="1" dirty="0" smtClean="0">
                <a:solidFill>
                  <a:schemeClr val="tx1"/>
                </a:solidFill>
              </a:rPr>
              <a:t>Contexte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fr-FR" sz="2400" b="1" dirty="0" smtClean="0">
                <a:solidFill>
                  <a:schemeClr val="tx1"/>
                </a:solidFill>
              </a:rPr>
              <a:t>Grammaire</a:t>
            </a:r>
            <a:endParaRPr lang="fr-FR" sz="2400" b="1" dirty="0">
              <a:solidFill>
                <a:schemeClr val="tx1"/>
              </a:solidFill>
            </a:endParaRPr>
          </a:p>
          <a:p>
            <a:endParaRPr lang="fr-FR" sz="3200" b="1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18665" y="188640"/>
            <a:ext cx="729558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8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CONCLUSION</a:t>
            </a:r>
          </a:p>
          <a:p>
            <a:pPr algn="ctr"/>
            <a:endParaRPr lang="fr-FR" sz="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7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s.byu.edu/files/images/neural_networking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818665" y="1700808"/>
            <a:ext cx="7534378" cy="46474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4000" b="1" dirty="0">
              <a:solidFill>
                <a:schemeClr val="tx1"/>
              </a:solidFill>
            </a:endParaRPr>
          </a:p>
          <a:p>
            <a:r>
              <a:rPr lang="fr-FR" sz="3200" b="1" dirty="0" smtClean="0">
                <a:solidFill>
                  <a:schemeClr val="tx1"/>
                </a:solidFill>
              </a:rPr>
              <a:t>	</a:t>
            </a:r>
            <a:r>
              <a:rPr lang="fr-FR" sz="3200" b="1" dirty="0" smtClean="0">
                <a:solidFill>
                  <a:schemeClr val="accent6">
                    <a:lumMod val="75000"/>
                  </a:schemeClr>
                </a:solidFill>
              </a:rPr>
              <a:t>I. FORMALISATION DU PROBLÈME</a:t>
            </a:r>
          </a:p>
          <a:p>
            <a:endParaRPr lang="fr-FR" sz="3200" b="1" dirty="0" smtClean="0">
              <a:solidFill>
                <a:schemeClr val="tx1"/>
              </a:solidFill>
            </a:endParaRPr>
          </a:p>
          <a:p>
            <a:endParaRPr lang="fr-FR" sz="3200" b="1" dirty="0" smtClean="0">
              <a:solidFill>
                <a:schemeClr val="tx1"/>
              </a:solidFill>
            </a:endParaRPr>
          </a:p>
          <a:p>
            <a:r>
              <a:rPr lang="fr-FR" sz="3200" b="1" dirty="0" smtClean="0">
                <a:solidFill>
                  <a:schemeClr val="tx1"/>
                </a:solidFill>
              </a:rPr>
              <a:t>	II. MÉTHODE EMPLOYÉE</a:t>
            </a:r>
          </a:p>
          <a:p>
            <a:endParaRPr lang="fr-FR" sz="3200" b="1" dirty="0" smtClean="0">
              <a:solidFill>
                <a:schemeClr val="tx1"/>
              </a:solidFill>
            </a:endParaRPr>
          </a:p>
          <a:p>
            <a:endParaRPr lang="fr-FR" sz="3200" b="1" dirty="0" smtClean="0">
              <a:solidFill>
                <a:schemeClr val="tx1"/>
              </a:solidFill>
            </a:endParaRPr>
          </a:p>
          <a:p>
            <a:r>
              <a:rPr lang="fr-FR" sz="3200" b="1" dirty="0" smtClean="0">
                <a:solidFill>
                  <a:schemeClr val="tx1"/>
                </a:solidFill>
              </a:rPr>
              <a:t>	III. RÉSULTATS</a:t>
            </a:r>
          </a:p>
          <a:p>
            <a:endParaRPr lang="fr-FR" sz="3200" b="1" dirty="0" smtClean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18665" y="188640"/>
            <a:ext cx="729558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8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PLAN</a:t>
            </a:r>
          </a:p>
          <a:p>
            <a:pPr algn="ctr"/>
            <a:endParaRPr lang="fr-FR" sz="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0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s.byu.edu/files/images/neural_networking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819556" y="2274838"/>
            <a:ext cx="7534378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fr-FR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b="1" dirty="0" smtClean="0">
                <a:solidFill>
                  <a:schemeClr val="tx1"/>
                </a:solidFill>
              </a:rPr>
              <a:t>Classification des mots et des langues</a:t>
            </a:r>
          </a:p>
          <a:p>
            <a:endParaRPr lang="fr-FR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b="1" dirty="0" smtClean="0">
                <a:solidFill>
                  <a:schemeClr val="tx1"/>
                </a:solidFill>
              </a:rPr>
              <a:t>Utilisation d’une méthode Bayésienne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18665" y="188640"/>
            <a:ext cx="729558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800" b="1" dirty="0" smtClean="0">
              <a:solidFill>
                <a:schemeClr val="tx1"/>
              </a:solidFill>
            </a:endParaRPr>
          </a:p>
          <a:p>
            <a:pPr marL="571500" indent="-571500" algn="ctr">
              <a:buAutoNum type="romanUcPeriod"/>
            </a:pPr>
            <a:r>
              <a:rPr lang="fr-FR" sz="3200" b="1" dirty="0" smtClean="0">
                <a:solidFill>
                  <a:schemeClr val="tx1"/>
                </a:solidFill>
              </a:rPr>
              <a:t>FORMALISATION DU PROBLÈME</a:t>
            </a:r>
          </a:p>
          <a:p>
            <a:pPr algn="ctr"/>
            <a:endParaRPr lang="fr-FR" sz="800" b="1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09120"/>
            <a:ext cx="2897491" cy="80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064" y="4509120"/>
            <a:ext cx="2612182" cy="80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èche droite 2"/>
          <p:cNvSpPr/>
          <p:nvPr/>
        </p:nvSpPr>
        <p:spPr>
          <a:xfrm>
            <a:off x="4292174" y="4730291"/>
            <a:ext cx="1008112" cy="36004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61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s.byu.edu/files/images/neural_networking.jp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819556" y="1873647"/>
            <a:ext cx="7534378" cy="37856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fr-FR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b="1" dirty="0" smtClean="0">
                <a:solidFill>
                  <a:schemeClr val="tx1"/>
                </a:solidFill>
              </a:rPr>
              <a:t>Calcul de P(c) 		 </a:t>
            </a:r>
            <a:r>
              <a:rPr lang="fr-FR" sz="2400" b="1" dirty="0" smtClean="0">
                <a:solidFill>
                  <a:schemeClr val="tx1"/>
                </a:solidFill>
              </a:rPr>
              <a:t>Modèle de langage</a:t>
            </a:r>
            <a:endParaRPr lang="fr-FR" sz="2400" b="1" dirty="0" smtClean="0">
              <a:solidFill>
                <a:schemeClr val="tx1"/>
              </a:solidFill>
            </a:endParaRPr>
          </a:p>
          <a:p>
            <a:endParaRPr lang="fr-FR" sz="2400" b="1" dirty="0" smtClean="0">
              <a:solidFill>
                <a:schemeClr val="tx1"/>
              </a:solidFill>
            </a:endParaRPr>
          </a:p>
          <a:p>
            <a:endParaRPr lang="fr-FR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b="1" dirty="0" smtClean="0">
                <a:solidFill>
                  <a:schemeClr val="tx1"/>
                </a:solidFill>
              </a:rPr>
              <a:t>Calcul de P(</a:t>
            </a:r>
            <a:r>
              <a:rPr lang="fr-FR" sz="2400" b="1" dirty="0" err="1" smtClean="0">
                <a:solidFill>
                  <a:schemeClr val="tx1"/>
                </a:solidFill>
              </a:rPr>
              <a:t>m|c</a:t>
            </a:r>
            <a:r>
              <a:rPr lang="fr-FR" sz="2400" b="1" dirty="0" smtClean="0">
                <a:solidFill>
                  <a:schemeClr val="tx1"/>
                </a:solidFill>
              </a:rPr>
              <a:t>)		 Modèle </a:t>
            </a:r>
            <a:r>
              <a:rPr lang="fr-FR" sz="2400" b="1" dirty="0" smtClean="0">
                <a:solidFill>
                  <a:schemeClr val="tx1"/>
                </a:solidFill>
              </a:rPr>
              <a:t>d’erreur</a:t>
            </a:r>
            <a:endParaRPr lang="fr-FR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b="1" dirty="0" smtClean="0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18665" y="188640"/>
            <a:ext cx="729558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800" b="1" dirty="0" smtClean="0">
              <a:solidFill>
                <a:schemeClr val="tx1"/>
              </a:solidFill>
            </a:endParaRPr>
          </a:p>
          <a:p>
            <a:pPr marL="571500" indent="-571500" algn="ctr">
              <a:buAutoNum type="romanUcPeriod"/>
            </a:pPr>
            <a:r>
              <a:rPr lang="fr-FR" sz="3200" b="1" dirty="0" smtClean="0">
                <a:solidFill>
                  <a:schemeClr val="tx1"/>
                </a:solidFill>
              </a:rPr>
              <a:t>FORMALISATION DU PROBLÈME</a:t>
            </a:r>
          </a:p>
          <a:p>
            <a:pPr algn="ctr"/>
            <a:endParaRPr lang="fr-FR" sz="800" b="1" dirty="0" smtClean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944" y="2057247"/>
            <a:ext cx="2612182" cy="80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èche droite 2"/>
          <p:cNvSpPr/>
          <p:nvPr/>
        </p:nvSpPr>
        <p:spPr>
          <a:xfrm>
            <a:off x="3490139" y="4501067"/>
            <a:ext cx="1008112" cy="36004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3490139" y="3413271"/>
            <a:ext cx="1008112" cy="36004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4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s.byu.edu/files/images/neural_networking.jp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819556" y="1873647"/>
                <a:ext cx="7534378" cy="387484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endParaRPr lang="fr-FR" sz="24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2400" b="1" dirty="0" smtClean="0">
                    <a:solidFill>
                      <a:schemeClr val="tx1"/>
                    </a:solidFill>
                  </a:rPr>
                  <a:t>MODELE DE LANGAGE</a:t>
                </a:r>
              </a:p>
              <a:p>
                <a:endParaRPr lang="fr-FR" sz="2400" b="1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fr-FR" sz="2400" b="1" dirty="0" smtClean="0">
                    <a:solidFill>
                      <a:schemeClr val="tx1"/>
                    </a:solidFill>
                  </a:rPr>
                  <a:t>Probabilité d’un mot   =   fréquence d’un mot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endParaRPr lang="fr-FR" sz="2400" b="1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fr-FR" sz="2400" b="1" dirty="0" smtClean="0">
                    <a:solidFill>
                      <a:schemeClr val="tx1"/>
                    </a:solidFill>
                  </a:rPr>
                  <a:t>Dictionnaire 		Corpus de texte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endParaRPr lang="fr-FR" sz="2400" b="1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fr-FR" sz="2400" b="1" dirty="0" smtClean="0">
                    <a:solidFill>
                      <a:schemeClr val="tx1"/>
                    </a:solidFill>
                  </a:rPr>
                  <a:t>Taille du corpus = facteur multiplicatif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endParaRPr lang="fr-FR" sz="2400" b="1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</m:d>
                      <m:r>
                        <a:rPr lang="fr-FR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=#{</m:t>
                      </m:r>
                      <m:r>
                        <a:rPr lang="fr-FR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𝒐𝒄𝒄𝒖𝒓𝒓𝒆𝒏𝒄𝒆𝒔</m:t>
                      </m:r>
                      <m:r>
                        <a:rPr lang="fr-FR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fr-FR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𝒅𝒆</m:t>
                      </m:r>
                      <m:r>
                        <a:rPr lang="fr-FR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fr-FR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𝒄</m:t>
                      </m:r>
                      <m:r>
                        <a:rPr lang="fr-FR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fr-FR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56" y="1873647"/>
                <a:ext cx="7534378" cy="38748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/>
          <p:cNvSpPr txBox="1"/>
          <p:nvPr/>
        </p:nvSpPr>
        <p:spPr>
          <a:xfrm>
            <a:off x="818665" y="188640"/>
            <a:ext cx="729558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800" b="1" dirty="0" smtClean="0">
              <a:solidFill>
                <a:schemeClr val="tx1"/>
              </a:solidFill>
            </a:endParaRPr>
          </a:p>
          <a:p>
            <a:pPr marL="571500" indent="-571500" algn="ctr">
              <a:buAutoNum type="romanUcPeriod"/>
            </a:pPr>
            <a:r>
              <a:rPr lang="fr-FR" sz="3200" b="1" dirty="0">
                <a:solidFill>
                  <a:schemeClr val="tx1"/>
                </a:solidFill>
              </a:rPr>
              <a:t>FORMALISATION DU PROBLÈME</a:t>
            </a:r>
          </a:p>
          <a:p>
            <a:pPr algn="ctr"/>
            <a:endParaRPr lang="fr-FR" sz="800" b="1" dirty="0" smtClean="0">
              <a:solidFill>
                <a:schemeClr val="tx1"/>
              </a:solidFill>
            </a:endParaRPr>
          </a:p>
        </p:txBody>
      </p:sp>
      <p:sp>
        <p:nvSpPr>
          <p:cNvPr id="5" name="Flèche droite 4"/>
          <p:cNvSpPr/>
          <p:nvPr/>
        </p:nvSpPr>
        <p:spPr>
          <a:xfrm>
            <a:off x="3131840" y="3861048"/>
            <a:ext cx="122413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2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s.byu.edu/files/images/neural_networking.jp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819556" y="1700808"/>
                <a:ext cx="7534378" cy="49322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fr-FR" sz="24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2400" b="1" dirty="0" smtClean="0">
                    <a:solidFill>
                      <a:schemeClr val="tx1"/>
                    </a:solidFill>
                  </a:rPr>
                  <a:t>MODELE D’ERREUR</a:t>
                </a:r>
              </a:p>
              <a:p>
                <a:pPr algn="ctr"/>
                <a:endParaRPr lang="fr-FR" sz="2400" b="1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fr-FR" sz="2400" b="1" dirty="0" smtClean="0">
                    <a:solidFill>
                      <a:schemeClr val="tx1"/>
                    </a:solidFill>
                  </a:rPr>
                  <a:t>Probabilité que m 			c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endParaRPr lang="fr-FR" sz="2400" b="1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fr-FR" sz="2400" b="1" dirty="0" smtClean="0">
                    <a:solidFill>
                      <a:schemeClr val="tx1"/>
                    </a:solidFill>
                  </a:rPr>
                  <a:t>Erreur = Opération élémentaire (probabilité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fr-FR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𝒆</m:t>
                        </m:r>
                      </m:sub>
                    </m:sSub>
                    <m:r>
                      <a:rPr lang="fr-FR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fr-FR" sz="2400" b="1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buFont typeface="Arial" pitchFamily="34" charset="0"/>
                  <a:buChar char="•"/>
                </a:pPr>
                <a:r>
                  <a:rPr lang="fr-FR" sz="2400" b="1" dirty="0" smtClean="0">
                    <a:solidFill>
                      <a:schemeClr val="tx1"/>
                    </a:solidFill>
                  </a:rPr>
                  <a:t>Suppression</a:t>
                </a:r>
              </a:p>
              <a:p>
                <a:pPr marL="800100" lvl="1" indent="-342900">
                  <a:buFont typeface="Arial" pitchFamily="34" charset="0"/>
                  <a:buChar char="•"/>
                </a:pPr>
                <a:r>
                  <a:rPr lang="fr-FR" sz="2400" b="1" dirty="0" smtClean="0">
                    <a:solidFill>
                      <a:schemeClr val="tx1"/>
                    </a:solidFill>
                  </a:rPr>
                  <a:t>Mutation</a:t>
                </a:r>
              </a:p>
              <a:p>
                <a:pPr marL="800100" lvl="1" indent="-342900">
                  <a:buFont typeface="Arial" pitchFamily="34" charset="0"/>
                  <a:buChar char="•"/>
                </a:pPr>
                <a:r>
                  <a:rPr lang="fr-FR" sz="2400" b="1" dirty="0" smtClean="0">
                    <a:solidFill>
                      <a:schemeClr val="tx1"/>
                    </a:solidFill>
                  </a:rPr>
                  <a:t>Transposition</a:t>
                </a:r>
              </a:p>
              <a:p>
                <a:pPr marL="800100" lvl="1" indent="-342900">
                  <a:buFont typeface="Arial" pitchFamily="34" charset="0"/>
                  <a:buChar char="•"/>
                </a:pPr>
                <a:r>
                  <a:rPr lang="fr-FR" sz="2400" b="1" dirty="0" smtClean="0">
                    <a:solidFill>
                      <a:schemeClr val="tx1"/>
                    </a:solidFill>
                  </a:rPr>
                  <a:t>Insertion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fr-FR" sz="2400" b="1" dirty="0" smtClean="0">
                    <a:solidFill>
                      <a:schemeClr val="tx1"/>
                    </a:solidFill>
                  </a:rPr>
                  <a:t>Distance d’édition d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endParaRPr lang="fr-FR" sz="2400" b="1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</m:d>
                      <m:r>
                        <a:rPr lang="fr-FR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sub>
                          </m:sSub>
                        </m:e>
                        <m:sup>
                          <m: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fr-FR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56" y="1700808"/>
                <a:ext cx="7534378" cy="49322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/>
          <p:cNvSpPr txBox="1"/>
          <p:nvPr/>
        </p:nvSpPr>
        <p:spPr>
          <a:xfrm>
            <a:off x="818665" y="188640"/>
            <a:ext cx="729558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800" b="1" dirty="0" smtClean="0">
              <a:solidFill>
                <a:schemeClr val="tx1"/>
              </a:solidFill>
            </a:endParaRPr>
          </a:p>
          <a:p>
            <a:pPr marL="571500" indent="-571500" algn="ctr">
              <a:buAutoNum type="romanUcPeriod"/>
            </a:pPr>
            <a:r>
              <a:rPr lang="fr-FR" sz="3200" b="1" dirty="0">
                <a:solidFill>
                  <a:schemeClr val="tx1"/>
                </a:solidFill>
              </a:rPr>
              <a:t>FORMALISATION DU PROBLÈME</a:t>
            </a:r>
          </a:p>
          <a:p>
            <a:pPr algn="ctr"/>
            <a:endParaRPr lang="fr-FR" sz="800" b="1" dirty="0" smtClean="0">
              <a:solidFill>
                <a:schemeClr val="tx1"/>
              </a:solidFill>
            </a:endParaRPr>
          </a:p>
        </p:txBody>
      </p:sp>
      <p:sp>
        <p:nvSpPr>
          <p:cNvPr id="5" name="Flèche droite 4"/>
          <p:cNvSpPr/>
          <p:nvPr/>
        </p:nvSpPr>
        <p:spPr>
          <a:xfrm>
            <a:off x="3854387" y="2924944"/>
            <a:ext cx="122413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93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s.byu.edu/files/images/neural_networking.jp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819556" y="1873647"/>
            <a:ext cx="7534378" cy="2677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4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SEPARATION LANGAGE/ERREUR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400" b="1" dirty="0" smtClean="0">
                <a:solidFill>
                  <a:schemeClr val="tx1"/>
                </a:solidFill>
              </a:rPr>
              <a:t>Faute d’orthographe </a:t>
            </a:r>
            <a:r>
              <a:rPr lang="fr-FR" sz="2400" b="1" i="1" dirty="0" err="1" smtClean="0">
                <a:solidFill>
                  <a:schemeClr val="tx1"/>
                </a:solidFill>
              </a:rPr>
              <a:t>histre</a:t>
            </a:r>
            <a:endParaRPr lang="fr-FR" sz="2400" b="1" i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fr-FR" sz="2400" b="1" i="1" dirty="0">
              <a:solidFill>
                <a:schemeClr val="tx1"/>
              </a:solidFill>
            </a:endParaRPr>
          </a:p>
          <a:p>
            <a:pPr algn="ctr"/>
            <a:r>
              <a:rPr lang="fr-FR" sz="2400" b="1" i="1" dirty="0" smtClean="0">
                <a:solidFill>
                  <a:schemeClr val="tx1"/>
                </a:solidFill>
              </a:rPr>
              <a:t>Bistre ? 		Histoire ?</a:t>
            </a:r>
          </a:p>
          <a:p>
            <a:pPr algn="ctr"/>
            <a:endParaRPr lang="fr-FR" sz="2400" b="1" i="1" dirty="0" smtClean="0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18665" y="188640"/>
            <a:ext cx="729558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800" b="1" dirty="0" smtClean="0">
              <a:solidFill>
                <a:schemeClr val="tx1"/>
              </a:solidFill>
            </a:endParaRPr>
          </a:p>
          <a:p>
            <a:pPr marL="571500" indent="-571500" algn="ctr">
              <a:buAutoNum type="romanUcPeriod"/>
            </a:pPr>
            <a:r>
              <a:rPr lang="fr-FR" sz="3200" b="1" dirty="0">
                <a:solidFill>
                  <a:schemeClr val="tx1"/>
                </a:solidFill>
              </a:rPr>
              <a:t>FORMALISATION DU PROBLÈME</a:t>
            </a:r>
          </a:p>
          <a:p>
            <a:pPr algn="ctr"/>
            <a:endParaRPr lang="fr-FR" sz="800" b="1" dirty="0" smtClean="0">
              <a:solidFill>
                <a:schemeClr val="tx1"/>
              </a:solidFill>
            </a:endParaRPr>
          </a:p>
        </p:txBody>
      </p:sp>
      <p:sp>
        <p:nvSpPr>
          <p:cNvPr id="7" name="Double flèche horizontale 6"/>
          <p:cNvSpPr/>
          <p:nvPr/>
        </p:nvSpPr>
        <p:spPr>
          <a:xfrm>
            <a:off x="3995936" y="3861048"/>
            <a:ext cx="936104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4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s.byu.edu/files/images/neural_networking.jp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819556" y="1873647"/>
            <a:ext cx="7534378" cy="41549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DÉTECTION DE LANGUE</a:t>
            </a:r>
          </a:p>
          <a:p>
            <a:pPr algn="ctr"/>
            <a:endParaRPr lang="fr-FR" sz="2400" b="1" dirty="0">
              <a:solidFill>
                <a:schemeClr val="tx1"/>
              </a:solidFill>
            </a:endParaRPr>
          </a:p>
          <a:p>
            <a:pPr algn="ctr"/>
            <a:endParaRPr lang="fr-FR" sz="2400" b="1" dirty="0" smtClean="0">
              <a:solidFill>
                <a:schemeClr val="tx1"/>
              </a:solidFill>
            </a:endParaRPr>
          </a:p>
          <a:p>
            <a:pPr algn="ctr"/>
            <a:endParaRPr lang="fr-FR" sz="2400" b="1" dirty="0">
              <a:solidFill>
                <a:schemeClr val="tx1"/>
              </a:solidFill>
            </a:endParaRPr>
          </a:p>
          <a:p>
            <a:pPr algn="ctr"/>
            <a:endParaRPr lang="fr-FR" sz="2400" b="1" dirty="0" smtClean="0">
              <a:solidFill>
                <a:schemeClr val="tx1"/>
              </a:solidFill>
            </a:endParaRPr>
          </a:p>
          <a:p>
            <a:pPr algn="ctr"/>
            <a:endParaRPr lang="fr-FR" sz="2400" b="1" dirty="0">
              <a:solidFill>
                <a:schemeClr val="tx1"/>
              </a:solidFill>
            </a:endParaRPr>
          </a:p>
          <a:p>
            <a:pPr algn="ctr"/>
            <a:endParaRPr lang="fr-FR" sz="2400" b="1" dirty="0" smtClean="0">
              <a:solidFill>
                <a:schemeClr val="tx1"/>
              </a:solidFill>
            </a:endParaRPr>
          </a:p>
          <a:p>
            <a:pPr algn="ctr"/>
            <a:endParaRPr lang="fr-FR" sz="2400" b="1" dirty="0">
              <a:solidFill>
                <a:schemeClr val="tx1"/>
              </a:solidFill>
            </a:endParaRPr>
          </a:p>
          <a:p>
            <a:pPr algn="ctr"/>
            <a:endParaRPr lang="fr-FR" sz="2400" b="1" dirty="0" smtClean="0">
              <a:solidFill>
                <a:schemeClr val="tx1"/>
              </a:solidFill>
            </a:endParaRPr>
          </a:p>
          <a:p>
            <a:pPr algn="ctr"/>
            <a:endParaRPr lang="fr-FR" sz="2400" b="1" dirty="0">
              <a:solidFill>
                <a:schemeClr val="tx1"/>
              </a:solidFill>
            </a:endParaRPr>
          </a:p>
          <a:p>
            <a:pPr algn="ctr"/>
            <a:endParaRPr lang="fr-FR" sz="2400" b="1" dirty="0" smtClean="0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18665" y="188640"/>
            <a:ext cx="729558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800" b="1" dirty="0" smtClean="0">
              <a:solidFill>
                <a:schemeClr val="tx1"/>
              </a:solidFill>
            </a:endParaRPr>
          </a:p>
          <a:p>
            <a:pPr marL="571500" indent="-571500" algn="ctr">
              <a:buAutoNum type="romanUcPeriod"/>
            </a:pPr>
            <a:r>
              <a:rPr lang="fr-FR" sz="3200" b="1" dirty="0" smtClean="0">
                <a:solidFill>
                  <a:schemeClr val="tx1"/>
                </a:solidFill>
              </a:rPr>
              <a:t>FORMALISATION DU PROBLÈME</a:t>
            </a:r>
          </a:p>
          <a:p>
            <a:pPr algn="ctr"/>
            <a:endParaRPr lang="fr-FR" sz="800" b="1" dirty="0" smtClean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550" y="2475028"/>
            <a:ext cx="5346899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890" y="4623257"/>
            <a:ext cx="4580218" cy="10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èche vers le bas 4"/>
          <p:cNvSpPr/>
          <p:nvPr/>
        </p:nvSpPr>
        <p:spPr>
          <a:xfrm>
            <a:off x="4391979" y="3519091"/>
            <a:ext cx="360040" cy="8640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3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s.byu.edu/files/images/neural_networking.jp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819556" y="2420888"/>
            <a:ext cx="7534378" cy="2739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DÉMONSTRATION DÉTECTION DE LANGUES</a:t>
            </a:r>
          </a:p>
          <a:p>
            <a:pPr algn="ctr"/>
            <a:endParaRPr lang="fr-FR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18665" y="188640"/>
            <a:ext cx="729558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800" b="1" dirty="0" smtClean="0">
              <a:solidFill>
                <a:schemeClr val="tx1"/>
              </a:solidFill>
            </a:endParaRPr>
          </a:p>
          <a:p>
            <a:pPr marL="571500" indent="-571500" algn="ctr">
              <a:buAutoNum type="romanUcPeriod"/>
            </a:pPr>
            <a:r>
              <a:rPr lang="fr-FR" sz="3200" b="1" dirty="0" smtClean="0">
                <a:solidFill>
                  <a:schemeClr val="tx1"/>
                </a:solidFill>
              </a:rPr>
              <a:t>FORMALISATION DU PROBLÈME</a:t>
            </a:r>
          </a:p>
          <a:p>
            <a:pPr algn="ctr"/>
            <a:endParaRPr lang="fr-FR" sz="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08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414</Words>
  <Application>Microsoft Office PowerPoint</Application>
  <PresentationFormat>Affichage à l'écran (4:3)</PresentationFormat>
  <Paragraphs>243</Paragraphs>
  <Slides>18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Edouard</cp:lastModifiedBy>
  <cp:revision>35</cp:revision>
  <dcterms:created xsi:type="dcterms:W3CDTF">2013-06-06T21:26:06Z</dcterms:created>
  <dcterms:modified xsi:type="dcterms:W3CDTF">2013-06-07T09:40:22Z</dcterms:modified>
</cp:coreProperties>
</file>