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2" r:id="rId5"/>
    <p:sldId id="259" r:id="rId6"/>
    <p:sldId id="260" r:id="rId7"/>
    <p:sldId id="266" r:id="rId8"/>
    <p:sldId id="261" r:id="rId9"/>
    <p:sldId id="271" r:id="rId10"/>
    <p:sldId id="262" r:id="rId11"/>
    <p:sldId id="267" r:id="rId12"/>
    <p:sldId id="273" r:id="rId13"/>
    <p:sldId id="269" r:id="rId14"/>
    <p:sldId id="274" r:id="rId15"/>
    <p:sldId id="270"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43CE-9D2C-B840-B100-1B0C08D52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2A1C8-8A1E-594B-B631-BB0952ACF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677CE6-649B-D544-B5AC-4237AE2A20BE}"/>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E56343D3-647A-B749-9270-68350D2CF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00E87-1AB5-AA44-A32E-09717E792E97}"/>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120769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52F3-F0DD-B04C-A06E-C1F7E5CE1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5A343-2524-6446-90F4-FA92826D9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568C9-0A62-AA4A-A5AC-F5B86FAF7693}"/>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30CC9F72-6791-7E40-AD1E-48C5081E0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1402A-065F-2947-8134-4A5583904B70}"/>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414679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DEB03-DA9C-664B-825B-B33FBDE16B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0229F-6CDB-8948-AB14-BE7672396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3ED38-94CD-BA47-91DC-166AC4A1BE30}"/>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22CDDD81-7622-D84B-AFA0-4A2620839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25F8B-D5EF-3746-A7E9-9BFC598CEB2C}"/>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281546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8926-DDF4-8E47-97A9-8596914C1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382A4-F33E-3844-B430-07FDB98E6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930E6-D3B0-0F4B-9BFA-EAA5331B21E8}"/>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630A20AC-E023-2B4E-A35B-B6A33DDF3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4AC3B-DDD4-E348-B110-B3D154E82128}"/>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376115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6E9-C607-B04E-985D-DBF315B29A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6B3BF-DCD3-6648-8D57-C591D53E5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60D4F-1A2D-2249-B648-AE5E92ABB8BD}"/>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4BE497BD-00F0-0A4B-B801-E1CC739AE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B4A09-CAC0-DE44-94B9-0CD002170407}"/>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233690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99C8-9BC3-594A-9EEF-39DF4F6CF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CA1BE-DD21-C742-9BDA-A6FFFE6D0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BB040B-4A71-9746-8A74-1C5290585F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0F40C6-F79D-994E-BE5B-F16EB7A37127}"/>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6" name="Footer Placeholder 5">
            <a:extLst>
              <a:ext uri="{FF2B5EF4-FFF2-40B4-BE49-F238E27FC236}">
                <a16:creationId xmlns:a16="http://schemas.microsoft.com/office/drawing/2014/main" id="{1E9AD295-6F8C-6240-B424-2533D5EE0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C635B-5D0C-654A-9707-F0C6B6A70830}"/>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52058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5033-51A6-0842-A0BF-96902D9FF1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1A7F1-0AC0-4445-AFB1-FA0777120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E18EA-22D9-194F-BCE8-E2A509DC7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4C83A2-388E-7941-825A-C65300FC3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52AD2-D6F7-794D-A581-75E57B9C6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FB545-0E6A-5940-8FC2-06A4FC2574C4}"/>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8" name="Footer Placeholder 7">
            <a:extLst>
              <a:ext uri="{FF2B5EF4-FFF2-40B4-BE49-F238E27FC236}">
                <a16:creationId xmlns:a16="http://schemas.microsoft.com/office/drawing/2014/main" id="{D2FFE1D0-11A4-9743-A3F0-C08EE1927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3006E-4E7E-E44A-BCFE-F34E44F432E4}"/>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28353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84C9-0CEA-7149-9884-EF8DA5E085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46446D-5DA5-0948-B235-B29D4D6CC99D}"/>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4" name="Footer Placeholder 3">
            <a:extLst>
              <a:ext uri="{FF2B5EF4-FFF2-40B4-BE49-F238E27FC236}">
                <a16:creationId xmlns:a16="http://schemas.microsoft.com/office/drawing/2014/main" id="{60E7C2A4-FDC7-604B-8C13-323CD74A79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13C6DA-B769-D341-90C1-615BB63D73C8}"/>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292470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8B46C-6760-EE43-8E2C-402F19894ED9}"/>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3" name="Footer Placeholder 2">
            <a:extLst>
              <a:ext uri="{FF2B5EF4-FFF2-40B4-BE49-F238E27FC236}">
                <a16:creationId xmlns:a16="http://schemas.microsoft.com/office/drawing/2014/main" id="{84AE40AD-031C-8D4D-991C-D3ECCCAC31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FCF55-2682-E642-B824-9E9645E5F64D}"/>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30113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F353-D263-5C4E-B3FD-72CA83874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C6A64F-69F9-7C4B-9FEF-3F7D97E1A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DCDF0-D1ED-314A-BEAE-D96A8A060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68722-8610-904B-B026-B046575C9D3D}"/>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6" name="Footer Placeholder 5">
            <a:extLst>
              <a:ext uri="{FF2B5EF4-FFF2-40B4-BE49-F238E27FC236}">
                <a16:creationId xmlns:a16="http://schemas.microsoft.com/office/drawing/2014/main" id="{B8D466D1-D2A8-7E4D-ADB6-725836EE9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31765-05F5-9743-A555-91F33DCF72F8}"/>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397623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57B1-BEFB-5E41-8EAE-9D76072DC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AD33E-E3C4-7C4F-83FE-DE49A1EA7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602F14-3FE4-F94A-800D-A4596EA51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E0CCF-4BC4-514C-B8C1-C3AA53B57065}"/>
              </a:ext>
            </a:extLst>
          </p:cNvPr>
          <p:cNvSpPr>
            <a:spLocks noGrp="1"/>
          </p:cNvSpPr>
          <p:nvPr>
            <p:ph type="dt" sz="half" idx="10"/>
          </p:nvPr>
        </p:nvSpPr>
        <p:spPr/>
        <p:txBody>
          <a:bodyPr/>
          <a:lstStyle/>
          <a:p>
            <a:fld id="{157475E8-7BAC-3B4A-86F2-EA63C92E1448}" type="datetimeFigureOut">
              <a:rPr lang="en-US" smtClean="0"/>
              <a:t>6/24/21</a:t>
            </a:fld>
            <a:endParaRPr lang="en-US"/>
          </a:p>
        </p:txBody>
      </p:sp>
      <p:sp>
        <p:nvSpPr>
          <p:cNvPr id="6" name="Footer Placeholder 5">
            <a:extLst>
              <a:ext uri="{FF2B5EF4-FFF2-40B4-BE49-F238E27FC236}">
                <a16:creationId xmlns:a16="http://schemas.microsoft.com/office/drawing/2014/main" id="{DD36D237-B76F-CE4B-83A9-BD7F71494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1E12-00A3-9A43-803E-E01461AF8DBC}"/>
              </a:ext>
            </a:extLst>
          </p:cNvPr>
          <p:cNvSpPr>
            <a:spLocks noGrp="1"/>
          </p:cNvSpPr>
          <p:nvPr>
            <p:ph type="sldNum" sz="quarter" idx="12"/>
          </p:nvPr>
        </p:nvSpPr>
        <p:spPr/>
        <p:txBody>
          <a:bodyPr/>
          <a:lstStyle/>
          <a:p>
            <a:fld id="{4CA378D2-6626-2943-AEAA-C74CF4CA6927}" type="slidenum">
              <a:rPr lang="en-US" smtClean="0"/>
              <a:t>‹#›</a:t>
            </a:fld>
            <a:endParaRPr lang="en-US"/>
          </a:p>
        </p:txBody>
      </p:sp>
    </p:spTree>
    <p:extLst>
      <p:ext uri="{BB962C8B-B14F-4D97-AF65-F5344CB8AC3E}">
        <p14:creationId xmlns:p14="http://schemas.microsoft.com/office/powerpoint/2010/main" val="6976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20979-4D5C-0749-A5A8-986547CB7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D90412-1508-B84C-8D43-EC9357902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C6A9C-643B-9D41-99DF-40FFF6E58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75E8-7BAC-3B4A-86F2-EA63C92E1448}" type="datetimeFigureOut">
              <a:rPr lang="en-US" smtClean="0"/>
              <a:t>6/24/21</a:t>
            </a:fld>
            <a:endParaRPr lang="en-US"/>
          </a:p>
        </p:txBody>
      </p:sp>
      <p:sp>
        <p:nvSpPr>
          <p:cNvPr id="5" name="Footer Placeholder 4">
            <a:extLst>
              <a:ext uri="{FF2B5EF4-FFF2-40B4-BE49-F238E27FC236}">
                <a16:creationId xmlns:a16="http://schemas.microsoft.com/office/drawing/2014/main" id="{4B874A26-B7F5-7743-8BF9-7A9739A11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4129F-8393-7C41-941C-749373334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378D2-6626-2943-AEAA-C74CF4CA6927}" type="slidenum">
              <a:rPr lang="en-US" smtClean="0"/>
              <a:t>‹#›</a:t>
            </a:fld>
            <a:endParaRPr lang="en-US"/>
          </a:p>
        </p:txBody>
      </p:sp>
    </p:spTree>
    <p:extLst>
      <p:ext uri="{BB962C8B-B14F-4D97-AF65-F5344CB8AC3E}">
        <p14:creationId xmlns:p14="http://schemas.microsoft.com/office/powerpoint/2010/main" val="328808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7C59-B4AF-F548-B48D-07EDF9C3791B}"/>
              </a:ext>
            </a:extLst>
          </p:cNvPr>
          <p:cNvSpPr>
            <a:spLocks noGrp="1"/>
          </p:cNvSpPr>
          <p:nvPr>
            <p:ph type="ctrTitle"/>
          </p:nvPr>
        </p:nvSpPr>
        <p:spPr>
          <a:xfrm>
            <a:off x="1524000" y="1122363"/>
            <a:ext cx="9144000" cy="1655762"/>
          </a:xfrm>
        </p:spPr>
        <p:txBody>
          <a:bodyPr>
            <a:normAutofit/>
          </a:bodyPr>
          <a:lstStyle/>
          <a:p>
            <a:r>
              <a:rPr lang="en-US" sz="4000" dirty="0">
                <a:latin typeface="Arial" panose="020B0604020202020204" pitchFamily="34" charset="0"/>
                <a:cs typeface="Arial" panose="020B0604020202020204" pitchFamily="34" charset="0"/>
              </a:rPr>
              <a:t>Assignment Solution</a:t>
            </a:r>
          </a:p>
        </p:txBody>
      </p:sp>
      <p:sp>
        <p:nvSpPr>
          <p:cNvPr id="3" name="Subtitle 2">
            <a:extLst>
              <a:ext uri="{FF2B5EF4-FFF2-40B4-BE49-F238E27FC236}">
                <a16:creationId xmlns:a16="http://schemas.microsoft.com/office/drawing/2014/main" id="{DCF06CDF-72AC-8A49-BAAE-6699A5B32261}"/>
              </a:ext>
            </a:extLst>
          </p:cNvPr>
          <p:cNvSpPr>
            <a:spLocks noGrp="1"/>
          </p:cNvSpPr>
          <p:nvPr>
            <p:ph type="subTitle" idx="1"/>
          </p:nvPr>
        </p:nvSpPr>
        <p:spPr>
          <a:xfrm>
            <a:off x="1524000" y="3251995"/>
            <a:ext cx="9144000" cy="1655762"/>
          </a:xfrm>
        </p:spPr>
        <p:txBody>
          <a:bodyPr>
            <a:normAutofit/>
          </a:bodyPr>
          <a:lstStyle/>
          <a:p>
            <a:r>
              <a:rPr lang="en-US" sz="2800" dirty="0">
                <a:latin typeface="Arial" panose="020B0604020202020204" pitchFamily="34" charset="0"/>
                <a:cs typeface="Arial" panose="020B0604020202020204" pitchFamily="34" charset="0"/>
              </a:rPr>
              <a:t>Prepared By : Rahul </a:t>
            </a:r>
            <a:r>
              <a:rPr lang="en-US" sz="2800" dirty="0" err="1">
                <a:latin typeface="Arial" panose="020B0604020202020204" pitchFamily="34" charset="0"/>
                <a:cs typeface="Arial" panose="020B0604020202020204" pitchFamily="34" charset="0"/>
              </a:rPr>
              <a:t>Nagial</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80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86"/>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199" y="1825625"/>
            <a:ext cx="10787744"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The following customer segments were identified:</a:t>
            </a:r>
          </a:p>
          <a:p>
            <a:pPr marL="0" indent="0">
              <a:buNone/>
            </a:pP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Cluster 0 : C1, C2, C4, C5, C7, C8, C10, C11, C14, C15, C16</a:t>
            </a:r>
          </a:p>
          <a:p>
            <a:pPr>
              <a:lnSpc>
                <a:spcPct val="150000"/>
              </a:lnSpc>
            </a:pPr>
            <a:r>
              <a:rPr lang="en-US" sz="2400" dirty="0">
                <a:latin typeface="Arial" panose="020B0604020202020204" pitchFamily="34" charset="0"/>
                <a:cs typeface="Arial" panose="020B0604020202020204" pitchFamily="34" charset="0"/>
              </a:rPr>
              <a:t>Cluster 1 : C3, C6, C9, C12, C13, C18, C19, C20, C24, C27, C29</a:t>
            </a:r>
          </a:p>
          <a:p>
            <a:pPr>
              <a:lnSpc>
                <a:spcPct val="150000"/>
              </a:lnSpc>
            </a:pPr>
            <a:r>
              <a:rPr lang="en-US" sz="2400" dirty="0">
                <a:latin typeface="Arial" panose="020B0604020202020204" pitchFamily="34" charset="0"/>
                <a:cs typeface="Arial" panose="020B0604020202020204" pitchFamily="34" charset="0"/>
              </a:rPr>
              <a:t>Cluster 2 : C17, C21, C22, C23, C25, C26, C28, C30</a:t>
            </a:r>
          </a:p>
          <a:p>
            <a:pPr>
              <a:lnSpc>
                <a:spcPct val="150000"/>
              </a:lnSpc>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2DEA2072-A432-0345-A225-BC0C974133AA}"/>
              </a:ext>
            </a:extLst>
          </p:cNvPr>
          <p:cNvPicPr>
            <a:picLocks noChangeAspect="1"/>
          </p:cNvPicPr>
          <p:nvPr/>
        </p:nvPicPr>
        <p:blipFill>
          <a:blip r:embed="rId2"/>
          <a:stretch>
            <a:fillRect/>
          </a:stretch>
        </p:blipFill>
        <p:spPr>
          <a:xfrm>
            <a:off x="9109946" y="8286"/>
            <a:ext cx="3082054" cy="2785994"/>
          </a:xfrm>
          <a:prstGeom prst="rect">
            <a:avLst/>
          </a:prstGeom>
        </p:spPr>
      </p:pic>
    </p:spTree>
    <p:extLst>
      <p:ext uri="{BB962C8B-B14F-4D97-AF65-F5344CB8AC3E}">
        <p14:creationId xmlns:p14="http://schemas.microsoft.com/office/powerpoint/2010/main" val="244208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89"/>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694983"/>
            <a:ext cx="10515600" cy="4738456"/>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Cluster 0</a:t>
            </a:r>
          </a:p>
          <a:p>
            <a:pPr>
              <a:lnSpc>
                <a:spcPct val="150000"/>
              </a:lnSpc>
            </a:pPr>
            <a:r>
              <a:rPr lang="en-CA" sz="2400" dirty="0">
                <a:latin typeface="Arial" panose="020B0604020202020204" pitchFamily="34" charset="0"/>
                <a:cs typeface="Arial" panose="020B0604020202020204" pitchFamily="34" charset="0"/>
              </a:rPr>
              <a:t>Represents the best customer for our business. </a:t>
            </a:r>
          </a:p>
          <a:p>
            <a:pPr>
              <a:lnSpc>
                <a:spcPct val="150000"/>
              </a:lnSpc>
            </a:pPr>
            <a:r>
              <a:rPr lang="en-CA" sz="2400" dirty="0">
                <a:latin typeface="Arial" panose="020B0604020202020204" pitchFamily="34" charset="0"/>
                <a:cs typeface="Arial" panose="020B0604020202020204" pitchFamily="34" charset="0"/>
              </a:rPr>
              <a:t>This group is buying items across different product types consistently. </a:t>
            </a:r>
          </a:p>
          <a:p>
            <a:pPr>
              <a:lnSpc>
                <a:spcPct val="150000"/>
              </a:lnSpc>
            </a:pPr>
            <a:r>
              <a:rPr lang="en-CA" sz="2400" dirty="0">
                <a:latin typeface="Arial" panose="020B0604020202020204" pitchFamily="34" charset="0"/>
                <a:cs typeface="Arial" panose="020B0604020202020204" pitchFamily="34" charset="0"/>
              </a:rPr>
              <a:t>The number of items they are buying and the overall money they are spending with the business is also high. </a:t>
            </a:r>
            <a:endParaRPr lang="en-US" sz="2400" dirty="0">
              <a:latin typeface="Arial" panose="020B0604020202020204" pitchFamily="34" charset="0"/>
              <a:cs typeface="Arial"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87AACC1A-15C8-D744-A487-B6458F784256}"/>
              </a:ext>
            </a:extLst>
          </p:cNvPr>
          <p:cNvPicPr>
            <a:picLocks noChangeAspect="1"/>
          </p:cNvPicPr>
          <p:nvPr/>
        </p:nvPicPr>
        <p:blipFill>
          <a:blip r:embed="rId2"/>
          <a:stretch>
            <a:fillRect/>
          </a:stretch>
        </p:blipFill>
        <p:spPr>
          <a:xfrm>
            <a:off x="9109946" y="8286"/>
            <a:ext cx="3082054" cy="2785994"/>
          </a:xfrm>
          <a:prstGeom prst="rect">
            <a:avLst/>
          </a:prstGeom>
        </p:spPr>
      </p:pic>
    </p:spTree>
    <p:extLst>
      <p:ext uri="{BB962C8B-B14F-4D97-AF65-F5344CB8AC3E}">
        <p14:creationId xmlns:p14="http://schemas.microsoft.com/office/powerpoint/2010/main" val="325002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89"/>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093226"/>
            <a:ext cx="10515600" cy="4671548"/>
          </a:xfrm>
        </p:spPr>
        <p:txBody>
          <a:bodyPr>
            <a:noAutofit/>
          </a:bodyPr>
          <a:lstStyle/>
          <a:p>
            <a:pPr>
              <a:lnSpc>
                <a:spcPct val="150000"/>
              </a:lnSpc>
            </a:pPr>
            <a:r>
              <a:rPr lang="en-US" sz="2400" dirty="0">
                <a:latin typeface="Arial" panose="020B0604020202020204" pitchFamily="34" charset="0"/>
                <a:cs typeface="Arial" panose="020B0604020202020204" pitchFamily="34" charset="0"/>
              </a:rPr>
              <a:t>Cluster 0</a:t>
            </a:r>
          </a:p>
          <a:p>
            <a:pPr>
              <a:lnSpc>
                <a:spcPct val="150000"/>
              </a:lnSpc>
            </a:pPr>
            <a:r>
              <a:rPr lang="en-CA" sz="2400" dirty="0">
                <a:latin typeface="Arial" panose="020B0604020202020204" pitchFamily="34" charset="0"/>
                <a:cs typeface="Arial" panose="020B0604020202020204" pitchFamily="34" charset="0"/>
              </a:rPr>
              <a:t>New, expensive product launches can be aimed at this sub-group as they are the highest spending and most loyal customer base.</a:t>
            </a:r>
          </a:p>
          <a:p>
            <a:pPr>
              <a:lnSpc>
                <a:spcPct val="150000"/>
              </a:lnSpc>
            </a:pPr>
            <a:r>
              <a:rPr lang="en-CA" sz="2400" dirty="0">
                <a:latin typeface="Arial" panose="020B0604020202020204" pitchFamily="34" charset="0"/>
                <a:cs typeface="Arial" panose="020B0604020202020204" pitchFamily="34" charset="0"/>
              </a:rPr>
              <a:t>Also, it doesn't make sense to spend too much marketing and advertisement budget on this group as they are already happy with our business. </a:t>
            </a:r>
          </a:p>
          <a:p>
            <a:pPr>
              <a:lnSpc>
                <a:spcPct val="150000"/>
              </a:lnSpc>
            </a:pPr>
            <a:r>
              <a:rPr lang="en-CA" sz="2400" dirty="0">
                <a:latin typeface="Arial" panose="020B0604020202020204" pitchFamily="34" charset="0"/>
                <a:cs typeface="Arial" panose="020B0604020202020204" pitchFamily="34" charset="0"/>
              </a:rPr>
              <a:t>It makes sense to redirect these funds on other groups to maximize profit for our company. Whatever is being done to engage this group of customers so far is working.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05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90"/>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49351" y="1875966"/>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Cluster 1</a:t>
            </a:r>
          </a:p>
          <a:p>
            <a:pPr>
              <a:lnSpc>
                <a:spcPct val="150000"/>
              </a:lnSpc>
            </a:pPr>
            <a:r>
              <a:rPr lang="en-CA" sz="2400" dirty="0">
                <a:latin typeface="Arial" panose="020B0604020202020204" pitchFamily="34" charset="0"/>
                <a:cs typeface="Arial" panose="020B0604020202020204" pitchFamily="34" charset="0"/>
              </a:rPr>
              <a:t>Customers in this segment are buying items fairly continuously across different product types. </a:t>
            </a:r>
          </a:p>
          <a:p>
            <a:pPr>
              <a:lnSpc>
                <a:spcPct val="150000"/>
              </a:lnSpc>
            </a:pPr>
            <a:r>
              <a:rPr lang="en-CA" sz="2400" dirty="0">
                <a:latin typeface="Arial" panose="020B0604020202020204" pitchFamily="34" charset="0"/>
                <a:cs typeface="Arial" panose="020B0604020202020204" pitchFamily="34" charset="0"/>
              </a:rPr>
              <a:t>However, in these purchases they are buying few items and these items are not of really high price and therefore, the total positive monetary input they are having for our business is relatively small.</a:t>
            </a:r>
          </a:p>
        </p:txBody>
      </p:sp>
      <p:pic>
        <p:nvPicPr>
          <p:cNvPr id="4" name="Picture 3" descr="Chart&#10;&#10;Description automatically generated">
            <a:extLst>
              <a:ext uri="{FF2B5EF4-FFF2-40B4-BE49-F238E27FC236}">
                <a16:creationId xmlns:a16="http://schemas.microsoft.com/office/drawing/2014/main" id="{9A7C7F8C-8905-B941-90BB-BC00609EA740}"/>
              </a:ext>
            </a:extLst>
          </p:cNvPr>
          <p:cNvPicPr>
            <a:picLocks noChangeAspect="1"/>
          </p:cNvPicPr>
          <p:nvPr/>
        </p:nvPicPr>
        <p:blipFill>
          <a:blip r:embed="rId2"/>
          <a:stretch>
            <a:fillRect/>
          </a:stretch>
        </p:blipFill>
        <p:spPr>
          <a:xfrm>
            <a:off x="9109946" y="8286"/>
            <a:ext cx="3082054" cy="2785994"/>
          </a:xfrm>
          <a:prstGeom prst="rect">
            <a:avLst/>
          </a:prstGeom>
        </p:spPr>
      </p:pic>
    </p:spTree>
    <p:extLst>
      <p:ext uri="{BB962C8B-B14F-4D97-AF65-F5344CB8AC3E}">
        <p14:creationId xmlns:p14="http://schemas.microsoft.com/office/powerpoint/2010/main" val="100031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90"/>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248935"/>
            <a:ext cx="10515600" cy="5028386"/>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Cluster 1</a:t>
            </a:r>
          </a:p>
          <a:p>
            <a:pPr>
              <a:lnSpc>
                <a:spcPct val="150000"/>
              </a:lnSpc>
            </a:pPr>
            <a:r>
              <a:rPr lang="en-CA" sz="2400" dirty="0">
                <a:latin typeface="Arial" panose="020B0604020202020204" pitchFamily="34" charset="0"/>
                <a:cs typeface="Arial" panose="020B0604020202020204" pitchFamily="34" charset="0"/>
              </a:rPr>
              <a:t>I would suggest that we should have </a:t>
            </a:r>
            <a:r>
              <a:rPr lang="en-CA" sz="2400" dirty="0" err="1">
                <a:latin typeface="Arial" panose="020B0604020202020204" pitchFamily="34" charset="0"/>
                <a:cs typeface="Arial" panose="020B0604020202020204" pitchFamily="34" charset="0"/>
              </a:rPr>
              <a:t>targetted</a:t>
            </a:r>
            <a:r>
              <a:rPr lang="en-CA" sz="2400" dirty="0">
                <a:latin typeface="Arial" panose="020B0604020202020204" pitchFamily="34" charset="0"/>
                <a:cs typeface="Arial" panose="020B0604020202020204" pitchFamily="34" charset="0"/>
              </a:rPr>
              <a:t> Ad campaigns for this group and we can give them discounts on certain higher priced products to pique their interest and drive their overall spending at our business.</a:t>
            </a:r>
          </a:p>
          <a:p>
            <a:pPr>
              <a:lnSpc>
                <a:spcPct val="150000"/>
              </a:lnSpc>
            </a:pPr>
            <a:r>
              <a:rPr lang="en-CA" sz="2400" dirty="0">
                <a:latin typeface="Arial" panose="020B0604020202020204" pitchFamily="34" charset="0"/>
                <a:cs typeface="Arial" panose="020B0604020202020204" pitchFamily="34" charset="0"/>
              </a:rPr>
              <a:t> Also, we can incentivise purchase of more item numbers by providing offers like buy 2 get 1 free etc.</a:t>
            </a:r>
          </a:p>
          <a:p>
            <a:pPr>
              <a:lnSpc>
                <a:spcPct val="150000"/>
              </a:lnSpc>
            </a:pPr>
            <a:r>
              <a:rPr lang="en-CA" sz="2400" dirty="0">
                <a:latin typeface="Arial" panose="020B0604020202020204" pitchFamily="34" charset="0"/>
                <a:cs typeface="Arial" panose="020B0604020202020204" pitchFamily="34" charset="0"/>
              </a:rPr>
              <a:t>There is a lot of untapped growth potential in this segment and marketing efforts should be put in to materialize the same.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90"/>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111947"/>
            <a:ext cx="10515600" cy="5389214"/>
          </a:xfrm>
        </p:spPr>
        <p:txBody>
          <a:bodyPr>
            <a:noAutofit/>
          </a:bodyPr>
          <a:lstStyle/>
          <a:p>
            <a:pPr>
              <a:lnSpc>
                <a:spcPct val="150000"/>
              </a:lnSpc>
            </a:pPr>
            <a:r>
              <a:rPr lang="en-US" sz="2400" dirty="0">
                <a:latin typeface="Arial" panose="020B0604020202020204" pitchFamily="34" charset="0"/>
                <a:cs typeface="Arial" panose="020B0604020202020204" pitchFamily="34" charset="0"/>
              </a:rPr>
              <a:t>Cluster 2</a:t>
            </a:r>
          </a:p>
          <a:p>
            <a:pPr>
              <a:lnSpc>
                <a:spcPct val="150000"/>
              </a:lnSpc>
            </a:pPr>
            <a:r>
              <a:rPr lang="en-CA" sz="2400" dirty="0">
                <a:latin typeface="Arial" panose="020B0604020202020204" pitchFamily="34" charset="0"/>
                <a:cs typeface="Arial" panose="020B0604020202020204" pitchFamily="34" charset="0"/>
              </a:rPr>
              <a:t>Customers in this segment are not buying continuously across different product options.</a:t>
            </a:r>
          </a:p>
          <a:p>
            <a:pPr>
              <a:lnSpc>
                <a:spcPct val="150000"/>
              </a:lnSpc>
            </a:pPr>
            <a:r>
              <a:rPr lang="en-CA" sz="2400" dirty="0">
                <a:latin typeface="Arial" panose="020B0604020202020204" pitchFamily="34" charset="0"/>
                <a:cs typeface="Arial" panose="020B0604020202020204" pitchFamily="34" charset="0"/>
              </a:rPr>
              <a:t>One way to influence this behaviour for the benefit of the company would be to incentivise these customers to buy across different products consistently by giving discounts/coupons for more diversified product-type buying behaviour. </a:t>
            </a:r>
          </a:p>
          <a:p>
            <a:pPr>
              <a:lnSpc>
                <a:spcPct val="150000"/>
              </a:lnSpc>
            </a:pPr>
            <a:r>
              <a:rPr lang="en-CA" sz="2400" dirty="0">
                <a:latin typeface="Arial" panose="020B0604020202020204" pitchFamily="34" charset="0"/>
                <a:cs typeface="Arial" panose="020B0604020202020204" pitchFamily="34" charset="0"/>
              </a:rPr>
              <a:t>Also, these customers seem to be buying more of lower valued items (apparent from higher frequency score but not so high monetary score).</a:t>
            </a:r>
            <a:endParaRPr lang="en-US" sz="2400"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8F289F6D-F37D-E748-B976-973089DDEE40}"/>
              </a:ext>
            </a:extLst>
          </p:cNvPr>
          <p:cNvPicPr>
            <a:picLocks noChangeAspect="1"/>
          </p:cNvPicPr>
          <p:nvPr/>
        </p:nvPicPr>
        <p:blipFill>
          <a:blip r:embed="rId2"/>
          <a:stretch>
            <a:fillRect/>
          </a:stretch>
        </p:blipFill>
        <p:spPr>
          <a:xfrm>
            <a:off x="10013795" y="8286"/>
            <a:ext cx="2178204" cy="1968967"/>
          </a:xfrm>
          <a:prstGeom prst="rect">
            <a:avLst/>
          </a:prstGeom>
        </p:spPr>
      </p:pic>
    </p:spTree>
    <p:extLst>
      <p:ext uri="{BB962C8B-B14F-4D97-AF65-F5344CB8AC3E}">
        <p14:creationId xmlns:p14="http://schemas.microsoft.com/office/powerpoint/2010/main" val="385596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8290"/>
            <a:ext cx="10515600" cy="1325563"/>
          </a:xfrm>
        </p:spPr>
        <p:txBody>
          <a:bodyPr>
            <a:normAutofit/>
          </a:bodyPr>
          <a:lstStyle/>
          <a:p>
            <a:pPr marL="742950" indent="-742950">
              <a:buFont typeface="+mj-lt"/>
              <a:buAutoNum type="arabicPeriod" startAt="5"/>
            </a:pPr>
            <a:r>
              <a:rPr lang="en-US" sz="4000"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333853"/>
            <a:ext cx="10515600" cy="4351338"/>
          </a:xfrm>
        </p:spPr>
        <p:txBody>
          <a:bodyPr>
            <a:noAutofit/>
          </a:bodyPr>
          <a:lstStyle/>
          <a:p>
            <a:pPr>
              <a:lnSpc>
                <a:spcPct val="150000"/>
              </a:lnSpc>
            </a:pPr>
            <a:r>
              <a:rPr lang="en-US" sz="2400" dirty="0">
                <a:latin typeface="Arial" panose="020B0604020202020204" pitchFamily="34" charset="0"/>
                <a:cs typeface="Arial" panose="020B0604020202020204" pitchFamily="34" charset="0"/>
              </a:rPr>
              <a:t>Cluster 2</a:t>
            </a:r>
          </a:p>
          <a:p>
            <a:pPr>
              <a:lnSpc>
                <a:spcPct val="150000"/>
              </a:lnSpc>
            </a:pPr>
            <a:r>
              <a:rPr lang="en-CA" sz="2400" dirty="0">
                <a:latin typeface="Arial" panose="020B0604020202020204" pitchFamily="34" charset="0"/>
                <a:cs typeface="Arial" panose="020B0604020202020204" pitchFamily="34" charset="0"/>
              </a:rPr>
              <a:t>Therefore, to build customer trust we can offer them higher priced items at highly discounted prices for some time. </a:t>
            </a:r>
          </a:p>
          <a:p>
            <a:pPr>
              <a:lnSpc>
                <a:spcPct val="150000"/>
              </a:lnSpc>
            </a:pPr>
            <a:r>
              <a:rPr lang="en-CA" sz="2400" dirty="0">
                <a:latin typeface="Arial" panose="020B0604020202020204" pitchFamily="34" charset="0"/>
                <a:cs typeface="Arial" panose="020B0604020202020204" pitchFamily="34" charset="0"/>
              </a:rPr>
              <a:t>Once the customer uses those higher priced products for some time, they will appreciate their quality/usefulness. </a:t>
            </a:r>
          </a:p>
          <a:p>
            <a:pPr>
              <a:lnSpc>
                <a:spcPct val="150000"/>
              </a:lnSpc>
            </a:pPr>
            <a:r>
              <a:rPr lang="en-CA" sz="2400" dirty="0">
                <a:latin typeface="Arial" panose="020B0604020202020204" pitchFamily="34" charset="0"/>
                <a:cs typeface="Arial" panose="020B0604020202020204" pitchFamily="34" charset="0"/>
              </a:rPr>
              <a:t>Later we can withdraw the discount schemes and hopefully, customer would start buying those higher priced products at their original (high) price, thus driving profit for our business.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53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2"/>
            <a:ext cx="10515600" cy="1325563"/>
          </a:xfrm>
        </p:spPr>
        <p:txBody>
          <a:bodyPr>
            <a:normAutofit/>
          </a:bodyPr>
          <a:lstStyle/>
          <a:p>
            <a:pPr marL="742950" indent="-742950">
              <a:buFont typeface="+mj-lt"/>
              <a:buAutoNum type="arabicPeriod" startAt="6"/>
            </a:pPr>
            <a:r>
              <a:rPr lang="en-US" sz="4000" dirty="0">
                <a:latin typeface="Arial" panose="020B0604020202020204" pitchFamily="34" charset="0"/>
                <a:cs typeface="Arial" panose="020B0604020202020204" pitchFamily="34" charset="0"/>
              </a:rPr>
              <a:t>Future Improvements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624901"/>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Density based clustering techniques (like DBSCAN) can be implemented to see if it yields better results.</a:t>
            </a:r>
          </a:p>
          <a:p>
            <a:pPr>
              <a:lnSpc>
                <a:spcPct val="150000"/>
              </a:lnSpc>
            </a:pPr>
            <a:r>
              <a:rPr lang="en-US" sz="2400" dirty="0">
                <a:latin typeface="Arial" panose="020B0604020202020204" pitchFamily="34" charset="0"/>
                <a:cs typeface="Arial" panose="020B0604020202020204" pitchFamily="34" charset="0"/>
              </a:rPr>
              <a:t>Bottom-up hierarchical clustering can also be tried.</a:t>
            </a:r>
          </a:p>
          <a:p>
            <a:pPr>
              <a:lnSpc>
                <a:spcPct val="150000"/>
              </a:lnSpc>
            </a:pPr>
            <a:r>
              <a:rPr lang="en-US" sz="2400" dirty="0">
                <a:latin typeface="Arial" panose="020B0604020202020204" pitchFamily="34" charset="0"/>
                <a:cs typeface="Arial" panose="020B0604020202020204" pitchFamily="34" charset="0"/>
              </a:rPr>
              <a:t>Importance can be given to product type by calculating a weighted ‘Continuity’ score, where customers are penalized more/less depending </a:t>
            </a:r>
            <a:r>
              <a:rPr lang="en-US" sz="2400">
                <a:latin typeface="Arial" panose="020B0604020202020204" pitchFamily="34" charset="0"/>
                <a:cs typeface="Arial" panose="020B0604020202020204" pitchFamily="34" charset="0"/>
              </a:rPr>
              <a:t>on the </a:t>
            </a:r>
            <a:r>
              <a:rPr lang="en-US" sz="2400" dirty="0">
                <a:latin typeface="Arial" panose="020B0604020202020204" pitchFamily="34" charset="0"/>
                <a:cs typeface="Arial" panose="020B0604020202020204" pitchFamily="34" charset="0"/>
              </a:rPr>
              <a:t>product type. </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86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14012"/>
            <a:ext cx="10515600" cy="1325563"/>
          </a:xfrm>
        </p:spPr>
        <p:txBody>
          <a:bodyPr>
            <a:normAutofit/>
          </a:bodyPr>
          <a:lstStyle/>
          <a:p>
            <a:r>
              <a:rPr lang="en-US" sz="4000"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457637"/>
            <a:ext cx="10515600" cy="4351338"/>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Initial Setup</a:t>
            </a:r>
          </a:p>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Methodology</a:t>
            </a:r>
          </a:p>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Feature Engineering</a:t>
            </a:r>
          </a:p>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K-Means Model Fitting</a:t>
            </a:r>
          </a:p>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Insights </a:t>
            </a:r>
          </a:p>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Future Improvements </a:t>
            </a:r>
          </a:p>
        </p:txBody>
      </p:sp>
    </p:spTree>
    <p:extLst>
      <p:ext uri="{BB962C8B-B14F-4D97-AF65-F5344CB8AC3E}">
        <p14:creationId xmlns:p14="http://schemas.microsoft.com/office/powerpoint/2010/main" val="242634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2"/>
            <a:ext cx="10515600" cy="1325563"/>
          </a:xfrm>
        </p:spPr>
        <p:txBody>
          <a:bodyPr>
            <a:normAutofit/>
          </a:bodyPr>
          <a:lstStyle/>
          <a:p>
            <a:pPr marL="742950" indent="-742950">
              <a:buFont typeface="+mj-lt"/>
              <a:buAutoNum type="arabicPeriod"/>
            </a:pPr>
            <a:r>
              <a:rPr lang="en-US" sz="4000" dirty="0">
                <a:latin typeface="Arial" panose="020B0604020202020204" pitchFamily="34" charset="0"/>
                <a:cs typeface="Arial" panose="020B0604020202020204" pitchFamily="34" charset="0"/>
              </a:rPr>
              <a:t>Initial Setup</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I loaded the raw data in data frame df.</a:t>
            </a:r>
          </a:p>
          <a:p>
            <a:pPr>
              <a:lnSpc>
                <a:spcPct val="150000"/>
              </a:lnSpc>
            </a:pPr>
            <a:r>
              <a:rPr lang="en-US" sz="2400" dirty="0">
                <a:latin typeface="Arial" panose="020B0604020202020204" pitchFamily="34" charset="0"/>
                <a:cs typeface="Arial" panose="020B0604020202020204" pitchFamily="34" charset="0"/>
              </a:rPr>
              <a:t>There were no duplicate rows and no null values in df.</a:t>
            </a:r>
          </a:p>
          <a:p>
            <a:pPr>
              <a:lnSpc>
                <a:spcPct val="150000"/>
              </a:lnSpc>
            </a:pPr>
            <a:r>
              <a:rPr lang="en-US" sz="2400" dirty="0">
                <a:latin typeface="Arial" panose="020B0604020202020204" pitchFamily="34" charset="0"/>
                <a:cs typeface="Arial" panose="020B0604020202020204" pitchFamily="34" charset="0"/>
              </a:rPr>
              <a:t>All 30 customers had equal number of transactions (i.e., 552).</a:t>
            </a:r>
          </a:p>
          <a:p>
            <a:pPr>
              <a:lnSpc>
                <a:spcPct val="150000"/>
              </a:lnSpc>
            </a:pPr>
            <a:r>
              <a:rPr lang="en-US" sz="2400" dirty="0">
                <a:latin typeface="Arial" panose="020B0604020202020204" pitchFamily="34" charset="0"/>
                <a:cs typeface="Arial" panose="020B0604020202020204" pitchFamily="34" charset="0"/>
              </a:rPr>
              <a:t>All 12 products had equal frequency (i.e., 1380).</a:t>
            </a:r>
          </a:p>
          <a:p>
            <a:pPr>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22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2"/>
            <a:ext cx="10515600" cy="1325563"/>
          </a:xfrm>
        </p:spPr>
        <p:txBody>
          <a:bodyPr>
            <a:normAutofit/>
          </a:bodyPr>
          <a:lstStyle/>
          <a:p>
            <a:pPr marL="742950" indent="-742950">
              <a:buFont typeface="+mj-lt"/>
              <a:buAutoNum type="arabicPeriod" startAt="2"/>
            </a:pPr>
            <a:r>
              <a:rPr lang="en-US" sz="4000" dirty="0">
                <a:latin typeface="Arial" panose="020B0604020202020204" pitchFamily="34" charset="0"/>
                <a:cs typeface="Arial" panose="020B0604020202020204" pitchFamily="34" charset="0"/>
              </a:rPr>
              <a:t>Methodology	</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683831"/>
            <a:ext cx="10515600" cy="5017236"/>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Used a modified RFM (Recency, Frequency, Monetary) approach to segment customer as per transactional </a:t>
            </a:r>
            <a:r>
              <a:rPr lang="en-US" sz="2400" dirty="0" err="1">
                <a:latin typeface="Arial" panose="020B0604020202020204" pitchFamily="34" charset="0"/>
                <a:cs typeface="Arial" panose="020B0604020202020204" pitchFamily="34" charset="0"/>
              </a:rPr>
              <a:t>behaviour</a:t>
            </a:r>
            <a:r>
              <a:rPr lang="en-US" sz="2400" dirty="0">
                <a:latin typeface="Arial" panose="020B0604020202020204" pitchFamily="34" charset="0"/>
                <a:cs typeface="Arial" panose="020B0604020202020204" pitchFamily="34" charset="0"/>
              </a:rPr>
              <a:t>.</a:t>
            </a:r>
          </a:p>
          <a:p>
            <a:pPr>
              <a:lnSpc>
                <a:spcPct val="150000"/>
              </a:lnSpc>
            </a:pPr>
            <a:r>
              <a:rPr lang="en-US" sz="2400" dirty="0">
                <a:latin typeface="Arial" panose="020B0604020202020204" pitchFamily="34" charset="0"/>
                <a:cs typeface="Arial" panose="020B0604020202020204" pitchFamily="34" charset="0"/>
              </a:rPr>
              <a:t>‘Frequency’ variable captures number of items bought, and ‘Monetary’ variable captures total amount spent by customer.</a:t>
            </a:r>
          </a:p>
        </p:txBody>
      </p:sp>
    </p:spTree>
    <p:extLst>
      <p:ext uri="{BB962C8B-B14F-4D97-AF65-F5344CB8AC3E}">
        <p14:creationId xmlns:p14="http://schemas.microsoft.com/office/powerpoint/2010/main" val="68231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2"/>
            <a:ext cx="10515600" cy="1325563"/>
          </a:xfrm>
        </p:spPr>
        <p:txBody>
          <a:bodyPr>
            <a:normAutofit/>
          </a:bodyPr>
          <a:lstStyle/>
          <a:p>
            <a:pPr marL="742950" indent="-742950">
              <a:buFont typeface="+mj-lt"/>
              <a:buAutoNum type="arabicPeriod" startAt="2"/>
            </a:pPr>
            <a:r>
              <a:rPr lang="en-US" sz="4000" dirty="0">
                <a:latin typeface="Arial" panose="020B0604020202020204" pitchFamily="34" charset="0"/>
                <a:cs typeface="Arial" panose="020B0604020202020204" pitchFamily="34" charset="0"/>
              </a:rPr>
              <a:t>Methodology	</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561167"/>
            <a:ext cx="10515600" cy="5017236"/>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Generated ‘Continuity’ variable to measure how consistently customers are buying across product classes and used it instead of standard ‘Recency’ metric used in RFM analysis.</a:t>
            </a:r>
          </a:p>
          <a:p>
            <a:pPr>
              <a:lnSpc>
                <a:spcPct val="150000"/>
              </a:lnSpc>
            </a:pPr>
            <a:r>
              <a:rPr lang="en-US" sz="2400" dirty="0">
                <a:latin typeface="Arial" panose="020B0604020202020204" pitchFamily="34" charset="0"/>
                <a:cs typeface="Arial" panose="020B0604020202020204" pitchFamily="34" charset="0"/>
              </a:rPr>
              <a:t>Segmented customers using K-means algorithm and ‘Continuity’, ‘Frequency’ and ‘Monetary’ variables. </a:t>
            </a:r>
          </a:p>
        </p:txBody>
      </p:sp>
    </p:spTree>
    <p:extLst>
      <p:ext uri="{BB962C8B-B14F-4D97-AF65-F5344CB8AC3E}">
        <p14:creationId xmlns:p14="http://schemas.microsoft.com/office/powerpoint/2010/main" val="141916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6777"/>
            <a:ext cx="10515600" cy="1325563"/>
          </a:xfrm>
        </p:spPr>
        <p:txBody>
          <a:bodyPr>
            <a:normAutofit/>
          </a:bodyPr>
          <a:lstStyle/>
          <a:p>
            <a:pPr marL="742950" indent="-742950">
              <a:buFont typeface="+mj-lt"/>
              <a:buAutoNum type="arabicPeriod" startAt="3"/>
            </a:pPr>
            <a:r>
              <a:rPr lang="en-US" sz="4000" dirty="0">
                <a:latin typeface="Arial" panose="020B0604020202020204" pitchFamily="34" charset="0"/>
                <a:cs typeface="Arial" panose="020B0604020202020204" pitchFamily="34" charset="0"/>
              </a:rPr>
              <a:t>Feature Engineering</a:t>
            </a:r>
          </a:p>
        </p:txBody>
      </p:sp>
      <p:sp>
        <p:nvSpPr>
          <p:cNvPr id="4" name="Content Placeholder 2">
            <a:extLst>
              <a:ext uri="{FF2B5EF4-FFF2-40B4-BE49-F238E27FC236}">
                <a16:creationId xmlns:a16="http://schemas.microsoft.com/office/drawing/2014/main" id="{C2CB92A7-C87B-D845-92B1-FFD73E99FF40}"/>
              </a:ext>
            </a:extLst>
          </p:cNvPr>
          <p:cNvSpPr>
            <a:spLocks noGrp="1"/>
          </p:cNvSpPr>
          <p:nvPr>
            <p:ph idx="1"/>
          </p:nvPr>
        </p:nvSpPr>
        <p:spPr>
          <a:xfrm>
            <a:off x="838200" y="1183069"/>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Variables ‘Monetary’/ ‘Frequency’ are right-skewed and non symmetric. Thus, I log-transformed them.</a:t>
            </a:r>
          </a:p>
          <a:p>
            <a:pPr>
              <a:lnSpc>
                <a:spcPct val="150000"/>
              </a:lnSpc>
            </a:pPr>
            <a:r>
              <a:rPr lang="en-US" sz="2400" dirty="0">
                <a:latin typeface="Arial" panose="020B0604020202020204" pitchFamily="34" charset="0"/>
                <a:cs typeface="Arial" panose="020B0604020202020204" pitchFamily="34" charset="0"/>
              </a:rPr>
              <a:t>I rescaled the variable using </a:t>
            </a:r>
            <a:r>
              <a:rPr lang="en-US" sz="2400" dirty="0" err="1">
                <a:latin typeface="Arial" panose="020B0604020202020204" pitchFamily="34" charset="0"/>
                <a:cs typeface="Arial" panose="020B0604020202020204" pitchFamily="34" charset="0"/>
              </a:rPr>
              <a:t>MinMaxScaler</a:t>
            </a:r>
            <a:r>
              <a:rPr lang="en-US" sz="2400" dirty="0">
                <a:latin typeface="Arial" panose="020B0604020202020204" pitchFamily="34" charset="0"/>
                <a:cs typeface="Arial" panose="020B0604020202020204" pitchFamily="34" charset="0"/>
              </a:rPr>
              <a:t> to negate scale related effects. </a:t>
            </a:r>
          </a:p>
        </p:txBody>
      </p:sp>
      <p:pic>
        <p:nvPicPr>
          <p:cNvPr id="6" name="Picture 5" descr="Chart, histogram&#10;&#10;Description automatically generated">
            <a:extLst>
              <a:ext uri="{FF2B5EF4-FFF2-40B4-BE49-F238E27FC236}">
                <a16:creationId xmlns:a16="http://schemas.microsoft.com/office/drawing/2014/main" id="{B421AC09-BC32-8145-AC3B-F521ADF8921B}"/>
              </a:ext>
            </a:extLst>
          </p:cNvPr>
          <p:cNvPicPr>
            <a:picLocks noChangeAspect="1"/>
          </p:cNvPicPr>
          <p:nvPr/>
        </p:nvPicPr>
        <p:blipFill>
          <a:blip r:embed="rId2"/>
          <a:stretch>
            <a:fillRect/>
          </a:stretch>
        </p:blipFill>
        <p:spPr>
          <a:xfrm>
            <a:off x="1468568" y="3238268"/>
            <a:ext cx="3177574" cy="3319192"/>
          </a:xfrm>
          <a:prstGeom prst="rect">
            <a:avLst/>
          </a:prstGeom>
        </p:spPr>
      </p:pic>
      <p:pic>
        <p:nvPicPr>
          <p:cNvPr id="8" name="Picture 7" descr="Chart, histogram&#10;&#10;Description automatically generated">
            <a:extLst>
              <a:ext uri="{FF2B5EF4-FFF2-40B4-BE49-F238E27FC236}">
                <a16:creationId xmlns:a16="http://schemas.microsoft.com/office/drawing/2014/main" id="{F36BB80D-F981-0249-B427-740E01F8FEAD}"/>
              </a:ext>
            </a:extLst>
          </p:cNvPr>
          <p:cNvPicPr>
            <a:picLocks noChangeAspect="1"/>
          </p:cNvPicPr>
          <p:nvPr/>
        </p:nvPicPr>
        <p:blipFill>
          <a:blip r:embed="rId3"/>
          <a:stretch>
            <a:fillRect/>
          </a:stretch>
        </p:blipFill>
        <p:spPr>
          <a:xfrm>
            <a:off x="7181678" y="3238268"/>
            <a:ext cx="3282476" cy="3238118"/>
          </a:xfrm>
          <a:prstGeom prst="rect">
            <a:avLst/>
          </a:prstGeom>
        </p:spPr>
      </p:pic>
      <p:sp>
        <p:nvSpPr>
          <p:cNvPr id="9" name="Right Arrow 8">
            <a:extLst>
              <a:ext uri="{FF2B5EF4-FFF2-40B4-BE49-F238E27FC236}">
                <a16:creationId xmlns:a16="http://schemas.microsoft.com/office/drawing/2014/main" id="{BFFE3566-44CF-6449-BE47-2AFB56EB04FF}"/>
              </a:ext>
            </a:extLst>
          </p:cNvPr>
          <p:cNvSpPr/>
          <p:nvPr/>
        </p:nvSpPr>
        <p:spPr>
          <a:xfrm>
            <a:off x="5078627" y="4538385"/>
            <a:ext cx="1618735" cy="67676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45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4"/>
            <a:ext cx="10515600" cy="1325563"/>
          </a:xfrm>
        </p:spPr>
        <p:txBody>
          <a:bodyPr>
            <a:normAutofit/>
          </a:bodyPr>
          <a:lstStyle/>
          <a:p>
            <a:pPr marL="742950" indent="-742950">
              <a:buFont typeface="+mj-lt"/>
              <a:buAutoNum type="arabicPeriod" startAt="3"/>
            </a:pPr>
            <a:r>
              <a:rPr lang="en-US" sz="4000" dirty="0">
                <a:latin typeface="Arial" panose="020B0604020202020204" pitchFamily="34" charset="0"/>
                <a:cs typeface="Arial" panose="020B0604020202020204" pitchFamily="34" charset="0"/>
              </a:rPr>
              <a:t>Feature Engineering</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067346"/>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I assigned scores to variables based on their quantile. Idea was to increase interpretability of results.</a:t>
            </a:r>
          </a:p>
          <a:p>
            <a:pPr>
              <a:lnSpc>
                <a:spcPct val="150000"/>
              </a:lnSpc>
            </a:pPr>
            <a:r>
              <a:rPr lang="en-US" sz="2400" dirty="0">
                <a:latin typeface="Arial" panose="020B0604020202020204" pitchFamily="34" charset="0"/>
                <a:cs typeface="Arial" panose="020B0604020202020204" pitchFamily="34" charset="0"/>
              </a:rPr>
              <a:t>If variable was in first quantile, then score was 1. If it was in second quantile, then score was 2 and so on.</a:t>
            </a:r>
          </a:p>
        </p:txBody>
      </p:sp>
      <p:pic>
        <p:nvPicPr>
          <p:cNvPr id="5" name="Picture 4" descr="Table&#10;&#10;Description automatically generated">
            <a:extLst>
              <a:ext uri="{FF2B5EF4-FFF2-40B4-BE49-F238E27FC236}">
                <a16:creationId xmlns:a16="http://schemas.microsoft.com/office/drawing/2014/main" id="{3D31ED8D-95CC-7E4F-8FF7-65B5CCF8C3CD}"/>
              </a:ext>
            </a:extLst>
          </p:cNvPr>
          <p:cNvPicPr>
            <a:picLocks noChangeAspect="1"/>
          </p:cNvPicPr>
          <p:nvPr/>
        </p:nvPicPr>
        <p:blipFill>
          <a:blip r:embed="rId2"/>
          <a:stretch>
            <a:fillRect/>
          </a:stretch>
        </p:blipFill>
        <p:spPr>
          <a:xfrm>
            <a:off x="975762" y="3532085"/>
            <a:ext cx="3428971" cy="3049293"/>
          </a:xfrm>
          <a:prstGeom prst="rect">
            <a:avLst/>
          </a:prstGeom>
        </p:spPr>
      </p:pic>
      <p:pic>
        <p:nvPicPr>
          <p:cNvPr id="7" name="Picture 6" descr="Table&#10;&#10;Description automatically generated">
            <a:extLst>
              <a:ext uri="{FF2B5EF4-FFF2-40B4-BE49-F238E27FC236}">
                <a16:creationId xmlns:a16="http://schemas.microsoft.com/office/drawing/2014/main" id="{09131633-ED69-BD46-9887-AB5291558C2C}"/>
              </a:ext>
            </a:extLst>
          </p:cNvPr>
          <p:cNvPicPr>
            <a:picLocks noChangeAspect="1"/>
          </p:cNvPicPr>
          <p:nvPr/>
        </p:nvPicPr>
        <p:blipFill>
          <a:blip r:embed="rId3"/>
          <a:stretch>
            <a:fillRect/>
          </a:stretch>
        </p:blipFill>
        <p:spPr>
          <a:xfrm>
            <a:off x="6778054" y="3531819"/>
            <a:ext cx="4763459" cy="3049559"/>
          </a:xfrm>
          <a:prstGeom prst="rect">
            <a:avLst/>
          </a:prstGeom>
        </p:spPr>
      </p:pic>
      <p:sp>
        <p:nvSpPr>
          <p:cNvPr id="8" name="Right Arrow 7">
            <a:extLst>
              <a:ext uri="{FF2B5EF4-FFF2-40B4-BE49-F238E27FC236}">
                <a16:creationId xmlns:a16="http://schemas.microsoft.com/office/drawing/2014/main" id="{EA1A26CB-618A-614E-9F71-CB2C46BC30C7}"/>
              </a:ext>
            </a:extLst>
          </p:cNvPr>
          <p:cNvSpPr/>
          <p:nvPr/>
        </p:nvSpPr>
        <p:spPr>
          <a:xfrm>
            <a:off x="4782026" y="4718215"/>
            <a:ext cx="1618735" cy="67676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06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3"/>
            <a:ext cx="10515600" cy="1325563"/>
          </a:xfrm>
        </p:spPr>
        <p:txBody>
          <a:bodyPr>
            <a:normAutofit/>
          </a:bodyPr>
          <a:lstStyle/>
          <a:p>
            <a:pPr marL="742950" indent="-742950">
              <a:buFont typeface="+mj-lt"/>
              <a:buAutoNum type="arabicPeriod" startAt="4"/>
            </a:pPr>
            <a:r>
              <a:rPr lang="en-US" sz="4000" dirty="0">
                <a:latin typeface="Arial" panose="020B0604020202020204" pitchFamily="34" charset="0"/>
                <a:cs typeface="Arial" panose="020B0604020202020204" pitchFamily="34" charset="0"/>
              </a:rPr>
              <a:t>K-Means Model Fitting</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368426"/>
            <a:ext cx="10515600" cy="4351338"/>
          </a:xfrm>
        </p:spPr>
        <p:txBody>
          <a:bodyPr>
            <a:normAutofit/>
          </a:bodyPr>
          <a:lstStyle/>
          <a:p>
            <a:r>
              <a:rPr lang="en-US" sz="2400" dirty="0">
                <a:latin typeface="Arial" panose="020B0604020202020204" pitchFamily="34" charset="0"/>
                <a:cs typeface="Arial" panose="020B0604020202020204" pitchFamily="34" charset="0"/>
              </a:rPr>
              <a:t>Narrowed down the optimal numbers of cluster as 3, 4 or 5. Used sum of squared error (SSE) values and elbow method as governing criteria.</a:t>
            </a:r>
          </a:p>
        </p:txBody>
      </p:sp>
      <p:pic>
        <p:nvPicPr>
          <p:cNvPr id="5" name="Picture 4" descr="Chart, line chart&#10;&#10;Description automatically generated">
            <a:extLst>
              <a:ext uri="{FF2B5EF4-FFF2-40B4-BE49-F238E27FC236}">
                <a16:creationId xmlns:a16="http://schemas.microsoft.com/office/drawing/2014/main" id="{C74A9F14-B1CB-054A-A39C-45E294D8308A}"/>
              </a:ext>
            </a:extLst>
          </p:cNvPr>
          <p:cNvPicPr>
            <a:picLocks noChangeAspect="1"/>
          </p:cNvPicPr>
          <p:nvPr/>
        </p:nvPicPr>
        <p:blipFill>
          <a:blip r:embed="rId2"/>
          <a:stretch>
            <a:fillRect/>
          </a:stretch>
        </p:blipFill>
        <p:spPr>
          <a:xfrm>
            <a:off x="4077274" y="2397512"/>
            <a:ext cx="4037451" cy="4006153"/>
          </a:xfrm>
          <a:prstGeom prst="rect">
            <a:avLst/>
          </a:prstGeom>
        </p:spPr>
      </p:pic>
      <p:sp>
        <p:nvSpPr>
          <p:cNvPr id="6" name="Oval 5">
            <a:extLst>
              <a:ext uri="{FF2B5EF4-FFF2-40B4-BE49-F238E27FC236}">
                <a16:creationId xmlns:a16="http://schemas.microsoft.com/office/drawing/2014/main" id="{E512D143-9F55-4447-AA6D-9F9EA472FA12}"/>
              </a:ext>
            </a:extLst>
          </p:cNvPr>
          <p:cNvSpPr/>
          <p:nvPr/>
        </p:nvSpPr>
        <p:spPr>
          <a:xfrm>
            <a:off x="5330283" y="4967053"/>
            <a:ext cx="1126274" cy="10450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90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F7E3-2F2A-FC48-BAAA-39E00A795314}"/>
              </a:ext>
            </a:extLst>
          </p:cNvPr>
          <p:cNvSpPr>
            <a:spLocks noGrp="1"/>
          </p:cNvSpPr>
          <p:nvPr>
            <p:ph type="title"/>
          </p:nvPr>
        </p:nvSpPr>
        <p:spPr>
          <a:xfrm>
            <a:off x="838200" y="-2863"/>
            <a:ext cx="10515600" cy="1325563"/>
          </a:xfrm>
        </p:spPr>
        <p:txBody>
          <a:bodyPr>
            <a:normAutofit/>
          </a:bodyPr>
          <a:lstStyle/>
          <a:p>
            <a:pPr marL="742950" indent="-742950">
              <a:buFont typeface="+mj-lt"/>
              <a:buAutoNum type="arabicPeriod" startAt="4"/>
            </a:pPr>
            <a:r>
              <a:rPr lang="en-US" sz="4000" dirty="0">
                <a:latin typeface="Arial" panose="020B0604020202020204" pitchFamily="34" charset="0"/>
                <a:cs typeface="Arial" panose="020B0604020202020204" pitchFamily="34" charset="0"/>
              </a:rPr>
              <a:t>K-Means Model Fitting</a:t>
            </a:r>
          </a:p>
        </p:txBody>
      </p:sp>
      <p:sp>
        <p:nvSpPr>
          <p:cNvPr id="3" name="Content Placeholder 2">
            <a:extLst>
              <a:ext uri="{FF2B5EF4-FFF2-40B4-BE49-F238E27FC236}">
                <a16:creationId xmlns:a16="http://schemas.microsoft.com/office/drawing/2014/main" id="{1BA5D527-7F37-894A-984F-329B2AF1B1F3}"/>
              </a:ext>
            </a:extLst>
          </p:cNvPr>
          <p:cNvSpPr>
            <a:spLocks noGrp="1"/>
          </p:cNvSpPr>
          <p:nvPr>
            <p:ph idx="1"/>
          </p:nvPr>
        </p:nvSpPr>
        <p:spPr>
          <a:xfrm>
            <a:off x="838200" y="1290368"/>
            <a:ext cx="10515600" cy="4351338"/>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Determined model with 3 clusters as the best choice with the help of ‘</a:t>
            </a:r>
            <a:r>
              <a:rPr lang="en-US" sz="2400" dirty="0" err="1">
                <a:latin typeface="Arial" panose="020B0604020202020204" pitchFamily="34" charset="0"/>
                <a:cs typeface="Arial" panose="020B0604020202020204" pitchFamily="34" charset="0"/>
              </a:rPr>
              <a:t>snakeplot</a:t>
            </a:r>
            <a:r>
              <a:rPr lang="en-US" sz="2400" dirty="0">
                <a:latin typeface="Arial" panose="020B0604020202020204" pitchFamily="34" charset="0"/>
                <a:cs typeface="Arial" panose="020B0604020202020204" pitchFamily="34" charset="0"/>
              </a:rPr>
              <a:t>’. Higher cluster number lead to overlapping/complex segmentation.</a:t>
            </a:r>
          </a:p>
          <a:p>
            <a:endParaRPr lang="en-US" sz="2400" dirty="0">
              <a:latin typeface="Arial" panose="020B0604020202020204" pitchFamily="34" charset="0"/>
              <a:cs typeface="Arial" panose="020B0604020202020204" pitchFamily="34" charset="0"/>
            </a:endParaRPr>
          </a:p>
        </p:txBody>
      </p:sp>
      <p:pic>
        <p:nvPicPr>
          <p:cNvPr id="5" name="Picture 4" descr="Chart, line chart&#10;&#10;Description automatically generated">
            <a:extLst>
              <a:ext uri="{FF2B5EF4-FFF2-40B4-BE49-F238E27FC236}">
                <a16:creationId xmlns:a16="http://schemas.microsoft.com/office/drawing/2014/main" id="{84A231DD-380F-D94E-B05A-E84703890664}"/>
              </a:ext>
            </a:extLst>
          </p:cNvPr>
          <p:cNvPicPr>
            <a:picLocks noChangeAspect="1"/>
          </p:cNvPicPr>
          <p:nvPr/>
        </p:nvPicPr>
        <p:blipFill>
          <a:blip r:embed="rId2"/>
          <a:stretch>
            <a:fillRect/>
          </a:stretch>
        </p:blipFill>
        <p:spPr>
          <a:xfrm>
            <a:off x="4131164" y="2965217"/>
            <a:ext cx="4005158" cy="3527657"/>
          </a:xfrm>
          <a:prstGeom prst="rect">
            <a:avLst/>
          </a:prstGeom>
        </p:spPr>
      </p:pic>
      <p:pic>
        <p:nvPicPr>
          <p:cNvPr id="7" name="Picture 6" descr="Chart&#10;&#10;Description automatically generated">
            <a:extLst>
              <a:ext uri="{FF2B5EF4-FFF2-40B4-BE49-F238E27FC236}">
                <a16:creationId xmlns:a16="http://schemas.microsoft.com/office/drawing/2014/main" id="{85C53176-6CDE-6D4C-979D-4B4721AA8CA7}"/>
              </a:ext>
            </a:extLst>
          </p:cNvPr>
          <p:cNvPicPr>
            <a:picLocks noChangeAspect="1"/>
          </p:cNvPicPr>
          <p:nvPr/>
        </p:nvPicPr>
        <p:blipFill>
          <a:blip r:embed="rId3"/>
          <a:stretch>
            <a:fillRect/>
          </a:stretch>
        </p:blipFill>
        <p:spPr>
          <a:xfrm>
            <a:off x="8170699" y="2961538"/>
            <a:ext cx="3943244" cy="3527657"/>
          </a:xfrm>
          <a:prstGeom prst="rect">
            <a:avLst/>
          </a:prstGeom>
        </p:spPr>
      </p:pic>
      <p:pic>
        <p:nvPicPr>
          <p:cNvPr id="9" name="Picture 8" descr="Chart&#10;&#10;Description automatically generated">
            <a:extLst>
              <a:ext uri="{FF2B5EF4-FFF2-40B4-BE49-F238E27FC236}">
                <a16:creationId xmlns:a16="http://schemas.microsoft.com/office/drawing/2014/main" id="{448A03C8-D826-F649-9506-34D1C312D1B4}"/>
              </a:ext>
            </a:extLst>
          </p:cNvPr>
          <p:cNvPicPr>
            <a:picLocks noChangeAspect="1"/>
          </p:cNvPicPr>
          <p:nvPr/>
        </p:nvPicPr>
        <p:blipFill>
          <a:blip r:embed="rId4"/>
          <a:stretch>
            <a:fillRect/>
          </a:stretch>
        </p:blipFill>
        <p:spPr>
          <a:xfrm>
            <a:off x="235826" y="2999680"/>
            <a:ext cx="3785217" cy="3421612"/>
          </a:xfrm>
          <a:prstGeom prst="rect">
            <a:avLst/>
          </a:prstGeom>
        </p:spPr>
      </p:pic>
    </p:spTree>
    <p:extLst>
      <p:ext uri="{BB962C8B-B14F-4D97-AF65-F5344CB8AC3E}">
        <p14:creationId xmlns:p14="http://schemas.microsoft.com/office/powerpoint/2010/main" val="150777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860</Words>
  <Application>Microsoft Macintosh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Assignment Solution</vt:lpstr>
      <vt:lpstr>Contents</vt:lpstr>
      <vt:lpstr>Initial Setup</vt:lpstr>
      <vt:lpstr>Methodology </vt:lpstr>
      <vt:lpstr>Methodology </vt:lpstr>
      <vt:lpstr>Feature Engineering</vt:lpstr>
      <vt:lpstr>Feature Engineering</vt:lpstr>
      <vt:lpstr>K-Means Model Fitting</vt:lpstr>
      <vt:lpstr>K-Means Model Fitting</vt:lpstr>
      <vt:lpstr>Insights</vt:lpstr>
      <vt:lpstr>Insights</vt:lpstr>
      <vt:lpstr>Insights</vt:lpstr>
      <vt:lpstr>Insights</vt:lpstr>
      <vt:lpstr>Insights</vt:lpstr>
      <vt:lpstr>Insights</vt:lpstr>
      <vt:lpstr>Insights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Nagial</dc:creator>
  <cp:lastModifiedBy>Rahul Nagial</cp:lastModifiedBy>
  <cp:revision>29</cp:revision>
  <dcterms:created xsi:type="dcterms:W3CDTF">2021-06-24T05:54:03Z</dcterms:created>
  <dcterms:modified xsi:type="dcterms:W3CDTF">2021-06-25T01:43:45Z</dcterms:modified>
</cp:coreProperties>
</file>