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3B081-FB8A-410E-A2B0-2A1B22748E17}" v="441" dt="2024-03-24T00:46:36.176"/>
    <p1510:client id="{C5EA89E1-88E9-4C20-9493-3809C8199106}" v="3" dt="2024-03-24T00:47:13.091"/>
    <p1510:client id="{CF4EE762-4F0C-49A8-877B-A163DE898AB8}" v="35" dt="2024-03-23T04:46:58.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10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823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476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198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222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853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761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55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520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3/24/2024</a:t>
            </a:fld>
            <a:endParaRPr lang="en-US"/>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245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3/24/2024</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025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555236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4651FF8-1F10-0AB7-49F0-9787019728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2687644F-3E4E-9C97-DFDC-D3F7A2B6AE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9801" y="638176"/>
            <a:ext cx="9172398"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91739" y="881806"/>
            <a:ext cx="8178484" cy="1247940"/>
          </a:xfrm>
        </p:spPr>
        <p:txBody>
          <a:bodyPr anchor="ctr">
            <a:normAutofit/>
          </a:bodyPr>
          <a:lstStyle/>
          <a:p>
            <a:pPr algn="ctr"/>
            <a:r>
              <a:rPr lang="en-US" sz="3200" b="1">
                <a:latin typeface="Times New Roman"/>
                <a:cs typeface="Times New Roman"/>
              </a:rPr>
              <a:t>HACKSPARROW</a:t>
            </a:r>
            <a:br>
              <a:rPr lang="en-US" sz="3200" b="1">
                <a:latin typeface="Times New Roman"/>
                <a:cs typeface="Times New Roman"/>
              </a:rPr>
            </a:br>
            <a:r>
              <a:rPr lang="en-US" sz="3200" b="1">
                <a:latin typeface="Times New Roman"/>
                <a:cs typeface="Times New Roman"/>
              </a:rPr>
              <a:t> </a:t>
            </a:r>
            <a:endParaRPr lang="en-US"/>
          </a:p>
        </p:txBody>
      </p:sp>
      <p:sp>
        <p:nvSpPr>
          <p:cNvPr id="3" name="Subtitle 2"/>
          <p:cNvSpPr>
            <a:spLocks noGrp="1"/>
          </p:cNvSpPr>
          <p:nvPr>
            <p:ph type="subTitle" idx="1"/>
          </p:nvPr>
        </p:nvSpPr>
        <p:spPr>
          <a:xfrm>
            <a:off x="908720" y="2010982"/>
            <a:ext cx="8850560" cy="3760067"/>
          </a:xfrm>
        </p:spPr>
        <p:txBody>
          <a:bodyPr vert="horz" lIns="91440" tIns="45720" rIns="91440" bIns="45720" rtlCol="0" anchor="ctr">
            <a:noAutofit/>
          </a:bodyPr>
          <a:lstStyle/>
          <a:p>
            <a:r>
              <a:rPr lang="en-US" sz="3200" b="1">
                <a:latin typeface="Times New Roman"/>
                <a:cs typeface="Times New Roman"/>
              </a:rPr>
              <a:t>Team Name</a:t>
            </a:r>
            <a:r>
              <a:rPr lang="en-US" sz="3200">
                <a:latin typeface="Times New Roman"/>
                <a:cs typeface="Times New Roman"/>
              </a:rPr>
              <a:t> : </a:t>
            </a:r>
            <a:r>
              <a:rPr lang="en-US" sz="3200" err="1">
                <a:latin typeface="Times New Roman"/>
                <a:cs typeface="Times New Roman"/>
              </a:rPr>
              <a:t>Techrunners</a:t>
            </a:r>
            <a:endParaRPr lang="en-US" sz="3200">
              <a:latin typeface="Times New Roman"/>
              <a:cs typeface="Times New Roman"/>
            </a:endParaRPr>
          </a:p>
          <a:p>
            <a:r>
              <a:rPr lang="en-US" sz="3200" b="1">
                <a:latin typeface="Times New Roman"/>
                <a:cs typeface="Times New Roman"/>
              </a:rPr>
              <a:t>Domain</a:t>
            </a:r>
            <a:r>
              <a:rPr lang="en-US" sz="3200">
                <a:latin typeface="Times New Roman"/>
                <a:cs typeface="Times New Roman"/>
              </a:rPr>
              <a:t> : AI/ML</a:t>
            </a:r>
          </a:p>
          <a:p>
            <a:r>
              <a:rPr lang="en-US" sz="3200" b="1">
                <a:latin typeface="Times New Roman"/>
                <a:cs typeface="Times New Roman"/>
              </a:rPr>
              <a:t>Team Members</a:t>
            </a:r>
            <a:r>
              <a:rPr lang="en-US" sz="3200">
                <a:latin typeface="Times New Roman"/>
                <a:cs typeface="Times New Roman"/>
              </a:rPr>
              <a:t>:</a:t>
            </a:r>
          </a:p>
          <a:p>
            <a:r>
              <a:rPr lang="en-US" sz="3200">
                <a:latin typeface="Times New Roman"/>
                <a:cs typeface="Times New Roman"/>
              </a:rPr>
              <a:t>Rahul Nair </a:t>
            </a:r>
          </a:p>
          <a:p>
            <a:r>
              <a:rPr lang="en-US" sz="3200">
                <a:latin typeface="Times New Roman"/>
                <a:cs typeface="Times New Roman"/>
              </a:rPr>
              <a:t>Shreeram Sawant </a:t>
            </a:r>
          </a:p>
          <a:p>
            <a:r>
              <a:rPr lang="en-US" sz="3200">
                <a:latin typeface="Times New Roman"/>
                <a:cs typeface="Times New Roman"/>
              </a:rPr>
              <a:t>Vighnesh Rane </a:t>
            </a:r>
          </a:p>
          <a:p>
            <a:pPr algn="ctr"/>
            <a:endParaRPr lang="en-US" sz="2400"/>
          </a:p>
        </p:txBody>
      </p:sp>
      <p:sp>
        <p:nvSpPr>
          <p:cNvPr id="12" name="Rectangle 11">
            <a:extLst>
              <a:ext uri="{FF2B5EF4-FFF2-40B4-BE49-F238E27FC236}">
                <a16:creationId xmlns:a16="http://schemas.microsoft.com/office/drawing/2014/main" xmlns="" id="{38058123-00F3-558B-D353-674B7B9B1B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44440" y="4259315"/>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logo of a company&#10;&#10;Description automatically generated">
            <a:extLst>
              <a:ext uri="{FF2B5EF4-FFF2-40B4-BE49-F238E27FC236}">
                <a16:creationId xmlns:a16="http://schemas.microsoft.com/office/drawing/2014/main" xmlns="" id="{0A4E2A70-D18D-65B2-9155-06A0EA7C72C6}"/>
              </a:ext>
            </a:extLst>
          </p:cNvPr>
          <p:cNvPicPr>
            <a:picLocks noChangeAspect="1"/>
          </p:cNvPicPr>
          <p:nvPr/>
        </p:nvPicPr>
        <p:blipFill>
          <a:blip r:embed="rId2"/>
          <a:stretch>
            <a:fillRect/>
          </a:stretch>
        </p:blipFill>
        <p:spPr>
          <a:xfrm>
            <a:off x="90398" y="39717"/>
            <a:ext cx="2838450" cy="1200150"/>
          </a:xfrm>
          <a:prstGeom prst="rect">
            <a:avLst/>
          </a:prstGeom>
        </p:spPr>
      </p:pic>
      <p:sp>
        <p:nvSpPr>
          <p:cNvPr id="5" name="TextBox 4">
            <a:extLst>
              <a:ext uri="{FF2B5EF4-FFF2-40B4-BE49-F238E27FC236}">
                <a16:creationId xmlns:a16="http://schemas.microsoft.com/office/drawing/2014/main" xmlns="" id="{74CF6A32-68DF-E385-9703-1D6962AED304}"/>
              </a:ext>
            </a:extLst>
          </p:cNvPr>
          <p:cNvSpPr txBox="1"/>
          <p:nvPr/>
        </p:nvSpPr>
        <p:spPr>
          <a:xfrm>
            <a:off x="3440341" y="171890"/>
            <a:ext cx="65362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Times New Roman"/>
                <a:cs typeface="Times New Roman"/>
              </a:rPr>
              <a:t>TERNA ENGINEERING COLLEGE</a:t>
            </a:r>
            <a:endParaRPr lang="en-US"/>
          </a:p>
          <a:p>
            <a:pPr algn="l"/>
            <a:endParaRPr lang="en-US"/>
          </a:p>
        </p:txBody>
      </p:sp>
      <p:pic>
        <p:nvPicPr>
          <p:cNvPr id="6" name="Picture 5">
            <a:extLst>
              <a:ext uri="{FF2B5EF4-FFF2-40B4-BE49-F238E27FC236}">
                <a16:creationId xmlns:a16="http://schemas.microsoft.com/office/drawing/2014/main" xmlns="" id="{650C7275-B70F-7061-7CDD-1B1318744E62}"/>
              </a:ext>
            </a:extLst>
          </p:cNvPr>
          <p:cNvPicPr>
            <a:picLocks noChangeAspect="1"/>
          </p:cNvPicPr>
          <p:nvPr/>
        </p:nvPicPr>
        <p:blipFill>
          <a:blip r:embed="rId3"/>
          <a:stretch>
            <a:fillRect/>
          </a:stretch>
        </p:blipFill>
        <p:spPr>
          <a:xfrm>
            <a:off x="7503543" y="1500996"/>
            <a:ext cx="4114800" cy="4704271"/>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5DF40726-9B19-4165-9C26-757D16E19E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4E30120F-4D16-EAF2-DF5D-54424AAE5D55}"/>
              </a:ext>
            </a:extLst>
          </p:cNvPr>
          <p:cNvSpPr txBox="1"/>
          <p:nvPr/>
        </p:nvSpPr>
        <p:spPr>
          <a:xfrm>
            <a:off x="838199" y="746988"/>
            <a:ext cx="5449017" cy="573229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spcAft>
                <a:spcPts val="600"/>
              </a:spcAft>
              <a:buFont typeface="Arial"/>
              <a:buChar char="•"/>
            </a:pPr>
            <a:r>
              <a:rPr lang="en-US" sz="2800" b="1">
                <a:latin typeface="Times New Roman"/>
                <a:cs typeface="Times New Roman"/>
              </a:rPr>
              <a:t>PS- AM4</a:t>
            </a:r>
            <a:r>
              <a:rPr lang="en-US" sz="2400" b="1">
                <a:latin typeface="Times New Roman"/>
                <a:cs typeface="Times New Roman"/>
              </a:rPr>
              <a:t> </a:t>
            </a:r>
            <a:r>
              <a:rPr lang="en-US" sz="2400">
                <a:latin typeface="Times New Roman"/>
                <a:cs typeface="Times New Roman"/>
              </a:rPr>
              <a:t>: </a:t>
            </a:r>
            <a:endParaRPr lang="en-US" sz="2400"/>
          </a:p>
          <a:p>
            <a:pPr>
              <a:spcAft>
                <a:spcPts val="600"/>
              </a:spcAft>
            </a:pPr>
            <a:r>
              <a:rPr lang="en-US" sz="2400">
                <a:latin typeface="Times New Roman"/>
                <a:cs typeface="Times New Roman"/>
              </a:rPr>
              <a:t>AI for Personalized Customer Service Chatbots: Develop AI-powered chatbots that provide personalized customer service experiences. Train the chatbots on customer conversation history and product knowledge to answer questions, offer relevant product recommendations, and resolve common issues efficiently. Integrate sentiment analysis features (avoid core NLP) to adapt communication style based on customer emotions and improve overall customer satisfaction.</a:t>
            </a:r>
          </a:p>
          <a:p>
            <a:pPr indent="-228600" algn="ctr">
              <a:spcAft>
                <a:spcPts val="600"/>
              </a:spcAft>
              <a:buFont typeface="Arial"/>
              <a:buChar char="•"/>
            </a:pPr>
            <a:endParaRPr lang="en-US" sz="2400">
              <a:latin typeface="Times New Roman"/>
              <a:cs typeface="Times New Roman"/>
            </a:endParaRPr>
          </a:p>
        </p:txBody>
      </p:sp>
      <p:pic>
        <p:nvPicPr>
          <p:cNvPr id="8" name="Picture 7" descr="A cartoon of a robot with headphones&#10;&#10;Description automatically generated">
            <a:extLst>
              <a:ext uri="{FF2B5EF4-FFF2-40B4-BE49-F238E27FC236}">
                <a16:creationId xmlns:a16="http://schemas.microsoft.com/office/drawing/2014/main" xmlns="" id="{0DB36AF8-9E34-A44E-F972-DA9F4B426986}"/>
              </a:ext>
            </a:extLst>
          </p:cNvPr>
          <p:cNvPicPr>
            <a:picLocks noChangeAspect="1"/>
          </p:cNvPicPr>
          <p:nvPr/>
        </p:nvPicPr>
        <p:blipFill rotWithShape="1">
          <a:blip r:embed="rId2"/>
          <a:srcRect r="2436" b="-4"/>
          <a:stretch/>
        </p:blipFill>
        <p:spPr>
          <a:xfrm>
            <a:off x="6190488" y="566928"/>
            <a:ext cx="5157216" cy="5286197"/>
          </a:xfrm>
          <a:prstGeom prst="rect">
            <a:avLst/>
          </a:prstGeom>
        </p:spPr>
      </p:pic>
      <p:sp>
        <p:nvSpPr>
          <p:cNvPr id="15" name="Rectangle 14">
            <a:extLst>
              <a:ext uri="{FF2B5EF4-FFF2-40B4-BE49-F238E27FC236}">
                <a16:creationId xmlns:a16="http://schemas.microsoft.com/office/drawing/2014/main" xmlns="" id="{2089CB41-F399-4AEB-980C-5BFB1049CB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xmlns="" id="{1BFC967B-3DD6-463D-9DB9-6E4419AE0D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63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03291-3CB0-A63B-B899-30C08833B169}"/>
              </a:ext>
            </a:extLst>
          </p:cNvPr>
          <p:cNvSpPr>
            <a:spLocks noGrp="1"/>
          </p:cNvSpPr>
          <p:nvPr>
            <p:ph type="title"/>
          </p:nvPr>
        </p:nvSpPr>
        <p:spPr/>
        <p:txBody>
          <a:bodyPr/>
          <a:lstStyle/>
          <a:p>
            <a:r>
              <a:rPr lang="en-US"/>
              <a:t>Technology Used</a:t>
            </a:r>
          </a:p>
        </p:txBody>
      </p:sp>
      <p:sp>
        <p:nvSpPr>
          <p:cNvPr id="3" name="Content Placeholder 2">
            <a:extLst>
              <a:ext uri="{FF2B5EF4-FFF2-40B4-BE49-F238E27FC236}">
                <a16:creationId xmlns:a16="http://schemas.microsoft.com/office/drawing/2014/main" xmlns="" id="{EE206FBB-448E-9921-5893-9AE228A9A275}"/>
              </a:ext>
            </a:extLst>
          </p:cNvPr>
          <p:cNvSpPr>
            <a:spLocks noGrp="1"/>
          </p:cNvSpPr>
          <p:nvPr>
            <p:ph idx="1"/>
          </p:nvPr>
        </p:nvSpPr>
        <p:spPr>
          <a:xfrm>
            <a:off x="943040" y="1802288"/>
            <a:ext cx="10168128" cy="4427421"/>
          </a:xfrm>
        </p:spPr>
        <p:txBody>
          <a:bodyPr vert="horz" lIns="91440" tIns="45720" rIns="91440" bIns="45720" rtlCol="0" anchor="t">
            <a:noAutofit/>
          </a:bodyPr>
          <a:lstStyle/>
          <a:p>
            <a:r>
              <a:rPr lang="en-US">
                <a:solidFill>
                  <a:srgbClr val="1F2328"/>
                </a:solidFill>
                <a:latin typeface="Times New Roman"/>
                <a:cs typeface="Times New Roman"/>
              </a:rPr>
              <a:t>Python3</a:t>
            </a:r>
            <a:endParaRPr lang="en-US">
              <a:latin typeface="Times New Roman"/>
              <a:cs typeface="Times New Roman"/>
            </a:endParaRPr>
          </a:p>
          <a:p>
            <a:r>
              <a:rPr lang="en-US">
                <a:solidFill>
                  <a:srgbClr val="1F2328"/>
                </a:solidFill>
                <a:latin typeface="Times New Roman"/>
                <a:ea typeface="+mn-lt"/>
                <a:cs typeface="+mn-lt"/>
              </a:rPr>
              <a:t>Django Framework</a:t>
            </a:r>
            <a:endParaRPr lang="en-US">
              <a:latin typeface="Times New Roman"/>
              <a:cs typeface="Times New Roman"/>
            </a:endParaRPr>
          </a:p>
          <a:p>
            <a:r>
              <a:rPr lang="en-US" err="1">
                <a:solidFill>
                  <a:srgbClr val="1F2328"/>
                </a:solidFill>
                <a:latin typeface="Times New Roman"/>
                <a:ea typeface="+mn-lt"/>
                <a:cs typeface="+mn-lt"/>
              </a:rPr>
              <a:t>Tensorflow</a:t>
            </a:r>
            <a:endParaRPr lang="en-US">
              <a:latin typeface="Times New Roman"/>
              <a:cs typeface="Times New Roman"/>
            </a:endParaRPr>
          </a:p>
          <a:p>
            <a:r>
              <a:rPr lang="en-US">
                <a:solidFill>
                  <a:srgbClr val="1F2328"/>
                </a:solidFill>
                <a:latin typeface="Times New Roman"/>
                <a:ea typeface="+mn-lt"/>
                <a:cs typeface="+mn-lt"/>
              </a:rPr>
              <a:t>NLTK</a:t>
            </a:r>
            <a:endParaRPr lang="en-US">
              <a:latin typeface="Times New Roman"/>
              <a:cs typeface="Times New Roman"/>
            </a:endParaRPr>
          </a:p>
          <a:p>
            <a:r>
              <a:rPr lang="en-US" err="1">
                <a:solidFill>
                  <a:srgbClr val="1F2328"/>
                </a:solidFill>
                <a:latin typeface="Times New Roman"/>
                <a:ea typeface="+mn-lt"/>
                <a:cs typeface="+mn-lt"/>
              </a:rPr>
              <a:t>Numpy</a:t>
            </a:r>
            <a:endParaRPr lang="en-US">
              <a:latin typeface="Times New Roman"/>
              <a:cs typeface="Times New Roman"/>
            </a:endParaRPr>
          </a:p>
          <a:p>
            <a:r>
              <a:rPr lang="en-US">
                <a:solidFill>
                  <a:srgbClr val="1F2328"/>
                </a:solidFill>
                <a:latin typeface="Times New Roman"/>
                <a:ea typeface="+mn-lt"/>
                <a:cs typeface="+mn-lt"/>
              </a:rPr>
              <a:t>HTML, CSS</a:t>
            </a:r>
            <a:endParaRPr lang="en-US">
              <a:latin typeface="Times New Roman"/>
              <a:cs typeface="Times New Roman"/>
            </a:endParaRPr>
          </a:p>
          <a:p>
            <a:r>
              <a:rPr lang="en-US">
                <a:solidFill>
                  <a:srgbClr val="1F2328"/>
                </a:solidFill>
                <a:latin typeface="Times New Roman"/>
                <a:ea typeface="+mn-lt"/>
                <a:cs typeface="+mn-lt"/>
              </a:rPr>
              <a:t>JavaScript</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3013060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10903-FDDD-4109-5704-765E277EE3DB}"/>
              </a:ext>
            </a:extLst>
          </p:cNvPr>
          <p:cNvSpPr>
            <a:spLocks noGrp="1"/>
          </p:cNvSpPr>
          <p:nvPr>
            <p:ph type="title"/>
          </p:nvPr>
        </p:nvSpPr>
        <p:spPr>
          <a:xfrm>
            <a:off x="899908" y="203583"/>
            <a:ext cx="10168128" cy="1179576"/>
          </a:xfrm>
        </p:spPr>
        <p:txBody>
          <a:bodyPr>
            <a:normAutofit/>
          </a:bodyPr>
          <a:lstStyle/>
          <a:p>
            <a:r>
              <a:rPr lang="en-US" sz="3600">
                <a:latin typeface="Times New Roman"/>
                <a:ea typeface="+mj-lt"/>
                <a:cs typeface="+mj-lt"/>
              </a:rPr>
              <a:t>Key points</a:t>
            </a:r>
            <a:endParaRPr lang="en-US" sz="3600">
              <a:latin typeface="Times New Roman"/>
            </a:endParaRPr>
          </a:p>
        </p:txBody>
      </p:sp>
      <p:sp>
        <p:nvSpPr>
          <p:cNvPr id="4" name="TextBox 3">
            <a:extLst>
              <a:ext uri="{FF2B5EF4-FFF2-40B4-BE49-F238E27FC236}">
                <a16:creationId xmlns:a16="http://schemas.microsoft.com/office/drawing/2014/main" xmlns="" id="{4452E127-6F05-4547-D2A6-759882C3702D}"/>
              </a:ext>
            </a:extLst>
          </p:cNvPr>
          <p:cNvSpPr txBox="1"/>
          <p:nvPr/>
        </p:nvSpPr>
        <p:spPr>
          <a:xfrm>
            <a:off x="750498" y="1065522"/>
            <a:ext cx="1046480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 </a:t>
            </a:r>
            <a:r>
              <a:rPr lang="en-US" sz="2800" b="1">
                <a:latin typeface="Times New Roman"/>
                <a:ea typeface="+mn-lt"/>
                <a:cs typeface="+mn-lt"/>
              </a:rPr>
              <a:t>Customer History Analysis</a:t>
            </a:r>
            <a:r>
              <a:rPr lang="en-US" sz="2800">
                <a:latin typeface="Times New Roman"/>
                <a:ea typeface="+mn-lt"/>
                <a:cs typeface="+mn-lt"/>
              </a:rPr>
              <a:t>: Train the chatbots to analyze customer conversation history to understand preferences, past issues, and interactions, enabling personalized responses. </a:t>
            </a:r>
            <a:endParaRPr lang="en-US" sz="2800">
              <a:latin typeface="Times New Roman"/>
              <a:ea typeface="+mn-lt"/>
              <a:cs typeface="Times New Roman"/>
            </a:endParaRPr>
          </a:p>
          <a:p>
            <a:pPr marL="457200" indent="-457200">
              <a:buFont typeface="Arial"/>
              <a:buChar char="•"/>
            </a:pPr>
            <a:r>
              <a:rPr lang="en-US" sz="2800" b="1">
                <a:latin typeface="Times New Roman"/>
                <a:ea typeface="+mn-lt"/>
                <a:cs typeface="+mn-lt"/>
              </a:rPr>
              <a:t>Product Knowledge Integration</a:t>
            </a:r>
            <a:r>
              <a:rPr lang="en-US" sz="2800">
                <a:latin typeface="Times New Roman"/>
                <a:ea typeface="+mn-lt"/>
                <a:cs typeface="+mn-lt"/>
              </a:rPr>
              <a:t>: Integrate extensive product knowledge databases to enable chatbots to offer accurate and relevant product recommendations and assistance. </a:t>
            </a:r>
            <a:endParaRPr lang="en-US" sz="2800">
              <a:latin typeface="Times New Roman"/>
              <a:ea typeface="+mn-lt"/>
              <a:cs typeface="Times New Roman"/>
            </a:endParaRPr>
          </a:p>
          <a:p>
            <a:pPr marL="457200" indent="-457200">
              <a:buFont typeface="Arial"/>
              <a:buChar char="•"/>
            </a:pPr>
            <a:r>
              <a:rPr lang="en-US" sz="2800" b="1">
                <a:latin typeface="Times New Roman"/>
                <a:ea typeface="+mn-lt"/>
                <a:cs typeface="+mn-lt"/>
              </a:rPr>
              <a:t>Sentiment Analysis Implementation</a:t>
            </a:r>
            <a:r>
              <a:rPr lang="en-US" sz="2800">
                <a:latin typeface="Times New Roman"/>
                <a:ea typeface="+mn-lt"/>
                <a:cs typeface="+mn-lt"/>
              </a:rPr>
              <a:t>: Incorporate sentiment analysis features to gauge customer emotions and tailor responses accordingly, enhancing customer satisfaction. </a:t>
            </a:r>
            <a:endParaRPr lang="en-US" sz="2800">
              <a:latin typeface="Times New Roman"/>
              <a:ea typeface="+mn-lt"/>
              <a:cs typeface="Times New Roman"/>
            </a:endParaRPr>
          </a:p>
          <a:p>
            <a:pPr marL="457200" indent="-457200">
              <a:buFont typeface="Arial"/>
              <a:buChar char="•"/>
            </a:pPr>
            <a:r>
              <a:rPr lang="en-US" sz="2800" b="1">
                <a:latin typeface="Times New Roman"/>
                <a:ea typeface="+mn-lt"/>
                <a:cs typeface="+mn-lt"/>
              </a:rPr>
              <a:t>Efficient Issue Resolution</a:t>
            </a:r>
            <a:r>
              <a:rPr lang="en-US" sz="2800">
                <a:latin typeface="Times New Roman"/>
                <a:ea typeface="+mn-lt"/>
                <a:cs typeface="+mn-lt"/>
              </a:rPr>
              <a:t>: Equip chatbots with the ability to efficiently resolve common customer issues by providing accurate solutions and escalating complex problems to human agents when necessary.</a:t>
            </a:r>
            <a:endParaRPr lang="en-US" sz="2800">
              <a:latin typeface="Times New Roman"/>
              <a:cs typeface="Times New Roman"/>
            </a:endParaRPr>
          </a:p>
        </p:txBody>
      </p:sp>
    </p:spTree>
    <p:extLst>
      <p:ext uri="{BB962C8B-B14F-4D97-AF65-F5344CB8AC3E}">
        <p14:creationId xmlns:p14="http://schemas.microsoft.com/office/powerpoint/2010/main" val="1000463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2BC25-04DC-C09E-0A0A-74C558E39402}"/>
              </a:ext>
            </a:extLst>
          </p:cNvPr>
          <p:cNvSpPr>
            <a:spLocks noGrp="1"/>
          </p:cNvSpPr>
          <p:nvPr>
            <p:ph type="title"/>
          </p:nvPr>
        </p:nvSpPr>
        <p:spPr/>
        <p:txBody>
          <a:bodyPr>
            <a:normAutofit fontScale="90000"/>
          </a:bodyPr>
          <a:lstStyle/>
          <a:p>
            <a:r>
              <a:rPr lang="en-US"/>
              <a:t>Bonus point</a:t>
            </a:r>
            <a:br>
              <a:rPr lang="en-US"/>
            </a:br>
            <a:endParaRPr lang="en-US"/>
          </a:p>
        </p:txBody>
      </p:sp>
      <p:sp>
        <p:nvSpPr>
          <p:cNvPr id="3" name="Content Placeholder 2">
            <a:extLst>
              <a:ext uri="{FF2B5EF4-FFF2-40B4-BE49-F238E27FC236}">
                <a16:creationId xmlns:a16="http://schemas.microsoft.com/office/drawing/2014/main" xmlns="" id="{588EC3E3-70B8-EA49-2003-DEE42A49F25A}"/>
              </a:ext>
            </a:extLst>
          </p:cNvPr>
          <p:cNvSpPr>
            <a:spLocks noGrp="1"/>
          </p:cNvSpPr>
          <p:nvPr>
            <p:ph idx="1"/>
          </p:nvPr>
        </p:nvSpPr>
        <p:spPr/>
        <p:txBody>
          <a:bodyPr vert="horz" lIns="91440" tIns="45720" rIns="91440" bIns="45720" rtlCol="0" anchor="t">
            <a:normAutofit/>
          </a:bodyPr>
          <a:lstStyle/>
          <a:p>
            <a:r>
              <a:rPr lang="en-US" sz="3200" b="1">
                <a:latin typeface="Times New Roman"/>
                <a:ea typeface="+mn-lt"/>
                <a:cs typeface="+mn-lt"/>
              </a:rPr>
              <a:t>Seamless Integration with CRM Systems:</a:t>
            </a:r>
            <a:r>
              <a:rPr lang="en-US" sz="3200">
                <a:latin typeface="Times New Roman"/>
                <a:ea typeface="+mn-lt"/>
                <a:cs typeface="+mn-lt"/>
              </a:rPr>
              <a:t> Integrate chatbots with customer relationship management (CRM) systems to access comprehensive customer profiles and provide highly personalized assistance based on individual preferences and past interactions.</a:t>
            </a:r>
          </a:p>
          <a:p>
            <a:endParaRPr lang="en-US" sz="3200">
              <a:latin typeface="Times New Roman"/>
              <a:cs typeface="Times New Roman"/>
            </a:endParaRPr>
          </a:p>
        </p:txBody>
      </p:sp>
    </p:spTree>
    <p:extLst>
      <p:ext uri="{BB962C8B-B14F-4D97-AF65-F5344CB8AC3E}">
        <p14:creationId xmlns:p14="http://schemas.microsoft.com/office/powerpoint/2010/main" val="1000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D89D2-63A4-767D-5781-5D1F76875B58}"/>
              </a:ext>
            </a:extLst>
          </p:cNvPr>
          <p:cNvSpPr>
            <a:spLocks noGrp="1"/>
          </p:cNvSpPr>
          <p:nvPr>
            <p:ph type="title"/>
          </p:nvPr>
        </p:nvSpPr>
        <p:spPr/>
        <p:txBody>
          <a:bodyPr/>
          <a:lstStyle/>
          <a:p>
            <a:r>
              <a:rPr lang="en-US"/>
              <a:t>Additional Features</a:t>
            </a:r>
          </a:p>
        </p:txBody>
      </p:sp>
      <p:sp>
        <p:nvSpPr>
          <p:cNvPr id="3" name="Content Placeholder 2">
            <a:extLst>
              <a:ext uri="{FF2B5EF4-FFF2-40B4-BE49-F238E27FC236}">
                <a16:creationId xmlns:a16="http://schemas.microsoft.com/office/drawing/2014/main" xmlns="" id="{B2A3EAEB-BB60-6E0C-82CE-70DDDE9DC862}"/>
              </a:ext>
            </a:extLst>
          </p:cNvPr>
          <p:cNvSpPr>
            <a:spLocks noGrp="1"/>
          </p:cNvSpPr>
          <p:nvPr>
            <p:ph idx="1"/>
          </p:nvPr>
        </p:nvSpPr>
        <p:spPr/>
        <p:txBody>
          <a:bodyPr vert="horz" lIns="91440" tIns="45720" rIns="91440" bIns="45720" rtlCol="0" anchor="t">
            <a:normAutofit/>
          </a:bodyPr>
          <a:lstStyle/>
          <a:p>
            <a:r>
              <a:rPr lang="en-US" dirty="0"/>
              <a:t>Input can be in the form of images.</a:t>
            </a:r>
          </a:p>
          <a:p>
            <a:r>
              <a:rPr lang="en-US" dirty="0" smtClean="0"/>
              <a:t>Knowledge</a:t>
            </a:r>
            <a:r>
              <a:rPr lang="en-US" dirty="0"/>
              <a:t> of users past purchases.</a:t>
            </a:r>
          </a:p>
          <a:p>
            <a:r>
              <a:rPr lang="en-US" dirty="0"/>
              <a:t>Response on past experience.</a:t>
            </a:r>
          </a:p>
          <a:p>
            <a:r>
              <a:rPr lang="en-US" dirty="0"/>
              <a:t>Can surf images.</a:t>
            </a:r>
          </a:p>
        </p:txBody>
      </p:sp>
    </p:spTree>
    <p:extLst>
      <p:ext uri="{BB962C8B-B14F-4D97-AF65-F5344CB8AC3E}">
        <p14:creationId xmlns:p14="http://schemas.microsoft.com/office/powerpoint/2010/main" val="421832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0996" y="232011"/>
            <a:ext cx="5800299" cy="928049"/>
          </a:xfrm>
        </p:spPr>
        <p:txBody>
          <a:bodyPr>
            <a:normAutofit/>
          </a:bodyPr>
          <a:lstStyle/>
          <a:p>
            <a:r>
              <a:rPr lang="en-US" sz="4800" dirty="0" smtClean="0">
                <a:latin typeface="Times New Roman" panose="02020603050405020304" pitchFamily="18" charset="0"/>
                <a:cs typeface="Times New Roman" panose="02020603050405020304" pitchFamily="18" charset="0"/>
              </a:rPr>
              <a:t>System Architecture</a:t>
            </a:r>
            <a:endParaRPr lang="en-IN" sz="4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158" y="1296537"/>
            <a:ext cx="10142847" cy="5295331"/>
          </a:xfrm>
          <a:prstGeom prst="rect">
            <a:avLst/>
          </a:prstGeom>
        </p:spPr>
      </p:pic>
    </p:spTree>
    <p:extLst>
      <p:ext uri="{BB962C8B-B14F-4D97-AF65-F5344CB8AC3E}">
        <p14:creationId xmlns:p14="http://schemas.microsoft.com/office/powerpoint/2010/main" val="1439134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Times New Roman</vt:lpstr>
      <vt:lpstr>AccentBoxVTI</vt:lpstr>
      <vt:lpstr>HACKSPARROW  </vt:lpstr>
      <vt:lpstr>PowerPoint Presentation</vt:lpstr>
      <vt:lpstr>Technology Used</vt:lpstr>
      <vt:lpstr>Key points</vt:lpstr>
      <vt:lpstr>Bonus point </vt:lpstr>
      <vt:lpstr>Additional Features</vt:lpstr>
      <vt:lpstr>System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27</cp:revision>
  <dcterms:created xsi:type="dcterms:W3CDTF">2024-03-23T04:36:46Z</dcterms:created>
  <dcterms:modified xsi:type="dcterms:W3CDTF">2024-03-24T02:46:57Z</dcterms:modified>
</cp:coreProperties>
</file>