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792"/>
        <p:guide orient="horz" pos="1080"/>
        <p:guide pos="192"/>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xmlns=""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xmlns=""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xmlns=""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xmlns=""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xmlns="" id="{07B8740D-C76F-46FC-AEFB-23FB0614DB0C}"/>
              </a:ext>
            </a:extLst>
          </p:cNvPr>
          <p:cNvPicPr>
            <a:picLocks noChangeAspect="1"/>
          </p:cNvPicPr>
          <p:nvPr/>
        </p:nvPicPr>
        <p:blipFill>
          <a:blip r:embed="rId2"/>
          <a:stretch>
            <a:fillRect/>
          </a:stretch>
        </p:blipFill>
        <p:spPr>
          <a:xfrm>
            <a:off x="-13063" y="-26126"/>
            <a:ext cx="12192000" cy="6858000"/>
          </a:xfrm>
          <a:prstGeom prst="rect">
            <a:avLst/>
          </a:prstGeom>
        </p:spPr>
      </p:pic>
      <p:sp>
        <p:nvSpPr>
          <p:cNvPr id="4" name="Rectangle: Rounded Corners 3">
            <a:extLst>
              <a:ext uri="{FF2B5EF4-FFF2-40B4-BE49-F238E27FC236}">
                <a16:creationId xmlns:a16="http://schemas.microsoft.com/office/drawing/2014/main" xmlns=""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D5067E9C-C7B9-4476-9708-CBB3F66FD892}"/>
              </a:ext>
            </a:extLst>
          </p:cNvPr>
          <p:cNvSpPr txBox="1"/>
          <p:nvPr/>
        </p:nvSpPr>
        <p:spPr>
          <a:xfrm>
            <a:off x="4493625" y="2220691"/>
            <a:ext cx="5499461" cy="523220"/>
          </a:xfrm>
          <a:prstGeom prst="rect">
            <a:avLst/>
          </a:prstGeom>
          <a:noFill/>
        </p:spPr>
        <p:txBody>
          <a:bodyPr wrap="square" rtlCol="0">
            <a:spAutoFit/>
          </a:bodyPr>
          <a:lstStyle/>
          <a:p>
            <a:pPr algn="r"/>
            <a:r>
              <a:rPr lang="en-US" sz="2800" b="1" dirty="0" smtClean="0">
                <a:solidFill>
                  <a:schemeClr val="bg1"/>
                </a:solidFill>
                <a:latin typeface="Calibri" panose="020F0502020204030204" pitchFamily="34" charset="0"/>
                <a:cs typeface="Times New Roman" panose="02020603050405020304" pitchFamily="18" charset="0"/>
              </a:rPr>
              <a:t>  </a:t>
            </a:r>
            <a:r>
              <a:rPr lang="en-IN" sz="2800" b="1" dirty="0" smtClean="0">
                <a:solidFill>
                  <a:schemeClr val="bg1"/>
                </a:solidFill>
                <a:latin typeface="Calibri" panose="020F0502020204030204" pitchFamily="34" charset="0"/>
                <a:cs typeface="Times New Roman" panose="02020603050405020304" pitchFamily="18" charset="0"/>
              </a:rPr>
              <a:t> </a:t>
            </a:r>
            <a:endParaRPr lang="en-US" sz="28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xmlns=""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xmlns="" id="{BD3530AF-9771-470E-A9BF-F28AA2275338}"/>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xmlns=""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11" name="TextBox 10"/>
          <p:cNvSpPr txBox="1"/>
          <p:nvPr/>
        </p:nvSpPr>
        <p:spPr>
          <a:xfrm>
            <a:off x="4493623" y="2207624"/>
            <a:ext cx="6701245" cy="2400657"/>
          </a:xfrm>
          <a:prstGeom prst="rect">
            <a:avLst/>
          </a:prstGeom>
          <a:noFill/>
        </p:spPr>
        <p:txBody>
          <a:bodyPr wrap="square" rtlCol="0">
            <a:spAutoFit/>
          </a:bodyPr>
          <a:lstStyle/>
          <a:p>
            <a:r>
              <a:rPr lang="en-US" sz="2800" b="1" dirty="0" smtClean="0">
                <a:solidFill>
                  <a:schemeClr val="bg1"/>
                </a:solidFill>
                <a:latin typeface="Calibri" pitchFamily="34" charset="0"/>
                <a:cs typeface="Calibri" pitchFamily="34" charset="0"/>
              </a:rPr>
              <a:t>Name of the Project:</a:t>
            </a:r>
          </a:p>
          <a:p>
            <a:r>
              <a:rPr lang="en-US" sz="2400" dirty="0" smtClean="0">
                <a:solidFill>
                  <a:schemeClr val="bg1"/>
                </a:solidFill>
                <a:latin typeface="Calibri" pitchFamily="34" charset="0"/>
                <a:cs typeface="Calibri" pitchFamily="34" charset="0"/>
              </a:rPr>
              <a:t>Sustainable </a:t>
            </a:r>
            <a:r>
              <a:rPr lang="en-US" sz="2400" dirty="0" smtClean="0">
                <a:solidFill>
                  <a:schemeClr val="bg1"/>
                </a:solidFill>
                <a:latin typeface="Calibri" pitchFamily="34" charset="0"/>
                <a:cs typeface="Calibri" pitchFamily="34" charset="0"/>
              </a:rPr>
              <a:t>Supply </a:t>
            </a:r>
            <a:r>
              <a:rPr lang="en-US" sz="2400" dirty="0" smtClean="0">
                <a:solidFill>
                  <a:schemeClr val="bg1"/>
                </a:solidFill>
                <a:latin typeface="Calibri" pitchFamily="34" charset="0"/>
                <a:cs typeface="Calibri" pitchFamily="34" charset="0"/>
              </a:rPr>
              <a:t>Chain   Performance </a:t>
            </a:r>
            <a:r>
              <a:rPr lang="en-US" sz="2400" dirty="0" smtClean="0">
                <a:solidFill>
                  <a:schemeClr val="bg1"/>
                </a:solidFill>
                <a:latin typeface="Calibri" pitchFamily="34" charset="0"/>
                <a:cs typeface="Calibri" pitchFamily="34" charset="0"/>
              </a:rPr>
              <a:t>Dashboard Using Power </a:t>
            </a:r>
            <a:r>
              <a:rPr lang="en-US" sz="2400" dirty="0" smtClean="0">
                <a:solidFill>
                  <a:schemeClr val="bg1"/>
                </a:solidFill>
                <a:latin typeface="Calibri" pitchFamily="34" charset="0"/>
                <a:cs typeface="Calibri" pitchFamily="34" charset="0"/>
              </a:rPr>
              <a:t>BI</a:t>
            </a:r>
          </a:p>
          <a:p>
            <a:pPr>
              <a:buFont typeface="Arial" pitchFamily="34" charset="0"/>
              <a:buChar char="•"/>
            </a:pPr>
            <a:endParaRPr lang="en-US" sz="1800" b="1" dirty="0" smtClean="0">
              <a:solidFill>
                <a:schemeClr val="bg1"/>
              </a:solidFill>
            </a:endParaRPr>
          </a:p>
          <a:p>
            <a:r>
              <a:rPr lang="en-US" sz="2800" b="1" dirty="0" smtClean="0">
                <a:solidFill>
                  <a:schemeClr val="bg1"/>
                </a:solidFill>
                <a:latin typeface="Calibri" pitchFamily="34" charset="0"/>
                <a:cs typeface="Calibri" pitchFamily="34" charset="0"/>
              </a:rPr>
              <a:t>Presented </a:t>
            </a:r>
            <a:r>
              <a:rPr lang="en-US" sz="2800" b="1" dirty="0" smtClean="0">
                <a:solidFill>
                  <a:schemeClr val="bg1"/>
                </a:solidFill>
                <a:latin typeface="Calibri" pitchFamily="34" charset="0"/>
                <a:cs typeface="Calibri" pitchFamily="34" charset="0"/>
              </a:rPr>
              <a:t>by: </a:t>
            </a:r>
            <a:r>
              <a:rPr lang="en-US" sz="2400" dirty="0" err="1" smtClean="0">
                <a:solidFill>
                  <a:schemeClr val="bg1"/>
                </a:solidFill>
                <a:latin typeface="Calibri" pitchFamily="34" charset="0"/>
                <a:cs typeface="Calibri" pitchFamily="34" charset="0"/>
              </a:rPr>
              <a:t>Nalimeedi</a:t>
            </a:r>
            <a:r>
              <a:rPr lang="en-US" sz="2400" dirty="0" smtClean="0">
                <a:solidFill>
                  <a:schemeClr val="bg1"/>
                </a:solidFill>
                <a:latin typeface="Calibri" pitchFamily="34" charset="0"/>
                <a:cs typeface="Calibri" pitchFamily="34" charset="0"/>
              </a:rPr>
              <a:t> </a:t>
            </a:r>
            <a:r>
              <a:rPr lang="en-US" sz="2400" dirty="0" err="1" smtClean="0">
                <a:solidFill>
                  <a:schemeClr val="bg1"/>
                </a:solidFill>
                <a:latin typeface="Calibri" pitchFamily="34" charset="0"/>
                <a:cs typeface="Calibri" pitchFamily="34" charset="0"/>
              </a:rPr>
              <a:t>Rahul</a:t>
            </a:r>
            <a:r>
              <a:rPr lang="en-US" sz="2400" dirty="0" smtClean="0">
                <a:solidFill>
                  <a:schemeClr val="bg1"/>
                </a:solidFill>
                <a:latin typeface="Calibri" pitchFamily="34" charset="0"/>
                <a:cs typeface="Calibri" pitchFamily="34" charset="0"/>
              </a:rPr>
              <a:t> </a:t>
            </a:r>
            <a:r>
              <a:rPr lang="en-US" sz="2400" dirty="0" smtClean="0">
                <a:solidFill>
                  <a:schemeClr val="bg1"/>
                </a:solidFill>
                <a:latin typeface="Calibri" pitchFamily="34" charset="0"/>
                <a:cs typeface="Calibri" pitchFamily="34" charset="0"/>
              </a:rPr>
              <a:t>Leo Sri </a:t>
            </a:r>
            <a:r>
              <a:rPr lang="en-US" sz="2400" dirty="0" err="1" smtClean="0">
                <a:solidFill>
                  <a:schemeClr val="bg1"/>
                </a:solidFill>
                <a:latin typeface="Calibri" pitchFamily="34" charset="0"/>
                <a:cs typeface="Calibri" pitchFamily="34" charset="0"/>
              </a:rPr>
              <a:t>Chaitanya</a:t>
            </a:r>
            <a:endParaRPr lang="en-US" sz="2400" dirty="0" smtClean="0">
              <a:solidFill>
                <a:schemeClr val="bg1"/>
              </a:solidFill>
              <a:latin typeface="Calibri" pitchFamily="34" charset="0"/>
              <a:cs typeface="Calibri" pitchFamily="34" charset="0"/>
            </a:endParaRPr>
          </a:p>
          <a:p>
            <a:endParaRPr lang="en-US" sz="2800" dirty="0"/>
          </a:p>
        </p:txBody>
      </p:sp>
    </p:spTree>
    <p:extLst>
      <p:ext uri="{BB962C8B-B14F-4D97-AF65-F5344CB8AC3E}">
        <p14:creationId xmlns:p14="http://schemas.microsoft.com/office/powerpoint/2010/main" xmlns=""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xmlns=""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xmlns=""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xmlns=""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xmlns=""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xmlns=""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xmlns=""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p:cNvSpPr txBox="1"/>
          <p:nvPr/>
        </p:nvSpPr>
        <p:spPr>
          <a:xfrm>
            <a:off x="261258" y="1541417"/>
            <a:ext cx="6975565" cy="6022867"/>
          </a:xfrm>
          <a:prstGeom prst="rect">
            <a:avLst/>
          </a:prstGeom>
          <a:noFill/>
        </p:spPr>
        <p:txBody>
          <a:bodyPr wrap="square" rtlCol="0">
            <a:spAutoFit/>
          </a:bodyPr>
          <a:lstStyle/>
          <a:p>
            <a:pPr lvl="0" eaLnBrk="0" fontAlgn="base" hangingPunct="0">
              <a:spcBef>
                <a:spcPct val="0"/>
              </a:spcBef>
              <a:spcAft>
                <a:spcPct val="0"/>
              </a:spcAft>
              <a:buClrTx/>
              <a:buFontTx/>
              <a:buChar char="•"/>
            </a:pPr>
            <a:r>
              <a:rPr lang="en-US" sz="2000" dirty="0" smtClean="0">
                <a:latin typeface="Calibri" pitchFamily="34" charset="0"/>
                <a:cs typeface="Calibri" pitchFamily="34" charset="0"/>
              </a:rPr>
              <a:t>To </a:t>
            </a:r>
            <a:r>
              <a:rPr lang="en-US" sz="2000" dirty="0" smtClean="0">
                <a:latin typeface="Calibri" pitchFamily="34" charset="0"/>
                <a:cs typeface="Calibri" pitchFamily="34" charset="0"/>
              </a:rPr>
              <a:t>understand the fundamentals of data analytics and Power BI, apply analytical techniques to assess sustainable supply chain performance, and evaluate key revenue and defect rate metrics across products, suppliers, and carriers</a:t>
            </a:r>
            <a:r>
              <a:rPr lang="en-US" sz="2000" dirty="0" smtClean="0">
                <a:latin typeface="Calibri" pitchFamily="34" charset="0"/>
                <a:cs typeface="Calibri" pitchFamily="34" charset="0"/>
              </a:rPr>
              <a:t>.</a:t>
            </a:r>
            <a:r>
              <a:rPr lang="en-US" sz="2000" dirty="0" smtClean="0">
                <a:solidFill>
                  <a:schemeClr val="tx1"/>
                </a:solidFill>
                <a:latin typeface="Calibri" pitchFamily="34" charset="0"/>
                <a:cs typeface="Calibri" pitchFamily="34" charset="0"/>
              </a:rPr>
              <a:t> </a:t>
            </a:r>
            <a:endParaRPr lang="en-US" sz="2000" dirty="0" smtClean="0">
              <a:solidFill>
                <a:schemeClr val="tx1"/>
              </a:solidFill>
              <a:latin typeface="Calibri" pitchFamily="34" charset="0"/>
              <a:cs typeface="Calibri" pitchFamily="34" charset="0"/>
            </a:endParaRPr>
          </a:p>
          <a:p>
            <a:pPr lvl="0" eaLnBrk="0" fontAlgn="base" hangingPunct="0">
              <a:spcBef>
                <a:spcPct val="0"/>
              </a:spcBef>
              <a:spcAft>
                <a:spcPct val="0"/>
              </a:spcAft>
              <a:buClrTx/>
              <a:buFontTx/>
              <a:buChar char="•"/>
            </a:pPr>
            <a:r>
              <a:rPr lang="en-US" sz="2000" dirty="0" smtClean="0">
                <a:solidFill>
                  <a:schemeClr val="tx1"/>
                </a:solidFill>
                <a:latin typeface="Calibri" pitchFamily="34" charset="0"/>
                <a:cs typeface="Calibri" pitchFamily="34" charset="0"/>
              </a:rPr>
              <a:t>Understand </a:t>
            </a:r>
            <a:r>
              <a:rPr lang="en-US" sz="2000" dirty="0" smtClean="0">
                <a:solidFill>
                  <a:schemeClr val="tx1"/>
                </a:solidFill>
                <a:latin typeface="Calibri" pitchFamily="34" charset="0"/>
                <a:cs typeface="Calibri" pitchFamily="34" charset="0"/>
              </a:rPr>
              <a:t>the fundamentals of data analytics and Power BI. </a:t>
            </a:r>
          </a:p>
          <a:p>
            <a:pPr lvl="0" eaLnBrk="0" fontAlgn="base" hangingPunct="0">
              <a:spcBef>
                <a:spcPct val="0"/>
              </a:spcBef>
              <a:spcAft>
                <a:spcPct val="0"/>
              </a:spcAft>
              <a:buClrTx/>
              <a:buFontTx/>
              <a:buChar char="•"/>
            </a:pPr>
            <a:r>
              <a:rPr lang="en-US" sz="2000" dirty="0" smtClean="0">
                <a:solidFill>
                  <a:schemeClr val="tx1"/>
                </a:solidFill>
                <a:latin typeface="Calibri" pitchFamily="34" charset="0"/>
                <a:cs typeface="Calibri" pitchFamily="34" charset="0"/>
              </a:rPr>
              <a:t>Analyze a sustainable supply chain performance case study. </a:t>
            </a:r>
          </a:p>
          <a:p>
            <a:pPr lvl="0" eaLnBrk="0" fontAlgn="base" hangingPunct="0">
              <a:spcBef>
                <a:spcPct val="0"/>
              </a:spcBef>
              <a:spcAft>
                <a:spcPct val="0"/>
              </a:spcAft>
              <a:buClrTx/>
              <a:buFontTx/>
              <a:buChar char="•"/>
            </a:pPr>
            <a:r>
              <a:rPr lang="en-US" sz="2000" dirty="0" smtClean="0">
                <a:solidFill>
                  <a:schemeClr val="tx1"/>
                </a:solidFill>
                <a:latin typeface="Calibri" pitchFamily="34" charset="0"/>
                <a:cs typeface="Calibri" pitchFamily="34" charset="0"/>
              </a:rPr>
              <a:t>Evaluate total revenue and defect rates by product type. </a:t>
            </a:r>
          </a:p>
          <a:p>
            <a:pPr lvl="0" eaLnBrk="0" fontAlgn="base" hangingPunct="0">
              <a:spcBef>
                <a:spcPct val="0"/>
              </a:spcBef>
              <a:spcAft>
                <a:spcPct val="0"/>
              </a:spcAft>
              <a:buClrTx/>
              <a:buFontTx/>
              <a:buChar char="•"/>
            </a:pPr>
            <a:r>
              <a:rPr lang="en-US" sz="2000" dirty="0" smtClean="0">
                <a:solidFill>
                  <a:schemeClr val="tx1"/>
                </a:solidFill>
                <a:latin typeface="Calibri" pitchFamily="34" charset="0"/>
                <a:cs typeface="Calibri" pitchFamily="34" charset="0"/>
              </a:rPr>
              <a:t>Assess revenue contributions from SKUs, suppliers, and carriers. </a:t>
            </a:r>
          </a:p>
          <a:p>
            <a:pPr lvl="0" eaLnBrk="0" fontAlgn="base" hangingPunct="0">
              <a:spcBef>
                <a:spcPct val="0"/>
              </a:spcBef>
              <a:spcAft>
                <a:spcPct val="0"/>
              </a:spcAft>
              <a:buClrTx/>
              <a:buFontTx/>
              <a:buChar char="•"/>
            </a:pPr>
            <a:r>
              <a:rPr lang="en-US" sz="2000" dirty="0" smtClean="0">
                <a:solidFill>
                  <a:schemeClr val="tx1"/>
                </a:solidFill>
                <a:latin typeface="Calibri" pitchFamily="34" charset="0"/>
                <a:cs typeface="Calibri" pitchFamily="34" charset="0"/>
              </a:rPr>
              <a:t>Analyze sales distribution and transportation cost impact</a:t>
            </a:r>
            <a:endParaRPr lang="en-US" sz="2000" dirty="0" smtClean="0">
              <a:latin typeface="Calibri" pitchFamily="34" charset="0"/>
              <a:cs typeface="Calibri" pitchFamily="34" charset="0"/>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12" name="TextBox 11"/>
          <p:cNvSpPr txBox="1"/>
          <p:nvPr/>
        </p:nvSpPr>
        <p:spPr>
          <a:xfrm>
            <a:off x="353851" y="1502996"/>
            <a:ext cx="6975565" cy="3252878"/>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endParaRPr lang="en-US" dirty="0"/>
          </a:p>
        </p:txBody>
      </p:sp>
    </p:spTree>
    <p:extLst>
      <p:ext uri="{BB962C8B-B14F-4D97-AF65-F5344CB8AC3E}">
        <p14:creationId xmlns:p14="http://schemas.microsoft.com/office/powerpoint/2010/main" xmlns=""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p:cNvSpPr txBox="1"/>
          <p:nvPr/>
        </p:nvSpPr>
        <p:spPr>
          <a:xfrm>
            <a:off x="378823" y="1985554"/>
            <a:ext cx="250390" cy="379656"/>
          </a:xfrm>
          <a:prstGeom prst="rect">
            <a:avLst/>
          </a:prstGeom>
          <a:noFill/>
        </p:spPr>
        <p:txBody>
          <a:bodyPr wrap="none" rtlCol="0">
            <a:spAutoFit/>
          </a:bodyPr>
          <a:lstStyle/>
          <a:p>
            <a:r>
              <a:rPr lang="en-US" dirty="0" smtClean="0"/>
              <a:t> </a:t>
            </a:r>
            <a:endParaRPr lang="en-US" dirty="0"/>
          </a:p>
        </p:txBody>
      </p:sp>
      <p:sp>
        <p:nvSpPr>
          <p:cNvPr id="5" name="TextBox 4"/>
          <p:cNvSpPr txBox="1"/>
          <p:nvPr/>
        </p:nvSpPr>
        <p:spPr>
          <a:xfrm>
            <a:off x="164438" y="1671662"/>
            <a:ext cx="11013141" cy="3436967"/>
          </a:xfrm>
          <a:prstGeom prst="rect">
            <a:avLst/>
          </a:prstGeom>
          <a:noFill/>
        </p:spPr>
        <p:txBody>
          <a:bodyPr wrap="square" rtlCol="0">
            <a:spAutoFit/>
          </a:bodyPr>
          <a:lstStyle/>
          <a:p>
            <a:endParaRPr lang="en-US" b="1" dirty="0" smtClean="0"/>
          </a:p>
          <a:p>
            <a:pPr marL="457200" indent="-457200">
              <a:buFont typeface="Arial" pitchFamily="34" charset="0"/>
              <a:buChar char="•"/>
            </a:pPr>
            <a:r>
              <a:rPr lang="en-US" sz="2000" dirty="0" smtClean="0">
                <a:latin typeface="Calibri" pitchFamily="34" charset="0"/>
                <a:cs typeface="Calibri" pitchFamily="34" charset="0"/>
              </a:rPr>
              <a:t>Power </a:t>
            </a:r>
            <a:r>
              <a:rPr lang="en-US" sz="2000" dirty="0" smtClean="0">
                <a:latin typeface="Calibri" pitchFamily="34" charset="0"/>
                <a:cs typeface="Calibri" pitchFamily="34" charset="0"/>
              </a:rPr>
              <a:t>BI enabled seamless data visualization and analysis, helping to transform raw supply chain </a:t>
            </a:r>
            <a:r>
              <a:rPr lang="en-US" sz="2000" dirty="0" smtClean="0">
                <a:latin typeface="Calibri" pitchFamily="34" charset="0"/>
                <a:cs typeface="Calibri" pitchFamily="34" charset="0"/>
              </a:rPr>
              <a:t> data </a:t>
            </a:r>
            <a:r>
              <a:rPr lang="en-US" sz="2000" dirty="0" smtClean="0">
                <a:latin typeface="Calibri" pitchFamily="34" charset="0"/>
                <a:cs typeface="Calibri" pitchFamily="34" charset="0"/>
              </a:rPr>
              <a:t>into meaningful insights. It allowed for interactive dashboards, making it easier to track revenue, defect rates, and supplier performance. The platform’s powerful data modeling and filtering capabilities helped in refining key metrics for better decision-making</a:t>
            </a:r>
            <a:r>
              <a:rPr lang="en-US" sz="2000" dirty="0" smtClean="0">
                <a:latin typeface="Calibri" pitchFamily="34" charset="0"/>
                <a:cs typeface="Calibri" pitchFamily="34" charset="0"/>
              </a:rPr>
              <a:t>.</a:t>
            </a:r>
          </a:p>
          <a:p>
            <a:pPr marL="457200" indent="-457200">
              <a:buFont typeface="Arial" pitchFamily="34" charset="0"/>
              <a:buChar char="•"/>
            </a:pPr>
            <a:endParaRPr lang="en-US" sz="2000" dirty="0" smtClean="0">
              <a:latin typeface="Calibri" pitchFamily="34" charset="0"/>
              <a:cs typeface="Calibri" pitchFamily="34" charset="0"/>
            </a:endParaRPr>
          </a:p>
          <a:p>
            <a:pPr marL="457200" indent="-457200">
              <a:buFont typeface="Arial" pitchFamily="34" charset="0"/>
              <a:buChar char="•"/>
            </a:pPr>
            <a:r>
              <a:rPr lang="en-US" sz="2000" dirty="0" err="1" smtClean="0">
                <a:latin typeface="Calibri" pitchFamily="34" charset="0"/>
                <a:cs typeface="Calibri" pitchFamily="34" charset="0"/>
              </a:rPr>
              <a:t>ChatGPT</a:t>
            </a:r>
            <a:r>
              <a:rPr lang="en-US" sz="2000" dirty="0" smtClean="0">
                <a:latin typeface="Calibri" pitchFamily="34" charset="0"/>
                <a:cs typeface="Calibri" pitchFamily="34" charset="0"/>
              </a:rPr>
              <a:t> assisted in structuring the project, generating insights, and improving the clarity of data interpretations. It provided explanations, summaries, and report enhancements, making complex analytical concepts more understandable. The combination of Power BI and </a:t>
            </a:r>
            <a:r>
              <a:rPr lang="en-US" sz="2000" dirty="0" err="1" smtClean="0">
                <a:latin typeface="Calibri" pitchFamily="34" charset="0"/>
                <a:cs typeface="Calibri" pitchFamily="34" charset="0"/>
              </a:rPr>
              <a:t>ChatGPT</a:t>
            </a:r>
            <a:r>
              <a:rPr lang="en-US" sz="2000" dirty="0" smtClean="0">
                <a:latin typeface="Calibri" pitchFamily="34" charset="0"/>
                <a:cs typeface="Calibri" pitchFamily="34" charset="0"/>
              </a:rPr>
              <a:t> streamlined the workflow, ensuring a comprehensive and well-organized analysis.</a:t>
            </a:r>
          </a:p>
          <a:p>
            <a:endParaRPr lang="en-US" dirty="0"/>
          </a:p>
        </p:txBody>
      </p:sp>
    </p:spTree>
    <p:extLst>
      <p:ext uri="{BB962C8B-B14F-4D97-AF65-F5344CB8AC3E}">
        <p14:creationId xmlns:p14="http://schemas.microsoft.com/office/powerpoint/2010/main" xmlns=""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5122" name="Rectangle 2"/>
          <p:cNvSpPr>
            <a:spLocks noChangeArrowheads="1"/>
          </p:cNvSpPr>
          <p:nvPr/>
        </p:nvSpPr>
        <p:spPr bwMode="auto">
          <a:xfrm rot="10800000" flipV="1">
            <a:off x="339633" y="1837418"/>
            <a:ext cx="11364686"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Calibri" pitchFamily="34" charset="0"/>
                <a:cs typeface="Calibri" pitchFamily="34" charset="0"/>
              </a:rPr>
              <a:t>Data Collection</a:t>
            </a:r>
            <a:r>
              <a:rPr kumimoji="0" lang="en-US" sz="2000" b="0" i="0" u="none" strike="noStrike" cap="none" normalizeH="0" baseline="0" dirty="0" smtClean="0">
                <a:ln>
                  <a:noFill/>
                </a:ln>
                <a:solidFill>
                  <a:schemeClr val="tx1"/>
                </a:solidFill>
                <a:effectLst/>
                <a:latin typeface="Calibri" pitchFamily="34" charset="0"/>
                <a:cs typeface="Calibri" pitchFamily="34" charset="0"/>
              </a:rPr>
              <a:t> – Gathered supply chain data, including revenue, defect rates, and transportation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Calibri" pitchFamily="34" charset="0"/>
                <a:cs typeface="Calibri" pitchFamily="34" charset="0"/>
              </a:rPr>
              <a:t>Data Cleaning &amp; Processing</a:t>
            </a:r>
            <a:r>
              <a:rPr kumimoji="0" lang="en-US" sz="2000" b="0" i="0" u="none" strike="noStrike" cap="none" normalizeH="0" baseline="0" dirty="0" smtClean="0">
                <a:ln>
                  <a:noFill/>
                </a:ln>
                <a:solidFill>
                  <a:schemeClr val="tx1"/>
                </a:solidFill>
                <a:effectLst/>
                <a:latin typeface="Calibri" pitchFamily="34" charset="0"/>
                <a:cs typeface="Calibri" pitchFamily="34" charset="0"/>
              </a:rPr>
              <a:t> – Refined and structured raw data to ensure accuracy and consistency.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Calibri" pitchFamily="34" charset="0"/>
                <a:cs typeface="Calibri" pitchFamily="34" charset="0"/>
              </a:rPr>
              <a:t>Power BI Integration</a:t>
            </a:r>
            <a:r>
              <a:rPr kumimoji="0" lang="en-US" sz="2000" b="0" i="0" u="none" strike="noStrike" cap="none" normalizeH="0" baseline="0" dirty="0" smtClean="0">
                <a:ln>
                  <a:noFill/>
                </a:ln>
                <a:solidFill>
                  <a:schemeClr val="tx1"/>
                </a:solidFill>
                <a:effectLst/>
                <a:latin typeface="Calibri" pitchFamily="34" charset="0"/>
                <a:cs typeface="Calibri" pitchFamily="34" charset="0"/>
              </a:rPr>
              <a:t> – Imported the dataset into Power BI for visualization and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Calibri" pitchFamily="34" charset="0"/>
                <a:cs typeface="Calibri" pitchFamily="34" charset="0"/>
              </a:rPr>
              <a:t>Dashboard Creation</a:t>
            </a:r>
            <a:r>
              <a:rPr kumimoji="0" lang="en-US" sz="2000" b="0" i="0" u="none" strike="noStrike" cap="none" normalizeH="0" baseline="0" dirty="0" smtClean="0">
                <a:ln>
                  <a:noFill/>
                </a:ln>
                <a:solidFill>
                  <a:schemeClr val="tx1"/>
                </a:solidFill>
                <a:effectLst/>
                <a:latin typeface="Calibri" pitchFamily="34" charset="0"/>
                <a:cs typeface="Calibri" pitchFamily="34" charset="0"/>
              </a:rPr>
              <a:t> – Designed interactive dashboards to track key performance indicators.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Calibri" pitchFamily="34" charset="0"/>
                <a:cs typeface="Calibri" pitchFamily="34" charset="0"/>
              </a:rPr>
              <a:t>Revenue &amp; Defect Analysis</a:t>
            </a:r>
            <a:r>
              <a:rPr kumimoji="0" lang="en-US" sz="2000" b="0" i="0" u="none" strike="noStrike" cap="none" normalizeH="0" baseline="0" dirty="0" smtClean="0">
                <a:ln>
                  <a:noFill/>
                </a:ln>
                <a:solidFill>
                  <a:schemeClr val="tx1"/>
                </a:solidFill>
                <a:effectLst/>
                <a:latin typeface="Calibri" pitchFamily="34" charset="0"/>
                <a:cs typeface="Calibri" pitchFamily="34" charset="0"/>
              </a:rPr>
              <a:t> – Examined total revenue by product type, SKUs, and suppliers.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Calibri" pitchFamily="34" charset="0"/>
                <a:cs typeface="Calibri" pitchFamily="34" charset="0"/>
              </a:rPr>
              <a:t>Sales &amp; Transportation Insights</a:t>
            </a:r>
            <a:r>
              <a:rPr kumimoji="0" lang="en-US" sz="2000" b="0" i="0" u="none" strike="noStrike" cap="none" normalizeH="0" baseline="0" dirty="0" smtClean="0">
                <a:ln>
                  <a:noFill/>
                </a:ln>
                <a:solidFill>
                  <a:schemeClr val="tx1"/>
                </a:solidFill>
                <a:effectLst/>
                <a:latin typeface="Calibri" pitchFamily="34" charset="0"/>
                <a:cs typeface="Calibri" pitchFamily="34" charset="0"/>
              </a:rPr>
              <a:t> – Evaluated sales distribution and transportation cost impact.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Calibri" pitchFamily="34" charset="0"/>
                <a:cs typeface="Calibri" pitchFamily="34" charset="0"/>
              </a:rPr>
              <a:t>Trend Identification</a:t>
            </a:r>
            <a:r>
              <a:rPr kumimoji="0" lang="en-US" sz="2000" b="0" i="0" u="none" strike="noStrike" cap="none" normalizeH="0" baseline="0" dirty="0" smtClean="0">
                <a:ln>
                  <a:noFill/>
                </a:ln>
                <a:solidFill>
                  <a:schemeClr val="tx1"/>
                </a:solidFill>
                <a:effectLst/>
                <a:latin typeface="Calibri" pitchFamily="34" charset="0"/>
                <a:cs typeface="Calibri" pitchFamily="34" charset="0"/>
              </a:rPr>
              <a:t> – Used Power BI filters and charts to recognize patterns and anomalies.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err="1" smtClean="0">
                <a:ln>
                  <a:noFill/>
                </a:ln>
                <a:solidFill>
                  <a:schemeClr val="tx1"/>
                </a:solidFill>
                <a:effectLst/>
                <a:latin typeface="Calibri" pitchFamily="34" charset="0"/>
                <a:cs typeface="Calibri" pitchFamily="34" charset="0"/>
              </a:rPr>
              <a:t>ChatGPT</a:t>
            </a:r>
            <a:r>
              <a:rPr kumimoji="0" lang="en-US" sz="2000" b="1" i="0" u="none" strike="noStrike" cap="none" normalizeH="0" baseline="0" dirty="0" smtClean="0">
                <a:ln>
                  <a:noFill/>
                </a:ln>
                <a:solidFill>
                  <a:schemeClr val="tx1"/>
                </a:solidFill>
                <a:effectLst/>
                <a:latin typeface="Calibri" pitchFamily="34" charset="0"/>
                <a:cs typeface="Calibri" pitchFamily="34" charset="0"/>
              </a:rPr>
              <a:t> Assistance</a:t>
            </a:r>
            <a:r>
              <a:rPr kumimoji="0" lang="en-US" sz="2000" b="0" i="0" u="none" strike="noStrike" cap="none" normalizeH="0" baseline="0" dirty="0" smtClean="0">
                <a:ln>
                  <a:noFill/>
                </a:ln>
                <a:solidFill>
                  <a:schemeClr val="tx1"/>
                </a:solidFill>
                <a:effectLst/>
                <a:latin typeface="Calibri" pitchFamily="34" charset="0"/>
                <a:cs typeface="Calibri" pitchFamily="34" charset="0"/>
              </a:rPr>
              <a:t> – Generated summaries, explanations, and refined interpretations.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Calibri" pitchFamily="34" charset="0"/>
                <a:cs typeface="Calibri" pitchFamily="34" charset="0"/>
              </a:rPr>
              <a:t>Report Generation</a:t>
            </a:r>
            <a:r>
              <a:rPr kumimoji="0" lang="en-US" sz="2000" b="0" i="0" u="none" strike="noStrike" cap="none" normalizeH="0" baseline="0" dirty="0" smtClean="0">
                <a:ln>
                  <a:noFill/>
                </a:ln>
                <a:solidFill>
                  <a:schemeClr val="tx1"/>
                </a:solidFill>
                <a:effectLst/>
                <a:latin typeface="Calibri" pitchFamily="34" charset="0"/>
                <a:cs typeface="Calibri" pitchFamily="34" charset="0"/>
              </a:rPr>
              <a:t> – Compiled findings into a structured and data-driven report.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Calibri" pitchFamily="34" charset="0"/>
                <a:cs typeface="Calibri" pitchFamily="34" charset="0"/>
              </a:rPr>
              <a:t>Conclusion &amp; Insights</a:t>
            </a:r>
            <a:r>
              <a:rPr kumimoji="0" lang="en-US" sz="2000" b="0" i="0" u="none" strike="noStrike" cap="none" normalizeH="0" baseline="0" dirty="0" smtClean="0">
                <a:ln>
                  <a:noFill/>
                </a:ln>
                <a:solidFill>
                  <a:schemeClr val="tx1"/>
                </a:solidFill>
                <a:effectLst/>
                <a:latin typeface="Calibri" pitchFamily="34" charset="0"/>
                <a:cs typeface="Calibri" pitchFamily="34" charset="0"/>
              </a:rPr>
              <a:t> – Derived key takeaways to enhance supply chain decision-making</a:t>
            </a:r>
            <a:r>
              <a:rPr kumimoji="0" lang="en-US" sz="1800" b="0" i="0" u="none" strike="noStrike" cap="none" normalizeH="0" baseline="0" dirty="0" smtClean="0">
                <a:ln>
                  <a:noFill/>
                </a:ln>
                <a:solidFill>
                  <a:schemeClr val="tx1"/>
                </a:solidFill>
                <a:effectLst/>
                <a:latin typeface="Arial" charset="0"/>
                <a:cs typeface="Arial" charset="0"/>
              </a:rPr>
              <a:t>. </a:t>
            </a:r>
          </a:p>
        </p:txBody>
      </p:sp>
    </p:spTree>
    <p:extLst>
      <p:ext uri="{BB962C8B-B14F-4D97-AF65-F5344CB8AC3E}">
        <p14:creationId xmlns:p14="http://schemas.microsoft.com/office/powerpoint/2010/main" xmlns=""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p:cNvSpPr txBox="1"/>
          <p:nvPr/>
        </p:nvSpPr>
        <p:spPr>
          <a:xfrm>
            <a:off x="322728" y="1908328"/>
            <a:ext cx="11093823" cy="1918539"/>
          </a:xfrm>
          <a:prstGeom prst="rect">
            <a:avLst/>
          </a:prstGeom>
          <a:noFill/>
        </p:spPr>
        <p:txBody>
          <a:bodyPr wrap="square" rtlCol="0">
            <a:spAutoFit/>
          </a:bodyPr>
          <a:lstStyle/>
          <a:p>
            <a:r>
              <a:rPr lang="en-US" sz="2000" dirty="0" smtClean="0">
                <a:latin typeface="Calibri" pitchFamily="34" charset="0"/>
                <a:cs typeface="Calibri" pitchFamily="34" charset="0"/>
              </a:rPr>
              <a:t>Efficient supply chain management is crucial for optimizing profitability and minimizing costs. This project analyzes sales, profits, and shipping costs across different states, cities, and regions using Power BI. By visualizing key metrics such as total sales, average profits, and shipping expenses, we aim to identify trends and inefficiencies. The insights from these charts will help businesses enhance decision-making, improve resource allocation, and streamline logistics for sustainable performance.</a:t>
            </a:r>
          </a:p>
          <a:p>
            <a:endParaRPr lang="en-US" dirty="0"/>
          </a:p>
        </p:txBody>
      </p:sp>
    </p:spTree>
    <p:extLst>
      <p:ext uri="{BB962C8B-B14F-4D97-AF65-F5344CB8AC3E}">
        <p14:creationId xmlns:p14="http://schemas.microsoft.com/office/powerpoint/2010/main" xmlns=""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5" name="TextBox 4"/>
          <p:cNvSpPr txBox="1"/>
          <p:nvPr/>
        </p:nvSpPr>
        <p:spPr>
          <a:xfrm>
            <a:off x="522514" y="1841863"/>
            <a:ext cx="10759568" cy="2246769"/>
          </a:xfrm>
          <a:prstGeom prst="rect">
            <a:avLst/>
          </a:prstGeom>
          <a:noFill/>
        </p:spPr>
        <p:txBody>
          <a:bodyPr wrap="square" rtlCol="0">
            <a:spAutoFit/>
          </a:bodyPr>
          <a:lstStyle/>
          <a:p>
            <a:r>
              <a:rPr lang="en-US" sz="2000" dirty="0" smtClean="0">
                <a:latin typeface="Calibri" pitchFamily="34" charset="0"/>
                <a:cs typeface="Calibri" pitchFamily="34" charset="0"/>
              </a:rPr>
              <a:t>The project utilizes Power BI for data visualization and </a:t>
            </a:r>
            <a:r>
              <a:rPr lang="en-US" sz="2000" dirty="0" err="1" smtClean="0">
                <a:latin typeface="Calibri" pitchFamily="34" charset="0"/>
                <a:cs typeface="Calibri" pitchFamily="34" charset="0"/>
              </a:rPr>
              <a:t>ChatGPT</a:t>
            </a:r>
            <a:r>
              <a:rPr lang="en-US" sz="2000" dirty="0" smtClean="0">
                <a:latin typeface="Calibri" pitchFamily="34" charset="0"/>
                <a:cs typeface="Calibri" pitchFamily="34" charset="0"/>
              </a:rPr>
              <a:t> for analytical insights, enabling an in-depth understanding of supply chain performance. By creating interactive dashboards, we identified trends in sales, profit margins, and shipping costs across different locations and categories. The bar, pie, and line charts helped in pinpointing high-revenue areas, cost-intensive shipping modes, and seasonal profit variations. These insights empower businesses to optimize inventory, enhance logistics, and improve overall efficiency, leading to a more sustainable and data-driven supply chain strategy</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xmlns=""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02852" y="688652"/>
            <a:ext cx="6102626" cy="400110"/>
          </a:xfrm>
          <a:prstGeom prst="rect">
            <a:avLst/>
          </a:prstGeom>
          <a:noFill/>
        </p:spPr>
        <p:txBody>
          <a:bodyPr wrap="square">
            <a:spAutoFit/>
          </a:bodyPr>
          <a:lstStyle/>
          <a:p>
            <a:r>
              <a:rPr lang="en-US" sz="2000" b="1" dirty="0">
                <a:solidFill>
                  <a:srgbClr val="213163"/>
                </a:solidFill>
              </a:rPr>
              <a:t>Screenshot of Output</a:t>
            </a:r>
            <a:r>
              <a:rPr lang="en-US" sz="2000" b="1" dirty="0" smtClean="0">
                <a:solidFill>
                  <a:srgbClr val="213163"/>
                </a:solidFill>
              </a:rPr>
              <a:t>: Dashboard 1   </a:t>
            </a:r>
            <a:endParaRPr lang="en-IN" sz="2000" b="1" dirty="0">
              <a:solidFill>
                <a:srgbClr val="213163"/>
              </a:solidFill>
            </a:endParaRPr>
          </a:p>
        </p:txBody>
      </p:sp>
      <p:pic>
        <p:nvPicPr>
          <p:cNvPr id="4" name="Picture 3" descr="DASHBOARD 1 MAIN .png"/>
          <p:cNvPicPr>
            <a:picLocks noChangeAspect="1"/>
          </p:cNvPicPr>
          <p:nvPr/>
        </p:nvPicPr>
        <p:blipFill>
          <a:blip r:embed="rId2"/>
          <a:stretch>
            <a:fillRect/>
          </a:stretch>
        </p:blipFill>
        <p:spPr>
          <a:xfrm>
            <a:off x="0" y="1110342"/>
            <a:ext cx="12192000" cy="5747658"/>
          </a:xfrm>
          <a:prstGeom prst="rect">
            <a:avLst/>
          </a:prstGeom>
        </p:spPr>
      </p:pic>
    </p:spTree>
    <p:extLst>
      <p:ext uri="{BB962C8B-B14F-4D97-AF65-F5344CB8AC3E}">
        <p14:creationId xmlns:p14="http://schemas.microsoft.com/office/powerpoint/2010/main" xmlns=""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94293" y="727840"/>
            <a:ext cx="6102626" cy="400110"/>
          </a:xfrm>
          <a:prstGeom prst="rect">
            <a:avLst/>
          </a:prstGeom>
          <a:noFill/>
        </p:spPr>
        <p:txBody>
          <a:bodyPr wrap="square">
            <a:spAutoFit/>
          </a:bodyPr>
          <a:lstStyle/>
          <a:p>
            <a:r>
              <a:rPr lang="en-US" sz="2000" b="1" dirty="0">
                <a:solidFill>
                  <a:srgbClr val="213163"/>
                </a:solidFill>
              </a:rPr>
              <a:t>Screenshot of Output</a:t>
            </a:r>
            <a:r>
              <a:rPr lang="en-US" sz="2000" b="1" dirty="0" smtClean="0">
                <a:solidFill>
                  <a:srgbClr val="213163"/>
                </a:solidFill>
              </a:rPr>
              <a:t>: Dashboard 2   </a:t>
            </a:r>
            <a:endParaRPr lang="en-IN" sz="2000" b="1" dirty="0">
              <a:solidFill>
                <a:srgbClr val="213163"/>
              </a:solidFill>
            </a:endParaRPr>
          </a:p>
        </p:txBody>
      </p:sp>
      <p:pic>
        <p:nvPicPr>
          <p:cNvPr id="5" name="Picture 4" descr="DASHBOARD 2 MAIN .png"/>
          <p:cNvPicPr>
            <a:picLocks noChangeAspect="1"/>
          </p:cNvPicPr>
          <p:nvPr/>
        </p:nvPicPr>
        <p:blipFill>
          <a:blip r:embed="rId2"/>
          <a:stretch>
            <a:fillRect/>
          </a:stretch>
        </p:blipFill>
        <p:spPr>
          <a:xfrm>
            <a:off x="0" y="1201783"/>
            <a:ext cx="12192000" cy="5654543"/>
          </a:xfrm>
          <a:prstGeom prst="rect">
            <a:avLst/>
          </a:prstGeom>
        </p:spPr>
      </p:pic>
    </p:spTree>
    <p:extLst>
      <p:ext uri="{BB962C8B-B14F-4D97-AF65-F5344CB8AC3E}">
        <p14:creationId xmlns:p14="http://schemas.microsoft.com/office/powerpoint/2010/main" xmlns=""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p:cNvSpPr txBox="1"/>
          <p:nvPr/>
        </p:nvSpPr>
        <p:spPr>
          <a:xfrm>
            <a:off x="431076" y="1632857"/>
            <a:ext cx="11281312" cy="2841868"/>
          </a:xfrm>
          <a:prstGeom prst="rect">
            <a:avLst/>
          </a:prstGeom>
          <a:noFill/>
        </p:spPr>
        <p:txBody>
          <a:bodyPr wrap="square" rtlCol="0">
            <a:spAutoFit/>
          </a:bodyPr>
          <a:lstStyle/>
          <a:p>
            <a:endParaRPr lang="en-US" b="1" dirty="0" smtClean="0"/>
          </a:p>
          <a:p>
            <a:r>
              <a:rPr lang="en-US" sz="2000" dirty="0" smtClean="0">
                <a:latin typeface="Calibri" pitchFamily="34" charset="0"/>
                <a:cs typeface="Calibri" pitchFamily="34" charset="0"/>
              </a:rPr>
              <a:t>This project effectively utilized Power BI to analyze critical supply chain performance metrics, offering valuable insights into sales distribution, profitability trends, shipping costs, and product performance. The creation of interactive visualizations enabled data-driven decision-making, facilitating strategic optimizations in logistics, inventory management, and cost efficiency. Additionally, </a:t>
            </a:r>
            <a:r>
              <a:rPr lang="en-US" sz="2000" dirty="0" err="1" smtClean="0">
                <a:latin typeface="Calibri" pitchFamily="34" charset="0"/>
                <a:cs typeface="Calibri" pitchFamily="34" charset="0"/>
              </a:rPr>
              <a:t>ChatGPT</a:t>
            </a:r>
            <a:r>
              <a:rPr lang="en-US" sz="2000" dirty="0" smtClean="0">
                <a:latin typeface="Calibri" pitchFamily="34" charset="0"/>
                <a:cs typeface="Calibri" pitchFamily="34" charset="0"/>
              </a:rPr>
              <a:t>-assisted analysis enhanced data interpretation and report structuring, ensuring a comprehensive evaluation of key business indicators. These findings underscore the significance of data analytics in driving operational efficiency, improving resource allocation, and fostering a more sustainable supply chain framework.</a:t>
            </a:r>
          </a:p>
          <a:p>
            <a:endParaRPr lang="en-US" sz="2000" dirty="0">
              <a:latin typeface="Calibri" pitchFamily="34" charset="0"/>
              <a:cs typeface="Calibri" pitchFamily="34" charset="0"/>
            </a:endParaRPr>
          </a:p>
        </p:txBody>
      </p:sp>
    </p:spTree>
    <p:extLst>
      <p:ext uri="{BB962C8B-B14F-4D97-AF65-F5344CB8AC3E}">
        <p14:creationId xmlns:p14="http://schemas.microsoft.com/office/powerpoint/2010/main" xmlns=""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123</TotalTime>
  <Words>668</Words>
  <Application>Microsoft Office PowerPoint</Application>
  <PresentationFormat>Custom</PresentationFormat>
  <Paragraphs>61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Session 01 Design Thinking &amp; Critical Thinking</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Hi</cp:lastModifiedBy>
  <cp:revision>15</cp:revision>
  <dcterms:created xsi:type="dcterms:W3CDTF">2024-12-31T09:40:01Z</dcterms:created>
  <dcterms:modified xsi:type="dcterms:W3CDTF">2025-02-09T06:54:59Z</dcterms:modified>
</cp:coreProperties>
</file>