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1"/>
  </p:notesMasterIdLst>
  <p:sldIdLst>
    <p:sldId id="256" r:id="rId2"/>
    <p:sldId id="259" r:id="rId3"/>
    <p:sldId id="305" r:id="rId4"/>
    <p:sldId id="306" r:id="rId5"/>
    <p:sldId id="307" r:id="rId6"/>
    <p:sldId id="309" r:id="rId7"/>
    <p:sldId id="308" r:id="rId8"/>
    <p:sldId id="311" r:id="rId9"/>
    <p:sldId id="310" r:id="rId10"/>
  </p:sldIdLst>
  <p:sldSz cx="9144000" cy="5143500" type="screen16x9"/>
  <p:notesSz cx="6858000" cy="9144000"/>
  <p:embeddedFontLst>
    <p:embeddedFont>
      <p:font typeface="Lora" pitchFamily="2" charset="0"/>
      <p:regular r:id="rId12"/>
      <p:bold r:id="rId13"/>
    </p:embeddedFont>
    <p:embeddedFont>
      <p:font typeface="Mulish" panose="020B0604020202020204" charset="0"/>
      <p:regular r:id="rId14"/>
      <p:bold r:id="rId15"/>
      <p:italic r:id="rId16"/>
      <p:boldItalic r:id="rId17"/>
    </p:embeddedFont>
    <p:embeddedFont>
      <p:font typeface="Quicksand"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8CAA12-7610-4B38-8278-97C110485A0B}">
  <a:tblStyle styleId="{768CAA12-7610-4B38-8278-97C110485A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6" autoAdjust="0"/>
  </p:normalViewPr>
  <p:slideViewPr>
    <p:cSldViewPr snapToGrid="0">
      <p:cViewPr varScale="1">
        <p:scale>
          <a:sx n="139" d="100"/>
          <a:sy n="139" d="100"/>
        </p:scale>
        <p:origin x="8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074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26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158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90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421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376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85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959250" y="1854500"/>
            <a:ext cx="1189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1959250" y="2939075"/>
            <a:ext cx="5225400" cy="446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cxnSp>
        <p:nvCxnSpPr>
          <p:cNvPr id="18" name="Google Shape;18;p3"/>
          <p:cNvCxnSpPr/>
          <p:nvPr/>
        </p:nvCxnSpPr>
        <p:spPr>
          <a:xfrm rot="10800000">
            <a:off x="8761325" y="2079300"/>
            <a:ext cx="0" cy="98490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 name="Google Shape;20;p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 name="Google Shape;22;p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4" name="Google Shape;24;p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 name="Google Shape;25;p3"/>
          <p:cNvCxnSpPr/>
          <p:nvPr/>
        </p:nvCxnSpPr>
        <p:spPr>
          <a:xfrm rot="10800000">
            <a:off x="394350" y="2079300"/>
            <a:ext cx="0" cy="9849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70" r:id="rId4"/>
    <p:sldLayoutId id="2147483671"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6" name="Google Shape;286;p29"/>
          <p:cNvSpPr txBox="1">
            <a:spLocks noGrp="1"/>
          </p:cNvSpPr>
          <p:nvPr>
            <p:ph type="subTitle" idx="1"/>
          </p:nvPr>
        </p:nvSpPr>
        <p:spPr>
          <a:xfrm>
            <a:off x="387927" y="3380510"/>
            <a:ext cx="4059382" cy="7886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latin typeface="+mn-lt"/>
              </a:rPr>
              <a:t>Presented by – Rahul Pandey</a:t>
            </a:r>
          </a:p>
          <a:p>
            <a:pPr marL="0" lvl="0" indent="0" rtl="0">
              <a:spcBef>
                <a:spcPts val="0"/>
              </a:spcBef>
              <a:spcAft>
                <a:spcPts val="0"/>
              </a:spcAft>
              <a:buNone/>
            </a:pPr>
            <a:r>
              <a:rPr lang="en" sz="2000" b="1" dirty="0">
                <a:latin typeface="+mn-lt"/>
              </a:rPr>
              <a:t>PRN - 23030141047</a:t>
            </a:r>
            <a:endParaRPr sz="2000" b="1" dirty="0">
              <a:latin typeface="+mn-lt"/>
            </a:endParaRPr>
          </a:p>
        </p:txBody>
      </p:sp>
      <p:cxnSp>
        <p:nvCxnSpPr>
          <p:cNvPr id="287" name="Google Shape;287;p29"/>
          <p:cNvCxnSpPr>
            <a:cxnSpLocks/>
          </p:cNvCxnSpPr>
          <p:nvPr/>
        </p:nvCxnSpPr>
        <p:spPr>
          <a:xfrm>
            <a:off x="185559" y="1856509"/>
            <a:ext cx="5245787" cy="0"/>
          </a:xfrm>
          <a:prstGeom prst="straightConnector1">
            <a:avLst/>
          </a:prstGeom>
          <a:noFill/>
          <a:ln w="19050" cap="flat" cmpd="sng">
            <a:solidFill>
              <a:schemeClr val="lt1"/>
            </a:solidFill>
            <a:prstDash val="solid"/>
            <a:round/>
            <a:headEnd type="oval" w="med" len="med"/>
            <a:tailEnd type="oval" w="med" len="med"/>
          </a:ln>
        </p:spPr>
      </p:cxnSp>
      <p:sp>
        <p:nvSpPr>
          <p:cNvPr id="8" name="TextBox 7">
            <a:extLst>
              <a:ext uri="{FF2B5EF4-FFF2-40B4-BE49-F238E27FC236}">
                <a16:creationId xmlns:a16="http://schemas.microsoft.com/office/drawing/2014/main" id="{D080D2C3-F67C-A848-088D-013B33DA4745}"/>
              </a:ext>
            </a:extLst>
          </p:cNvPr>
          <p:cNvSpPr txBox="1"/>
          <p:nvPr/>
        </p:nvSpPr>
        <p:spPr>
          <a:xfrm>
            <a:off x="233686" y="755072"/>
            <a:ext cx="5515951" cy="954107"/>
          </a:xfrm>
          <a:prstGeom prst="rect">
            <a:avLst/>
          </a:prstGeom>
          <a:noFill/>
        </p:spPr>
        <p:txBody>
          <a:bodyPr wrap="square" rtlCol="0">
            <a:spAutoFit/>
          </a:bodyPr>
          <a:lstStyle/>
          <a:p>
            <a:r>
              <a:rPr lang="en-IN" sz="2800" b="1" dirty="0">
                <a:solidFill>
                  <a:schemeClr val="accent1">
                    <a:lumMod val="75000"/>
                  </a:schemeClr>
                </a:solidFill>
              </a:rPr>
              <a:t>VIRAT KOHLI PERFORMANCE ANALYSIS</a:t>
            </a:r>
          </a:p>
        </p:txBody>
      </p:sp>
      <p:pic>
        <p:nvPicPr>
          <p:cNvPr id="7" name="Picture 6">
            <a:extLst>
              <a:ext uri="{FF2B5EF4-FFF2-40B4-BE49-F238E27FC236}">
                <a16:creationId xmlns:a16="http://schemas.microsoft.com/office/drawing/2014/main" id="{F053CC50-9BE7-1245-53B4-C88DC4591933}"/>
              </a:ext>
            </a:extLst>
          </p:cNvPr>
          <p:cNvPicPr>
            <a:picLocks noChangeAspect="1"/>
          </p:cNvPicPr>
          <p:nvPr/>
        </p:nvPicPr>
        <p:blipFill>
          <a:blip r:embed="rId3"/>
          <a:stretch>
            <a:fillRect/>
          </a:stretch>
        </p:blipFill>
        <p:spPr>
          <a:xfrm>
            <a:off x="5749637" y="178758"/>
            <a:ext cx="3208804" cy="4791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984204" y="384992"/>
            <a:ext cx="3604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Introduction</a:t>
            </a:r>
            <a:endParaRPr sz="3600" dirty="0"/>
          </a:p>
        </p:txBody>
      </p:sp>
      <p:sp>
        <p:nvSpPr>
          <p:cNvPr id="330" name="Google Shape;330;p32"/>
          <p:cNvSpPr txBox="1">
            <a:spLocks noGrp="1"/>
          </p:cNvSpPr>
          <p:nvPr>
            <p:ph type="subTitle" idx="1"/>
          </p:nvPr>
        </p:nvSpPr>
        <p:spPr>
          <a:xfrm>
            <a:off x="685800" y="1256356"/>
            <a:ext cx="7737763" cy="3281007"/>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1600"/>
              </a:spcAft>
              <a:buNone/>
            </a:pPr>
            <a:r>
              <a:rPr lang="en-US" sz="1200" dirty="0">
                <a:latin typeface="+mn-lt"/>
              </a:rPr>
              <a:t>Virat Kohli is celebrated as one of cricket’s greatest, with a decade-spanning career across all formats. His consistency, adaptability, and skill under pressure set him apart. To truly understand his impact, it's essential to analyze his performance across various situations. </a:t>
            </a:r>
          </a:p>
          <a:p>
            <a:pPr marL="0" lvl="0" indent="0" algn="l" rtl="0">
              <a:lnSpc>
                <a:spcPct val="200000"/>
              </a:lnSpc>
              <a:spcBef>
                <a:spcPts val="0"/>
              </a:spcBef>
              <a:spcAft>
                <a:spcPts val="1600"/>
              </a:spcAft>
              <a:buNone/>
            </a:pPr>
            <a:r>
              <a:rPr lang="en-US" sz="1200" dirty="0">
                <a:latin typeface="+mn-lt"/>
              </a:rPr>
              <a:t>The Virat Kohli Performance Analysis Dashboard provides a detailed overview of his career, offering insights into runs, averages, strike rates, centuries, and dismissals across formats. It highlights performance patterns at different venues, against various opponents, and in specific match contexts. This dashboard is a vital tool for analysts, strategists, and fans, enabling them to explore, celebrate, and predict Kohli's future contributions to the game</a:t>
            </a:r>
            <a:r>
              <a:rPr lang="en-US" dirty="0">
                <a:latin typeface="+mn-lt"/>
              </a:rPr>
              <a:t>.</a:t>
            </a:r>
            <a:endParaRPr dirty="0">
              <a:latin typeface="+mn-lt"/>
            </a:endParaRPr>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01</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984203" y="384992"/>
            <a:ext cx="381145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Problem Statement</a:t>
            </a:r>
            <a:endParaRPr sz="2800" dirty="0"/>
          </a:p>
        </p:txBody>
      </p:sp>
      <p:sp>
        <p:nvSpPr>
          <p:cNvPr id="330" name="Google Shape;330;p32"/>
          <p:cNvSpPr txBox="1">
            <a:spLocks noGrp="1"/>
          </p:cNvSpPr>
          <p:nvPr>
            <p:ph type="subTitle" idx="1"/>
          </p:nvPr>
        </p:nvSpPr>
        <p:spPr>
          <a:xfrm>
            <a:off x="775855" y="1251566"/>
            <a:ext cx="7751618" cy="3161955"/>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sz="1200" b="0" dirty="0">
                <a:solidFill>
                  <a:schemeClr val="tx1"/>
                </a:solidFill>
                <a:latin typeface="+mn-lt"/>
              </a:rPr>
              <a:t>The evolving dynamics of cricket performance analysis pose significant challenges for sports analysts in deriving meaningful insights and enhancing player strategies. Without detailed breakdowns of Virat Kohli's performance across various parameters such as match contexts, venues, and opposition strengths, it becomes challenging to understand his adaptability and impact. </a:t>
            </a:r>
          </a:p>
          <a:p>
            <a:pPr marL="0" lvl="0" indent="0" algn="l" rtl="0">
              <a:lnSpc>
                <a:spcPct val="200000"/>
              </a:lnSpc>
              <a:spcBef>
                <a:spcPts val="0"/>
              </a:spcBef>
              <a:spcAft>
                <a:spcPts val="0"/>
              </a:spcAft>
              <a:buNone/>
            </a:pPr>
            <a:r>
              <a:rPr lang="en-US" sz="1200" b="0" dirty="0">
                <a:solidFill>
                  <a:schemeClr val="tx1"/>
                </a:solidFill>
                <a:latin typeface="+mn-lt"/>
              </a:rPr>
              <a:t>This lack of comprehensive analysis hinders the ability to make informed decisions regarding player development, match preparations, and strategic planning. Addressing these challenges is crucial for ensuring that Virat Kohli's contributions are maximized and leveraged effectively to maintain a competitive edge in international cricket.</a:t>
            </a:r>
          </a:p>
          <a:p>
            <a:pPr marL="0" lvl="0" indent="0" algn="l" rtl="0">
              <a:spcBef>
                <a:spcPts val="0"/>
              </a:spcBef>
              <a:spcAft>
                <a:spcPts val="1600"/>
              </a:spcAft>
              <a:buNone/>
            </a:pPr>
            <a:endParaRPr dirty="0">
              <a:latin typeface="+mn-lt"/>
            </a:endParaRPr>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02</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spTree>
    <p:extLst>
      <p:ext uri="{BB962C8B-B14F-4D97-AF65-F5344CB8AC3E}">
        <p14:creationId xmlns:p14="http://schemas.microsoft.com/office/powerpoint/2010/main" val="347868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790400" y="409766"/>
            <a:ext cx="445568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Data Warehouse Design</a:t>
            </a:r>
            <a:endParaRPr sz="2800" dirty="0"/>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03</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pic>
        <p:nvPicPr>
          <p:cNvPr id="4" name="Picture 3">
            <a:extLst>
              <a:ext uri="{FF2B5EF4-FFF2-40B4-BE49-F238E27FC236}">
                <a16:creationId xmlns:a16="http://schemas.microsoft.com/office/drawing/2014/main" id="{EA275675-4399-B205-9222-190D7EACCCD4}"/>
              </a:ext>
            </a:extLst>
          </p:cNvPr>
          <p:cNvPicPr>
            <a:picLocks noChangeAspect="1"/>
          </p:cNvPicPr>
          <p:nvPr/>
        </p:nvPicPr>
        <p:blipFill>
          <a:blip r:embed="rId3"/>
          <a:stretch>
            <a:fillRect/>
          </a:stretch>
        </p:blipFill>
        <p:spPr>
          <a:xfrm>
            <a:off x="166255" y="1109149"/>
            <a:ext cx="8832271" cy="3827326"/>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8360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984203" y="384992"/>
            <a:ext cx="381145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Data Information</a:t>
            </a:r>
            <a:endParaRPr sz="2800" dirty="0"/>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04</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graphicFrame>
        <p:nvGraphicFramePr>
          <p:cNvPr id="4" name="Table 3">
            <a:extLst>
              <a:ext uri="{FF2B5EF4-FFF2-40B4-BE49-F238E27FC236}">
                <a16:creationId xmlns:a16="http://schemas.microsoft.com/office/drawing/2014/main" id="{93453DDC-66D3-19D8-9067-E5921E57174D}"/>
              </a:ext>
            </a:extLst>
          </p:cNvPr>
          <p:cNvGraphicFramePr>
            <a:graphicFrameLocks noGrp="1"/>
          </p:cNvGraphicFramePr>
          <p:nvPr>
            <p:extLst>
              <p:ext uri="{D42A27DB-BD31-4B8C-83A1-F6EECF244321}">
                <p14:modId xmlns:p14="http://schemas.microsoft.com/office/powerpoint/2010/main" val="2654883907"/>
              </p:ext>
            </p:extLst>
          </p:nvPr>
        </p:nvGraphicFramePr>
        <p:xfrm>
          <a:off x="942109" y="1211454"/>
          <a:ext cx="7148946" cy="3420852"/>
        </p:xfrm>
        <a:graphic>
          <a:graphicData uri="http://schemas.openxmlformats.org/drawingml/2006/table">
            <a:tbl>
              <a:tblPr firstRow="1" bandRow="1">
                <a:tableStyleId>{9D7B26C5-4107-4FEC-AEDC-1716B250A1EF}</a:tableStyleId>
              </a:tblPr>
              <a:tblGrid>
                <a:gridCol w="1233516">
                  <a:extLst>
                    <a:ext uri="{9D8B030D-6E8A-4147-A177-3AD203B41FA5}">
                      <a16:colId xmlns:a16="http://schemas.microsoft.com/office/drawing/2014/main" val="4238016370"/>
                    </a:ext>
                  </a:extLst>
                </a:gridCol>
                <a:gridCol w="5915430">
                  <a:extLst>
                    <a:ext uri="{9D8B030D-6E8A-4147-A177-3AD203B41FA5}">
                      <a16:colId xmlns:a16="http://schemas.microsoft.com/office/drawing/2014/main" val="2558779439"/>
                    </a:ext>
                  </a:extLst>
                </a:gridCol>
              </a:tblGrid>
              <a:tr h="328366">
                <a:tc>
                  <a:txBody>
                    <a:bodyPr/>
                    <a:lstStyle/>
                    <a:p>
                      <a:r>
                        <a:rPr lang="en-IN" sz="1000" dirty="0"/>
                        <a:t>Table Name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sz="1000" dirty="0"/>
                        <a:t>Attributes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6255574"/>
                  </a:ext>
                </a:extLst>
              </a:tr>
              <a:tr h="351472">
                <a:tc>
                  <a:txBody>
                    <a:bodyPr/>
                    <a:lstStyle/>
                    <a:p>
                      <a:r>
                        <a:rPr lang="en-IN" sz="1000" dirty="0"/>
                        <a:t>Performance</a:t>
                      </a:r>
                    </a:p>
                  </a:txBody>
                  <a:tcPr>
                    <a:lnL w="12700" cap="flat" cmpd="sng" algn="ctr">
                      <a:solidFill>
                        <a:schemeClr val="tx1"/>
                      </a:solidFill>
                      <a:prstDash val="solid"/>
                      <a:round/>
                      <a:headEnd type="none" w="med" len="med"/>
                      <a:tailEnd type="none" w="med" len="med"/>
                    </a:lnL>
                  </a:tcPr>
                </a:tc>
                <a:tc>
                  <a:txBody>
                    <a:bodyPr/>
                    <a:lstStyle/>
                    <a:p>
                      <a:r>
                        <a:rPr lang="en-US" sz="1000" dirty="0"/>
                        <a:t>Player ID, Batting ID, Opponent ID, Venue ID, Bowler ID, Match ID, Dismissal ID.</a:t>
                      </a:r>
                      <a:endParaRPr lang="en-IN"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34642852"/>
                  </a:ext>
                </a:extLst>
              </a:tr>
              <a:tr h="328366">
                <a:tc>
                  <a:txBody>
                    <a:bodyPr/>
                    <a:lstStyle/>
                    <a:p>
                      <a:r>
                        <a:rPr lang="en-IN" sz="1000" dirty="0"/>
                        <a:t>Player Info</a:t>
                      </a:r>
                    </a:p>
                  </a:txBody>
                  <a:tcPr>
                    <a:lnL w="12700" cap="flat" cmpd="sng" algn="ctr">
                      <a:solidFill>
                        <a:schemeClr val="tx1"/>
                      </a:solidFill>
                      <a:prstDash val="solid"/>
                      <a:round/>
                      <a:headEnd type="none" w="med" len="med"/>
                      <a:tailEnd type="none" w="med" len="med"/>
                    </a:lnL>
                  </a:tcPr>
                </a:tc>
                <a:tc>
                  <a:txBody>
                    <a:bodyPr/>
                    <a:lstStyle/>
                    <a:p>
                      <a:r>
                        <a:rPr lang="en-IN" sz="1000" dirty="0"/>
                        <a:t>Player ID, Player Name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65726699"/>
                  </a:ext>
                </a:extLst>
              </a:tr>
              <a:tr h="351472">
                <a:tc>
                  <a:txBody>
                    <a:bodyPr/>
                    <a:lstStyle/>
                    <a:p>
                      <a:r>
                        <a:rPr lang="en-IN" sz="1000" dirty="0"/>
                        <a:t>Batting Stats</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Batting ID, Player ID, Batting Position, Runs, Fours, Sixes.</a:t>
                      </a:r>
                    </a:p>
                    <a:p>
                      <a:endParaRPr lang="en-IN"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77261131"/>
                  </a:ext>
                </a:extLst>
              </a:tr>
              <a:tr h="328366">
                <a:tc>
                  <a:txBody>
                    <a:bodyPr/>
                    <a:lstStyle/>
                    <a:p>
                      <a:r>
                        <a:rPr lang="en-IN" sz="1000" dirty="0"/>
                        <a:t>Opponents</a:t>
                      </a:r>
                    </a:p>
                  </a:txBody>
                  <a:tcPr>
                    <a:lnL w="12700" cap="flat" cmpd="sng" algn="ctr">
                      <a:solidFill>
                        <a:schemeClr val="tx1"/>
                      </a:solidFill>
                      <a:prstDash val="solid"/>
                      <a:round/>
                      <a:headEnd type="none" w="med" len="med"/>
                      <a:tailEnd type="none" w="med" len="med"/>
                    </a:lnL>
                  </a:tcPr>
                </a:tc>
                <a:tc>
                  <a:txBody>
                    <a:bodyPr/>
                    <a:lstStyle/>
                    <a:p>
                      <a:r>
                        <a:rPr lang="en-IN" sz="1000" dirty="0"/>
                        <a:t>Opponent ID, Opponent Name.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415040"/>
                  </a:ext>
                </a:extLst>
              </a:tr>
              <a:tr h="328366">
                <a:tc>
                  <a:txBody>
                    <a:bodyPr/>
                    <a:lstStyle/>
                    <a:p>
                      <a:r>
                        <a:rPr lang="en-IN" sz="1000" dirty="0"/>
                        <a:t>Venues</a:t>
                      </a:r>
                    </a:p>
                  </a:txBody>
                  <a:tcPr>
                    <a:lnL w="12700" cap="flat" cmpd="sng" algn="ctr">
                      <a:solidFill>
                        <a:schemeClr val="tx1"/>
                      </a:solidFill>
                      <a:prstDash val="solid"/>
                      <a:round/>
                      <a:headEnd type="none" w="med" len="med"/>
                      <a:tailEnd type="none" w="med" len="med"/>
                    </a:lnL>
                  </a:tcPr>
                </a:tc>
                <a:tc>
                  <a:txBody>
                    <a:bodyPr/>
                    <a:lstStyle/>
                    <a:p>
                      <a:r>
                        <a:rPr lang="en-US" sz="1000" dirty="0"/>
                        <a:t>Venue ID, Country Name, Stadium Name.</a:t>
                      </a:r>
                      <a:endParaRPr lang="en-IN"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8262850"/>
                  </a:ext>
                </a:extLst>
              </a:tr>
              <a:tr h="328366">
                <a:tc>
                  <a:txBody>
                    <a:bodyPr/>
                    <a:lstStyle/>
                    <a:p>
                      <a:r>
                        <a:rPr lang="en-IN" sz="1000" dirty="0"/>
                        <a:t>Bowlers</a:t>
                      </a:r>
                    </a:p>
                  </a:txBody>
                  <a:tcPr>
                    <a:lnL w="12700" cap="flat" cmpd="sng" algn="ctr">
                      <a:solidFill>
                        <a:schemeClr val="tx1"/>
                      </a:solidFill>
                      <a:prstDash val="solid"/>
                      <a:round/>
                      <a:headEnd type="none" w="med" len="med"/>
                      <a:tailEnd type="none" w="med" len="med"/>
                    </a:lnL>
                  </a:tcPr>
                </a:tc>
                <a:tc>
                  <a:txBody>
                    <a:bodyPr/>
                    <a:lstStyle/>
                    <a:p>
                      <a:r>
                        <a:rPr lang="en-US" sz="1000" dirty="0"/>
                        <a:t>Bowler ID, Bowler Name, Country Name.</a:t>
                      </a:r>
                      <a:endParaRPr lang="en-IN"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9734796"/>
                  </a:ext>
                </a:extLst>
              </a:tr>
              <a:tr h="351472">
                <a:tc>
                  <a:txBody>
                    <a:bodyPr/>
                    <a:lstStyle/>
                    <a:p>
                      <a:r>
                        <a:rPr lang="en-IN" sz="1000" dirty="0"/>
                        <a:t>Matches</a:t>
                      </a:r>
                    </a:p>
                  </a:txBody>
                  <a:tcPr>
                    <a:lnL w="12700" cap="flat" cmpd="sng" algn="ctr">
                      <a:solidFill>
                        <a:schemeClr val="tx1"/>
                      </a:solidFill>
                      <a:prstDash val="solid"/>
                      <a:round/>
                      <a:headEnd type="none" w="med" len="med"/>
                      <a:tailEnd type="none" w="med" len="med"/>
                    </a:lnL>
                  </a:tcPr>
                </a:tc>
                <a:tc>
                  <a:txBody>
                    <a:bodyPr/>
                    <a:lstStyle/>
                    <a:p>
                      <a:r>
                        <a:rPr lang="en-US" sz="1000" dirty="0"/>
                        <a:t>Match ID, Match Date, Venue ID, Opponent ID, Result, Format.</a:t>
                      </a:r>
                      <a:endParaRPr lang="en-IN"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0482036"/>
                  </a:ext>
                </a:extLst>
              </a:tr>
              <a:tr h="351472">
                <a:tc>
                  <a:txBody>
                    <a:bodyPr/>
                    <a:lstStyle/>
                    <a:p>
                      <a:r>
                        <a:rPr lang="en-IN" sz="1000" dirty="0"/>
                        <a:t>Dismissals</a:t>
                      </a:r>
                    </a:p>
                  </a:txBody>
                  <a:tcPr>
                    <a:lnL w="12700" cap="flat" cmpd="sng" algn="ctr">
                      <a:solidFill>
                        <a:schemeClr val="tx1"/>
                      </a:solidFill>
                      <a:prstDash val="solid"/>
                      <a:round/>
                      <a:headEnd type="none" w="med" len="med"/>
                      <a:tailEnd type="none" w="med" len="med"/>
                    </a:lnL>
                  </a:tcPr>
                </a:tc>
                <a:tc>
                  <a:txBody>
                    <a:bodyPr/>
                    <a:lstStyle/>
                    <a:p>
                      <a:r>
                        <a:rPr lang="en-US" sz="1000" dirty="0"/>
                        <a:t>Dismissal ID, Match ID, Bowler ID, Player ID, Dismissal Type.</a:t>
                      </a:r>
                      <a:endParaRPr lang="en-IN"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1021215"/>
                  </a:ext>
                </a:extLst>
              </a:tr>
              <a:tr h="328366">
                <a:tc>
                  <a:txBody>
                    <a:bodyPr/>
                    <a:lstStyle/>
                    <a:p>
                      <a:r>
                        <a:rPr lang="en-IN" sz="1000" dirty="0"/>
                        <a:t>Dates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000" dirty="0"/>
                        <a:t>Match Date, Year, Month, Day.</a:t>
                      </a:r>
                      <a:endParaRPr lang="en-IN"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7048639"/>
                  </a:ext>
                </a:extLst>
              </a:tr>
            </a:tbl>
          </a:graphicData>
        </a:graphic>
      </p:graphicFrame>
    </p:spTree>
    <p:extLst>
      <p:ext uri="{BB962C8B-B14F-4D97-AF65-F5344CB8AC3E}">
        <p14:creationId xmlns:p14="http://schemas.microsoft.com/office/powerpoint/2010/main" val="235271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312257" y="399903"/>
            <a:ext cx="472468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Key Performance Indicators</a:t>
            </a:r>
            <a:endParaRPr sz="2400" dirty="0"/>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05</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sp>
        <p:nvSpPr>
          <p:cNvPr id="2" name="Rectangle: Rounded Corners 1">
            <a:extLst>
              <a:ext uri="{FF2B5EF4-FFF2-40B4-BE49-F238E27FC236}">
                <a16:creationId xmlns:a16="http://schemas.microsoft.com/office/drawing/2014/main" id="{411B2491-DB68-E276-4A02-8F1BCA19DD2C}"/>
              </a:ext>
            </a:extLst>
          </p:cNvPr>
          <p:cNvSpPr/>
          <p:nvPr/>
        </p:nvSpPr>
        <p:spPr>
          <a:xfrm>
            <a:off x="914401" y="1480135"/>
            <a:ext cx="2042904" cy="120534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1186C568-6574-5319-FF1C-8B6089D120EE}"/>
              </a:ext>
            </a:extLst>
          </p:cNvPr>
          <p:cNvSpPr/>
          <p:nvPr/>
        </p:nvSpPr>
        <p:spPr>
          <a:xfrm>
            <a:off x="3452520" y="3020527"/>
            <a:ext cx="2026953" cy="120534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0F845748-61D3-D952-FBBA-AC9E270B05AF}"/>
              </a:ext>
            </a:extLst>
          </p:cNvPr>
          <p:cNvSpPr/>
          <p:nvPr/>
        </p:nvSpPr>
        <p:spPr>
          <a:xfrm>
            <a:off x="914399" y="3030800"/>
            <a:ext cx="2042905" cy="120534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D7DC6D1D-F7C2-7F49-7D42-9CCCDADB49AF}"/>
              </a:ext>
            </a:extLst>
          </p:cNvPr>
          <p:cNvSpPr/>
          <p:nvPr/>
        </p:nvSpPr>
        <p:spPr>
          <a:xfrm>
            <a:off x="3432459" y="1468084"/>
            <a:ext cx="2026952" cy="120534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363291B8-5F28-5128-724E-B9F735293FB8}"/>
              </a:ext>
            </a:extLst>
          </p:cNvPr>
          <p:cNvCxnSpPr>
            <a:cxnSpLocks/>
          </p:cNvCxnSpPr>
          <p:nvPr/>
        </p:nvCxnSpPr>
        <p:spPr>
          <a:xfrm>
            <a:off x="914399" y="1967345"/>
            <a:ext cx="20429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657B55E-E4CE-88B2-4687-38DA4590B98D}"/>
              </a:ext>
            </a:extLst>
          </p:cNvPr>
          <p:cNvCxnSpPr>
            <a:cxnSpLocks/>
          </p:cNvCxnSpPr>
          <p:nvPr/>
        </p:nvCxnSpPr>
        <p:spPr>
          <a:xfrm>
            <a:off x="3432458" y="1967345"/>
            <a:ext cx="202695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292BD8C-4561-4AFC-F588-2D88B2F2E518}"/>
              </a:ext>
            </a:extLst>
          </p:cNvPr>
          <p:cNvCxnSpPr>
            <a:cxnSpLocks/>
          </p:cNvCxnSpPr>
          <p:nvPr/>
        </p:nvCxnSpPr>
        <p:spPr>
          <a:xfrm>
            <a:off x="914399" y="3512127"/>
            <a:ext cx="20429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2210D6A-13A4-EF64-5A31-81AA608C009C}"/>
              </a:ext>
            </a:extLst>
          </p:cNvPr>
          <p:cNvCxnSpPr>
            <a:cxnSpLocks/>
          </p:cNvCxnSpPr>
          <p:nvPr/>
        </p:nvCxnSpPr>
        <p:spPr>
          <a:xfrm>
            <a:off x="3452520" y="3512127"/>
            <a:ext cx="2006891" cy="0"/>
          </a:xfrm>
          <a:prstGeom prst="line">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49D2DA5-08C7-BF16-BDF3-4DC4BC1801A7}"/>
              </a:ext>
            </a:extLst>
          </p:cNvPr>
          <p:cNvSpPr txBox="1"/>
          <p:nvPr/>
        </p:nvSpPr>
        <p:spPr>
          <a:xfrm>
            <a:off x="796634" y="1538570"/>
            <a:ext cx="2376055" cy="338554"/>
          </a:xfrm>
          <a:prstGeom prst="rect">
            <a:avLst/>
          </a:prstGeom>
          <a:noFill/>
        </p:spPr>
        <p:txBody>
          <a:bodyPr wrap="square" rtlCol="0">
            <a:spAutoFit/>
          </a:bodyPr>
          <a:lstStyle/>
          <a:p>
            <a:pPr algn="ctr"/>
            <a:r>
              <a:rPr lang="en-IN" sz="1600" b="1" dirty="0"/>
              <a:t>Total Runs</a:t>
            </a:r>
          </a:p>
        </p:txBody>
      </p:sp>
      <p:sp>
        <p:nvSpPr>
          <p:cNvPr id="12" name="TextBox 11">
            <a:extLst>
              <a:ext uri="{FF2B5EF4-FFF2-40B4-BE49-F238E27FC236}">
                <a16:creationId xmlns:a16="http://schemas.microsoft.com/office/drawing/2014/main" id="{27D44FF8-0876-F938-94F3-A5AD0132F2B2}"/>
              </a:ext>
            </a:extLst>
          </p:cNvPr>
          <p:cNvSpPr txBox="1"/>
          <p:nvPr/>
        </p:nvSpPr>
        <p:spPr>
          <a:xfrm>
            <a:off x="3217725" y="2118269"/>
            <a:ext cx="2376055" cy="307777"/>
          </a:xfrm>
          <a:prstGeom prst="rect">
            <a:avLst/>
          </a:prstGeom>
          <a:noFill/>
        </p:spPr>
        <p:txBody>
          <a:bodyPr wrap="square" rtlCol="0">
            <a:spAutoFit/>
          </a:bodyPr>
          <a:lstStyle/>
          <a:p>
            <a:pPr algn="ctr"/>
            <a:r>
              <a:rPr lang="en-IN" dirty="0"/>
              <a:t>59.68</a:t>
            </a:r>
          </a:p>
        </p:txBody>
      </p:sp>
      <p:sp>
        <p:nvSpPr>
          <p:cNvPr id="13" name="TextBox 12">
            <a:extLst>
              <a:ext uri="{FF2B5EF4-FFF2-40B4-BE49-F238E27FC236}">
                <a16:creationId xmlns:a16="http://schemas.microsoft.com/office/drawing/2014/main" id="{3B5A73B1-6D1F-DCCA-E85D-3F279825A8D1}"/>
              </a:ext>
            </a:extLst>
          </p:cNvPr>
          <p:cNvSpPr txBox="1"/>
          <p:nvPr/>
        </p:nvSpPr>
        <p:spPr>
          <a:xfrm>
            <a:off x="3343777" y="1538619"/>
            <a:ext cx="2376055" cy="338554"/>
          </a:xfrm>
          <a:prstGeom prst="rect">
            <a:avLst/>
          </a:prstGeom>
          <a:noFill/>
        </p:spPr>
        <p:txBody>
          <a:bodyPr wrap="square" rtlCol="0">
            <a:spAutoFit/>
          </a:bodyPr>
          <a:lstStyle/>
          <a:p>
            <a:pPr algn="ctr"/>
            <a:r>
              <a:rPr lang="en-IN" sz="1600" b="1" dirty="0"/>
              <a:t>Batting Average</a:t>
            </a:r>
          </a:p>
        </p:txBody>
      </p:sp>
      <p:sp>
        <p:nvSpPr>
          <p:cNvPr id="14" name="TextBox 13">
            <a:extLst>
              <a:ext uri="{FF2B5EF4-FFF2-40B4-BE49-F238E27FC236}">
                <a16:creationId xmlns:a16="http://schemas.microsoft.com/office/drawing/2014/main" id="{CEE54F37-A07A-3EBB-9D8D-B8E8F52DBE17}"/>
              </a:ext>
            </a:extLst>
          </p:cNvPr>
          <p:cNvSpPr txBox="1"/>
          <p:nvPr/>
        </p:nvSpPr>
        <p:spPr>
          <a:xfrm>
            <a:off x="3343776" y="3102316"/>
            <a:ext cx="2376055" cy="338554"/>
          </a:xfrm>
          <a:prstGeom prst="rect">
            <a:avLst/>
          </a:prstGeom>
          <a:noFill/>
        </p:spPr>
        <p:txBody>
          <a:bodyPr wrap="square" rtlCol="0">
            <a:spAutoFit/>
          </a:bodyPr>
          <a:lstStyle/>
          <a:p>
            <a:pPr algn="ctr"/>
            <a:r>
              <a:rPr lang="en-IN" sz="1600" b="1" dirty="0"/>
              <a:t>Half-Centuries</a:t>
            </a:r>
          </a:p>
        </p:txBody>
      </p:sp>
      <p:sp>
        <p:nvSpPr>
          <p:cNvPr id="15" name="TextBox 14">
            <a:extLst>
              <a:ext uri="{FF2B5EF4-FFF2-40B4-BE49-F238E27FC236}">
                <a16:creationId xmlns:a16="http://schemas.microsoft.com/office/drawing/2014/main" id="{5D472E96-14A2-8B97-62C3-6FCB56F2A349}"/>
              </a:ext>
            </a:extLst>
          </p:cNvPr>
          <p:cNvSpPr txBox="1"/>
          <p:nvPr/>
        </p:nvSpPr>
        <p:spPr>
          <a:xfrm>
            <a:off x="3246073" y="3688170"/>
            <a:ext cx="2376055" cy="338554"/>
          </a:xfrm>
          <a:prstGeom prst="rect">
            <a:avLst/>
          </a:prstGeom>
          <a:noFill/>
        </p:spPr>
        <p:txBody>
          <a:bodyPr wrap="square" rtlCol="0">
            <a:spAutoFit/>
          </a:bodyPr>
          <a:lstStyle/>
          <a:p>
            <a:pPr algn="ctr"/>
            <a:r>
              <a:rPr lang="en-IN" sz="1600" dirty="0"/>
              <a:t>158</a:t>
            </a:r>
          </a:p>
        </p:txBody>
      </p:sp>
      <p:sp>
        <p:nvSpPr>
          <p:cNvPr id="16" name="TextBox 15">
            <a:extLst>
              <a:ext uri="{FF2B5EF4-FFF2-40B4-BE49-F238E27FC236}">
                <a16:creationId xmlns:a16="http://schemas.microsoft.com/office/drawing/2014/main" id="{3328FF6E-6757-9380-A0D3-A61DDC0AD6E7}"/>
              </a:ext>
            </a:extLst>
          </p:cNvPr>
          <p:cNvSpPr txBox="1"/>
          <p:nvPr/>
        </p:nvSpPr>
        <p:spPr>
          <a:xfrm>
            <a:off x="796634" y="3086475"/>
            <a:ext cx="2376055" cy="338554"/>
          </a:xfrm>
          <a:prstGeom prst="rect">
            <a:avLst/>
          </a:prstGeom>
          <a:noFill/>
        </p:spPr>
        <p:txBody>
          <a:bodyPr wrap="square" rtlCol="0">
            <a:spAutoFit/>
          </a:bodyPr>
          <a:lstStyle/>
          <a:p>
            <a:pPr algn="ctr"/>
            <a:r>
              <a:rPr lang="en-IN" sz="1600" b="1" dirty="0"/>
              <a:t>Centuries</a:t>
            </a:r>
          </a:p>
        </p:txBody>
      </p:sp>
      <p:sp>
        <p:nvSpPr>
          <p:cNvPr id="17" name="TextBox 16">
            <a:extLst>
              <a:ext uri="{FF2B5EF4-FFF2-40B4-BE49-F238E27FC236}">
                <a16:creationId xmlns:a16="http://schemas.microsoft.com/office/drawing/2014/main" id="{0598E27E-9DA7-E32A-8268-6C4161137326}"/>
              </a:ext>
            </a:extLst>
          </p:cNvPr>
          <p:cNvSpPr txBox="1"/>
          <p:nvPr/>
        </p:nvSpPr>
        <p:spPr>
          <a:xfrm>
            <a:off x="796634" y="3688170"/>
            <a:ext cx="2376055" cy="338554"/>
          </a:xfrm>
          <a:prstGeom prst="rect">
            <a:avLst/>
          </a:prstGeom>
          <a:noFill/>
        </p:spPr>
        <p:txBody>
          <a:bodyPr wrap="square" rtlCol="0">
            <a:spAutoFit/>
          </a:bodyPr>
          <a:lstStyle/>
          <a:p>
            <a:pPr algn="ctr"/>
            <a:r>
              <a:rPr lang="en-IN" sz="1600" dirty="0"/>
              <a:t>157</a:t>
            </a:r>
          </a:p>
        </p:txBody>
      </p:sp>
      <p:sp>
        <p:nvSpPr>
          <p:cNvPr id="18" name="TextBox 17">
            <a:extLst>
              <a:ext uri="{FF2B5EF4-FFF2-40B4-BE49-F238E27FC236}">
                <a16:creationId xmlns:a16="http://schemas.microsoft.com/office/drawing/2014/main" id="{511F7FDE-7B1C-E724-12F6-09582807D3C8}"/>
              </a:ext>
            </a:extLst>
          </p:cNvPr>
          <p:cNvSpPr txBox="1"/>
          <p:nvPr/>
        </p:nvSpPr>
        <p:spPr>
          <a:xfrm>
            <a:off x="778956" y="2117719"/>
            <a:ext cx="2376055" cy="338554"/>
          </a:xfrm>
          <a:prstGeom prst="rect">
            <a:avLst/>
          </a:prstGeom>
          <a:noFill/>
        </p:spPr>
        <p:txBody>
          <a:bodyPr wrap="square" rtlCol="0">
            <a:spAutoFit/>
          </a:bodyPr>
          <a:lstStyle/>
          <a:p>
            <a:pPr algn="ctr"/>
            <a:r>
              <a:rPr lang="en-IN" sz="1600" dirty="0"/>
              <a:t>35,808</a:t>
            </a:r>
          </a:p>
        </p:txBody>
      </p:sp>
      <p:pic>
        <p:nvPicPr>
          <p:cNvPr id="30" name="Picture 29">
            <a:extLst>
              <a:ext uri="{FF2B5EF4-FFF2-40B4-BE49-F238E27FC236}">
                <a16:creationId xmlns:a16="http://schemas.microsoft.com/office/drawing/2014/main" id="{C4E74C21-3D7C-252B-C742-A8D3D04EC7D7}"/>
              </a:ext>
            </a:extLst>
          </p:cNvPr>
          <p:cNvPicPr>
            <a:picLocks noChangeAspect="1"/>
          </p:cNvPicPr>
          <p:nvPr/>
        </p:nvPicPr>
        <p:blipFill>
          <a:blip r:embed="rId3"/>
          <a:stretch>
            <a:fillRect/>
          </a:stretch>
        </p:blipFill>
        <p:spPr>
          <a:xfrm>
            <a:off x="5793215" y="1375390"/>
            <a:ext cx="2656536" cy="312733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2443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403764" y="409766"/>
            <a:ext cx="397625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Insights and Analysis</a:t>
            </a:r>
            <a:endParaRPr sz="2800" dirty="0"/>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06</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grpSp>
        <p:nvGrpSpPr>
          <p:cNvPr id="76" name="Group 75">
            <a:extLst>
              <a:ext uri="{FF2B5EF4-FFF2-40B4-BE49-F238E27FC236}">
                <a16:creationId xmlns:a16="http://schemas.microsoft.com/office/drawing/2014/main" id="{A1D312A0-F717-E5D8-DA8E-216A8EDF7C66}"/>
              </a:ext>
            </a:extLst>
          </p:cNvPr>
          <p:cNvGrpSpPr/>
          <p:nvPr/>
        </p:nvGrpSpPr>
        <p:grpSpPr>
          <a:xfrm>
            <a:off x="402016" y="1352700"/>
            <a:ext cx="2507496" cy="1393881"/>
            <a:chOff x="403879" y="1137140"/>
            <a:chExt cx="3343328" cy="1858508"/>
          </a:xfrm>
        </p:grpSpPr>
        <p:sp>
          <p:nvSpPr>
            <p:cNvPr id="48" name="Freeform 3">
              <a:extLst>
                <a:ext uri="{FF2B5EF4-FFF2-40B4-BE49-F238E27FC236}">
                  <a16:creationId xmlns:a16="http://schemas.microsoft.com/office/drawing/2014/main" id="{17491716-E75F-2089-676A-E0FE81004AF0}"/>
                </a:ext>
              </a:extLst>
            </p:cNvPr>
            <p:cNvSpPr/>
            <p:nvPr/>
          </p:nvSpPr>
          <p:spPr>
            <a:xfrm>
              <a:off x="906397" y="1379319"/>
              <a:ext cx="2840810" cy="1616329"/>
            </a:xfrm>
            <a:custGeom>
              <a:avLst/>
              <a:gdLst/>
              <a:ahLst/>
              <a:cxnLst/>
              <a:rect l="l" t="t" r="r" b="b"/>
              <a:pathLst>
                <a:path w="1140180" h="648725">
                  <a:moveTo>
                    <a:pt x="39115" y="0"/>
                  </a:moveTo>
                  <a:lnTo>
                    <a:pt x="1101065" y="0"/>
                  </a:lnTo>
                  <a:cubicBezTo>
                    <a:pt x="1122668" y="0"/>
                    <a:pt x="1140180" y="17512"/>
                    <a:pt x="1140180" y="39115"/>
                  </a:cubicBezTo>
                  <a:lnTo>
                    <a:pt x="1140180" y="609610"/>
                  </a:lnTo>
                  <a:cubicBezTo>
                    <a:pt x="1140180" y="631212"/>
                    <a:pt x="1122668" y="648725"/>
                    <a:pt x="1101065" y="648725"/>
                  </a:cubicBezTo>
                  <a:lnTo>
                    <a:pt x="39115" y="648725"/>
                  </a:lnTo>
                  <a:cubicBezTo>
                    <a:pt x="28741" y="648725"/>
                    <a:pt x="18792" y="644603"/>
                    <a:pt x="11456" y="637268"/>
                  </a:cubicBezTo>
                  <a:cubicBezTo>
                    <a:pt x="4121" y="629933"/>
                    <a:pt x="0" y="619984"/>
                    <a:pt x="0" y="609610"/>
                  </a:cubicBezTo>
                  <a:lnTo>
                    <a:pt x="0" y="39115"/>
                  </a:lnTo>
                  <a:cubicBezTo>
                    <a:pt x="0" y="17512"/>
                    <a:pt x="17512" y="0"/>
                    <a:pt x="39115" y="0"/>
                  </a:cubicBezTo>
                  <a:close/>
                </a:path>
              </a:pathLst>
            </a:custGeom>
            <a:noFill/>
            <a:ln w="38100">
              <a:solidFill>
                <a:schemeClr val="accent1"/>
              </a:solidFill>
            </a:ln>
          </p:spPr>
        </p:sp>
        <p:sp>
          <p:nvSpPr>
            <p:cNvPr id="46" name="Freeform 6">
              <a:extLst>
                <a:ext uri="{FF2B5EF4-FFF2-40B4-BE49-F238E27FC236}">
                  <a16:creationId xmlns:a16="http://schemas.microsoft.com/office/drawing/2014/main" id="{EB2866B5-2284-436B-F8C1-76151BFBC3C9}"/>
                </a:ext>
              </a:extLst>
            </p:cNvPr>
            <p:cNvSpPr/>
            <p:nvPr/>
          </p:nvSpPr>
          <p:spPr>
            <a:xfrm>
              <a:off x="403879" y="1137140"/>
              <a:ext cx="734763" cy="734763"/>
            </a:xfrm>
            <a:custGeom>
              <a:avLst/>
              <a:gdLst/>
              <a:ahLst/>
              <a:cxnLst/>
              <a:rect l="l" t="t" r="r" b="b"/>
              <a:pathLst>
                <a:path w="812800" h="812800">
                  <a:moveTo>
                    <a:pt x="113422" y="0"/>
                  </a:moveTo>
                  <a:lnTo>
                    <a:pt x="699378" y="0"/>
                  </a:lnTo>
                  <a:cubicBezTo>
                    <a:pt x="729459" y="0"/>
                    <a:pt x="758309" y="11950"/>
                    <a:pt x="779579" y="33221"/>
                  </a:cubicBezTo>
                  <a:cubicBezTo>
                    <a:pt x="800850" y="54491"/>
                    <a:pt x="812800" y="83341"/>
                    <a:pt x="812800" y="113422"/>
                  </a:cubicBezTo>
                  <a:lnTo>
                    <a:pt x="812800" y="699378"/>
                  </a:lnTo>
                  <a:cubicBezTo>
                    <a:pt x="812800" y="729459"/>
                    <a:pt x="800850" y="758309"/>
                    <a:pt x="779579" y="779579"/>
                  </a:cubicBezTo>
                  <a:cubicBezTo>
                    <a:pt x="758309" y="800850"/>
                    <a:pt x="729459" y="812800"/>
                    <a:pt x="699378" y="812800"/>
                  </a:cubicBezTo>
                  <a:lnTo>
                    <a:pt x="113422" y="812800"/>
                  </a:lnTo>
                  <a:cubicBezTo>
                    <a:pt x="83341" y="812800"/>
                    <a:pt x="54491" y="800850"/>
                    <a:pt x="33221" y="779579"/>
                  </a:cubicBezTo>
                  <a:cubicBezTo>
                    <a:pt x="11950" y="758309"/>
                    <a:pt x="0" y="729459"/>
                    <a:pt x="0" y="699378"/>
                  </a:cubicBezTo>
                  <a:lnTo>
                    <a:pt x="0" y="113422"/>
                  </a:lnTo>
                  <a:cubicBezTo>
                    <a:pt x="0" y="83341"/>
                    <a:pt x="11950" y="54491"/>
                    <a:pt x="33221" y="33221"/>
                  </a:cubicBezTo>
                  <a:cubicBezTo>
                    <a:pt x="54491" y="11950"/>
                    <a:pt x="83341" y="0"/>
                    <a:pt x="113422" y="0"/>
                  </a:cubicBezTo>
                  <a:close/>
                </a:path>
              </a:pathLst>
            </a:custGeom>
            <a:solidFill>
              <a:schemeClr val="accent1"/>
            </a:solidFill>
          </p:spPr>
          <p:txBody>
            <a:bodyPr anchor="ctr" anchorCtr="1"/>
            <a:lstStyle/>
            <a:p>
              <a:pPr algn="ctr"/>
              <a:r>
                <a:rPr lang="en-IN" sz="1800" b="1" dirty="0">
                  <a:solidFill>
                    <a:schemeClr val="tx2"/>
                  </a:solidFill>
                </a:rPr>
                <a:t>1</a:t>
              </a:r>
            </a:p>
          </p:txBody>
        </p:sp>
        <p:sp>
          <p:nvSpPr>
            <p:cNvPr id="67" name="Rectangle 66">
              <a:extLst>
                <a:ext uri="{FF2B5EF4-FFF2-40B4-BE49-F238E27FC236}">
                  <a16:creationId xmlns:a16="http://schemas.microsoft.com/office/drawing/2014/main" id="{46A32126-3CFD-7CB1-13A2-93C4F89B3A93}"/>
                </a:ext>
              </a:extLst>
            </p:cNvPr>
            <p:cNvSpPr/>
            <p:nvPr/>
          </p:nvSpPr>
          <p:spPr>
            <a:xfrm>
              <a:off x="1166343" y="1551411"/>
              <a:ext cx="2347844" cy="1272143"/>
            </a:xfrm>
            <a:prstGeom prst="rect">
              <a:avLst/>
            </a:prstGeom>
          </p:spPr>
          <p:txBody>
            <a:bodyPr wrap="square">
              <a:spAutoFit/>
            </a:bodyPr>
            <a:lstStyle/>
            <a:p>
              <a:r>
                <a:rPr lang="en-US" b="1" dirty="0">
                  <a:solidFill>
                    <a:schemeClr val="tx1"/>
                  </a:solidFill>
                  <a:effectLst/>
                  <a:latin typeface="+mn-lt"/>
                </a:rPr>
                <a:t>Top 10 Venues Where Virat Kohli Scored the Most Runs</a:t>
              </a:r>
              <a:endParaRPr lang="en-US" dirty="0">
                <a:solidFill>
                  <a:schemeClr val="tx1"/>
                </a:solidFill>
                <a:latin typeface="+mn-lt"/>
                <a:cs typeface="Times New Roman" panose="02020603050405020304" pitchFamily="18" charset="0"/>
              </a:endParaRPr>
            </a:p>
          </p:txBody>
        </p:sp>
      </p:grpSp>
      <p:grpSp>
        <p:nvGrpSpPr>
          <p:cNvPr id="2" name="Group 1">
            <a:extLst>
              <a:ext uri="{FF2B5EF4-FFF2-40B4-BE49-F238E27FC236}">
                <a16:creationId xmlns:a16="http://schemas.microsoft.com/office/drawing/2014/main" id="{4098ED6F-8F2B-7D32-42B2-439E766BF816}"/>
              </a:ext>
            </a:extLst>
          </p:cNvPr>
          <p:cNvGrpSpPr/>
          <p:nvPr/>
        </p:nvGrpSpPr>
        <p:grpSpPr>
          <a:xfrm>
            <a:off x="5859629" y="3103588"/>
            <a:ext cx="2507496" cy="1393881"/>
            <a:chOff x="403879" y="1137140"/>
            <a:chExt cx="3343328" cy="1858508"/>
          </a:xfrm>
        </p:grpSpPr>
        <p:sp>
          <p:nvSpPr>
            <p:cNvPr id="3" name="Freeform 3">
              <a:extLst>
                <a:ext uri="{FF2B5EF4-FFF2-40B4-BE49-F238E27FC236}">
                  <a16:creationId xmlns:a16="http://schemas.microsoft.com/office/drawing/2014/main" id="{9946E9D4-3DE1-B446-C126-EBBB5962A80C}"/>
                </a:ext>
              </a:extLst>
            </p:cNvPr>
            <p:cNvSpPr/>
            <p:nvPr/>
          </p:nvSpPr>
          <p:spPr>
            <a:xfrm>
              <a:off x="906397" y="1379319"/>
              <a:ext cx="2840810" cy="1616329"/>
            </a:xfrm>
            <a:custGeom>
              <a:avLst/>
              <a:gdLst/>
              <a:ahLst/>
              <a:cxnLst/>
              <a:rect l="l" t="t" r="r" b="b"/>
              <a:pathLst>
                <a:path w="1140180" h="648725">
                  <a:moveTo>
                    <a:pt x="39115" y="0"/>
                  </a:moveTo>
                  <a:lnTo>
                    <a:pt x="1101065" y="0"/>
                  </a:lnTo>
                  <a:cubicBezTo>
                    <a:pt x="1122668" y="0"/>
                    <a:pt x="1140180" y="17512"/>
                    <a:pt x="1140180" y="39115"/>
                  </a:cubicBezTo>
                  <a:lnTo>
                    <a:pt x="1140180" y="609610"/>
                  </a:lnTo>
                  <a:cubicBezTo>
                    <a:pt x="1140180" y="631212"/>
                    <a:pt x="1122668" y="648725"/>
                    <a:pt x="1101065" y="648725"/>
                  </a:cubicBezTo>
                  <a:lnTo>
                    <a:pt x="39115" y="648725"/>
                  </a:lnTo>
                  <a:cubicBezTo>
                    <a:pt x="28741" y="648725"/>
                    <a:pt x="18792" y="644603"/>
                    <a:pt x="11456" y="637268"/>
                  </a:cubicBezTo>
                  <a:cubicBezTo>
                    <a:pt x="4121" y="629933"/>
                    <a:pt x="0" y="619984"/>
                    <a:pt x="0" y="609610"/>
                  </a:cubicBezTo>
                  <a:lnTo>
                    <a:pt x="0" y="39115"/>
                  </a:lnTo>
                  <a:cubicBezTo>
                    <a:pt x="0" y="17512"/>
                    <a:pt x="17512" y="0"/>
                    <a:pt x="39115" y="0"/>
                  </a:cubicBezTo>
                  <a:close/>
                </a:path>
              </a:pathLst>
            </a:custGeom>
            <a:noFill/>
            <a:ln w="38100">
              <a:solidFill>
                <a:schemeClr val="accent1"/>
              </a:solidFill>
            </a:ln>
          </p:spPr>
        </p:sp>
        <p:sp>
          <p:nvSpPr>
            <p:cNvPr id="4" name="Freeform 6">
              <a:extLst>
                <a:ext uri="{FF2B5EF4-FFF2-40B4-BE49-F238E27FC236}">
                  <a16:creationId xmlns:a16="http://schemas.microsoft.com/office/drawing/2014/main" id="{FCCA6C4C-8A7D-BC12-10F2-218DBC46C321}"/>
                </a:ext>
              </a:extLst>
            </p:cNvPr>
            <p:cNvSpPr/>
            <p:nvPr/>
          </p:nvSpPr>
          <p:spPr>
            <a:xfrm>
              <a:off x="403879" y="1137140"/>
              <a:ext cx="734763" cy="734763"/>
            </a:xfrm>
            <a:custGeom>
              <a:avLst/>
              <a:gdLst/>
              <a:ahLst/>
              <a:cxnLst/>
              <a:rect l="l" t="t" r="r" b="b"/>
              <a:pathLst>
                <a:path w="812800" h="812800">
                  <a:moveTo>
                    <a:pt x="113422" y="0"/>
                  </a:moveTo>
                  <a:lnTo>
                    <a:pt x="699378" y="0"/>
                  </a:lnTo>
                  <a:cubicBezTo>
                    <a:pt x="729459" y="0"/>
                    <a:pt x="758309" y="11950"/>
                    <a:pt x="779579" y="33221"/>
                  </a:cubicBezTo>
                  <a:cubicBezTo>
                    <a:pt x="800850" y="54491"/>
                    <a:pt x="812800" y="83341"/>
                    <a:pt x="812800" y="113422"/>
                  </a:cubicBezTo>
                  <a:lnTo>
                    <a:pt x="812800" y="699378"/>
                  </a:lnTo>
                  <a:cubicBezTo>
                    <a:pt x="812800" y="729459"/>
                    <a:pt x="800850" y="758309"/>
                    <a:pt x="779579" y="779579"/>
                  </a:cubicBezTo>
                  <a:cubicBezTo>
                    <a:pt x="758309" y="800850"/>
                    <a:pt x="729459" y="812800"/>
                    <a:pt x="699378" y="812800"/>
                  </a:cubicBezTo>
                  <a:lnTo>
                    <a:pt x="113422" y="812800"/>
                  </a:lnTo>
                  <a:cubicBezTo>
                    <a:pt x="83341" y="812800"/>
                    <a:pt x="54491" y="800850"/>
                    <a:pt x="33221" y="779579"/>
                  </a:cubicBezTo>
                  <a:cubicBezTo>
                    <a:pt x="11950" y="758309"/>
                    <a:pt x="0" y="729459"/>
                    <a:pt x="0" y="699378"/>
                  </a:cubicBezTo>
                  <a:lnTo>
                    <a:pt x="0" y="113422"/>
                  </a:lnTo>
                  <a:cubicBezTo>
                    <a:pt x="0" y="83341"/>
                    <a:pt x="11950" y="54491"/>
                    <a:pt x="33221" y="33221"/>
                  </a:cubicBezTo>
                  <a:cubicBezTo>
                    <a:pt x="54491" y="11950"/>
                    <a:pt x="83341" y="0"/>
                    <a:pt x="113422" y="0"/>
                  </a:cubicBezTo>
                  <a:close/>
                </a:path>
              </a:pathLst>
            </a:custGeom>
            <a:solidFill>
              <a:schemeClr val="accent1"/>
            </a:solidFill>
          </p:spPr>
          <p:txBody>
            <a:bodyPr anchor="ctr" anchorCtr="1"/>
            <a:lstStyle/>
            <a:p>
              <a:r>
                <a:rPr lang="en-IN" sz="1800" b="1" dirty="0">
                  <a:solidFill>
                    <a:schemeClr val="tx2"/>
                  </a:solidFill>
                </a:rPr>
                <a:t>6</a:t>
              </a:r>
            </a:p>
          </p:txBody>
        </p:sp>
        <p:sp>
          <p:nvSpPr>
            <p:cNvPr id="7" name="Rectangle 6">
              <a:extLst>
                <a:ext uri="{FF2B5EF4-FFF2-40B4-BE49-F238E27FC236}">
                  <a16:creationId xmlns:a16="http://schemas.microsoft.com/office/drawing/2014/main" id="{90C88387-C227-EDBB-376E-6061C59F56AC}"/>
                </a:ext>
              </a:extLst>
            </p:cNvPr>
            <p:cNvSpPr/>
            <p:nvPr/>
          </p:nvSpPr>
          <p:spPr>
            <a:xfrm>
              <a:off x="1227280" y="1519096"/>
              <a:ext cx="2347844" cy="1272143"/>
            </a:xfrm>
            <a:prstGeom prst="rect">
              <a:avLst/>
            </a:prstGeom>
          </p:spPr>
          <p:txBody>
            <a:bodyPr wrap="square">
              <a:spAutoFit/>
            </a:bodyPr>
            <a:lstStyle/>
            <a:p>
              <a:r>
                <a:rPr lang="en-US" b="1" dirty="0">
                  <a:solidFill>
                    <a:schemeClr val="tx1"/>
                  </a:solidFill>
                  <a:effectLst/>
                  <a:latin typeface="+mn-lt"/>
                </a:rPr>
                <a:t>Virat Kohli's Centuries: Analysis by Match Result and Format</a:t>
              </a:r>
              <a:endParaRPr lang="en-US" dirty="0">
                <a:solidFill>
                  <a:schemeClr val="tx1"/>
                </a:solidFill>
                <a:latin typeface="+mn-lt"/>
                <a:cs typeface="Times New Roman" panose="02020603050405020304" pitchFamily="18" charset="0"/>
              </a:endParaRPr>
            </a:p>
          </p:txBody>
        </p:sp>
      </p:grpSp>
      <p:grpSp>
        <p:nvGrpSpPr>
          <p:cNvPr id="8" name="Group 7">
            <a:extLst>
              <a:ext uri="{FF2B5EF4-FFF2-40B4-BE49-F238E27FC236}">
                <a16:creationId xmlns:a16="http://schemas.microsoft.com/office/drawing/2014/main" id="{A3180AA1-9831-B04E-3EF1-0CF5027DABE1}"/>
              </a:ext>
            </a:extLst>
          </p:cNvPr>
          <p:cNvGrpSpPr/>
          <p:nvPr/>
        </p:nvGrpSpPr>
        <p:grpSpPr>
          <a:xfrm>
            <a:off x="3130822" y="1342971"/>
            <a:ext cx="2507496" cy="1393881"/>
            <a:chOff x="403879" y="1137140"/>
            <a:chExt cx="3343328" cy="1858508"/>
          </a:xfrm>
        </p:grpSpPr>
        <p:sp>
          <p:nvSpPr>
            <p:cNvPr id="9" name="Freeform 3">
              <a:extLst>
                <a:ext uri="{FF2B5EF4-FFF2-40B4-BE49-F238E27FC236}">
                  <a16:creationId xmlns:a16="http://schemas.microsoft.com/office/drawing/2014/main" id="{B13D9A9B-65C2-F207-1D55-CC96B6357F87}"/>
                </a:ext>
              </a:extLst>
            </p:cNvPr>
            <p:cNvSpPr/>
            <p:nvPr/>
          </p:nvSpPr>
          <p:spPr>
            <a:xfrm>
              <a:off x="906397" y="1379319"/>
              <a:ext cx="2840810" cy="1616329"/>
            </a:xfrm>
            <a:custGeom>
              <a:avLst/>
              <a:gdLst/>
              <a:ahLst/>
              <a:cxnLst/>
              <a:rect l="l" t="t" r="r" b="b"/>
              <a:pathLst>
                <a:path w="1140180" h="648725">
                  <a:moveTo>
                    <a:pt x="39115" y="0"/>
                  </a:moveTo>
                  <a:lnTo>
                    <a:pt x="1101065" y="0"/>
                  </a:lnTo>
                  <a:cubicBezTo>
                    <a:pt x="1122668" y="0"/>
                    <a:pt x="1140180" y="17512"/>
                    <a:pt x="1140180" y="39115"/>
                  </a:cubicBezTo>
                  <a:lnTo>
                    <a:pt x="1140180" y="609610"/>
                  </a:lnTo>
                  <a:cubicBezTo>
                    <a:pt x="1140180" y="631212"/>
                    <a:pt x="1122668" y="648725"/>
                    <a:pt x="1101065" y="648725"/>
                  </a:cubicBezTo>
                  <a:lnTo>
                    <a:pt x="39115" y="648725"/>
                  </a:lnTo>
                  <a:cubicBezTo>
                    <a:pt x="28741" y="648725"/>
                    <a:pt x="18792" y="644603"/>
                    <a:pt x="11456" y="637268"/>
                  </a:cubicBezTo>
                  <a:cubicBezTo>
                    <a:pt x="4121" y="629933"/>
                    <a:pt x="0" y="619984"/>
                    <a:pt x="0" y="609610"/>
                  </a:cubicBezTo>
                  <a:lnTo>
                    <a:pt x="0" y="39115"/>
                  </a:lnTo>
                  <a:cubicBezTo>
                    <a:pt x="0" y="17512"/>
                    <a:pt x="17512" y="0"/>
                    <a:pt x="39115" y="0"/>
                  </a:cubicBezTo>
                  <a:close/>
                </a:path>
              </a:pathLst>
            </a:custGeom>
            <a:noFill/>
            <a:ln w="38100">
              <a:solidFill>
                <a:schemeClr val="accent1"/>
              </a:solidFill>
            </a:ln>
          </p:spPr>
        </p:sp>
        <p:sp>
          <p:nvSpPr>
            <p:cNvPr id="10" name="Freeform 6">
              <a:extLst>
                <a:ext uri="{FF2B5EF4-FFF2-40B4-BE49-F238E27FC236}">
                  <a16:creationId xmlns:a16="http://schemas.microsoft.com/office/drawing/2014/main" id="{6313941B-6FA7-8474-6A41-6783919A217B}"/>
                </a:ext>
              </a:extLst>
            </p:cNvPr>
            <p:cNvSpPr/>
            <p:nvPr/>
          </p:nvSpPr>
          <p:spPr>
            <a:xfrm>
              <a:off x="403879" y="1137140"/>
              <a:ext cx="734763" cy="734763"/>
            </a:xfrm>
            <a:custGeom>
              <a:avLst/>
              <a:gdLst/>
              <a:ahLst/>
              <a:cxnLst/>
              <a:rect l="l" t="t" r="r" b="b"/>
              <a:pathLst>
                <a:path w="812800" h="812800">
                  <a:moveTo>
                    <a:pt x="113422" y="0"/>
                  </a:moveTo>
                  <a:lnTo>
                    <a:pt x="699378" y="0"/>
                  </a:lnTo>
                  <a:cubicBezTo>
                    <a:pt x="729459" y="0"/>
                    <a:pt x="758309" y="11950"/>
                    <a:pt x="779579" y="33221"/>
                  </a:cubicBezTo>
                  <a:cubicBezTo>
                    <a:pt x="800850" y="54491"/>
                    <a:pt x="812800" y="83341"/>
                    <a:pt x="812800" y="113422"/>
                  </a:cubicBezTo>
                  <a:lnTo>
                    <a:pt x="812800" y="699378"/>
                  </a:lnTo>
                  <a:cubicBezTo>
                    <a:pt x="812800" y="729459"/>
                    <a:pt x="800850" y="758309"/>
                    <a:pt x="779579" y="779579"/>
                  </a:cubicBezTo>
                  <a:cubicBezTo>
                    <a:pt x="758309" y="800850"/>
                    <a:pt x="729459" y="812800"/>
                    <a:pt x="699378" y="812800"/>
                  </a:cubicBezTo>
                  <a:lnTo>
                    <a:pt x="113422" y="812800"/>
                  </a:lnTo>
                  <a:cubicBezTo>
                    <a:pt x="83341" y="812800"/>
                    <a:pt x="54491" y="800850"/>
                    <a:pt x="33221" y="779579"/>
                  </a:cubicBezTo>
                  <a:cubicBezTo>
                    <a:pt x="11950" y="758309"/>
                    <a:pt x="0" y="729459"/>
                    <a:pt x="0" y="699378"/>
                  </a:cubicBezTo>
                  <a:lnTo>
                    <a:pt x="0" y="113422"/>
                  </a:lnTo>
                  <a:cubicBezTo>
                    <a:pt x="0" y="83341"/>
                    <a:pt x="11950" y="54491"/>
                    <a:pt x="33221" y="33221"/>
                  </a:cubicBezTo>
                  <a:cubicBezTo>
                    <a:pt x="54491" y="11950"/>
                    <a:pt x="83341" y="0"/>
                    <a:pt x="113422" y="0"/>
                  </a:cubicBezTo>
                  <a:close/>
                </a:path>
              </a:pathLst>
            </a:custGeom>
            <a:solidFill>
              <a:schemeClr val="accent1"/>
            </a:solidFill>
          </p:spPr>
          <p:txBody>
            <a:bodyPr anchor="ctr" anchorCtr="1"/>
            <a:lstStyle/>
            <a:p>
              <a:r>
                <a:rPr lang="en-IN" sz="1800" b="1" dirty="0">
                  <a:solidFill>
                    <a:schemeClr val="tx2"/>
                  </a:solidFill>
                </a:rPr>
                <a:t>2</a:t>
              </a:r>
            </a:p>
          </p:txBody>
        </p:sp>
        <p:sp>
          <p:nvSpPr>
            <p:cNvPr id="12" name="Rectangle 11">
              <a:extLst>
                <a:ext uri="{FF2B5EF4-FFF2-40B4-BE49-F238E27FC236}">
                  <a16:creationId xmlns:a16="http://schemas.microsoft.com/office/drawing/2014/main" id="{DEFBD559-2BD7-DDB5-8598-BE967EA33A41}"/>
                </a:ext>
              </a:extLst>
            </p:cNvPr>
            <p:cNvSpPr/>
            <p:nvPr/>
          </p:nvSpPr>
          <p:spPr>
            <a:xfrm>
              <a:off x="1227280" y="1571339"/>
              <a:ext cx="2347844" cy="984885"/>
            </a:xfrm>
            <a:prstGeom prst="rect">
              <a:avLst/>
            </a:prstGeom>
          </p:spPr>
          <p:txBody>
            <a:bodyPr wrap="square">
              <a:spAutoFit/>
            </a:bodyPr>
            <a:lstStyle/>
            <a:p>
              <a:r>
                <a:rPr lang="en-US" b="1" dirty="0">
                  <a:solidFill>
                    <a:schemeClr val="tx1"/>
                  </a:solidFill>
                  <a:effectLst/>
                  <a:latin typeface="+mn-lt"/>
                </a:rPr>
                <a:t>Virat Kohli's Runs Against Each Opponent</a:t>
              </a:r>
              <a:r>
                <a:rPr lang="en-US" sz="825" dirty="0">
                  <a:solidFill>
                    <a:schemeClr val="tx1">
                      <a:lumMod val="75000"/>
                      <a:lumOff val="25000"/>
                    </a:schemeClr>
                  </a:solidFill>
                  <a:latin typeface="Lora" pitchFamily="2" charset="0"/>
                </a:rPr>
                <a:t>.</a:t>
              </a:r>
              <a:endParaRPr lang="en-US" sz="825" dirty="0">
                <a:solidFill>
                  <a:schemeClr val="tx1">
                    <a:lumMod val="75000"/>
                    <a:lumOff val="25000"/>
                  </a:schemeClr>
                </a:solidFill>
                <a:latin typeface="Lora" pitchFamily="2" charset="0"/>
                <a:cs typeface="Times New Roman" panose="02020603050405020304" pitchFamily="18" charset="0"/>
              </a:endParaRPr>
            </a:p>
          </p:txBody>
        </p:sp>
      </p:grpSp>
      <p:grpSp>
        <p:nvGrpSpPr>
          <p:cNvPr id="13" name="Group 12">
            <a:extLst>
              <a:ext uri="{FF2B5EF4-FFF2-40B4-BE49-F238E27FC236}">
                <a16:creationId xmlns:a16="http://schemas.microsoft.com/office/drawing/2014/main" id="{BA6158FD-D24B-2170-612A-60256C289F21}"/>
              </a:ext>
            </a:extLst>
          </p:cNvPr>
          <p:cNvGrpSpPr/>
          <p:nvPr/>
        </p:nvGrpSpPr>
        <p:grpSpPr>
          <a:xfrm>
            <a:off x="3162715" y="3103588"/>
            <a:ext cx="2507496" cy="1393881"/>
            <a:chOff x="403879" y="1137140"/>
            <a:chExt cx="3343328" cy="1858508"/>
          </a:xfrm>
        </p:grpSpPr>
        <p:sp>
          <p:nvSpPr>
            <p:cNvPr id="14" name="Freeform 3">
              <a:extLst>
                <a:ext uri="{FF2B5EF4-FFF2-40B4-BE49-F238E27FC236}">
                  <a16:creationId xmlns:a16="http://schemas.microsoft.com/office/drawing/2014/main" id="{6E3D6682-4DEA-125C-0531-824DB4D23B66}"/>
                </a:ext>
              </a:extLst>
            </p:cNvPr>
            <p:cNvSpPr/>
            <p:nvPr/>
          </p:nvSpPr>
          <p:spPr>
            <a:xfrm>
              <a:off x="906397" y="1379319"/>
              <a:ext cx="2840810" cy="1616329"/>
            </a:xfrm>
            <a:custGeom>
              <a:avLst/>
              <a:gdLst/>
              <a:ahLst/>
              <a:cxnLst/>
              <a:rect l="l" t="t" r="r" b="b"/>
              <a:pathLst>
                <a:path w="1140180" h="648725">
                  <a:moveTo>
                    <a:pt x="39115" y="0"/>
                  </a:moveTo>
                  <a:lnTo>
                    <a:pt x="1101065" y="0"/>
                  </a:lnTo>
                  <a:cubicBezTo>
                    <a:pt x="1122668" y="0"/>
                    <a:pt x="1140180" y="17512"/>
                    <a:pt x="1140180" y="39115"/>
                  </a:cubicBezTo>
                  <a:lnTo>
                    <a:pt x="1140180" y="609610"/>
                  </a:lnTo>
                  <a:cubicBezTo>
                    <a:pt x="1140180" y="631212"/>
                    <a:pt x="1122668" y="648725"/>
                    <a:pt x="1101065" y="648725"/>
                  </a:cubicBezTo>
                  <a:lnTo>
                    <a:pt x="39115" y="648725"/>
                  </a:lnTo>
                  <a:cubicBezTo>
                    <a:pt x="28741" y="648725"/>
                    <a:pt x="18792" y="644603"/>
                    <a:pt x="11456" y="637268"/>
                  </a:cubicBezTo>
                  <a:cubicBezTo>
                    <a:pt x="4121" y="629933"/>
                    <a:pt x="0" y="619984"/>
                    <a:pt x="0" y="609610"/>
                  </a:cubicBezTo>
                  <a:lnTo>
                    <a:pt x="0" y="39115"/>
                  </a:lnTo>
                  <a:cubicBezTo>
                    <a:pt x="0" y="17512"/>
                    <a:pt x="17512" y="0"/>
                    <a:pt x="39115" y="0"/>
                  </a:cubicBezTo>
                  <a:close/>
                </a:path>
              </a:pathLst>
            </a:custGeom>
            <a:noFill/>
            <a:ln w="38100">
              <a:solidFill>
                <a:schemeClr val="accent1"/>
              </a:solidFill>
            </a:ln>
          </p:spPr>
        </p:sp>
        <p:sp>
          <p:nvSpPr>
            <p:cNvPr id="15" name="Freeform 6">
              <a:extLst>
                <a:ext uri="{FF2B5EF4-FFF2-40B4-BE49-F238E27FC236}">
                  <a16:creationId xmlns:a16="http://schemas.microsoft.com/office/drawing/2014/main" id="{A62C8799-83FE-DDA8-9FB7-09E935038685}"/>
                </a:ext>
              </a:extLst>
            </p:cNvPr>
            <p:cNvSpPr/>
            <p:nvPr/>
          </p:nvSpPr>
          <p:spPr>
            <a:xfrm>
              <a:off x="403879" y="1137140"/>
              <a:ext cx="734763" cy="734763"/>
            </a:xfrm>
            <a:custGeom>
              <a:avLst/>
              <a:gdLst/>
              <a:ahLst/>
              <a:cxnLst/>
              <a:rect l="l" t="t" r="r" b="b"/>
              <a:pathLst>
                <a:path w="812800" h="812800">
                  <a:moveTo>
                    <a:pt x="113422" y="0"/>
                  </a:moveTo>
                  <a:lnTo>
                    <a:pt x="699378" y="0"/>
                  </a:lnTo>
                  <a:cubicBezTo>
                    <a:pt x="729459" y="0"/>
                    <a:pt x="758309" y="11950"/>
                    <a:pt x="779579" y="33221"/>
                  </a:cubicBezTo>
                  <a:cubicBezTo>
                    <a:pt x="800850" y="54491"/>
                    <a:pt x="812800" y="83341"/>
                    <a:pt x="812800" y="113422"/>
                  </a:cubicBezTo>
                  <a:lnTo>
                    <a:pt x="812800" y="699378"/>
                  </a:lnTo>
                  <a:cubicBezTo>
                    <a:pt x="812800" y="729459"/>
                    <a:pt x="800850" y="758309"/>
                    <a:pt x="779579" y="779579"/>
                  </a:cubicBezTo>
                  <a:cubicBezTo>
                    <a:pt x="758309" y="800850"/>
                    <a:pt x="729459" y="812800"/>
                    <a:pt x="699378" y="812800"/>
                  </a:cubicBezTo>
                  <a:lnTo>
                    <a:pt x="113422" y="812800"/>
                  </a:lnTo>
                  <a:cubicBezTo>
                    <a:pt x="83341" y="812800"/>
                    <a:pt x="54491" y="800850"/>
                    <a:pt x="33221" y="779579"/>
                  </a:cubicBezTo>
                  <a:cubicBezTo>
                    <a:pt x="11950" y="758309"/>
                    <a:pt x="0" y="729459"/>
                    <a:pt x="0" y="699378"/>
                  </a:cubicBezTo>
                  <a:lnTo>
                    <a:pt x="0" y="113422"/>
                  </a:lnTo>
                  <a:cubicBezTo>
                    <a:pt x="0" y="83341"/>
                    <a:pt x="11950" y="54491"/>
                    <a:pt x="33221" y="33221"/>
                  </a:cubicBezTo>
                  <a:cubicBezTo>
                    <a:pt x="54491" y="11950"/>
                    <a:pt x="83341" y="0"/>
                    <a:pt x="113422" y="0"/>
                  </a:cubicBezTo>
                  <a:close/>
                </a:path>
              </a:pathLst>
            </a:custGeom>
            <a:solidFill>
              <a:schemeClr val="accent1"/>
            </a:solidFill>
          </p:spPr>
          <p:txBody>
            <a:bodyPr anchor="ctr" anchorCtr="1"/>
            <a:lstStyle/>
            <a:p>
              <a:r>
                <a:rPr lang="en-IN" sz="1800" b="1" dirty="0">
                  <a:solidFill>
                    <a:schemeClr val="tx2"/>
                  </a:solidFill>
                </a:rPr>
                <a:t>5</a:t>
              </a:r>
            </a:p>
          </p:txBody>
        </p:sp>
        <p:sp>
          <p:nvSpPr>
            <p:cNvPr id="17" name="Rectangle 16">
              <a:extLst>
                <a:ext uri="{FF2B5EF4-FFF2-40B4-BE49-F238E27FC236}">
                  <a16:creationId xmlns:a16="http://schemas.microsoft.com/office/drawing/2014/main" id="{5BFA01C7-B2B7-0E67-A56C-D536ED309ED1}"/>
                </a:ext>
              </a:extLst>
            </p:cNvPr>
            <p:cNvSpPr/>
            <p:nvPr/>
          </p:nvSpPr>
          <p:spPr>
            <a:xfrm>
              <a:off x="1227280" y="1662725"/>
              <a:ext cx="2347844" cy="984885"/>
            </a:xfrm>
            <a:prstGeom prst="rect">
              <a:avLst/>
            </a:prstGeom>
          </p:spPr>
          <p:txBody>
            <a:bodyPr wrap="square">
              <a:spAutoFit/>
            </a:bodyPr>
            <a:lstStyle/>
            <a:p>
              <a:r>
                <a:rPr lang="en-US" b="1" dirty="0">
                  <a:solidFill>
                    <a:schemeClr val="tx1"/>
                  </a:solidFill>
                  <a:effectLst/>
                  <a:latin typeface="+mn-lt"/>
                </a:rPr>
                <a:t>Total Runs Scored by Virat Kohli Each Year</a:t>
              </a:r>
              <a:endParaRPr lang="en-US" dirty="0">
                <a:solidFill>
                  <a:schemeClr val="tx1"/>
                </a:solidFill>
                <a:latin typeface="+mn-lt"/>
                <a:cs typeface="Times New Roman" panose="02020603050405020304" pitchFamily="18" charset="0"/>
              </a:endParaRPr>
            </a:p>
          </p:txBody>
        </p:sp>
      </p:grpSp>
      <p:grpSp>
        <p:nvGrpSpPr>
          <p:cNvPr id="18" name="Group 17">
            <a:extLst>
              <a:ext uri="{FF2B5EF4-FFF2-40B4-BE49-F238E27FC236}">
                <a16:creationId xmlns:a16="http://schemas.microsoft.com/office/drawing/2014/main" id="{D77D254A-1B75-58B0-EC35-DCB07CF6296B}"/>
              </a:ext>
            </a:extLst>
          </p:cNvPr>
          <p:cNvGrpSpPr/>
          <p:nvPr/>
        </p:nvGrpSpPr>
        <p:grpSpPr>
          <a:xfrm>
            <a:off x="5859629" y="1316955"/>
            <a:ext cx="2507497" cy="1393880"/>
            <a:chOff x="403879" y="1137140"/>
            <a:chExt cx="3343329" cy="1858507"/>
          </a:xfrm>
        </p:grpSpPr>
        <p:sp>
          <p:nvSpPr>
            <p:cNvPr id="19" name="Freeform 3">
              <a:extLst>
                <a:ext uri="{FF2B5EF4-FFF2-40B4-BE49-F238E27FC236}">
                  <a16:creationId xmlns:a16="http://schemas.microsoft.com/office/drawing/2014/main" id="{A6BD0E5F-84DB-08E4-BCC2-B1FE72B3A448}"/>
                </a:ext>
              </a:extLst>
            </p:cNvPr>
            <p:cNvSpPr/>
            <p:nvPr/>
          </p:nvSpPr>
          <p:spPr>
            <a:xfrm>
              <a:off x="906398" y="1379318"/>
              <a:ext cx="2840810" cy="1616329"/>
            </a:xfrm>
            <a:custGeom>
              <a:avLst/>
              <a:gdLst/>
              <a:ahLst/>
              <a:cxnLst/>
              <a:rect l="l" t="t" r="r" b="b"/>
              <a:pathLst>
                <a:path w="1140180" h="648725">
                  <a:moveTo>
                    <a:pt x="39115" y="0"/>
                  </a:moveTo>
                  <a:lnTo>
                    <a:pt x="1101065" y="0"/>
                  </a:lnTo>
                  <a:cubicBezTo>
                    <a:pt x="1122668" y="0"/>
                    <a:pt x="1140180" y="17512"/>
                    <a:pt x="1140180" y="39115"/>
                  </a:cubicBezTo>
                  <a:lnTo>
                    <a:pt x="1140180" y="609610"/>
                  </a:lnTo>
                  <a:cubicBezTo>
                    <a:pt x="1140180" y="631212"/>
                    <a:pt x="1122668" y="648725"/>
                    <a:pt x="1101065" y="648725"/>
                  </a:cubicBezTo>
                  <a:lnTo>
                    <a:pt x="39115" y="648725"/>
                  </a:lnTo>
                  <a:cubicBezTo>
                    <a:pt x="28741" y="648725"/>
                    <a:pt x="18792" y="644603"/>
                    <a:pt x="11456" y="637268"/>
                  </a:cubicBezTo>
                  <a:cubicBezTo>
                    <a:pt x="4121" y="629933"/>
                    <a:pt x="0" y="619984"/>
                    <a:pt x="0" y="609610"/>
                  </a:cubicBezTo>
                  <a:lnTo>
                    <a:pt x="0" y="39115"/>
                  </a:lnTo>
                  <a:cubicBezTo>
                    <a:pt x="0" y="17512"/>
                    <a:pt x="17512" y="0"/>
                    <a:pt x="39115" y="0"/>
                  </a:cubicBezTo>
                  <a:close/>
                </a:path>
              </a:pathLst>
            </a:custGeom>
            <a:noFill/>
            <a:ln w="38100">
              <a:solidFill>
                <a:schemeClr val="accent1"/>
              </a:solidFill>
            </a:ln>
          </p:spPr>
        </p:sp>
        <p:sp>
          <p:nvSpPr>
            <p:cNvPr id="20" name="Freeform 6">
              <a:extLst>
                <a:ext uri="{FF2B5EF4-FFF2-40B4-BE49-F238E27FC236}">
                  <a16:creationId xmlns:a16="http://schemas.microsoft.com/office/drawing/2014/main" id="{B80F2129-22DF-C8B5-58A0-B76B0DB52E48}"/>
                </a:ext>
              </a:extLst>
            </p:cNvPr>
            <p:cNvSpPr/>
            <p:nvPr/>
          </p:nvSpPr>
          <p:spPr>
            <a:xfrm>
              <a:off x="403879" y="1137140"/>
              <a:ext cx="734763" cy="734763"/>
            </a:xfrm>
            <a:custGeom>
              <a:avLst/>
              <a:gdLst/>
              <a:ahLst/>
              <a:cxnLst/>
              <a:rect l="l" t="t" r="r" b="b"/>
              <a:pathLst>
                <a:path w="812800" h="812800">
                  <a:moveTo>
                    <a:pt x="113422" y="0"/>
                  </a:moveTo>
                  <a:lnTo>
                    <a:pt x="699378" y="0"/>
                  </a:lnTo>
                  <a:cubicBezTo>
                    <a:pt x="729459" y="0"/>
                    <a:pt x="758309" y="11950"/>
                    <a:pt x="779579" y="33221"/>
                  </a:cubicBezTo>
                  <a:cubicBezTo>
                    <a:pt x="800850" y="54491"/>
                    <a:pt x="812800" y="83341"/>
                    <a:pt x="812800" y="113422"/>
                  </a:cubicBezTo>
                  <a:lnTo>
                    <a:pt x="812800" y="699378"/>
                  </a:lnTo>
                  <a:cubicBezTo>
                    <a:pt x="812800" y="729459"/>
                    <a:pt x="800850" y="758309"/>
                    <a:pt x="779579" y="779579"/>
                  </a:cubicBezTo>
                  <a:cubicBezTo>
                    <a:pt x="758309" y="800850"/>
                    <a:pt x="729459" y="812800"/>
                    <a:pt x="699378" y="812800"/>
                  </a:cubicBezTo>
                  <a:lnTo>
                    <a:pt x="113422" y="812800"/>
                  </a:lnTo>
                  <a:cubicBezTo>
                    <a:pt x="83341" y="812800"/>
                    <a:pt x="54491" y="800850"/>
                    <a:pt x="33221" y="779579"/>
                  </a:cubicBezTo>
                  <a:cubicBezTo>
                    <a:pt x="11950" y="758309"/>
                    <a:pt x="0" y="729459"/>
                    <a:pt x="0" y="699378"/>
                  </a:cubicBezTo>
                  <a:lnTo>
                    <a:pt x="0" y="113422"/>
                  </a:lnTo>
                  <a:cubicBezTo>
                    <a:pt x="0" y="83341"/>
                    <a:pt x="11950" y="54491"/>
                    <a:pt x="33221" y="33221"/>
                  </a:cubicBezTo>
                  <a:cubicBezTo>
                    <a:pt x="54491" y="11950"/>
                    <a:pt x="83341" y="0"/>
                    <a:pt x="113422" y="0"/>
                  </a:cubicBezTo>
                  <a:close/>
                </a:path>
              </a:pathLst>
            </a:custGeom>
            <a:solidFill>
              <a:schemeClr val="accent1"/>
            </a:solidFill>
          </p:spPr>
          <p:txBody>
            <a:bodyPr anchor="ctr" anchorCtr="1"/>
            <a:lstStyle/>
            <a:p>
              <a:r>
                <a:rPr lang="en-IN" sz="1800" b="1" dirty="0">
                  <a:solidFill>
                    <a:schemeClr val="tx2"/>
                  </a:solidFill>
                </a:rPr>
                <a:t>3</a:t>
              </a:r>
            </a:p>
          </p:txBody>
        </p:sp>
        <p:sp>
          <p:nvSpPr>
            <p:cNvPr id="22" name="Rectangle 21">
              <a:extLst>
                <a:ext uri="{FF2B5EF4-FFF2-40B4-BE49-F238E27FC236}">
                  <a16:creationId xmlns:a16="http://schemas.microsoft.com/office/drawing/2014/main" id="{CAB5B713-CB95-56EA-105F-B1AEA5010448}"/>
                </a:ext>
              </a:extLst>
            </p:cNvPr>
            <p:cNvSpPr/>
            <p:nvPr/>
          </p:nvSpPr>
          <p:spPr>
            <a:xfrm>
              <a:off x="1312658" y="1508608"/>
              <a:ext cx="2347844" cy="1272143"/>
            </a:xfrm>
            <a:prstGeom prst="rect">
              <a:avLst/>
            </a:prstGeom>
          </p:spPr>
          <p:txBody>
            <a:bodyPr wrap="square">
              <a:spAutoFit/>
            </a:bodyPr>
            <a:lstStyle/>
            <a:p>
              <a:r>
                <a:rPr lang="en-US" b="1" dirty="0">
                  <a:solidFill>
                    <a:schemeClr val="tx1"/>
                  </a:solidFill>
                  <a:effectLst/>
                  <a:latin typeface="+mn-lt"/>
                </a:rPr>
                <a:t>Yearly Batting Average Breakdown by Match Outcome</a:t>
              </a:r>
              <a:endParaRPr lang="en-US" dirty="0">
                <a:solidFill>
                  <a:schemeClr val="tx1"/>
                </a:solidFill>
                <a:latin typeface="+mn-lt"/>
                <a:cs typeface="Times New Roman" panose="02020603050405020304" pitchFamily="18" charset="0"/>
              </a:endParaRPr>
            </a:p>
          </p:txBody>
        </p:sp>
      </p:grpSp>
      <p:grpSp>
        <p:nvGrpSpPr>
          <p:cNvPr id="23" name="Group 22">
            <a:extLst>
              <a:ext uri="{FF2B5EF4-FFF2-40B4-BE49-F238E27FC236}">
                <a16:creationId xmlns:a16="http://schemas.microsoft.com/office/drawing/2014/main" id="{C806AB01-72BD-D160-EFE9-EA62BDE6CF69}"/>
              </a:ext>
            </a:extLst>
          </p:cNvPr>
          <p:cNvGrpSpPr/>
          <p:nvPr/>
        </p:nvGrpSpPr>
        <p:grpSpPr>
          <a:xfrm>
            <a:off x="454000" y="3103588"/>
            <a:ext cx="2507496" cy="1393881"/>
            <a:chOff x="403879" y="1137140"/>
            <a:chExt cx="3343328" cy="1858508"/>
          </a:xfrm>
        </p:grpSpPr>
        <p:sp>
          <p:nvSpPr>
            <p:cNvPr id="24" name="Freeform 3">
              <a:extLst>
                <a:ext uri="{FF2B5EF4-FFF2-40B4-BE49-F238E27FC236}">
                  <a16:creationId xmlns:a16="http://schemas.microsoft.com/office/drawing/2014/main" id="{E6C6035F-7FEC-AFCA-053B-C6C2BEB5E4C8}"/>
                </a:ext>
              </a:extLst>
            </p:cNvPr>
            <p:cNvSpPr/>
            <p:nvPr/>
          </p:nvSpPr>
          <p:spPr>
            <a:xfrm>
              <a:off x="906397" y="1379319"/>
              <a:ext cx="2840810" cy="1616329"/>
            </a:xfrm>
            <a:custGeom>
              <a:avLst/>
              <a:gdLst/>
              <a:ahLst/>
              <a:cxnLst/>
              <a:rect l="l" t="t" r="r" b="b"/>
              <a:pathLst>
                <a:path w="1140180" h="648725">
                  <a:moveTo>
                    <a:pt x="39115" y="0"/>
                  </a:moveTo>
                  <a:lnTo>
                    <a:pt x="1101065" y="0"/>
                  </a:lnTo>
                  <a:cubicBezTo>
                    <a:pt x="1122668" y="0"/>
                    <a:pt x="1140180" y="17512"/>
                    <a:pt x="1140180" y="39115"/>
                  </a:cubicBezTo>
                  <a:lnTo>
                    <a:pt x="1140180" y="609610"/>
                  </a:lnTo>
                  <a:cubicBezTo>
                    <a:pt x="1140180" y="631212"/>
                    <a:pt x="1122668" y="648725"/>
                    <a:pt x="1101065" y="648725"/>
                  </a:cubicBezTo>
                  <a:lnTo>
                    <a:pt x="39115" y="648725"/>
                  </a:lnTo>
                  <a:cubicBezTo>
                    <a:pt x="28741" y="648725"/>
                    <a:pt x="18792" y="644603"/>
                    <a:pt x="11456" y="637268"/>
                  </a:cubicBezTo>
                  <a:cubicBezTo>
                    <a:pt x="4121" y="629933"/>
                    <a:pt x="0" y="619984"/>
                    <a:pt x="0" y="609610"/>
                  </a:cubicBezTo>
                  <a:lnTo>
                    <a:pt x="0" y="39115"/>
                  </a:lnTo>
                  <a:cubicBezTo>
                    <a:pt x="0" y="17512"/>
                    <a:pt x="17512" y="0"/>
                    <a:pt x="39115" y="0"/>
                  </a:cubicBezTo>
                  <a:close/>
                </a:path>
              </a:pathLst>
            </a:custGeom>
            <a:noFill/>
            <a:ln w="38100">
              <a:solidFill>
                <a:schemeClr val="accent1"/>
              </a:solidFill>
            </a:ln>
          </p:spPr>
        </p:sp>
        <p:sp>
          <p:nvSpPr>
            <p:cNvPr id="25" name="Freeform 6">
              <a:extLst>
                <a:ext uri="{FF2B5EF4-FFF2-40B4-BE49-F238E27FC236}">
                  <a16:creationId xmlns:a16="http://schemas.microsoft.com/office/drawing/2014/main" id="{CE3ABF79-C28C-E3A2-6902-7AF8DA777C2C}"/>
                </a:ext>
              </a:extLst>
            </p:cNvPr>
            <p:cNvSpPr/>
            <p:nvPr/>
          </p:nvSpPr>
          <p:spPr>
            <a:xfrm>
              <a:off x="403879" y="1137140"/>
              <a:ext cx="734763" cy="734763"/>
            </a:xfrm>
            <a:custGeom>
              <a:avLst/>
              <a:gdLst/>
              <a:ahLst/>
              <a:cxnLst/>
              <a:rect l="l" t="t" r="r" b="b"/>
              <a:pathLst>
                <a:path w="812800" h="812800">
                  <a:moveTo>
                    <a:pt x="113422" y="0"/>
                  </a:moveTo>
                  <a:lnTo>
                    <a:pt x="699378" y="0"/>
                  </a:lnTo>
                  <a:cubicBezTo>
                    <a:pt x="729459" y="0"/>
                    <a:pt x="758309" y="11950"/>
                    <a:pt x="779579" y="33221"/>
                  </a:cubicBezTo>
                  <a:cubicBezTo>
                    <a:pt x="800850" y="54491"/>
                    <a:pt x="812800" y="83341"/>
                    <a:pt x="812800" y="113422"/>
                  </a:cubicBezTo>
                  <a:lnTo>
                    <a:pt x="812800" y="699378"/>
                  </a:lnTo>
                  <a:cubicBezTo>
                    <a:pt x="812800" y="729459"/>
                    <a:pt x="800850" y="758309"/>
                    <a:pt x="779579" y="779579"/>
                  </a:cubicBezTo>
                  <a:cubicBezTo>
                    <a:pt x="758309" y="800850"/>
                    <a:pt x="729459" y="812800"/>
                    <a:pt x="699378" y="812800"/>
                  </a:cubicBezTo>
                  <a:lnTo>
                    <a:pt x="113422" y="812800"/>
                  </a:lnTo>
                  <a:cubicBezTo>
                    <a:pt x="83341" y="812800"/>
                    <a:pt x="54491" y="800850"/>
                    <a:pt x="33221" y="779579"/>
                  </a:cubicBezTo>
                  <a:cubicBezTo>
                    <a:pt x="11950" y="758309"/>
                    <a:pt x="0" y="729459"/>
                    <a:pt x="0" y="699378"/>
                  </a:cubicBezTo>
                  <a:lnTo>
                    <a:pt x="0" y="113422"/>
                  </a:lnTo>
                  <a:cubicBezTo>
                    <a:pt x="0" y="83341"/>
                    <a:pt x="11950" y="54491"/>
                    <a:pt x="33221" y="33221"/>
                  </a:cubicBezTo>
                  <a:cubicBezTo>
                    <a:pt x="54491" y="11950"/>
                    <a:pt x="83341" y="0"/>
                    <a:pt x="113422" y="0"/>
                  </a:cubicBezTo>
                  <a:close/>
                </a:path>
              </a:pathLst>
            </a:custGeom>
            <a:solidFill>
              <a:schemeClr val="accent1"/>
            </a:solidFill>
          </p:spPr>
          <p:txBody>
            <a:bodyPr anchor="ctr" anchorCtr="1"/>
            <a:lstStyle/>
            <a:p>
              <a:r>
                <a:rPr lang="en-IN" sz="1800" b="1" dirty="0">
                  <a:solidFill>
                    <a:schemeClr val="tx2"/>
                  </a:solidFill>
                </a:rPr>
                <a:t>4</a:t>
              </a:r>
            </a:p>
          </p:txBody>
        </p:sp>
        <p:sp>
          <p:nvSpPr>
            <p:cNvPr id="27" name="Rectangle 26">
              <a:extLst>
                <a:ext uri="{FF2B5EF4-FFF2-40B4-BE49-F238E27FC236}">
                  <a16:creationId xmlns:a16="http://schemas.microsoft.com/office/drawing/2014/main" id="{C8FB46B4-C7A8-3F23-638F-7F332615DCE8}"/>
                </a:ext>
              </a:extLst>
            </p:cNvPr>
            <p:cNvSpPr/>
            <p:nvPr/>
          </p:nvSpPr>
          <p:spPr>
            <a:xfrm>
              <a:off x="1198415" y="1436245"/>
              <a:ext cx="2347844" cy="1559402"/>
            </a:xfrm>
            <a:prstGeom prst="rect">
              <a:avLst/>
            </a:prstGeom>
          </p:spPr>
          <p:txBody>
            <a:bodyPr wrap="square">
              <a:spAutoFit/>
            </a:bodyPr>
            <a:lstStyle/>
            <a:p>
              <a:r>
                <a:rPr lang="en-US" b="1" dirty="0">
                  <a:solidFill>
                    <a:schemeClr val="tx1"/>
                  </a:solidFill>
                  <a:effectLst/>
                  <a:latin typeface="+mn-lt"/>
                </a:rPr>
                <a:t>Top 10 Bowlers by Number of Dismissals Against Virat Kohli</a:t>
              </a:r>
              <a:endParaRPr lang="en-US" dirty="0">
                <a:solidFill>
                  <a:schemeClr val="tx1"/>
                </a:solidFill>
                <a:latin typeface="+mn-lt"/>
                <a:cs typeface="Times New Roman" panose="02020603050405020304" pitchFamily="18" charset="0"/>
              </a:endParaRPr>
            </a:p>
          </p:txBody>
        </p:sp>
      </p:grpSp>
    </p:spTree>
    <p:extLst>
      <p:ext uri="{BB962C8B-B14F-4D97-AF65-F5344CB8AC3E}">
        <p14:creationId xmlns:p14="http://schemas.microsoft.com/office/powerpoint/2010/main" val="417914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403764" y="409766"/>
            <a:ext cx="258387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Dashboard</a:t>
            </a:r>
            <a:endParaRPr sz="2800" dirty="0"/>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06</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pic>
        <p:nvPicPr>
          <p:cNvPr id="5" name="Picture 4">
            <a:extLst>
              <a:ext uri="{FF2B5EF4-FFF2-40B4-BE49-F238E27FC236}">
                <a16:creationId xmlns:a16="http://schemas.microsoft.com/office/drawing/2014/main" id="{06474E54-4B53-130B-6D50-325D68206116}"/>
              </a:ext>
            </a:extLst>
          </p:cNvPr>
          <p:cNvPicPr>
            <a:picLocks noChangeAspect="1"/>
          </p:cNvPicPr>
          <p:nvPr/>
        </p:nvPicPr>
        <p:blipFill>
          <a:blip r:embed="rId3"/>
          <a:stretch>
            <a:fillRect/>
          </a:stretch>
        </p:blipFill>
        <p:spPr>
          <a:xfrm>
            <a:off x="706582" y="1170709"/>
            <a:ext cx="7529945" cy="34844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4649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991292" y="409766"/>
            <a:ext cx="218338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Conclusion</a:t>
            </a:r>
            <a:endParaRPr sz="2800" dirty="0"/>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07</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sp>
        <p:nvSpPr>
          <p:cNvPr id="2" name="TextBox 1">
            <a:extLst>
              <a:ext uri="{FF2B5EF4-FFF2-40B4-BE49-F238E27FC236}">
                <a16:creationId xmlns:a16="http://schemas.microsoft.com/office/drawing/2014/main" id="{672CDBA7-9220-DE84-A7DC-5C0B7B592E98}"/>
              </a:ext>
            </a:extLst>
          </p:cNvPr>
          <p:cNvSpPr txBox="1"/>
          <p:nvPr/>
        </p:nvSpPr>
        <p:spPr>
          <a:xfrm>
            <a:off x="734291" y="1343891"/>
            <a:ext cx="7696200" cy="2989729"/>
          </a:xfrm>
          <a:prstGeom prst="rect">
            <a:avLst/>
          </a:prstGeom>
          <a:noFill/>
        </p:spPr>
        <p:txBody>
          <a:bodyPr wrap="square" rtlCol="0">
            <a:spAutoFit/>
          </a:bodyPr>
          <a:lstStyle/>
          <a:p>
            <a:pPr>
              <a:lnSpc>
                <a:spcPct val="200000"/>
              </a:lnSpc>
            </a:pPr>
            <a:r>
              <a:rPr lang="en-US" sz="1200" dirty="0">
                <a:solidFill>
                  <a:schemeClr val="tx1"/>
                </a:solidFill>
                <a:latin typeface="+mn-lt"/>
              </a:rPr>
              <a:t>The Virat Kohli Cricket Performance Dashboard is an essential analytical tool that offers comprehensive insights into the cricketer's career. Designed for analysts, fans, coaches, and strategists, it visualizes key metrics like runs scored, batting positions, match formats, and performance against various teams. Users can explore trends, strengths, and areas for improvement by analyzing Kohli's performance across different formats, years, and venues. </a:t>
            </a:r>
          </a:p>
          <a:p>
            <a:pPr>
              <a:lnSpc>
                <a:spcPct val="200000"/>
              </a:lnSpc>
            </a:pPr>
            <a:r>
              <a:rPr lang="en-US" sz="1200" dirty="0">
                <a:solidFill>
                  <a:schemeClr val="tx1"/>
                </a:solidFill>
                <a:latin typeface="+mn-lt"/>
              </a:rPr>
              <a:t>The dashboard also enables strategic insights, such as Kohli's performance in specific stadiums or against certain bowlers, and allows comparisons with other players. Overall, it supports data-driven decisions and provides fans with a deeper appreciation of Kohli's impact on cricket.</a:t>
            </a:r>
            <a:endParaRPr lang="en-IN" sz="1200" dirty="0">
              <a:solidFill>
                <a:schemeClr val="tx1"/>
              </a:solidFill>
              <a:latin typeface="+mn-lt"/>
            </a:endParaRPr>
          </a:p>
        </p:txBody>
      </p:sp>
    </p:spTree>
    <p:extLst>
      <p:ext uri="{BB962C8B-B14F-4D97-AF65-F5344CB8AC3E}">
        <p14:creationId xmlns:p14="http://schemas.microsoft.com/office/powerpoint/2010/main" val="1385328585"/>
      </p:ext>
    </p:extLst>
  </p:cSld>
  <p:clrMapOvr>
    <a:masterClrMapping/>
  </p:clrMapOvr>
</p:sld>
</file>

<file path=ppt/theme/theme1.xml><?xml version="1.0" encoding="utf-8"?>
<a:theme xmlns:a="http://schemas.openxmlformats.org/drawingml/2006/main" name="Elegant Bachelor Thesis by Slidesgo">
  <a:themeElements>
    <a:clrScheme name="Simple Light">
      <a:dk1>
        <a:srgbClr val="5C5C5F"/>
      </a:dk1>
      <a:lt1>
        <a:srgbClr val="D8CEC9"/>
      </a:lt1>
      <a:dk2>
        <a:srgbClr val="927C71"/>
      </a:dk2>
      <a:lt2>
        <a:srgbClr val="FAFAFA"/>
      </a:lt2>
      <a:accent1>
        <a:srgbClr val="C99A7D"/>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578</Words>
  <Application>Microsoft Office PowerPoint</Application>
  <PresentationFormat>On-screen Show (16:9)</PresentationFormat>
  <Paragraphs>73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Quicksand</vt:lpstr>
      <vt:lpstr>Lora</vt:lpstr>
      <vt:lpstr>Mulish</vt:lpstr>
      <vt:lpstr>Elegant Bachelor Thesis by Slidesgo</vt:lpstr>
      <vt:lpstr>PowerPoint Presentation</vt:lpstr>
      <vt:lpstr>Introduction</vt:lpstr>
      <vt:lpstr>Problem Statement</vt:lpstr>
      <vt:lpstr>Data Warehouse Design</vt:lpstr>
      <vt:lpstr>Data Information</vt:lpstr>
      <vt:lpstr>Key Performance Indicators</vt:lpstr>
      <vt:lpstr>Insights and Analysis</vt:lpstr>
      <vt:lpstr>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rahul pandey</cp:lastModifiedBy>
  <cp:revision>8</cp:revision>
  <dcterms:modified xsi:type="dcterms:W3CDTF">2024-09-03T05:51:11Z</dcterms:modified>
</cp:coreProperties>
</file>