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84BE2-6842-4D47-971D-ACE497314B5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1D04F9A-FB7C-DF4B-9C9D-241974159B34}">
      <dgm:prSet/>
      <dgm:spPr/>
      <dgm:t>
        <a:bodyPr/>
        <a:lstStyle/>
        <a:p>
          <a:r>
            <a:rPr lang="en-US"/>
            <a:t>We can see the top 10 company which provide maximum 52 weeks of the paid paternity leave. </a:t>
          </a:r>
          <a:endParaRPr lang="en-IN"/>
        </a:p>
      </dgm:t>
    </dgm:pt>
    <dgm:pt modelId="{C07E5489-7A62-554D-8A07-0B140684D254}" type="parTrans" cxnId="{0DDC9C2D-2D87-6C4F-ADBE-A2D775A6EA87}">
      <dgm:prSet/>
      <dgm:spPr/>
      <dgm:t>
        <a:bodyPr/>
        <a:lstStyle/>
        <a:p>
          <a:endParaRPr lang="en-GB"/>
        </a:p>
      </dgm:t>
    </dgm:pt>
    <dgm:pt modelId="{CAE1695A-0FDB-0C40-8A0F-A523DCDA0F05}" type="sibTrans" cxnId="{0DDC9C2D-2D87-6C4F-ADBE-A2D775A6EA87}">
      <dgm:prSet/>
      <dgm:spPr/>
      <dgm:t>
        <a:bodyPr/>
        <a:lstStyle/>
        <a:p>
          <a:endParaRPr lang="en-GB"/>
        </a:p>
      </dgm:t>
    </dgm:pt>
    <dgm:pt modelId="{625D9E79-BAA0-D841-86A3-9E5A147B60C9}">
      <dgm:prSet/>
      <dgm:spPr/>
      <dgm:t>
        <a:bodyPr/>
        <a:lstStyle/>
        <a:p>
          <a:r>
            <a:rPr lang="en-US"/>
            <a:t>There are other companies which doesn’t have policy of paid paternity leave and these company should enforce this policy for employees.</a:t>
          </a:r>
          <a:endParaRPr lang="en-IN"/>
        </a:p>
      </dgm:t>
    </dgm:pt>
    <dgm:pt modelId="{27C7856A-6D2A-7949-9425-6F86ABD77004}" type="parTrans" cxnId="{6B4BAE83-8104-C149-AFC2-E45939F33745}">
      <dgm:prSet/>
      <dgm:spPr/>
      <dgm:t>
        <a:bodyPr/>
        <a:lstStyle/>
        <a:p>
          <a:endParaRPr lang="en-GB"/>
        </a:p>
      </dgm:t>
    </dgm:pt>
    <dgm:pt modelId="{6D4F8734-4654-4F4B-83D6-B46DC70CE9AF}" type="sibTrans" cxnId="{6B4BAE83-8104-C149-AFC2-E45939F33745}">
      <dgm:prSet/>
      <dgm:spPr/>
      <dgm:t>
        <a:bodyPr/>
        <a:lstStyle/>
        <a:p>
          <a:endParaRPr lang="en-GB"/>
        </a:p>
      </dgm:t>
    </dgm:pt>
    <dgm:pt modelId="{A6795CB9-E840-2449-BDA3-6D0C574FD436}" type="pres">
      <dgm:prSet presAssocID="{73584BE2-6842-4D47-971D-ACE497314B5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B757CA6-D27D-484D-8D77-270027DA8DDD}" type="pres">
      <dgm:prSet presAssocID="{21D04F9A-FB7C-DF4B-9C9D-241974159B34}" presName="circle1" presStyleLbl="node1" presStyleIdx="0" presStyleCnt="2"/>
      <dgm:spPr/>
    </dgm:pt>
    <dgm:pt modelId="{4AA9C4C2-7F71-484F-9B0E-B6F24AC8EB6B}" type="pres">
      <dgm:prSet presAssocID="{21D04F9A-FB7C-DF4B-9C9D-241974159B34}" presName="space" presStyleCnt="0"/>
      <dgm:spPr/>
    </dgm:pt>
    <dgm:pt modelId="{7560D1D2-CB3E-ED43-86E4-934186639767}" type="pres">
      <dgm:prSet presAssocID="{21D04F9A-FB7C-DF4B-9C9D-241974159B34}" presName="rect1" presStyleLbl="alignAcc1" presStyleIdx="0" presStyleCnt="2"/>
      <dgm:spPr/>
    </dgm:pt>
    <dgm:pt modelId="{B28C8D66-66A9-1848-B6AC-07A4DDCA0154}" type="pres">
      <dgm:prSet presAssocID="{625D9E79-BAA0-D841-86A3-9E5A147B60C9}" presName="vertSpace2" presStyleLbl="node1" presStyleIdx="0" presStyleCnt="2"/>
      <dgm:spPr/>
    </dgm:pt>
    <dgm:pt modelId="{24BDA3F3-06F3-4546-ABA4-8B399D2125A7}" type="pres">
      <dgm:prSet presAssocID="{625D9E79-BAA0-D841-86A3-9E5A147B60C9}" presName="circle2" presStyleLbl="node1" presStyleIdx="1" presStyleCnt="2"/>
      <dgm:spPr/>
    </dgm:pt>
    <dgm:pt modelId="{E4D21ECF-2BD4-AA4A-A2D0-D2146EEF501A}" type="pres">
      <dgm:prSet presAssocID="{625D9E79-BAA0-D841-86A3-9E5A147B60C9}" presName="rect2" presStyleLbl="alignAcc1" presStyleIdx="1" presStyleCnt="2"/>
      <dgm:spPr/>
    </dgm:pt>
    <dgm:pt modelId="{E99DB911-E7E8-524B-80BE-73C32FAFCCF8}" type="pres">
      <dgm:prSet presAssocID="{21D04F9A-FB7C-DF4B-9C9D-241974159B34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ADAA203F-37A3-374F-A582-95B0B0124DE2}" type="pres">
      <dgm:prSet presAssocID="{625D9E79-BAA0-D841-86A3-9E5A147B60C9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20B2410B-4B68-724A-BC29-0C9E6AB4F3FC}" type="presOf" srcId="{21D04F9A-FB7C-DF4B-9C9D-241974159B34}" destId="{7560D1D2-CB3E-ED43-86E4-934186639767}" srcOrd="0" destOrd="0" presId="urn:microsoft.com/office/officeart/2005/8/layout/target3"/>
    <dgm:cxn modelId="{0DDC9C2D-2D87-6C4F-ADBE-A2D775A6EA87}" srcId="{73584BE2-6842-4D47-971D-ACE497314B58}" destId="{21D04F9A-FB7C-DF4B-9C9D-241974159B34}" srcOrd="0" destOrd="0" parTransId="{C07E5489-7A62-554D-8A07-0B140684D254}" sibTransId="{CAE1695A-0FDB-0C40-8A0F-A523DCDA0F05}"/>
    <dgm:cxn modelId="{80C6C63E-A1AB-F840-9431-ADD6FF13759F}" type="presOf" srcId="{625D9E79-BAA0-D841-86A3-9E5A147B60C9}" destId="{ADAA203F-37A3-374F-A582-95B0B0124DE2}" srcOrd="1" destOrd="0" presId="urn:microsoft.com/office/officeart/2005/8/layout/target3"/>
    <dgm:cxn modelId="{6B4BAE83-8104-C149-AFC2-E45939F33745}" srcId="{73584BE2-6842-4D47-971D-ACE497314B58}" destId="{625D9E79-BAA0-D841-86A3-9E5A147B60C9}" srcOrd="1" destOrd="0" parTransId="{27C7856A-6D2A-7949-9425-6F86ABD77004}" sibTransId="{6D4F8734-4654-4F4B-83D6-B46DC70CE9AF}"/>
    <dgm:cxn modelId="{4D029484-6B72-C641-94EA-34230AE30124}" type="presOf" srcId="{625D9E79-BAA0-D841-86A3-9E5A147B60C9}" destId="{E4D21ECF-2BD4-AA4A-A2D0-D2146EEF501A}" srcOrd="0" destOrd="0" presId="urn:microsoft.com/office/officeart/2005/8/layout/target3"/>
    <dgm:cxn modelId="{B55DA086-CA98-C243-BA7C-BDEF03DE697D}" type="presOf" srcId="{73584BE2-6842-4D47-971D-ACE497314B58}" destId="{A6795CB9-E840-2449-BDA3-6D0C574FD436}" srcOrd="0" destOrd="0" presId="urn:microsoft.com/office/officeart/2005/8/layout/target3"/>
    <dgm:cxn modelId="{96414CD5-6F26-154C-86EB-C598100C9A47}" type="presOf" srcId="{21D04F9A-FB7C-DF4B-9C9D-241974159B34}" destId="{E99DB911-E7E8-524B-80BE-73C32FAFCCF8}" srcOrd="1" destOrd="0" presId="urn:microsoft.com/office/officeart/2005/8/layout/target3"/>
    <dgm:cxn modelId="{E81B856B-0AAA-A44C-93EC-A47D6ECD0F7F}" type="presParOf" srcId="{A6795CB9-E840-2449-BDA3-6D0C574FD436}" destId="{7B757CA6-D27D-484D-8D77-270027DA8DDD}" srcOrd="0" destOrd="0" presId="urn:microsoft.com/office/officeart/2005/8/layout/target3"/>
    <dgm:cxn modelId="{45644A56-6DD4-8D4B-8DD8-D8F515BA1698}" type="presParOf" srcId="{A6795CB9-E840-2449-BDA3-6D0C574FD436}" destId="{4AA9C4C2-7F71-484F-9B0E-B6F24AC8EB6B}" srcOrd="1" destOrd="0" presId="urn:microsoft.com/office/officeart/2005/8/layout/target3"/>
    <dgm:cxn modelId="{359B21B5-869E-594D-A180-09EF74123698}" type="presParOf" srcId="{A6795CB9-E840-2449-BDA3-6D0C574FD436}" destId="{7560D1D2-CB3E-ED43-86E4-934186639767}" srcOrd="2" destOrd="0" presId="urn:microsoft.com/office/officeart/2005/8/layout/target3"/>
    <dgm:cxn modelId="{43E6076E-E145-4B4F-B2E5-889A8B45DE8E}" type="presParOf" srcId="{A6795CB9-E840-2449-BDA3-6D0C574FD436}" destId="{B28C8D66-66A9-1848-B6AC-07A4DDCA0154}" srcOrd="3" destOrd="0" presId="urn:microsoft.com/office/officeart/2005/8/layout/target3"/>
    <dgm:cxn modelId="{8066A739-7D9C-1743-B6AC-01FBC3612A45}" type="presParOf" srcId="{A6795CB9-E840-2449-BDA3-6D0C574FD436}" destId="{24BDA3F3-06F3-4546-ABA4-8B399D2125A7}" srcOrd="4" destOrd="0" presId="urn:microsoft.com/office/officeart/2005/8/layout/target3"/>
    <dgm:cxn modelId="{EFCCD61D-6BBC-D546-B113-5CA62F1BC57D}" type="presParOf" srcId="{A6795CB9-E840-2449-BDA3-6D0C574FD436}" destId="{E4D21ECF-2BD4-AA4A-A2D0-D2146EEF501A}" srcOrd="5" destOrd="0" presId="urn:microsoft.com/office/officeart/2005/8/layout/target3"/>
    <dgm:cxn modelId="{8604057E-ED5D-BD44-9AE6-6E10AF6BB118}" type="presParOf" srcId="{A6795CB9-E840-2449-BDA3-6D0C574FD436}" destId="{E99DB911-E7E8-524B-80BE-73C32FAFCCF8}" srcOrd="6" destOrd="0" presId="urn:microsoft.com/office/officeart/2005/8/layout/target3"/>
    <dgm:cxn modelId="{72AE2D6F-C61F-BC4F-8B3E-667F057A5AF0}" type="presParOf" srcId="{A6795CB9-E840-2449-BDA3-6D0C574FD436}" destId="{ADAA203F-37A3-374F-A582-95B0B0124DE2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BA8B9-20D2-0B47-ACE1-A50B222A5FD3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6E1C68-13B3-874E-ADA3-8A7583CA3C7B}">
      <dgm:prSet/>
      <dgm:spPr/>
      <dgm:t>
        <a:bodyPr/>
        <a:lstStyle/>
        <a:p>
          <a:r>
            <a:rPr lang="en-US" dirty="0"/>
            <a:t> There is a high difference between paid maternity leave and paid paternity leave.</a:t>
          </a:r>
          <a:endParaRPr lang="en-IN" dirty="0"/>
        </a:p>
      </dgm:t>
    </dgm:pt>
    <dgm:pt modelId="{6CC8126B-EEF1-5045-A191-2DA9DEFC15DB}" type="parTrans" cxnId="{D2501214-A42D-5244-8214-71F10F93EB19}">
      <dgm:prSet/>
      <dgm:spPr/>
      <dgm:t>
        <a:bodyPr/>
        <a:lstStyle/>
        <a:p>
          <a:endParaRPr lang="en-GB"/>
        </a:p>
      </dgm:t>
    </dgm:pt>
    <dgm:pt modelId="{ED1D610F-03C1-6F4A-8BCE-F1727D13E0B9}" type="sibTrans" cxnId="{D2501214-A42D-5244-8214-71F10F93EB19}">
      <dgm:prSet/>
      <dgm:spPr/>
      <dgm:t>
        <a:bodyPr/>
        <a:lstStyle/>
        <a:p>
          <a:endParaRPr lang="en-GB"/>
        </a:p>
      </dgm:t>
    </dgm:pt>
    <dgm:pt modelId="{A9708DAB-6958-F147-83E1-13F9384B237B}" type="pres">
      <dgm:prSet presAssocID="{497BA8B9-20D2-0B47-ACE1-A50B222A5FD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5CE5F84-3BF9-944B-B5FA-0B45C2526B8D}" type="pres">
      <dgm:prSet presAssocID="{5B6E1C68-13B3-874E-ADA3-8A7583CA3C7B}" presName="circle1" presStyleLbl="node1" presStyleIdx="0" presStyleCnt="1"/>
      <dgm:spPr/>
    </dgm:pt>
    <dgm:pt modelId="{59EDC8B0-32FF-7E48-BEEA-58ADDFF0BAEF}" type="pres">
      <dgm:prSet presAssocID="{5B6E1C68-13B3-874E-ADA3-8A7583CA3C7B}" presName="space" presStyleCnt="0"/>
      <dgm:spPr/>
    </dgm:pt>
    <dgm:pt modelId="{5BC7F453-0AC7-E049-BE1C-F433C696BFC3}" type="pres">
      <dgm:prSet presAssocID="{5B6E1C68-13B3-874E-ADA3-8A7583CA3C7B}" presName="rect1" presStyleLbl="alignAcc1" presStyleIdx="0" presStyleCnt="1"/>
      <dgm:spPr/>
    </dgm:pt>
    <dgm:pt modelId="{AA15C464-7888-E44B-82EF-81B35E156691}" type="pres">
      <dgm:prSet presAssocID="{5B6E1C68-13B3-874E-ADA3-8A7583CA3C7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864150D-1B8D-9B4C-A3B2-7D6C063D4FD5}" type="presOf" srcId="{497BA8B9-20D2-0B47-ACE1-A50B222A5FD3}" destId="{A9708DAB-6958-F147-83E1-13F9384B237B}" srcOrd="0" destOrd="0" presId="urn:microsoft.com/office/officeart/2005/8/layout/target3"/>
    <dgm:cxn modelId="{CE19920E-8FC0-7745-A8CE-13EC746E26C4}" type="presOf" srcId="{5B6E1C68-13B3-874E-ADA3-8A7583CA3C7B}" destId="{5BC7F453-0AC7-E049-BE1C-F433C696BFC3}" srcOrd="0" destOrd="0" presId="urn:microsoft.com/office/officeart/2005/8/layout/target3"/>
    <dgm:cxn modelId="{D2501214-A42D-5244-8214-71F10F93EB19}" srcId="{497BA8B9-20D2-0B47-ACE1-A50B222A5FD3}" destId="{5B6E1C68-13B3-874E-ADA3-8A7583CA3C7B}" srcOrd="0" destOrd="0" parTransId="{6CC8126B-EEF1-5045-A191-2DA9DEFC15DB}" sibTransId="{ED1D610F-03C1-6F4A-8BCE-F1727D13E0B9}"/>
    <dgm:cxn modelId="{55CA06C1-BABD-AB46-AE19-E01B6FC96FCF}" type="presOf" srcId="{5B6E1C68-13B3-874E-ADA3-8A7583CA3C7B}" destId="{AA15C464-7888-E44B-82EF-81B35E156691}" srcOrd="1" destOrd="0" presId="urn:microsoft.com/office/officeart/2005/8/layout/target3"/>
    <dgm:cxn modelId="{34191C89-6389-1242-816D-713F5C07EBA5}" type="presParOf" srcId="{A9708DAB-6958-F147-83E1-13F9384B237B}" destId="{E5CE5F84-3BF9-944B-B5FA-0B45C2526B8D}" srcOrd="0" destOrd="0" presId="urn:microsoft.com/office/officeart/2005/8/layout/target3"/>
    <dgm:cxn modelId="{A04A8FFA-DCAB-DA47-85EC-FA0D33BF520E}" type="presParOf" srcId="{A9708DAB-6958-F147-83E1-13F9384B237B}" destId="{59EDC8B0-32FF-7E48-BEEA-58ADDFF0BAEF}" srcOrd="1" destOrd="0" presId="urn:microsoft.com/office/officeart/2005/8/layout/target3"/>
    <dgm:cxn modelId="{B96BFDC6-65C2-1F4F-968F-B164E90C5FB0}" type="presParOf" srcId="{A9708DAB-6958-F147-83E1-13F9384B237B}" destId="{5BC7F453-0AC7-E049-BE1C-F433C696BFC3}" srcOrd="2" destOrd="0" presId="urn:microsoft.com/office/officeart/2005/8/layout/target3"/>
    <dgm:cxn modelId="{695AEABF-14B2-5C4C-B36D-7E19E6ABB196}" type="presParOf" srcId="{A9708DAB-6958-F147-83E1-13F9384B237B}" destId="{AA15C464-7888-E44B-82EF-81B35E15669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6354D-50CE-E44E-8653-78AC29A804B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8DEE611-0B80-E342-9329-BEE7C6879F73}">
      <dgm:prSet/>
      <dgm:spPr/>
      <dgm:t>
        <a:bodyPr/>
        <a:lstStyle/>
        <a:p>
          <a:r>
            <a:rPr lang="en-US" dirty="0"/>
            <a:t>Technology, Consumer Internet has the maximum unpaid maternity leave.</a:t>
          </a:r>
          <a:endParaRPr lang="en-IN" dirty="0"/>
        </a:p>
      </dgm:t>
    </dgm:pt>
    <dgm:pt modelId="{E3F51656-7CFF-2D41-9215-56B6D5D054C6}" type="parTrans" cxnId="{FD8D2C7D-1067-2D41-9B7C-3A6D78D86DA9}">
      <dgm:prSet/>
      <dgm:spPr/>
      <dgm:t>
        <a:bodyPr/>
        <a:lstStyle/>
        <a:p>
          <a:endParaRPr lang="en-GB"/>
        </a:p>
      </dgm:t>
    </dgm:pt>
    <dgm:pt modelId="{A8F15910-8977-AA4A-9FF8-D952CDBE2341}" type="sibTrans" cxnId="{FD8D2C7D-1067-2D41-9B7C-3A6D78D86DA9}">
      <dgm:prSet/>
      <dgm:spPr/>
      <dgm:t>
        <a:bodyPr/>
        <a:lstStyle/>
        <a:p>
          <a:endParaRPr lang="en-GB"/>
        </a:p>
      </dgm:t>
    </dgm:pt>
    <dgm:pt modelId="{2AA1104D-16B1-4346-B41B-40B869283F58}" type="pres">
      <dgm:prSet presAssocID="{D1F6354D-50CE-E44E-8653-78AC29A804B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B54F2B4-E96F-D649-B97B-22B122C1EF41}" type="pres">
      <dgm:prSet presAssocID="{C8DEE611-0B80-E342-9329-BEE7C6879F73}" presName="circle1" presStyleLbl="node1" presStyleIdx="0" presStyleCnt="1"/>
      <dgm:spPr/>
    </dgm:pt>
    <dgm:pt modelId="{D96570D2-10EB-F648-8E7E-F952693F1E67}" type="pres">
      <dgm:prSet presAssocID="{C8DEE611-0B80-E342-9329-BEE7C6879F73}" presName="space" presStyleCnt="0"/>
      <dgm:spPr/>
    </dgm:pt>
    <dgm:pt modelId="{2B706DF4-6CAF-EF46-9437-72EA542E5318}" type="pres">
      <dgm:prSet presAssocID="{C8DEE611-0B80-E342-9329-BEE7C6879F73}" presName="rect1" presStyleLbl="alignAcc1" presStyleIdx="0" presStyleCnt="1"/>
      <dgm:spPr/>
    </dgm:pt>
    <dgm:pt modelId="{72316C84-0C67-4541-8A25-E986B42E1DFE}" type="pres">
      <dgm:prSet presAssocID="{C8DEE611-0B80-E342-9329-BEE7C6879F7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966AB44-3A4A-6140-AB30-3D2A281814F6}" type="presOf" srcId="{C8DEE611-0B80-E342-9329-BEE7C6879F73}" destId="{72316C84-0C67-4541-8A25-E986B42E1DFE}" srcOrd="1" destOrd="0" presId="urn:microsoft.com/office/officeart/2005/8/layout/target3"/>
    <dgm:cxn modelId="{FD8D2C7D-1067-2D41-9B7C-3A6D78D86DA9}" srcId="{D1F6354D-50CE-E44E-8653-78AC29A804BD}" destId="{C8DEE611-0B80-E342-9329-BEE7C6879F73}" srcOrd="0" destOrd="0" parTransId="{E3F51656-7CFF-2D41-9215-56B6D5D054C6}" sibTransId="{A8F15910-8977-AA4A-9FF8-D952CDBE2341}"/>
    <dgm:cxn modelId="{4577CE87-05CC-A843-B3CA-14D1CE012723}" type="presOf" srcId="{C8DEE611-0B80-E342-9329-BEE7C6879F73}" destId="{2B706DF4-6CAF-EF46-9437-72EA542E5318}" srcOrd="0" destOrd="0" presId="urn:microsoft.com/office/officeart/2005/8/layout/target3"/>
    <dgm:cxn modelId="{E5B4A2F0-65CE-324F-ABC1-C17850C88164}" type="presOf" srcId="{D1F6354D-50CE-E44E-8653-78AC29A804BD}" destId="{2AA1104D-16B1-4346-B41B-40B869283F58}" srcOrd="0" destOrd="0" presId="urn:microsoft.com/office/officeart/2005/8/layout/target3"/>
    <dgm:cxn modelId="{F78643CD-F2FA-9E48-A20E-BB7DD3E9573A}" type="presParOf" srcId="{2AA1104D-16B1-4346-B41B-40B869283F58}" destId="{9B54F2B4-E96F-D649-B97B-22B122C1EF41}" srcOrd="0" destOrd="0" presId="urn:microsoft.com/office/officeart/2005/8/layout/target3"/>
    <dgm:cxn modelId="{654704A3-5735-3941-BED4-48C98FC0161A}" type="presParOf" srcId="{2AA1104D-16B1-4346-B41B-40B869283F58}" destId="{D96570D2-10EB-F648-8E7E-F952693F1E67}" srcOrd="1" destOrd="0" presId="urn:microsoft.com/office/officeart/2005/8/layout/target3"/>
    <dgm:cxn modelId="{6E2B6FB5-A0A6-AC4B-B9B1-8125B893B9CB}" type="presParOf" srcId="{2AA1104D-16B1-4346-B41B-40B869283F58}" destId="{2B706DF4-6CAF-EF46-9437-72EA542E5318}" srcOrd="2" destOrd="0" presId="urn:microsoft.com/office/officeart/2005/8/layout/target3"/>
    <dgm:cxn modelId="{DC7965A8-C84C-6A4B-8AEA-D7493CC7193F}" type="presParOf" srcId="{2AA1104D-16B1-4346-B41B-40B869283F58}" destId="{72316C84-0C67-4541-8A25-E986B42E1DF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7FCB9-424F-3E43-9C88-FC0072E04FBD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D977FE4-047B-6447-8D61-412BC6E32609}">
      <dgm:prSet/>
      <dgm:spPr/>
      <dgm:t>
        <a:bodyPr/>
        <a:lstStyle/>
        <a:p>
          <a:r>
            <a:rPr lang="en-US"/>
            <a:t>All the companies should made their policy similar and as per the govt rules for the maternity and paternity leave.</a:t>
          </a:r>
          <a:endParaRPr lang="en-IN"/>
        </a:p>
      </dgm:t>
    </dgm:pt>
    <dgm:pt modelId="{8C1FC831-9A0C-5848-8B80-DB0D3E549AFA}" type="parTrans" cxnId="{FD454A39-C64C-BC4E-8B9C-369B302B2272}">
      <dgm:prSet/>
      <dgm:spPr/>
      <dgm:t>
        <a:bodyPr/>
        <a:lstStyle/>
        <a:p>
          <a:endParaRPr lang="en-GB"/>
        </a:p>
      </dgm:t>
    </dgm:pt>
    <dgm:pt modelId="{A7930427-9B0C-0E41-910F-6CC5CD8FE8D2}" type="sibTrans" cxnId="{FD454A39-C64C-BC4E-8B9C-369B302B2272}">
      <dgm:prSet/>
      <dgm:spPr/>
      <dgm:t>
        <a:bodyPr/>
        <a:lstStyle/>
        <a:p>
          <a:endParaRPr lang="en-GB"/>
        </a:p>
      </dgm:t>
    </dgm:pt>
    <dgm:pt modelId="{C5E8B533-89EB-3D43-A06F-E820F5928527}" type="pres">
      <dgm:prSet presAssocID="{C367FCB9-424F-3E43-9C88-FC0072E04FB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702B743-CA77-8045-A53D-0C59D2C3238B}" type="pres">
      <dgm:prSet presAssocID="{DD977FE4-047B-6447-8D61-412BC6E32609}" presName="circle1" presStyleLbl="node1" presStyleIdx="0" presStyleCnt="1"/>
      <dgm:spPr/>
    </dgm:pt>
    <dgm:pt modelId="{F4EC4AFE-AB07-AB47-AA35-A14E52EB76A2}" type="pres">
      <dgm:prSet presAssocID="{DD977FE4-047B-6447-8D61-412BC6E32609}" presName="space" presStyleCnt="0"/>
      <dgm:spPr/>
    </dgm:pt>
    <dgm:pt modelId="{A5BC36F5-99A6-0646-A744-67F931DBDE07}" type="pres">
      <dgm:prSet presAssocID="{DD977FE4-047B-6447-8D61-412BC6E32609}" presName="rect1" presStyleLbl="alignAcc1" presStyleIdx="0" presStyleCnt="1"/>
      <dgm:spPr/>
    </dgm:pt>
    <dgm:pt modelId="{92610DA9-1B59-E443-84FA-A84DEC113CD4}" type="pres">
      <dgm:prSet presAssocID="{DD977FE4-047B-6447-8D61-412BC6E3260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D454A39-C64C-BC4E-8B9C-369B302B2272}" srcId="{C367FCB9-424F-3E43-9C88-FC0072E04FBD}" destId="{DD977FE4-047B-6447-8D61-412BC6E32609}" srcOrd="0" destOrd="0" parTransId="{8C1FC831-9A0C-5848-8B80-DB0D3E549AFA}" sibTransId="{A7930427-9B0C-0E41-910F-6CC5CD8FE8D2}"/>
    <dgm:cxn modelId="{6CE47E55-9588-9A4C-9868-F7330D21D0E1}" type="presOf" srcId="{DD977FE4-047B-6447-8D61-412BC6E32609}" destId="{92610DA9-1B59-E443-84FA-A84DEC113CD4}" srcOrd="1" destOrd="0" presId="urn:microsoft.com/office/officeart/2005/8/layout/target3"/>
    <dgm:cxn modelId="{22128385-495E-2A4D-B306-61C2AC91B80C}" type="presOf" srcId="{C367FCB9-424F-3E43-9C88-FC0072E04FBD}" destId="{C5E8B533-89EB-3D43-A06F-E820F5928527}" srcOrd="0" destOrd="0" presId="urn:microsoft.com/office/officeart/2005/8/layout/target3"/>
    <dgm:cxn modelId="{12A3ADDA-143A-D849-BDE3-78B8277BC6BD}" type="presOf" srcId="{DD977FE4-047B-6447-8D61-412BC6E32609}" destId="{A5BC36F5-99A6-0646-A744-67F931DBDE07}" srcOrd="0" destOrd="0" presId="urn:microsoft.com/office/officeart/2005/8/layout/target3"/>
    <dgm:cxn modelId="{01297C5F-9944-BE44-A0E8-CFE17FB18099}" type="presParOf" srcId="{C5E8B533-89EB-3D43-A06F-E820F5928527}" destId="{8702B743-CA77-8045-A53D-0C59D2C3238B}" srcOrd="0" destOrd="0" presId="urn:microsoft.com/office/officeart/2005/8/layout/target3"/>
    <dgm:cxn modelId="{84412CEA-19E1-504D-B395-775F3FF9B0E9}" type="presParOf" srcId="{C5E8B533-89EB-3D43-A06F-E820F5928527}" destId="{F4EC4AFE-AB07-AB47-AA35-A14E52EB76A2}" srcOrd="1" destOrd="0" presId="urn:microsoft.com/office/officeart/2005/8/layout/target3"/>
    <dgm:cxn modelId="{22D60CD3-494A-3640-9EAF-451CDE8AA584}" type="presParOf" srcId="{C5E8B533-89EB-3D43-A06F-E820F5928527}" destId="{A5BC36F5-99A6-0646-A744-67F931DBDE07}" srcOrd="2" destOrd="0" presId="urn:microsoft.com/office/officeart/2005/8/layout/target3"/>
    <dgm:cxn modelId="{8EA13694-122A-4E4A-94EB-B2493D46B869}" type="presParOf" srcId="{C5E8B533-89EB-3D43-A06F-E820F5928527}" destId="{92610DA9-1B59-E443-84FA-A84DEC113C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7CA6-D27D-484D-8D77-270027DA8DDD}">
      <dsp:nvSpPr>
        <dsp:cNvPr id="0" name=""/>
        <dsp:cNvSpPr/>
      </dsp:nvSpPr>
      <dsp:spPr>
        <a:xfrm>
          <a:off x="0" y="0"/>
          <a:ext cx="1477328" cy="14773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0D1D2-CB3E-ED43-86E4-934186639767}">
      <dsp:nvSpPr>
        <dsp:cNvPr id="0" name=""/>
        <dsp:cNvSpPr/>
      </dsp:nvSpPr>
      <dsp:spPr>
        <a:xfrm>
          <a:off x="738664" y="0"/>
          <a:ext cx="5564600" cy="14773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can see the top 10 company which provide maximum 52 weeks of the paid paternity leave. </a:t>
          </a:r>
          <a:endParaRPr lang="en-IN" sz="1400" kern="1200"/>
        </a:p>
      </dsp:txBody>
      <dsp:txXfrm>
        <a:off x="738664" y="0"/>
        <a:ext cx="5564600" cy="701730"/>
      </dsp:txXfrm>
    </dsp:sp>
    <dsp:sp modelId="{24BDA3F3-06F3-4546-ABA4-8B399D2125A7}">
      <dsp:nvSpPr>
        <dsp:cNvPr id="0" name=""/>
        <dsp:cNvSpPr/>
      </dsp:nvSpPr>
      <dsp:spPr>
        <a:xfrm>
          <a:off x="387798" y="701730"/>
          <a:ext cx="701730" cy="70173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21ECF-2BD4-AA4A-A2D0-D2146EEF501A}">
      <dsp:nvSpPr>
        <dsp:cNvPr id="0" name=""/>
        <dsp:cNvSpPr/>
      </dsp:nvSpPr>
      <dsp:spPr>
        <a:xfrm>
          <a:off x="738664" y="701730"/>
          <a:ext cx="5564600" cy="7017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are other companies which doesn’t have policy of paid paternity leave and these company should enforce this policy for employees.</a:t>
          </a:r>
          <a:endParaRPr lang="en-IN" sz="1400" kern="1200"/>
        </a:p>
      </dsp:txBody>
      <dsp:txXfrm>
        <a:off x="738664" y="701730"/>
        <a:ext cx="5564600" cy="701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E5F84-3BF9-944B-B5FA-0B45C2526B8D}">
      <dsp:nvSpPr>
        <dsp:cNvPr id="0" name=""/>
        <dsp:cNvSpPr/>
      </dsp:nvSpPr>
      <dsp:spPr>
        <a:xfrm>
          <a:off x="0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7F453-0AC7-E049-BE1C-F433C696BFC3}">
      <dsp:nvSpPr>
        <dsp:cNvPr id="0" name=""/>
        <dsp:cNvSpPr/>
      </dsp:nvSpPr>
      <dsp:spPr>
        <a:xfrm>
          <a:off x="323165" y="0"/>
          <a:ext cx="5797218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There is a high difference between paid maternity leave and paid paternity leave.</a:t>
          </a:r>
          <a:endParaRPr lang="en-IN" sz="1800" kern="1200" dirty="0"/>
        </a:p>
      </dsp:txBody>
      <dsp:txXfrm>
        <a:off x="323165" y="0"/>
        <a:ext cx="5797218" cy="646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4F2B4-E96F-D649-B97B-22B122C1EF41}">
      <dsp:nvSpPr>
        <dsp:cNvPr id="0" name=""/>
        <dsp:cNvSpPr/>
      </dsp:nvSpPr>
      <dsp:spPr>
        <a:xfrm>
          <a:off x="0" y="0"/>
          <a:ext cx="646331" cy="6463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06DF4-6CAF-EF46-9437-72EA542E5318}">
      <dsp:nvSpPr>
        <dsp:cNvPr id="0" name=""/>
        <dsp:cNvSpPr/>
      </dsp:nvSpPr>
      <dsp:spPr>
        <a:xfrm>
          <a:off x="323165" y="0"/>
          <a:ext cx="5797218" cy="6463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Technology, Consumer Internet has the maximum unpaid maternity leave.</a:t>
          </a:r>
          <a:endParaRPr lang="en-IN" sz="1800" kern="1200" dirty="0"/>
        </a:p>
      </dsp:txBody>
      <dsp:txXfrm>
        <a:off x="323165" y="0"/>
        <a:ext cx="5797218" cy="646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2B743-CA77-8045-A53D-0C59D2C3238B}">
      <dsp:nvSpPr>
        <dsp:cNvPr id="0" name=""/>
        <dsp:cNvSpPr/>
      </dsp:nvSpPr>
      <dsp:spPr>
        <a:xfrm>
          <a:off x="0" y="0"/>
          <a:ext cx="923330" cy="92333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BC36F5-99A6-0646-A744-67F931DBDE07}">
      <dsp:nvSpPr>
        <dsp:cNvPr id="0" name=""/>
        <dsp:cNvSpPr/>
      </dsp:nvSpPr>
      <dsp:spPr>
        <a:xfrm>
          <a:off x="461665" y="0"/>
          <a:ext cx="5695295" cy="923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the companies should made their policy similar and as per the govt rules for the maternity and paternity leave.</a:t>
          </a:r>
          <a:endParaRPr lang="en-IN" sz="1800" kern="1200"/>
        </a:p>
      </dsp:txBody>
      <dsp:txXfrm>
        <a:off x="461665" y="0"/>
        <a:ext cx="5695295" cy="923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5B25-6FA8-0243-9059-8147EE345D49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EDC9-EAC4-D944-87F4-3E9BDCE1A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6EDC9-EAC4-D944-87F4-3E9BDCE1A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7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83" r:id="rId6"/>
    <p:sldLayoutId id="2147483778" r:id="rId7"/>
    <p:sldLayoutId id="2147483779" r:id="rId8"/>
    <p:sldLayoutId id="2147483780" r:id="rId9"/>
    <p:sldLayoutId id="2147483782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87D6ABFA-28BD-1E2D-E4B4-50A19A828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81" r="14093" b="-1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D4BB8-A6C3-A098-4EDB-55B868D89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1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/>
              <a:t>Parental Leave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04AB6-13ED-7449-C1BC-8C92DF57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1675" y="1524000"/>
            <a:ext cx="3018325" cy="4572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u="none" strike="noStrike">
                <a:effectLst/>
              </a:rPr>
              <a:t>Parental Leave Policies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effectLst/>
              </a:rPr>
              <a:t>Crowdsourced parental leave data from 1,601 companies across different industries, including paid/unpaid maternity and paternity leave weeks.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1" i="0" u="none" strike="noStrike">
                <a:effectLst/>
              </a:rPr>
              <a:t>Recommended Analysis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effectLst/>
              </a:rPr>
              <a:t>Which companies offer the most paid parental leave weeks?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effectLst/>
              </a:rPr>
              <a:t>Is maternity leave typically longer than paternity leave?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effectLst/>
              </a:rPr>
              <a:t>What is the distribution of parental leave weeks offered?</a:t>
            </a:r>
          </a:p>
          <a:p>
            <a:pPr indent="-228600" algn="l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b="0" i="0" u="none" strike="noStrike">
                <a:effectLst/>
              </a:rPr>
              <a:t>Are there noticable differences between industries?</a:t>
            </a:r>
          </a:p>
        </p:txBody>
      </p:sp>
    </p:spTree>
    <p:extLst>
      <p:ext uri="{BB962C8B-B14F-4D97-AF65-F5344CB8AC3E}">
        <p14:creationId xmlns:p14="http://schemas.microsoft.com/office/powerpoint/2010/main" val="10236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D6BEC2-B237-D81D-5C44-D731A5B6D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9" b="12400"/>
          <a:stretch/>
        </p:blipFill>
        <p:spPr>
          <a:xfrm>
            <a:off x="1" y="845739"/>
            <a:ext cx="12191998" cy="506736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148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FBCAC-F263-220C-F3BB-143B7585A04B}"/>
              </a:ext>
            </a:extLst>
          </p:cNvPr>
          <p:cNvSpPr txBox="1"/>
          <p:nvPr/>
        </p:nvSpPr>
        <p:spPr>
          <a:xfrm>
            <a:off x="2389632" y="290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Insight  from the dashboard</a:t>
            </a:r>
            <a:endParaRPr lang="en-GB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087FAD2-5084-6C2F-F55A-347EECB27603}"/>
              </a:ext>
            </a:extLst>
          </p:cNvPr>
          <p:cNvGraphicFramePr/>
          <p:nvPr/>
        </p:nvGraphicFramePr>
        <p:xfrm>
          <a:off x="1060704" y="1085088"/>
          <a:ext cx="6303264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A0A9B0F-0DC8-E9C3-DFD4-ADFBCCB94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356694"/>
              </p:ext>
            </p:extLst>
          </p:nvPr>
        </p:nvGraphicFramePr>
        <p:xfrm>
          <a:off x="1243584" y="2562416"/>
          <a:ext cx="612038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3F918D-916A-AA74-08E9-3557F3537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801360"/>
              </p:ext>
            </p:extLst>
          </p:nvPr>
        </p:nvGraphicFramePr>
        <p:xfrm>
          <a:off x="1243584" y="3208747"/>
          <a:ext cx="612038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244271A-ABC7-0026-6998-03B0C779F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17413"/>
              </p:ext>
            </p:extLst>
          </p:nvPr>
        </p:nvGraphicFramePr>
        <p:xfrm>
          <a:off x="1207008" y="3855078"/>
          <a:ext cx="615696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6149092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{8FEC65FE-FF1D-3040-9E23-8490DE6A322F}tf10001070_mac</Template>
  <TotalTime>28</TotalTime>
  <Words>157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Parental Leave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Leave Dashboard</dc:title>
  <dc:creator>Q8803</dc:creator>
  <cp:lastModifiedBy>Q8803</cp:lastModifiedBy>
  <cp:revision>1</cp:revision>
  <dcterms:created xsi:type="dcterms:W3CDTF">2023-06-11T13:59:54Z</dcterms:created>
  <dcterms:modified xsi:type="dcterms:W3CDTF">2023-06-11T14:28:22Z</dcterms:modified>
</cp:coreProperties>
</file>