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9"/>
  </p:notesMasterIdLst>
  <p:sldIdLst>
    <p:sldId id="256" r:id="rId2"/>
    <p:sldId id="257" r:id="rId3"/>
    <p:sldId id="258" r:id="rId4"/>
    <p:sldId id="281" r:id="rId5"/>
    <p:sldId id="263" r:id="rId6"/>
    <p:sldId id="264" r:id="rId7"/>
    <p:sldId id="267" r:id="rId8"/>
    <p:sldId id="271" r:id="rId9"/>
    <p:sldId id="272" r:id="rId10"/>
    <p:sldId id="275" r:id="rId11"/>
    <p:sldId id="278" r:id="rId12"/>
    <p:sldId id="280" r:id="rId13"/>
    <p:sldId id="282" r:id="rId14"/>
    <p:sldId id="283" r:id="rId15"/>
    <p:sldId id="262" r:id="rId16"/>
    <p:sldId id="261" r:id="rId17"/>
    <p:sldId id="260" r:id="rId18"/>
  </p:sldIdLst>
  <p:sldSz cx="9144000" cy="6858000" type="screen4x3"/>
  <p:notesSz cx="6858000" cy="3781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93F2A7-F8F1-47B9-969E-BD6E05B0BD80}" v="1" dt="2020-03-22T23:22:24.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0840" autoAdjust="0"/>
  </p:normalViewPr>
  <p:slideViewPr>
    <p:cSldViewPr>
      <p:cViewPr>
        <p:scale>
          <a:sx n="66" d="100"/>
          <a:sy n="66" d="100"/>
        </p:scale>
        <p:origin x="1500"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First Iteration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4-01BB-4FEE-9FA3-F06DC57A52B9}"/>
              </c:ext>
            </c:extLst>
          </c:dPt>
          <c:dPt>
            <c:idx val="1"/>
            <c:bubble3D val="0"/>
            <c:spPr>
              <a:solidFill>
                <a:schemeClr val="accent2"/>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24</c:v>
                </c:pt>
                <c:pt idx="1">
                  <c:v>5</c:v>
                </c:pt>
              </c:numCache>
            </c:numRef>
          </c:val>
          <c:extLst>
            <c:ext xmlns:c16="http://schemas.microsoft.com/office/drawing/2014/chart" uri="{C3380CC4-5D6E-409C-BE32-E72D297353CC}">
              <c16:uniqueId val="{00000000-01BB-4FEE-9FA3-F06DC57A52B9}"/>
            </c:ext>
          </c:extLst>
        </c:ser>
        <c:dLbls>
          <c:dLblPos val="bestFit"/>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Second Iteration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27</c:v>
                </c:pt>
                <c:pt idx="1">
                  <c:v>1</c:v>
                </c:pt>
              </c:numCache>
            </c:numRef>
          </c:val>
          <c:extLst>
            <c:ext xmlns:c16="http://schemas.microsoft.com/office/drawing/2014/chart" uri="{C3380CC4-5D6E-409C-BE32-E72D297353CC}">
              <c16:uniqueId val="{00000000-C06E-48A0-BBFC-AC4E9B8CAA91}"/>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First Iteration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43</c:v>
                </c:pt>
                <c:pt idx="1">
                  <c:v>7</c:v>
                </c:pt>
              </c:numCache>
            </c:numRef>
          </c:val>
          <c:extLst>
            <c:ext xmlns:c16="http://schemas.microsoft.com/office/drawing/2014/chart" uri="{C3380CC4-5D6E-409C-BE32-E72D297353CC}">
              <c16:uniqueId val="{00000000-1DC4-49D6-85B4-E50BE9F82D2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Second Iteration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48</c:v>
                </c:pt>
                <c:pt idx="1">
                  <c:v>2</c:v>
                </c:pt>
              </c:numCache>
            </c:numRef>
          </c:val>
          <c:extLst>
            <c:ext xmlns:c16="http://schemas.microsoft.com/office/drawing/2014/chart" uri="{C3380CC4-5D6E-409C-BE32-E72D297353CC}">
              <c16:uniqueId val="{00000000-8ED9-467D-90E5-AAEFC67BBBF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75D78-B46D-407E-BF6C-87BACCFB5CBE}" type="datetimeFigureOut">
              <a:rPr lang="en-IN" smtClean="0"/>
              <a:t>22-03-2020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00F9F-46F9-4581-8864-9A6A817F813B}" type="slidenum">
              <a:rPr lang="en-IN" smtClean="0"/>
              <a:t>‹#›</a:t>
            </a:fld>
            <a:endParaRPr lang="en-IN"/>
          </a:p>
        </p:txBody>
      </p:sp>
    </p:spTree>
    <p:extLst>
      <p:ext uri="{BB962C8B-B14F-4D97-AF65-F5344CB8AC3E}">
        <p14:creationId xmlns:p14="http://schemas.microsoft.com/office/powerpoint/2010/main" val="16971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guys, very good morning, as a part of Advanced Software </a:t>
            </a:r>
            <a:r>
              <a:rPr lang="en-US" dirty="0" err="1"/>
              <a:t>Engg</a:t>
            </a:r>
            <a:r>
              <a:rPr lang="en-US" dirty="0"/>
              <a:t> Project.</a:t>
            </a:r>
          </a:p>
          <a:p>
            <a:r>
              <a:rPr lang="en-US" dirty="0"/>
              <a:t>We have developed a web application called </a:t>
            </a:r>
            <a:r>
              <a:rPr lang="en-US" dirty="0" err="1"/>
              <a:t>TeachMe</a:t>
            </a:r>
            <a:r>
              <a:rPr lang="en-US" dirty="0"/>
              <a:t>, to help students learn better by giving </a:t>
            </a:r>
            <a:r>
              <a:rPr lang="en-US" dirty="0" err="1"/>
              <a:t>Quizes</a:t>
            </a:r>
            <a:r>
              <a:rPr lang="en-US" dirty="0"/>
              <a:t>.</a:t>
            </a:r>
          </a:p>
        </p:txBody>
      </p:sp>
      <p:sp>
        <p:nvSpPr>
          <p:cNvPr id="4" name="Slide Number Placeholder 3"/>
          <p:cNvSpPr>
            <a:spLocks noGrp="1"/>
          </p:cNvSpPr>
          <p:nvPr>
            <p:ph type="sldNum" sz="quarter" idx="10"/>
          </p:nvPr>
        </p:nvSpPr>
        <p:spPr/>
        <p:txBody>
          <a:bodyPr/>
          <a:lstStyle/>
          <a:p>
            <a:fld id="{8AF00F9F-46F9-4581-8864-9A6A817F813B}" type="slidenum">
              <a:rPr lang="en-IN" smtClean="0"/>
              <a:t>1</a:t>
            </a:fld>
            <a:endParaRPr lang="en-IN"/>
          </a:p>
        </p:txBody>
      </p:sp>
    </p:spTree>
    <p:extLst>
      <p:ext uri="{BB962C8B-B14F-4D97-AF65-F5344CB8AC3E}">
        <p14:creationId xmlns:p14="http://schemas.microsoft.com/office/powerpoint/2010/main" val="230788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test is submitted, it is highlighted as attempted on the tests’ list page</a:t>
            </a:r>
          </a:p>
          <a:p>
            <a:r>
              <a:rPr lang="en-US" dirty="0"/>
              <a:t>After test, the student can view the test report by clicking on the highlighted test.</a:t>
            </a:r>
          </a:p>
          <a:p>
            <a:r>
              <a:rPr lang="en-US" dirty="0"/>
              <a:t>This report contains stats about the test like total score, number of easy, medium and hard questions long with the response and correct answer.</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10</a:t>
            </a:fld>
            <a:endParaRPr lang="en-IN"/>
          </a:p>
        </p:txBody>
      </p:sp>
    </p:spTree>
    <p:extLst>
      <p:ext uri="{BB962C8B-B14F-4D97-AF65-F5344CB8AC3E}">
        <p14:creationId xmlns:p14="http://schemas.microsoft.com/office/powerpoint/2010/main" val="70461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bottom of the page, the references will be provided in order to improve over this topic.</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11</a:t>
            </a:fld>
            <a:endParaRPr lang="en-IN"/>
          </a:p>
        </p:txBody>
      </p:sp>
    </p:spTree>
    <p:extLst>
      <p:ext uri="{BB962C8B-B14F-4D97-AF65-F5344CB8AC3E}">
        <p14:creationId xmlns:p14="http://schemas.microsoft.com/office/powerpoint/2010/main" val="354666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tutor can also view how many and which students have attempted the test.</a:t>
            </a:r>
          </a:p>
          <a:p>
            <a:r>
              <a:rPr lang="en-US" dirty="0"/>
              <a:t> upon clicking the student’s name, the tutor will be redirected to his/her reports page of that particular test.</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12</a:t>
            </a:fld>
            <a:endParaRPr lang="en-IN"/>
          </a:p>
        </p:txBody>
      </p:sp>
    </p:spTree>
    <p:extLst>
      <p:ext uri="{BB962C8B-B14F-4D97-AF65-F5344CB8AC3E}">
        <p14:creationId xmlns:p14="http://schemas.microsoft.com/office/powerpoint/2010/main" val="3787789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is equally important as the development of the software. </a:t>
            </a:r>
          </a:p>
          <a:p>
            <a:r>
              <a:rPr lang="en-US" dirty="0"/>
              <a:t>Our software has been tested continuously so that its quality is maintained.</a:t>
            </a:r>
          </a:p>
          <a:p>
            <a:r>
              <a:rPr lang="en-US" dirty="0" err="1"/>
              <a:t>TeachMe</a:t>
            </a:r>
            <a:r>
              <a:rPr lang="en-US" dirty="0"/>
              <a:t> application has undergone two phases of Testing. </a:t>
            </a:r>
          </a:p>
          <a:p>
            <a:r>
              <a:rPr lang="en-US" dirty="0"/>
              <a:t>The Pie charts shows an overview about the Test results during the First and Second Iteration of UI and API testing respectively.</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13</a:t>
            </a:fld>
            <a:endParaRPr lang="en-IN"/>
          </a:p>
        </p:txBody>
      </p:sp>
    </p:spTree>
    <p:extLst>
      <p:ext uri="{BB962C8B-B14F-4D97-AF65-F5344CB8AC3E}">
        <p14:creationId xmlns:p14="http://schemas.microsoft.com/office/powerpoint/2010/main" val="450187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tested the </a:t>
            </a:r>
            <a:r>
              <a:rPr lang="en-US" dirty="0" err="1"/>
              <a:t>TeachMe</a:t>
            </a:r>
            <a:r>
              <a:rPr lang="en-US" dirty="0"/>
              <a:t> applications performance by its capacity to handle number of concurrent users.</a:t>
            </a:r>
          </a:p>
          <a:p>
            <a:r>
              <a:rPr lang="en-US" dirty="0"/>
              <a:t>We have used JMeter to test the performance of this application. </a:t>
            </a:r>
          </a:p>
          <a:p>
            <a:r>
              <a:rPr lang="en-US" dirty="0"/>
              <a:t>The results show that </a:t>
            </a:r>
            <a:r>
              <a:rPr lang="en-US" dirty="0" err="1"/>
              <a:t>TeachMe</a:t>
            </a:r>
            <a:r>
              <a:rPr lang="en-US" dirty="0"/>
              <a:t> has the ability to handle 10,000 concurrent users.</a:t>
            </a:r>
          </a:p>
          <a:p>
            <a:r>
              <a:rPr lang="en-IN" dirty="0"/>
              <a:t>throughput of the application is not impacted by number of concurrent users using the application.</a:t>
            </a:r>
          </a:p>
          <a:p>
            <a:r>
              <a:rPr lang="en-IN" dirty="0"/>
              <a:t>For low number of users, the application is fairly stable, if the number of user increases, the deviation can be seen.</a:t>
            </a:r>
          </a:p>
          <a:p>
            <a:r>
              <a:rPr lang="en-IN" dirty="0"/>
              <a:t>Volume Testing: we also performed Volume testing using this tool, and after carrying out multiple rounds of experiment with multiple files of different sizes. And conclude that, the max file size that can be handled by our Application is around 10MB.</a:t>
            </a:r>
          </a:p>
        </p:txBody>
      </p:sp>
      <p:sp>
        <p:nvSpPr>
          <p:cNvPr id="4" name="Slide Number Placeholder 3"/>
          <p:cNvSpPr>
            <a:spLocks noGrp="1"/>
          </p:cNvSpPr>
          <p:nvPr>
            <p:ph type="sldNum" sz="quarter" idx="5"/>
          </p:nvPr>
        </p:nvSpPr>
        <p:spPr/>
        <p:txBody>
          <a:bodyPr/>
          <a:lstStyle/>
          <a:p>
            <a:fld id="{8AF00F9F-46F9-4581-8864-9A6A817F813B}" type="slidenum">
              <a:rPr lang="en-IN" smtClean="0"/>
              <a:t>14</a:t>
            </a:fld>
            <a:endParaRPr lang="en-IN"/>
          </a:p>
        </p:txBody>
      </p:sp>
    </p:spTree>
    <p:extLst>
      <p:ext uri="{BB962C8B-B14F-4D97-AF65-F5344CB8AC3E}">
        <p14:creationId xmlns:p14="http://schemas.microsoft.com/office/powerpoint/2010/main" val="127954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documents and some the other stuff we created while creating this project.</a:t>
            </a:r>
          </a:p>
          <a:p>
            <a:r>
              <a:rPr lang="en-US" dirty="0"/>
              <a:t>Inception phase document.</a:t>
            </a:r>
          </a:p>
          <a:p>
            <a:r>
              <a:rPr lang="en-US" dirty="0"/>
              <a:t>It includes two the Git repositories.</a:t>
            </a:r>
          </a:p>
          <a:p>
            <a:r>
              <a:rPr lang="en-US" dirty="0"/>
              <a:t>Project management tool – Redmine</a:t>
            </a:r>
          </a:p>
          <a:p>
            <a:r>
              <a:rPr lang="en-US" dirty="0"/>
              <a:t>Few Documents list that includes Test Plan and Architecture Document.</a:t>
            </a:r>
          </a:p>
          <a:p>
            <a:endParaRPr lang="en-IN" dirty="0"/>
          </a:p>
        </p:txBody>
      </p:sp>
      <p:sp>
        <p:nvSpPr>
          <p:cNvPr id="4" name="Slide Number Placeholder 3"/>
          <p:cNvSpPr>
            <a:spLocks noGrp="1"/>
          </p:cNvSpPr>
          <p:nvPr>
            <p:ph type="sldNum" sz="quarter" idx="10"/>
          </p:nvPr>
        </p:nvSpPr>
        <p:spPr/>
        <p:txBody>
          <a:bodyPr/>
          <a:lstStyle/>
          <a:p>
            <a:fld id="{8AF00F9F-46F9-4581-8864-9A6A817F813B}" type="slidenum">
              <a:rPr lang="en-IN" smtClean="0"/>
              <a:t>15</a:t>
            </a:fld>
            <a:endParaRPr lang="en-IN"/>
          </a:p>
        </p:txBody>
      </p:sp>
    </p:spTree>
    <p:extLst>
      <p:ext uri="{BB962C8B-B14F-4D97-AF65-F5344CB8AC3E}">
        <p14:creationId xmlns:p14="http://schemas.microsoft.com/office/powerpoint/2010/main" val="206981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would</a:t>
            </a:r>
            <a:r>
              <a:rPr lang="en-IN" baseline="0" dirty="0"/>
              <a:t> like to thank </a:t>
            </a:r>
            <a:r>
              <a:rPr lang="en-IN" baseline="0" dirty="0" err="1"/>
              <a:t>Dr.</a:t>
            </a:r>
            <a:r>
              <a:rPr lang="en-IN" baseline="0" dirty="0"/>
              <a:t> </a:t>
            </a:r>
            <a:r>
              <a:rPr lang="en-IN" baseline="0" dirty="0" err="1"/>
              <a:t>Kobti</a:t>
            </a:r>
            <a:r>
              <a:rPr lang="en-IN" baseline="0" dirty="0"/>
              <a:t> and </a:t>
            </a:r>
            <a:r>
              <a:rPr lang="en-IN" baseline="0" dirty="0" err="1"/>
              <a:t>Dr.</a:t>
            </a:r>
            <a:r>
              <a:rPr lang="en-IN" baseline="0" dirty="0"/>
              <a:t> Rueda for their continuous guidance in the development of this project.</a:t>
            </a:r>
          </a:p>
          <a:p>
            <a:r>
              <a:rPr lang="en-IN" baseline="0" dirty="0"/>
              <a:t>We are also thankful to TAs: Ryan, Fen and Raj.</a:t>
            </a:r>
          </a:p>
          <a:p>
            <a:r>
              <a:rPr lang="en-IN" baseline="0" dirty="0"/>
              <a:t>We would also like to thank all the students and tutors for giving feedback about the features implemented in this application.</a:t>
            </a:r>
          </a:p>
          <a:p>
            <a:endParaRPr lang="en-IN" dirty="0"/>
          </a:p>
        </p:txBody>
      </p:sp>
      <p:sp>
        <p:nvSpPr>
          <p:cNvPr id="4" name="Slide Number Placeholder 3"/>
          <p:cNvSpPr>
            <a:spLocks noGrp="1"/>
          </p:cNvSpPr>
          <p:nvPr>
            <p:ph type="sldNum" sz="quarter" idx="10"/>
          </p:nvPr>
        </p:nvSpPr>
        <p:spPr/>
        <p:txBody>
          <a:bodyPr/>
          <a:lstStyle/>
          <a:p>
            <a:fld id="{8AF00F9F-46F9-4581-8864-9A6A817F813B}" type="slidenum">
              <a:rPr lang="en-IN" smtClean="0"/>
              <a:t>16</a:t>
            </a:fld>
            <a:endParaRPr lang="en-IN"/>
          </a:p>
        </p:txBody>
      </p:sp>
    </p:spTree>
    <p:extLst>
      <p:ext uri="{BB962C8B-B14F-4D97-AF65-F5344CB8AC3E}">
        <p14:creationId xmlns:p14="http://schemas.microsoft.com/office/powerpoint/2010/main" val="86358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If you have some questions in mind, here is our e-mail id, feel free to contact.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Thank You and have</a:t>
            </a:r>
            <a:r>
              <a:rPr lang="en-IN" baseline="0" dirty="0"/>
              <a:t> a wonderful day!</a:t>
            </a:r>
          </a:p>
          <a:p>
            <a:endParaRPr lang="en-IN" dirty="0"/>
          </a:p>
        </p:txBody>
      </p:sp>
      <p:sp>
        <p:nvSpPr>
          <p:cNvPr id="4" name="Slide Number Placeholder 3"/>
          <p:cNvSpPr>
            <a:spLocks noGrp="1"/>
          </p:cNvSpPr>
          <p:nvPr>
            <p:ph type="sldNum" sz="quarter" idx="10"/>
          </p:nvPr>
        </p:nvSpPr>
        <p:spPr/>
        <p:txBody>
          <a:bodyPr/>
          <a:lstStyle/>
          <a:p>
            <a:fld id="{8AF00F9F-46F9-4581-8864-9A6A817F813B}" type="slidenum">
              <a:rPr lang="en-IN" smtClean="0"/>
              <a:t>17</a:t>
            </a:fld>
            <a:endParaRPr lang="en-IN"/>
          </a:p>
        </p:txBody>
      </p:sp>
    </p:spTree>
    <p:extLst>
      <p:ext uri="{BB962C8B-B14F-4D97-AF65-F5344CB8AC3E}">
        <p14:creationId xmlns:p14="http://schemas.microsoft.com/office/powerpoint/2010/main" val="127582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are going to cover these topics.</a:t>
            </a:r>
          </a:p>
          <a:p>
            <a:r>
              <a:rPr lang="en-US" dirty="0"/>
              <a:t>We will start with, What is this Project about?</a:t>
            </a:r>
          </a:p>
          <a:p>
            <a:r>
              <a:rPr lang="en-US" dirty="0"/>
              <a:t>Followed by How it works?</a:t>
            </a:r>
          </a:p>
          <a:p>
            <a:r>
              <a:rPr lang="en-US" dirty="0"/>
              <a:t>Then we will show you Demo using screenshots from the project.</a:t>
            </a:r>
          </a:p>
          <a:p>
            <a:r>
              <a:rPr lang="en-US" dirty="0"/>
              <a:t>Next, we will share some of the Stats regarding the Testing we carried out.</a:t>
            </a:r>
          </a:p>
          <a:p>
            <a:r>
              <a:rPr lang="en-US" dirty="0"/>
              <a:t>And finally, the List of Artifacts.</a:t>
            </a:r>
          </a:p>
          <a:p>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2</a:t>
            </a:fld>
            <a:endParaRPr lang="en-IN"/>
          </a:p>
        </p:txBody>
      </p:sp>
    </p:spTree>
    <p:extLst>
      <p:ext uri="{BB962C8B-B14F-4D97-AF65-F5344CB8AC3E}">
        <p14:creationId xmlns:p14="http://schemas.microsoft.com/office/powerpoint/2010/main" val="68472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are</a:t>
            </a:r>
            <a:r>
              <a:rPr lang="en-IN" baseline="0" dirty="0"/>
              <a:t> a lot of online learning websites. You might be wondering what makes Teach Me different!</a:t>
            </a:r>
          </a:p>
          <a:p>
            <a:r>
              <a:rPr lang="en-IN" baseline="0" dirty="0"/>
              <a:t>Teach Me unlike other applications has the ability to understand the student’s skill and ask questions accordingly.</a:t>
            </a:r>
          </a:p>
          <a:p>
            <a:r>
              <a:rPr lang="en-IN" baseline="0" dirty="0"/>
              <a:t>24-7 access for anyone, anywhere.</a:t>
            </a:r>
          </a:p>
          <a:p>
            <a:r>
              <a:rPr lang="en-IN" baseline="0" dirty="0"/>
              <a:t>Tutor can provide Cheat Sheets(hints) for the test to help the students solve the questions.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Students can get personalized reports giving suggestions </a:t>
            </a:r>
            <a:r>
              <a:rPr lang="en-IN" dirty="0"/>
              <a:t>about the strengths and weaknesses of a student after every test and their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Areas</a:t>
            </a:r>
            <a:r>
              <a:rPr lang="en-IN" baseline="0" dirty="0"/>
              <a:t> of improvement</a:t>
            </a:r>
            <a:r>
              <a:rPr lang="en-IN" dirty="0"/>
              <a:t>.  </a:t>
            </a:r>
          </a:p>
          <a:p>
            <a:endParaRPr lang="en-IN" baseline="0" dirty="0"/>
          </a:p>
          <a:p>
            <a:endParaRPr lang="en-IN" baseline="0" dirty="0"/>
          </a:p>
          <a:p>
            <a:endParaRPr lang="en-IN" baseline="0" dirty="0"/>
          </a:p>
          <a:p>
            <a:endParaRPr lang="en-IN" dirty="0"/>
          </a:p>
        </p:txBody>
      </p:sp>
      <p:sp>
        <p:nvSpPr>
          <p:cNvPr id="4" name="Slide Number Placeholder 3"/>
          <p:cNvSpPr>
            <a:spLocks noGrp="1"/>
          </p:cNvSpPr>
          <p:nvPr>
            <p:ph type="sldNum" sz="quarter" idx="10"/>
          </p:nvPr>
        </p:nvSpPr>
        <p:spPr/>
        <p:txBody>
          <a:bodyPr/>
          <a:lstStyle/>
          <a:p>
            <a:fld id="{8AF00F9F-46F9-4581-8864-9A6A817F813B}" type="slidenum">
              <a:rPr lang="en-IN" smtClean="0"/>
              <a:t>3</a:t>
            </a:fld>
            <a:endParaRPr lang="en-IN"/>
          </a:p>
        </p:txBody>
      </p:sp>
    </p:spTree>
    <p:extLst>
      <p:ext uri="{BB962C8B-B14F-4D97-AF65-F5344CB8AC3E}">
        <p14:creationId xmlns:p14="http://schemas.microsoft.com/office/powerpoint/2010/main" val="84162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dirty="0"/>
              <a:t>There</a:t>
            </a:r>
            <a:r>
              <a:rPr lang="en-IN" baseline="0" dirty="0"/>
              <a:t> are two types of User: Tutor and Student.</a:t>
            </a:r>
          </a:p>
          <a:p>
            <a:pPr algn="l"/>
            <a:r>
              <a:rPr lang="en-IN" baseline="0" dirty="0"/>
              <a:t>Tutor will upload Test with all the Questions, Options, Correct answers along with their difficulty in the excel file.</a:t>
            </a:r>
          </a:p>
          <a:p>
            <a:pPr algn="l"/>
            <a:r>
              <a:rPr lang="en-IN" dirty="0"/>
              <a:t>Here questions</a:t>
            </a:r>
            <a:r>
              <a:rPr lang="en-IN" baseline="0" dirty="0"/>
              <a:t> are categorised as Easy, Medium and Hard based on their difficulty level.</a:t>
            </a:r>
          </a:p>
          <a:p>
            <a:pPr algn="l"/>
            <a:r>
              <a:rPr lang="en-IN" baseline="0" dirty="0"/>
              <a:t>Students will be able to see the tests under the subject section once it is uploaded by the Tutor.</a:t>
            </a:r>
          </a:p>
          <a:p>
            <a:pPr algn="l"/>
            <a:r>
              <a:rPr lang="en-IN" baseline="0" dirty="0"/>
              <a:t>The questions in the test are random; The first question will always be picked randomly from the test, the second question will be selected</a:t>
            </a:r>
          </a:p>
          <a:p>
            <a:pPr algn="l"/>
            <a:r>
              <a:rPr lang="en-IN" baseline="0" dirty="0"/>
              <a:t>based on the response of the previous question and the difficulty of randomly picked new question.</a:t>
            </a:r>
          </a:p>
          <a:p>
            <a:pPr algn="l"/>
            <a:r>
              <a:rPr lang="en-IN" baseline="0" dirty="0"/>
              <a:t>i.e. </a:t>
            </a:r>
          </a:p>
          <a:p>
            <a:pPr algn="l"/>
            <a:r>
              <a:rPr lang="en-IN" baseline="0" dirty="0"/>
              <a:t>1. If a user attempted an easy question with a correct response, the next question will be a random question with difficulty level medium or hard.</a:t>
            </a:r>
          </a:p>
          <a:p>
            <a:pPr algn="l"/>
            <a:r>
              <a:rPr lang="en-IN" baseline="0" dirty="0"/>
              <a:t>2. If a user attempted a medium question with an incorrect response, the next question will be an easy one.</a:t>
            </a:r>
          </a:p>
          <a:p>
            <a:pPr algn="l"/>
            <a:r>
              <a:rPr lang="en-IN" baseline="0" dirty="0"/>
              <a:t>3. If a user attempted a hard question with a correct response, the next question will hard as it is max difficulty.</a:t>
            </a:r>
          </a:p>
          <a:p>
            <a:pPr algn="l"/>
            <a:r>
              <a:rPr lang="en-IN" baseline="0" dirty="0"/>
              <a:t>Since each response is recorded Student/Tutor will be able to see their given responses to a particular test in form of Report.	</a:t>
            </a:r>
            <a:endParaRPr lang="en-IN" dirty="0"/>
          </a:p>
        </p:txBody>
      </p:sp>
      <p:sp>
        <p:nvSpPr>
          <p:cNvPr id="4" name="Slide Number Placeholder 3"/>
          <p:cNvSpPr>
            <a:spLocks noGrp="1"/>
          </p:cNvSpPr>
          <p:nvPr>
            <p:ph type="sldNum" sz="quarter" idx="10"/>
          </p:nvPr>
        </p:nvSpPr>
        <p:spPr/>
        <p:txBody>
          <a:bodyPr/>
          <a:lstStyle/>
          <a:p>
            <a:fld id="{8AF00F9F-46F9-4581-8864-9A6A817F813B}" type="slidenum">
              <a:rPr lang="en-IN" smtClean="0"/>
              <a:t>4</a:t>
            </a:fld>
            <a:endParaRPr lang="en-IN"/>
          </a:p>
        </p:txBody>
      </p:sp>
    </p:spTree>
    <p:extLst>
      <p:ext uri="{BB962C8B-B14F-4D97-AF65-F5344CB8AC3E}">
        <p14:creationId xmlns:p14="http://schemas.microsoft.com/office/powerpoint/2010/main" val="372167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A new user will have to register in order to access the system.</a:t>
            </a:r>
          </a:p>
          <a:p>
            <a:r>
              <a:rPr lang="en-IN" baseline="0" dirty="0"/>
              <a:t>The user type will be decided at this moment. If you select tutor you’ll be able to create subject and upload tests and view student reports.</a:t>
            </a:r>
          </a:p>
          <a:p>
            <a:r>
              <a:rPr lang="en-IN" baseline="0" dirty="0"/>
              <a:t>If you select student then you’ll be able to take tests and view your reports.</a:t>
            </a:r>
          </a:p>
          <a:p>
            <a:r>
              <a:rPr lang="en-IN" baseline="0" dirty="0"/>
              <a:t>After registering the user will be directed to their respective User Dashboard.</a:t>
            </a:r>
          </a:p>
          <a:p>
            <a:r>
              <a:rPr lang="en-IN" baseline="0" dirty="0"/>
              <a:t>Once registered the user can Login to the system, without selecting the user type.</a:t>
            </a:r>
          </a:p>
        </p:txBody>
      </p:sp>
      <p:sp>
        <p:nvSpPr>
          <p:cNvPr id="4" name="Slide Number Placeholder 3"/>
          <p:cNvSpPr>
            <a:spLocks noGrp="1"/>
          </p:cNvSpPr>
          <p:nvPr>
            <p:ph type="sldNum" sz="quarter" idx="10"/>
          </p:nvPr>
        </p:nvSpPr>
        <p:spPr/>
        <p:txBody>
          <a:bodyPr/>
          <a:lstStyle/>
          <a:p>
            <a:fld id="{8AF00F9F-46F9-4581-8864-9A6A817F813B}" type="slidenum">
              <a:rPr lang="en-IN" smtClean="0"/>
              <a:t>5</a:t>
            </a:fld>
            <a:endParaRPr lang="en-IN"/>
          </a:p>
        </p:txBody>
      </p:sp>
    </p:spTree>
    <p:extLst>
      <p:ext uri="{BB962C8B-B14F-4D97-AF65-F5344CB8AC3E}">
        <p14:creationId xmlns:p14="http://schemas.microsoft.com/office/powerpoint/2010/main" val="79493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Tutor is registered to the system, the user will land on the dashboard page.</a:t>
            </a:r>
          </a:p>
          <a:p>
            <a:r>
              <a:rPr lang="en-US" dirty="0"/>
              <a:t>Tutor will be able to Create New Subject. </a:t>
            </a:r>
          </a:p>
          <a:p>
            <a:r>
              <a:rPr lang="en-US" dirty="0"/>
              <a:t>The tutor will be asked to enter the subject name and clicking on Submit button will create the subject. </a:t>
            </a:r>
          </a:p>
          <a:p>
            <a:r>
              <a:rPr lang="en-US" dirty="0"/>
              <a:t>Once the subject is created the Tutor can view the subject on their Dashboard.</a:t>
            </a:r>
          </a:p>
          <a:p>
            <a:r>
              <a:rPr lang="en-US" dirty="0"/>
              <a:t>Click on this Subject card to view the tests</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6</a:t>
            </a:fld>
            <a:endParaRPr lang="en-IN"/>
          </a:p>
        </p:txBody>
      </p:sp>
    </p:spTree>
    <p:extLst>
      <p:ext uri="{BB962C8B-B14F-4D97-AF65-F5344CB8AC3E}">
        <p14:creationId xmlns:p14="http://schemas.microsoft.com/office/powerpoint/2010/main" val="279458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subject the Tutor will be able to create Tests for the subject.</a:t>
            </a:r>
          </a:p>
          <a:p>
            <a:r>
              <a:rPr lang="en-US" dirty="0"/>
              <a:t>Tutor will have to upload an excel file consisting of all the Questions, Responses and their difficulty level from this page. </a:t>
            </a:r>
          </a:p>
          <a:p>
            <a:r>
              <a:rPr lang="en-US" dirty="0"/>
              <a:t>In the upload test form Tutor will be asked to input the Test name, Cheat Sheet, total questions, total time for the test and References. </a:t>
            </a:r>
          </a:p>
          <a:p>
            <a:r>
              <a:rPr lang="en-US" dirty="0"/>
              <a:t>The test will be created once the Tutor hits the Submit button and will appear under the Subject section</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7</a:t>
            </a:fld>
            <a:endParaRPr lang="en-IN"/>
          </a:p>
        </p:txBody>
      </p:sp>
    </p:spTree>
    <p:extLst>
      <p:ext uri="{BB962C8B-B14F-4D97-AF65-F5344CB8AC3E}">
        <p14:creationId xmlns:p14="http://schemas.microsoft.com/office/powerpoint/2010/main" val="193881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give tests the student needs to get registered to the system. </a:t>
            </a:r>
          </a:p>
          <a:p>
            <a:r>
              <a:rPr lang="en-US" dirty="0"/>
              <a:t>Once registered the student will be able to see different subjects and total tests in the subject. </a:t>
            </a:r>
          </a:p>
          <a:p>
            <a:r>
              <a:rPr lang="en-US" dirty="0"/>
              <a:t>The student can select a topic under the subject section and start taking the test.</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8</a:t>
            </a:fld>
            <a:endParaRPr lang="en-IN"/>
          </a:p>
        </p:txBody>
      </p:sp>
    </p:spTree>
    <p:extLst>
      <p:ext uri="{BB962C8B-B14F-4D97-AF65-F5344CB8AC3E}">
        <p14:creationId xmlns:p14="http://schemas.microsoft.com/office/powerpoint/2010/main" val="183293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Student clicks on the Test, the test will begin.</a:t>
            </a:r>
          </a:p>
          <a:p>
            <a:r>
              <a:rPr lang="en-US" dirty="0"/>
              <a:t>On the test page there will be a cheat sheet which will help the student to answer the questions.</a:t>
            </a:r>
          </a:p>
          <a:p>
            <a:r>
              <a:rPr lang="en-US" dirty="0"/>
              <a:t>One question along with difficulty and the options will appear at a time to the student.</a:t>
            </a:r>
          </a:p>
          <a:p>
            <a:r>
              <a:rPr lang="en-US" dirty="0"/>
              <a:t>On selecting a option and clicking submit, next question will appear until the last question is reached.</a:t>
            </a:r>
          </a:p>
          <a:p>
            <a:r>
              <a:rPr lang="en-US" dirty="0"/>
              <a:t>Once submitted, student is not allowed to  go to previous question.</a:t>
            </a:r>
          </a:p>
          <a:p>
            <a:r>
              <a:rPr lang="en-US" dirty="0"/>
              <a:t>On clicking submit on the last question the test will end.</a:t>
            </a:r>
          </a:p>
          <a:p>
            <a:r>
              <a:rPr lang="en-US" dirty="0"/>
              <a:t>Student can end the test anytime by clicking the End Test button.</a:t>
            </a:r>
            <a:endParaRPr lang="en-IN" dirty="0"/>
          </a:p>
        </p:txBody>
      </p:sp>
      <p:sp>
        <p:nvSpPr>
          <p:cNvPr id="4" name="Slide Number Placeholder 3"/>
          <p:cNvSpPr>
            <a:spLocks noGrp="1"/>
          </p:cNvSpPr>
          <p:nvPr>
            <p:ph type="sldNum" sz="quarter" idx="5"/>
          </p:nvPr>
        </p:nvSpPr>
        <p:spPr/>
        <p:txBody>
          <a:bodyPr/>
          <a:lstStyle/>
          <a:p>
            <a:fld id="{8AF00F9F-46F9-4581-8864-9A6A817F813B}" type="slidenum">
              <a:rPr lang="en-IN" smtClean="0"/>
              <a:t>9</a:t>
            </a:fld>
            <a:endParaRPr lang="en-IN"/>
          </a:p>
        </p:txBody>
      </p:sp>
    </p:spTree>
    <p:extLst>
      <p:ext uri="{BB962C8B-B14F-4D97-AF65-F5344CB8AC3E}">
        <p14:creationId xmlns:p14="http://schemas.microsoft.com/office/powerpoint/2010/main" val="324609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7FB7A-0E9A-47B0-AE3D-09A69F8B465E}" type="datetimeFigureOut">
              <a:rPr lang="en-IN" smtClean="0"/>
              <a:t>22-03-2020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7FB7A-0E9A-47B0-AE3D-09A69F8B465E}" type="datetimeFigureOut">
              <a:rPr lang="en-IN" smtClean="0"/>
              <a:t>22-03-2020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7FB7A-0E9A-47B0-AE3D-09A69F8B465E}" type="datetimeFigureOut">
              <a:rPr lang="en-IN" smtClean="0"/>
              <a:t>22-03-2020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7FB7A-0E9A-47B0-AE3D-09A69F8B465E}" type="datetimeFigureOut">
              <a:rPr lang="en-IN" smtClean="0"/>
              <a:t>22-03-2020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pic>
        <p:nvPicPr>
          <p:cNvPr id="7" name="Picture 2" descr="C:\Users\manan\Desktop\download.jf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32440" y="476672"/>
            <a:ext cx="535023" cy="535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7FB7A-0E9A-47B0-AE3D-09A69F8B465E}" type="datetimeFigureOut">
              <a:rPr lang="en-IN" smtClean="0"/>
              <a:t>22-03-2020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7FB7A-0E9A-47B0-AE3D-09A69F8B465E}" type="datetimeFigureOut">
              <a:rPr lang="en-IN" smtClean="0"/>
              <a:t>22-03-2020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7FB7A-0E9A-47B0-AE3D-09A69F8B465E}" type="datetimeFigureOut">
              <a:rPr lang="en-IN" smtClean="0"/>
              <a:t>22-03-2020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4A995F-2C43-4988-BFBC-64EC412A9A6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17FB7A-0E9A-47B0-AE3D-09A69F8B465E}" type="datetimeFigureOut">
              <a:rPr lang="en-IN" smtClean="0"/>
              <a:t>22-03-2020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7FB7A-0E9A-47B0-AE3D-09A69F8B465E}" type="datetimeFigureOut">
              <a:rPr lang="en-IN" smtClean="0"/>
              <a:t>22-03-2020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7FB7A-0E9A-47B0-AE3D-09A69F8B465E}" type="datetimeFigureOut">
              <a:rPr lang="en-IN" smtClean="0"/>
              <a:t>22-03-2020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7FB7A-0E9A-47B0-AE3D-09A69F8B465E}" type="datetimeFigureOut">
              <a:rPr lang="en-IN" smtClean="0"/>
              <a:t>22-03-2020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17FB7A-0E9A-47B0-AE3D-09A69F8B465E}" type="datetimeFigureOut">
              <a:rPr lang="en-IN" smtClean="0"/>
              <a:t>22-03-2020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74A995F-2C43-4988-BFBC-64EC412A9A6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RahulPandya25/Teach-Me-UI-Service" TargetMode="External"/><Relationship Id="rId3" Type="http://schemas.openxmlformats.org/officeDocument/2006/relationships/hyperlink" Target="http://www.pandya51.myweb.cs.uwindsor.ca/WordPress/" TargetMode="External"/><Relationship Id="rId7" Type="http://schemas.openxmlformats.org/officeDocument/2006/relationships/hyperlink" Target="https://github.com/RahulPandya25/Teach-Me-Ap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google.com/spreadsheets/d/1t-ytTaGLh_zk6mAB3sQDuvToaAwlGIJ9iJKvLUuHvnU/edit#gid=0" TargetMode="External"/><Relationship Id="rId5" Type="http://schemas.openxmlformats.org/officeDocument/2006/relationships/hyperlink" Target="https://docs.google.com/document/d/12y8lsDGNjWZL5fSwZtC4QVLfH12KPFTLDOrqSIGiux0/edit" TargetMode="External"/><Relationship Id="rId4" Type="http://schemas.openxmlformats.org/officeDocument/2006/relationships/hyperlink" Target="https://docs.google.com/document/d/178PeYIxD4o5h26vCtZM7nBquUV6Nqnz0_idp_3RlchQ/edit" TargetMode="External"/><Relationship Id="rId9" Type="http://schemas.openxmlformats.org/officeDocument/2006/relationships/hyperlink" Target="https://redmine.cs.uwindsor.ca/projects/teach-me-ap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pandya51@uwindsor.c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mailto:dave71@uwindsor.ca" TargetMode="External"/><Relationship Id="rId5" Type="http://schemas.openxmlformats.org/officeDocument/2006/relationships/hyperlink" Target="mailto:gupta14h@uwindsor.ca" TargetMode="External"/><Relationship Id="rId4" Type="http://schemas.openxmlformats.org/officeDocument/2006/relationships/hyperlink" Target="mailto:parmar6@uwindsor.ca"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848600" cy="949945"/>
          </a:xfrm>
        </p:spPr>
        <p:txBody>
          <a:bodyPr anchor="ctr"/>
          <a:lstStyle/>
          <a:p>
            <a:pPr algn="ctr"/>
            <a:r>
              <a:rPr lang="en-IN" dirty="0"/>
              <a:t>Teach Me	</a:t>
            </a:r>
          </a:p>
        </p:txBody>
      </p:sp>
      <p:sp>
        <p:nvSpPr>
          <p:cNvPr id="3" name="Subtitle 2"/>
          <p:cNvSpPr>
            <a:spLocks noGrp="1"/>
          </p:cNvSpPr>
          <p:nvPr>
            <p:ph type="subTitle" idx="1"/>
          </p:nvPr>
        </p:nvSpPr>
        <p:spPr>
          <a:xfrm>
            <a:off x="4607868" y="4470781"/>
            <a:ext cx="4386771" cy="1353321"/>
          </a:xfrm>
        </p:spPr>
        <p:txBody>
          <a:bodyPr>
            <a:normAutofit fontScale="47500" lnSpcReduction="20000"/>
          </a:bodyPr>
          <a:lstStyle/>
          <a:p>
            <a:r>
              <a:rPr lang="en-IN" sz="4500" dirty="0" err="1"/>
              <a:t>Aayushee</a:t>
            </a:r>
            <a:r>
              <a:rPr lang="en-IN" sz="4500" dirty="0"/>
              <a:t> Dave(110023928)</a:t>
            </a:r>
          </a:p>
          <a:p>
            <a:r>
              <a:rPr lang="en-IN" sz="4500" dirty="0"/>
              <a:t>Manan </a:t>
            </a:r>
            <a:r>
              <a:rPr lang="en-IN" sz="4500" dirty="0" err="1"/>
              <a:t>Parmar</a:t>
            </a:r>
            <a:r>
              <a:rPr lang="en-IN" sz="4500" dirty="0"/>
              <a:t> (110022360)</a:t>
            </a:r>
          </a:p>
          <a:p>
            <a:r>
              <a:rPr lang="en-IN" sz="4500" dirty="0"/>
              <a:t>Rahul </a:t>
            </a:r>
            <a:r>
              <a:rPr lang="en-IN" sz="4500" dirty="0" err="1"/>
              <a:t>Pandya</a:t>
            </a:r>
            <a:r>
              <a:rPr lang="en-IN" sz="4500" dirty="0"/>
              <a:t>(110024687)</a:t>
            </a:r>
          </a:p>
          <a:p>
            <a:r>
              <a:rPr lang="en-IN" sz="4500" dirty="0" err="1"/>
              <a:t>Richa</a:t>
            </a:r>
            <a:r>
              <a:rPr lang="en-IN" sz="4500" dirty="0"/>
              <a:t> Gupta(110013520)</a:t>
            </a:r>
          </a:p>
          <a:p>
            <a:pPr algn="ctr"/>
            <a:endParaRPr lang="en-IN" dirty="0"/>
          </a:p>
        </p:txBody>
      </p:sp>
      <p:pic>
        <p:nvPicPr>
          <p:cNvPr id="1027" name="Picture 3" descr="C:\Users\manan\Desktop\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07587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1640" y="2230199"/>
            <a:ext cx="6552728" cy="830997"/>
          </a:xfrm>
          <a:prstGeom prst="rect">
            <a:avLst/>
          </a:prstGeom>
        </p:spPr>
        <p:txBody>
          <a:bodyPr wrap="square" anchor="ctr">
            <a:spAutoFit/>
          </a:bodyPr>
          <a:lstStyle/>
          <a:p>
            <a:pPr algn="ctr"/>
            <a:r>
              <a:rPr lang="en-IN" sz="2400" dirty="0">
                <a:solidFill>
                  <a:schemeClr val="tx1">
                    <a:lumMod val="75000"/>
                    <a:lumOff val="25000"/>
                  </a:schemeClr>
                </a:solidFill>
              </a:rPr>
              <a:t>COMP8117 Advanced Software Engineering Project</a:t>
            </a:r>
          </a:p>
        </p:txBody>
      </p:sp>
      <p:sp>
        <p:nvSpPr>
          <p:cNvPr id="6" name="Rectangle 5"/>
          <p:cNvSpPr/>
          <p:nvPr/>
        </p:nvSpPr>
        <p:spPr>
          <a:xfrm>
            <a:off x="2286000" y="3549575"/>
            <a:ext cx="4572000" cy="461665"/>
          </a:xfrm>
          <a:prstGeom prst="rect">
            <a:avLst/>
          </a:prstGeom>
        </p:spPr>
        <p:txBody>
          <a:bodyPr>
            <a:spAutoFit/>
          </a:bodyPr>
          <a:lstStyle/>
          <a:p>
            <a:pPr algn="ctr"/>
            <a:r>
              <a:rPr lang="en-IN" sz="2400" dirty="0">
                <a:solidFill>
                  <a:schemeClr val="tx1">
                    <a:lumMod val="75000"/>
                    <a:lumOff val="25000"/>
                  </a:schemeClr>
                </a:solidFill>
              </a:rPr>
              <a:t>Group 30</a:t>
            </a:r>
          </a:p>
        </p:txBody>
      </p:sp>
    </p:spTree>
    <p:extLst>
      <p:ext uri="{BB962C8B-B14F-4D97-AF65-F5344CB8AC3E}">
        <p14:creationId xmlns:p14="http://schemas.microsoft.com/office/powerpoint/2010/main" val="387401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Student Demo - Report</a:t>
            </a:r>
          </a:p>
        </p:txBody>
      </p:sp>
      <p:pic>
        <p:nvPicPr>
          <p:cNvPr id="6" name="Picture 5">
            <a:extLst>
              <a:ext uri="{FF2B5EF4-FFF2-40B4-BE49-F238E27FC236}">
                <a16:creationId xmlns:a16="http://schemas.microsoft.com/office/drawing/2014/main" id="{7D2F823F-68D3-4775-AD0C-90FDEF8027CF}"/>
              </a:ext>
            </a:extLst>
          </p:cNvPr>
          <p:cNvPicPr>
            <a:picLocks noChangeAspect="1"/>
          </p:cNvPicPr>
          <p:nvPr/>
        </p:nvPicPr>
        <p:blipFill>
          <a:blip r:embed="rId3"/>
          <a:stretch>
            <a:fillRect/>
          </a:stretch>
        </p:blipFill>
        <p:spPr>
          <a:xfrm>
            <a:off x="745232" y="1552952"/>
            <a:ext cx="5520594" cy="3103819"/>
          </a:xfrm>
          <a:prstGeom prst="rect">
            <a:avLst/>
          </a:prstGeom>
        </p:spPr>
      </p:pic>
      <p:pic>
        <p:nvPicPr>
          <p:cNvPr id="8" name="Picture 7">
            <a:extLst>
              <a:ext uri="{FF2B5EF4-FFF2-40B4-BE49-F238E27FC236}">
                <a16:creationId xmlns:a16="http://schemas.microsoft.com/office/drawing/2014/main" id="{8CBCAE1E-B3C0-4B2E-AAF4-D032D58A78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0781"/>
            <a:ext cx="5520594" cy="3103819"/>
          </a:xfrm>
          <a:prstGeom prst="rect">
            <a:avLst/>
          </a:prstGeom>
        </p:spPr>
      </p:pic>
    </p:spTree>
    <p:extLst>
      <p:ext uri="{BB962C8B-B14F-4D97-AF65-F5344CB8AC3E}">
        <p14:creationId xmlns:p14="http://schemas.microsoft.com/office/powerpoint/2010/main" val="354673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Student Demo - Report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5200" y="1551600"/>
            <a:ext cx="5519495" cy="3103200"/>
          </a:xfrm>
          <a:prstGeom prst="rect">
            <a:avLst/>
          </a:prstGeom>
        </p:spPr>
      </p:pic>
      <p:pic>
        <p:nvPicPr>
          <p:cNvPr id="5" name="Content Placeholder 3">
            <a:extLst>
              <a:ext uri="{FF2B5EF4-FFF2-40B4-BE49-F238E27FC236}">
                <a16:creationId xmlns:a16="http://schemas.microsoft.com/office/drawing/2014/main" id="{891A28F3-C593-4B34-861E-2BE496720B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2000"/>
            <a:ext cx="5519494" cy="3103200"/>
          </a:xfrm>
          <a:prstGeom prst="rect">
            <a:avLst/>
          </a:prstGeom>
        </p:spPr>
      </p:pic>
    </p:spTree>
    <p:extLst>
      <p:ext uri="{BB962C8B-B14F-4D97-AF65-F5344CB8AC3E}">
        <p14:creationId xmlns:p14="http://schemas.microsoft.com/office/powerpoint/2010/main" val="68077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Tutor Demo – Student Report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5200" y="1551600"/>
            <a:ext cx="5520596" cy="3103819"/>
          </a:xfrm>
        </p:spPr>
      </p:pic>
      <p:pic>
        <p:nvPicPr>
          <p:cNvPr id="6" name="Picture 5">
            <a:extLst>
              <a:ext uri="{FF2B5EF4-FFF2-40B4-BE49-F238E27FC236}">
                <a16:creationId xmlns:a16="http://schemas.microsoft.com/office/drawing/2014/main" id="{63061BE8-11B3-4F73-966C-5059A66144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0781"/>
            <a:ext cx="5520594" cy="3103819"/>
          </a:xfrm>
          <a:prstGeom prst="rect">
            <a:avLst/>
          </a:prstGeom>
        </p:spPr>
      </p:pic>
    </p:spTree>
    <p:extLst>
      <p:ext uri="{BB962C8B-B14F-4D97-AF65-F5344CB8AC3E}">
        <p14:creationId xmlns:p14="http://schemas.microsoft.com/office/powerpoint/2010/main" val="130229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A237-FE37-4A18-9EB5-518FB55BCE50}"/>
              </a:ext>
            </a:extLst>
          </p:cNvPr>
          <p:cNvSpPr>
            <a:spLocks noGrp="1"/>
          </p:cNvSpPr>
          <p:nvPr>
            <p:ph type="title"/>
          </p:nvPr>
        </p:nvSpPr>
        <p:spPr/>
        <p:txBody>
          <a:bodyPr/>
          <a:lstStyle/>
          <a:p>
            <a:pPr algn="ctr"/>
            <a:r>
              <a:rPr lang="en-US" dirty="0"/>
              <a:t>System Test – Usability</a:t>
            </a:r>
            <a:endParaRPr lang="en-IN" dirty="0"/>
          </a:p>
        </p:txBody>
      </p:sp>
      <p:graphicFrame>
        <p:nvGraphicFramePr>
          <p:cNvPr id="6" name="Content Placeholder 5">
            <a:extLst>
              <a:ext uri="{FF2B5EF4-FFF2-40B4-BE49-F238E27FC236}">
                <a16:creationId xmlns:a16="http://schemas.microsoft.com/office/drawing/2014/main" id="{C47A7E2A-234E-4AC0-8BDD-184016ADA38D}"/>
              </a:ext>
            </a:extLst>
          </p:cNvPr>
          <p:cNvGraphicFramePr>
            <a:graphicFrameLocks noGrp="1"/>
          </p:cNvGraphicFramePr>
          <p:nvPr>
            <p:ph idx="1"/>
            <p:extLst>
              <p:ext uri="{D42A27DB-BD31-4B8C-83A1-F6EECF244321}">
                <p14:modId xmlns:p14="http://schemas.microsoft.com/office/powerpoint/2010/main" val="3914555725"/>
              </p:ext>
            </p:extLst>
          </p:nvPr>
        </p:nvGraphicFramePr>
        <p:xfrm>
          <a:off x="399079" y="1759601"/>
          <a:ext cx="3048000" cy="20384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BD3751F-ADFB-4039-8567-884B8490F786}"/>
              </a:ext>
            </a:extLst>
          </p:cNvPr>
          <p:cNvGraphicFramePr/>
          <p:nvPr>
            <p:extLst>
              <p:ext uri="{D42A27DB-BD31-4B8C-83A1-F6EECF244321}">
                <p14:modId xmlns:p14="http://schemas.microsoft.com/office/powerpoint/2010/main" val="3641818405"/>
              </p:ext>
            </p:extLst>
          </p:nvPr>
        </p:nvGraphicFramePr>
        <p:xfrm>
          <a:off x="2783318" y="1759601"/>
          <a:ext cx="3048000" cy="20384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1656BFDF-BB4B-4166-BB10-B0131E72B546}"/>
              </a:ext>
            </a:extLst>
          </p:cNvPr>
          <p:cNvGraphicFramePr/>
          <p:nvPr>
            <p:extLst>
              <p:ext uri="{D42A27DB-BD31-4B8C-83A1-F6EECF244321}">
                <p14:modId xmlns:p14="http://schemas.microsoft.com/office/powerpoint/2010/main" val="4145631686"/>
              </p:ext>
            </p:extLst>
          </p:nvPr>
        </p:nvGraphicFramePr>
        <p:xfrm>
          <a:off x="3365826" y="4306021"/>
          <a:ext cx="3048000" cy="20384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FE3D0554-84A0-4AD3-82F3-19D8D3509276}"/>
              </a:ext>
            </a:extLst>
          </p:cNvPr>
          <p:cNvGraphicFramePr/>
          <p:nvPr>
            <p:extLst>
              <p:ext uri="{D42A27DB-BD31-4B8C-83A1-F6EECF244321}">
                <p14:modId xmlns:p14="http://schemas.microsoft.com/office/powerpoint/2010/main" val="488428484"/>
              </p:ext>
            </p:extLst>
          </p:nvPr>
        </p:nvGraphicFramePr>
        <p:xfrm>
          <a:off x="5670082" y="4306021"/>
          <a:ext cx="3048000" cy="2038412"/>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F4382CEC-FB8D-4715-A680-5B75F1E4EAF5}"/>
              </a:ext>
            </a:extLst>
          </p:cNvPr>
          <p:cNvSpPr txBox="1"/>
          <p:nvPr/>
        </p:nvSpPr>
        <p:spPr>
          <a:xfrm>
            <a:off x="5898702" y="2576235"/>
            <a:ext cx="2387833" cy="400110"/>
          </a:xfrm>
          <a:prstGeom prst="rect">
            <a:avLst/>
          </a:prstGeom>
          <a:noFill/>
        </p:spPr>
        <p:txBody>
          <a:bodyPr wrap="none" rtlCol="0">
            <a:spAutoFit/>
          </a:bodyPr>
          <a:lstStyle/>
          <a:p>
            <a:pPr algn="ctr"/>
            <a:r>
              <a:rPr lang="en-US" sz="2000" dirty="0"/>
              <a:t>Manual - UI Testing</a:t>
            </a:r>
            <a:endParaRPr lang="en-IN" sz="2000" dirty="0"/>
          </a:p>
        </p:txBody>
      </p:sp>
      <p:sp>
        <p:nvSpPr>
          <p:cNvPr id="17" name="TextBox 16">
            <a:extLst>
              <a:ext uri="{FF2B5EF4-FFF2-40B4-BE49-F238E27FC236}">
                <a16:creationId xmlns:a16="http://schemas.microsoft.com/office/drawing/2014/main" id="{4BFB1055-A668-457D-973E-3AE7CDC66A67}"/>
              </a:ext>
            </a:extLst>
          </p:cNvPr>
          <p:cNvSpPr txBox="1"/>
          <p:nvPr/>
        </p:nvSpPr>
        <p:spPr>
          <a:xfrm>
            <a:off x="1061570" y="5125171"/>
            <a:ext cx="2530757" cy="400110"/>
          </a:xfrm>
          <a:prstGeom prst="rect">
            <a:avLst/>
          </a:prstGeom>
          <a:noFill/>
        </p:spPr>
        <p:txBody>
          <a:bodyPr wrap="none" rtlCol="0">
            <a:spAutoFit/>
          </a:bodyPr>
          <a:lstStyle/>
          <a:p>
            <a:pPr algn="ctr"/>
            <a:r>
              <a:rPr lang="en-US" sz="2000" dirty="0"/>
              <a:t>Manual - API Testing</a:t>
            </a:r>
            <a:endParaRPr lang="en-IN" sz="2000" dirty="0"/>
          </a:p>
        </p:txBody>
      </p:sp>
    </p:spTree>
    <p:extLst>
      <p:ext uri="{BB962C8B-B14F-4D97-AF65-F5344CB8AC3E}">
        <p14:creationId xmlns:p14="http://schemas.microsoft.com/office/powerpoint/2010/main" val="199946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6D11-957B-4442-8F05-6618057943CE}"/>
              </a:ext>
            </a:extLst>
          </p:cNvPr>
          <p:cNvSpPr>
            <a:spLocks noGrp="1"/>
          </p:cNvSpPr>
          <p:nvPr>
            <p:ph type="title"/>
          </p:nvPr>
        </p:nvSpPr>
        <p:spPr/>
        <p:txBody>
          <a:bodyPr>
            <a:normAutofit fontScale="90000"/>
          </a:bodyPr>
          <a:lstStyle/>
          <a:p>
            <a:pPr algn="ctr"/>
            <a:r>
              <a:rPr lang="en-US" dirty="0"/>
              <a:t>System Test – Performance &amp; Volume</a:t>
            </a:r>
            <a:endParaRPr lang="en-IN" dirty="0"/>
          </a:p>
        </p:txBody>
      </p:sp>
      <p:pic>
        <p:nvPicPr>
          <p:cNvPr id="7" name="Picture 6">
            <a:extLst>
              <a:ext uri="{FF2B5EF4-FFF2-40B4-BE49-F238E27FC236}">
                <a16:creationId xmlns:a16="http://schemas.microsoft.com/office/drawing/2014/main" id="{EC959294-1DA8-432B-8404-D76704F2C0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951826"/>
            <a:ext cx="4572000" cy="2570495"/>
          </a:xfrm>
          <a:prstGeom prst="rect">
            <a:avLst/>
          </a:prstGeom>
        </p:spPr>
      </p:pic>
      <p:sp>
        <p:nvSpPr>
          <p:cNvPr id="9" name="TextBox 8">
            <a:extLst>
              <a:ext uri="{FF2B5EF4-FFF2-40B4-BE49-F238E27FC236}">
                <a16:creationId xmlns:a16="http://schemas.microsoft.com/office/drawing/2014/main" id="{8F4255E7-FAD5-4D2A-A6B7-CD54869ECB69}"/>
              </a:ext>
            </a:extLst>
          </p:cNvPr>
          <p:cNvSpPr txBox="1"/>
          <p:nvPr/>
        </p:nvSpPr>
        <p:spPr>
          <a:xfrm>
            <a:off x="1475656" y="1469764"/>
            <a:ext cx="3310906" cy="461665"/>
          </a:xfrm>
          <a:prstGeom prst="rect">
            <a:avLst/>
          </a:prstGeom>
          <a:noFill/>
        </p:spPr>
        <p:txBody>
          <a:bodyPr wrap="none" rtlCol="0">
            <a:spAutoFit/>
          </a:bodyPr>
          <a:lstStyle/>
          <a:p>
            <a:r>
              <a:rPr lang="en-US" sz="2400" dirty="0"/>
              <a:t>Both using JMeter Tool</a:t>
            </a:r>
            <a:endParaRPr lang="en-IN" sz="2400" dirty="0"/>
          </a:p>
        </p:txBody>
      </p:sp>
      <p:sp>
        <p:nvSpPr>
          <p:cNvPr id="10" name="TextBox 9">
            <a:extLst>
              <a:ext uri="{FF2B5EF4-FFF2-40B4-BE49-F238E27FC236}">
                <a16:creationId xmlns:a16="http://schemas.microsoft.com/office/drawing/2014/main" id="{A7CC2658-A3BA-4245-9C0A-F56A99EDE7A0}"/>
              </a:ext>
            </a:extLst>
          </p:cNvPr>
          <p:cNvSpPr txBox="1"/>
          <p:nvPr/>
        </p:nvSpPr>
        <p:spPr>
          <a:xfrm>
            <a:off x="6104042" y="2631842"/>
            <a:ext cx="2582758" cy="369332"/>
          </a:xfrm>
          <a:prstGeom prst="rect">
            <a:avLst/>
          </a:prstGeom>
          <a:noFill/>
        </p:spPr>
        <p:txBody>
          <a:bodyPr wrap="none" rtlCol="0">
            <a:spAutoFit/>
          </a:bodyPr>
          <a:lstStyle/>
          <a:p>
            <a:r>
              <a:rPr lang="en-US" b="1" dirty="0"/>
              <a:t>1,000</a:t>
            </a:r>
            <a:r>
              <a:rPr lang="en-US" dirty="0"/>
              <a:t> concurrent Users</a:t>
            </a:r>
            <a:endParaRPr lang="en-IN" dirty="0"/>
          </a:p>
        </p:txBody>
      </p:sp>
      <p:sp>
        <p:nvSpPr>
          <p:cNvPr id="11" name="TextBox 10">
            <a:extLst>
              <a:ext uri="{FF2B5EF4-FFF2-40B4-BE49-F238E27FC236}">
                <a16:creationId xmlns:a16="http://schemas.microsoft.com/office/drawing/2014/main" id="{959693DE-7CCA-4FEA-A286-70D85E14E63E}"/>
              </a:ext>
            </a:extLst>
          </p:cNvPr>
          <p:cNvSpPr txBox="1"/>
          <p:nvPr/>
        </p:nvSpPr>
        <p:spPr>
          <a:xfrm>
            <a:off x="683568" y="5262366"/>
            <a:ext cx="2710999" cy="369332"/>
          </a:xfrm>
          <a:prstGeom prst="rect">
            <a:avLst/>
          </a:prstGeom>
          <a:noFill/>
        </p:spPr>
        <p:txBody>
          <a:bodyPr wrap="none" rtlCol="0">
            <a:spAutoFit/>
          </a:bodyPr>
          <a:lstStyle/>
          <a:p>
            <a:r>
              <a:rPr lang="en-US" b="1" dirty="0"/>
              <a:t>10,000</a:t>
            </a:r>
            <a:r>
              <a:rPr lang="en-US" dirty="0"/>
              <a:t> concurrent Users</a:t>
            </a:r>
            <a:endParaRPr lang="en-IN" dirty="0"/>
          </a:p>
        </p:txBody>
      </p:sp>
      <p:pic>
        <p:nvPicPr>
          <p:cNvPr id="13" name="Picture 12">
            <a:extLst>
              <a:ext uri="{FF2B5EF4-FFF2-40B4-BE49-F238E27FC236}">
                <a16:creationId xmlns:a16="http://schemas.microsoft.com/office/drawing/2014/main" id="{FBEED711-CBE0-4984-851F-7C855BFA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8432" y="3548785"/>
            <a:ext cx="4572000" cy="2570495"/>
          </a:xfrm>
          <a:prstGeom prst="rect">
            <a:avLst/>
          </a:prstGeom>
        </p:spPr>
      </p:pic>
      <p:sp>
        <p:nvSpPr>
          <p:cNvPr id="14" name="TextBox 13">
            <a:extLst>
              <a:ext uri="{FF2B5EF4-FFF2-40B4-BE49-F238E27FC236}">
                <a16:creationId xmlns:a16="http://schemas.microsoft.com/office/drawing/2014/main" id="{940EFD82-0173-4D9C-A1DF-2350935C37BE}"/>
              </a:ext>
            </a:extLst>
          </p:cNvPr>
          <p:cNvSpPr txBox="1"/>
          <p:nvPr/>
        </p:nvSpPr>
        <p:spPr>
          <a:xfrm>
            <a:off x="1007604" y="6324600"/>
            <a:ext cx="7128792" cy="369332"/>
          </a:xfrm>
          <a:prstGeom prst="rect">
            <a:avLst/>
          </a:prstGeom>
          <a:noFill/>
        </p:spPr>
        <p:txBody>
          <a:bodyPr wrap="square" rtlCol="0">
            <a:spAutoFit/>
          </a:bodyPr>
          <a:lstStyle/>
          <a:p>
            <a:r>
              <a:rPr lang="en-US" b="1" dirty="0"/>
              <a:t>Max </a:t>
            </a:r>
            <a:r>
              <a:rPr lang="en-US" dirty="0"/>
              <a:t>file size this app can handle is </a:t>
            </a:r>
            <a:r>
              <a:rPr lang="en-US" b="1" dirty="0"/>
              <a:t>10485760 bytes</a:t>
            </a:r>
            <a:r>
              <a:rPr lang="en-US" dirty="0"/>
              <a:t>, around </a:t>
            </a:r>
            <a:r>
              <a:rPr lang="en-US" b="1" dirty="0"/>
              <a:t>10 MB</a:t>
            </a:r>
            <a:endParaRPr lang="en-IN" b="1" dirty="0"/>
          </a:p>
        </p:txBody>
      </p:sp>
    </p:spTree>
    <p:extLst>
      <p:ext uri="{BB962C8B-B14F-4D97-AF65-F5344CB8AC3E}">
        <p14:creationId xmlns:p14="http://schemas.microsoft.com/office/powerpoint/2010/main" val="194497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Other </a:t>
            </a:r>
            <a:r>
              <a:rPr lang="en-IN" dirty="0" err="1"/>
              <a:t>Artifacts</a:t>
            </a:r>
            <a:r>
              <a:rPr lang="en-IN" dirty="0"/>
              <a:t> of Project</a:t>
            </a:r>
          </a:p>
        </p:txBody>
      </p:sp>
      <p:sp>
        <p:nvSpPr>
          <p:cNvPr id="3" name="Content Placeholder 2"/>
          <p:cNvSpPr>
            <a:spLocks noGrp="1"/>
          </p:cNvSpPr>
          <p:nvPr>
            <p:ph idx="1"/>
          </p:nvPr>
        </p:nvSpPr>
        <p:spPr/>
        <p:txBody>
          <a:bodyPr/>
          <a:lstStyle/>
          <a:p>
            <a:r>
              <a:rPr lang="en-IN" dirty="0"/>
              <a:t>Inception </a:t>
            </a:r>
            <a:r>
              <a:rPr lang="en-IN" dirty="0" err="1"/>
              <a:t>Artifact</a:t>
            </a:r>
            <a:r>
              <a:rPr lang="en-IN" dirty="0"/>
              <a:t> Document: </a:t>
            </a:r>
            <a:r>
              <a:rPr lang="en-IN" dirty="0" err="1">
                <a:hlinkClick r:id="rId3"/>
              </a:rPr>
              <a:t>Artifacts</a:t>
            </a:r>
            <a:r>
              <a:rPr lang="en-IN" dirty="0">
                <a:hlinkClick r:id="rId3"/>
              </a:rPr>
              <a:t> of Inception &amp; FURPS+</a:t>
            </a:r>
            <a:endParaRPr lang="en-IN" dirty="0"/>
          </a:p>
          <a:p>
            <a:r>
              <a:rPr lang="en-IN" dirty="0">
                <a:hlinkClick r:id="rId4"/>
              </a:rPr>
              <a:t>Test Plan Document</a:t>
            </a:r>
            <a:endParaRPr lang="en-IN" dirty="0"/>
          </a:p>
          <a:p>
            <a:r>
              <a:rPr lang="en-IN" dirty="0">
                <a:hlinkClick r:id="rId5"/>
              </a:rPr>
              <a:t>Architecture Document</a:t>
            </a:r>
            <a:endParaRPr lang="en-IN" dirty="0"/>
          </a:p>
          <a:p>
            <a:r>
              <a:rPr lang="en-IN" dirty="0">
                <a:hlinkClick r:id="rId6"/>
              </a:rPr>
              <a:t>Database Design</a:t>
            </a:r>
            <a:endParaRPr lang="en-IN" dirty="0"/>
          </a:p>
          <a:p>
            <a:r>
              <a:rPr lang="en-IN" dirty="0"/>
              <a:t>GitHub:  </a:t>
            </a:r>
            <a:r>
              <a:rPr lang="en-IN" dirty="0">
                <a:hlinkClick r:id="rId7"/>
              </a:rPr>
              <a:t>Teach Me App</a:t>
            </a:r>
            <a:r>
              <a:rPr lang="en-IN" dirty="0"/>
              <a:t>, </a:t>
            </a:r>
            <a:r>
              <a:rPr lang="en-IN" dirty="0">
                <a:hlinkClick r:id="rId8"/>
              </a:rPr>
              <a:t>Teach Me </a:t>
            </a:r>
            <a:r>
              <a:rPr lang="en-IN" dirty="0" err="1">
                <a:hlinkClick r:id="rId8"/>
              </a:rPr>
              <a:t>UI_Service</a:t>
            </a:r>
            <a:endParaRPr lang="en-IN" dirty="0"/>
          </a:p>
          <a:p>
            <a:r>
              <a:rPr lang="en-IN" dirty="0"/>
              <a:t>Redmine : </a:t>
            </a:r>
            <a:r>
              <a:rPr lang="en-IN" dirty="0" err="1">
                <a:hlinkClick r:id="rId9"/>
              </a:rPr>
              <a:t>Redmine_TeachMe_App</a:t>
            </a:r>
            <a:endParaRPr lang="en-IN" dirty="0"/>
          </a:p>
        </p:txBody>
      </p:sp>
    </p:spTree>
    <p:extLst>
      <p:ext uri="{BB962C8B-B14F-4D97-AF65-F5344CB8AC3E}">
        <p14:creationId xmlns:p14="http://schemas.microsoft.com/office/powerpoint/2010/main" val="3528262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Credits</a:t>
            </a:r>
          </a:p>
        </p:txBody>
      </p:sp>
      <p:sp>
        <p:nvSpPr>
          <p:cNvPr id="3" name="Content Placeholder 2"/>
          <p:cNvSpPr>
            <a:spLocks noGrp="1"/>
          </p:cNvSpPr>
          <p:nvPr>
            <p:ph idx="1"/>
          </p:nvPr>
        </p:nvSpPr>
        <p:spPr/>
        <p:txBody>
          <a:bodyPr/>
          <a:lstStyle/>
          <a:p>
            <a:r>
              <a:rPr lang="en-US" dirty="0"/>
              <a:t>Dr Zaid </a:t>
            </a:r>
            <a:r>
              <a:rPr lang="en-US" dirty="0" err="1"/>
              <a:t>Kobti</a:t>
            </a:r>
            <a:r>
              <a:rPr lang="en-US" dirty="0"/>
              <a:t>, Professor, Director of School of Computer Science at University of Windsor.</a:t>
            </a:r>
          </a:p>
          <a:p>
            <a:r>
              <a:rPr lang="en-US" dirty="0"/>
              <a:t>Dr Luis Rueda, Professor, School of Computer Science at University of Windsor.</a:t>
            </a:r>
          </a:p>
          <a:p>
            <a:r>
              <a:rPr lang="en-US" dirty="0"/>
              <a:t>Ryan, Fen and Raj, TAs of Advanced Software Engineering</a:t>
            </a:r>
          </a:p>
          <a:p>
            <a:r>
              <a:rPr lang="en-US" dirty="0"/>
              <a:t>And other Classmates</a:t>
            </a:r>
          </a:p>
          <a:p>
            <a:endParaRPr lang="en-US" dirty="0"/>
          </a:p>
          <a:p>
            <a:endParaRPr lang="en-IN" dirty="0"/>
          </a:p>
        </p:txBody>
      </p:sp>
    </p:spTree>
    <p:extLst>
      <p:ext uri="{BB962C8B-B14F-4D97-AF65-F5344CB8AC3E}">
        <p14:creationId xmlns:p14="http://schemas.microsoft.com/office/powerpoint/2010/main" val="276724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3" name="Content Placeholder 2"/>
          <p:cNvSpPr>
            <a:spLocks noGrp="1"/>
          </p:cNvSpPr>
          <p:nvPr>
            <p:ph idx="1"/>
          </p:nvPr>
        </p:nvSpPr>
        <p:spPr/>
        <p:txBody>
          <a:bodyPr/>
          <a:lstStyle/>
          <a:p>
            <a:pPr marL="0" indent="0">
              <a:buNone/>
            </a:pPr>
            <a:r>
              <a:rPr lang="en-US" dirty="0"/>
              <a:t>Contact Information:</a:t>
            </a:r>
          </a:p>
          <a:p>
            <a:pPr lvl="1"/>
            <a:r>
              <a:rPr lang="en-US" dirty="0"/>
              <a:t>Rahul – </a:t>
            </a:r>
            <a:r>
              <a:rPr lang="en-US" dirty="0">
                <a:hlinkClick r:id="rId3"/>
              </a:rPr>
              <a:t>pandya51@uwindsor.ca</a:t>
            </a:r>
            <a:endParaRPr lang="en-US" dirty="0"/>
          </a:p>
          <a:p>
            <a:pPr lvl="1"/>
            <a:r>
              <a:rPr lang="en-US" dirty="0"/>
              <a:t>Manan – </a:t>
            </a:r>
            <a:r>
              <a:rPr lang="en-US" dirty="0">
                <a:hlinkClick r:id="rId4"/>
              </a:rPr>
              <a:t>parmar6@uwindsor.ca</a:t>
            </a:r>
            <a:endParaRPr lang="en-US" dirty="0"/>
          </a:p>
          <a:p>
            <a:pPr lvl="1"/>
            <a:r>
              <a:rPr lang="en-US" dirty="0"/>
              <a:t>Richa – </a:t>
            </a:r>
            <a:r>
              <a:rPr lang="en-US" dirty="0">
                <a:hlinkClick r:id="rId5"/>
              </a:rPr>
              <a:t>gupta14h@uwindsor.ca</a:t>
            </a:r>
            <a:endParaRPr lang="en-US" dirty="0"/>
          </a:p>
          <a:p>
            <a:pPr lvl="1"/>
            <a:r>
              <a:rPr lang="en-US" dirty="0" err="1"/>
              <a:t>Aayushee</a:t>
            </a:r>
            <a:r>
              <a:rPr lang="en-US" dirty="0"/>
              <a:t> – </a:t>
            </a:r>
            <a:r>
              <a:rPr lang="en-US" dirty="0">
                <a:hlinkClick r:id="rId6"/>
              </a:rPr>
              <a:t>dave71@uwindsor.ca</a:t>
            </a:r>
            <a:endParaRPr lang="en-US" dirty="0"/>
          </a:p>
        </p:txBody>
      </p:sp>
    </p:spTree>
    <p:extLst>
      <p:ext uri="{BB962C8B-B14F-4D97-AF65-F5344CB8AC3E}">
        <p14:creationId xmlns:p14="http://schemas.microsoft.com/office/powerpoint/2010/main" val="221562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Outline</a:t>
            </a:r>
          </a:p>
        </p:txBody>
      </p:sp>
      <p:sp>
        <p:nvSpPr>
          <p:cNvPr id="3" name="Content Placeholder 2"/>
          <p:cNvSpPr>
            <a:spLocks noGrp="1"/>
          </p:cNvSpPr>
          <p:nvPr>
            <p:ph idx="1"/>
          </p:nvPr>
        </p:nvSpPr>
        <p:spPr/>
        <p:txBody>
          <a:bodyPr>
            <a:normAutofit/>
          </a:bodyPr>
          <a:lstStyle/>
          <a:p>
            <a:r>
              <a:rPr lang="en-IN" dirty="0">
                <a:hlinkClick r:id="rId3" action="ppaction://hlinksldjump"/>
              </a:rPr>
              <a:t>What is Teach Me?</a:t>
            </a:r>
            <a:endParaRPr lang="en-IN" dirty="0"/>
          </a:p>
          <a:p>
            <a:r>
              <a:rPr lang="en-IN" dirty="0">
                <a:hlinkClick r:id="rId4" action="ppaction://hlinksldjump"/>
              </a:rPr>
              <a:t>How Teach Me Works?</a:t>
            </a:r>
            <a:endParaRPr lang="en-IN" dirty="0"/>
          </a:p>
          <a:p>
            <a:r>
              <a:rPr lang="en-IN" dirty="0">
                <a:hlinkClick r:id="rId5" action="ppaction://hlinksldjump"/>
              </a:rPr>
              <a:t>Demo</a:t>
            </a:r>
            <a:endParaRPr lang="en-IN" dirty="0"/>
          </a:p>
          <a:p>
            <a:r>
              <a:rPr lang="en-IN" dirty="0">
                <a:hlinkClick r:id="rId6" action="ppaction://hlinksldjump"/>
              </a:rPr>
              <a:t>System Tests</a:t>
            </a:r>
            <a:endParaRPr lang="en-IN" dirty="0"/>
          </a:p>
          <a:p>
            <a:r>
              <a:rPr lang="en-IN" dirty="0">
                <a:hlinkClick r:id="rId7" action="ppaction://hlinksldjump"/>
              </a:rPr>
              <a:t>Other </a:t>
            </a:r>
            <a:r>
              <a:rPr lang="en-IN" dirty="0" err="1">
                <a:hlinkClick r:id="rId7" action="ppaction://hlinksldjump"/>
              </a:rPr>
              <a:t>Artifacts</a:t>
            </a:r>
            <a:r>
              <a:rPr lang="en-IN" dirty="0">
                <a:hlinkClick r:id="rId7" action="ppaction://hlinksldjump"/>
              </a:rPr>
              <a:t> of Project</a:t>
            </a:r>
            <a:endParaRPr lang="en-IN" dirty="0"/>
          </a:p>
          <a:p>
            <a:r>
              <a:rPr lang="en-IN" dirty="0">
                <a:hlinkClick r:id="rId8" action="ppaction://hlinksldjump"/>
              </a:rPr>
              <a:t>Credits</a:t>
            </a:r>
            <a:endParaRPr lang="en-IN" dirty="0"/>
          </a:p>
          <a:p>
            <a:pPr marL="0" indent="0">
              <a:buNone/>
            </a:pPr>
            <a:endParaRPr lang="en-IN" dirty="0"/>
          </a:p>
        </p:txBody>
      </p:sp>
    </p:spTree>
    <p:extLst>
      <p:ext uri="{BB962C8B-B14F-4D97-AF65-F5344CB8AC3E}">
        <p14:creationId xmlns:p14="http://schemas.microsoft.com/office/powerpoint/2010/main" val="424904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Teach Me?</a:t>
            </a:r>
          </a:p>
        </p:txBody>
      </p:sp>
      <p:sp>
        <p:nvSpPr>
          <p:cNvPr id="3" name="Content Placeholder 2"/>
          <p:cNvSpPr>
            <a:spLocks noGrp="1"/>
          </p:cNvSpPr>
          <p:nvPr>
            <p:ph idx="1"/>
          </p:nvPr>
        </p:nvSpPr>
        <p:spPr/>
        <p:txBody>
          <a:bodyPr>
            <a:noAutofit/>
          </a:bodyPr>
          <a:lstStyle/>
          <a:p>
            <a:r>
              <a:rPr lang="en-IN" dirty="0"/>
              <a:t>Teach Me is an online learning website where the students can give tests and  get personalized reports.</a:t>
            </a:r>
          </a:p>
          <a:p>
            <a:r>
              <a:rPr lang="en-IN" dirty="0"/>
              <a:t>Has the ability to understand the student’s skill and ask questions accordingly.</a:t>
            </a:r>
          </a:p>
          <a:p>
            <a:r>
              <a:rPr lang="en-IN" dirty="0"/>
              <a:t>Gives personalized recommendations in form of reports </a:t>
            </a:r>
          </a:p>
          <a:p>
            <a:r>
              <a:rPr lang="en-IN" dirty="0"/>
              <a:t>Is not meant to replace the conventional exam method for ranking the students, instead to keep it alongside with the conventional exam to help recognize students their areas of improvement.</a:t>
            </a:r>
          </a:p>
        </p:txBody>
      </p:sp>
    </p:spTree>
    <p:extLst>
      <p:ext uri="{BB962C8B-B14F-4D97-AF65-F5344CB8AC3E}">
        <p14:creationId xmlns:p14="http://schemas.microsoft.com/office/powerpoint/2010/main" val="401665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How Teach Me Works?</a:t>
            </a:r>
          </a:p>
        </p:txBody>
      </p:sp>
      <p:sp>
        <p:nvSpPr>
          <p:cNvPr id="3" name="Content Placeholder 2"/>
          <p:cNvSpPr>
            <a:spLocks noGrp="1"/>
          </p:cNvSpPr>
          <p:nvPr>
            <p:ph idx="1"/>
          </p:nvPr>
        </p:nvSpPr>
        <p:spPr/>
        <p:txBody>
          <a:bodyPr>
            <a:normAutofit/>
          </a:bodyPr>
          <a:lstStyle/>
          <a:p>
            <a:r>
              <a:rPr lang="en-IN" sz="2800" dirty="0"/>
              <a:t>Tutor uploads a questionnaire in form of an excel file.</a:t>
            </a:r>
          </a:p>
          <a:p>
            <a:r>
              <a:rPr lang="en-IN" sz="2800" dirty="0"/>
              <a:t>Questions are categorised based on their difficulty.</a:t>
            </a:r>
          </a:p>
          <a:p>
            <a:r>
              <a:rPr lang="en-IN" sz="2800" dirty="0"/>
              <a:t>Students appear for the test.</a:t>
            </a:r>
          </a:p>
          <a:p>
            <a:r>
              <a:rPr lang="en-IN" sz="2800" dirty="0"/>
              <a:t>Question picked at random based on all the previous responses and the difficulty level.</a:t>
            </a:r>
          </a:p>
          <a:p>
            <a:r>
              <a:rPr lang="en-IN" sz="2800" dirty="0"/>
              <a:t>View test reports.</a:t>
            </a:r>
          </a:p>
          <a:p>
            <a:endParaRPr lang="en-IN" sz="2800" dirty="0"/>
          </a:p>
          <a:p>
            <a:endParaRPr lang="en-IN" sz="2800" dirty="0"/>
          </a:p>
          <a:p>
            <a:endParaRPr lang="en-IN" sz="2800" dirty="0"/>
          </a:p>
          <a:p>
            <a:endParaRPr lang="en-IN" sz="2800" dirty="0"/>
          </a:p>
        </p:txBody>
      </p:sp>
    </p:spTree>
    <p:extLst>
      <p:ext uri="{BB962C8B-B14F-4D97-AF65-F5344CB8AC3E}">
        <p14:creationId xmlns:p14="http://schemas.microsoft.com/office/powerpoint/2010/main" val="123160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67306" y="3429000"/>
            <a:ext cx="5519494" cy="3103200"/>
          </a:xfrm>
        </p:spPr>
      </p:pic>
      <p:pic>
        <p:nvPicPr>
          <p:cNvPr id="4098" name="Picture 2" descr="C:\Users\manan\Desktop\Teach Me screenshots\WhatsApp Image 2020-03-22 at 6.35.59 PM.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713" y="1475255"/>
            <a:ext cx="5519493" cy="310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IN" dirty="0"/>
              <a:t>Demo - Login/Registration</a:t>
            </a:r>
          </a:p>
        </p:txBody>
      </p:sp>
      <p:sp>
        <p:nvSpPr>
          <p:cNvPr id="5" name="TextBox 4"/>
          <p:cNvSpPr txBox="1"/>
          <p:nvPr/>
        </p:nvSpPr>
        <p:spPr>
          <a:xfrm>
            <a:off x="6298860" y="2420888"/>
            <a:ext cx="1744388" cy="461665"/>
          </a:xfrm>
          <a:prstGeom prst="rect">
            <a:avLst/>
          </a:prstGeom>
          <a:noFill/>
        </p:spPr>
        <p:txBody>
          <a:bodyPr wrap="none" rtlCol="0">
            <a:spAutoFit/>
          </a:bodyPr>
          <a:lstStyle/>
          <a:p>
            <a:r>
              <a:rPr lang="en-IN" sz="2400" dirty="0"/>
              <a:t>Login Page</a:t>
            </a:r>
          </a:p>
        </p:txBody>
      </p:sp>
      <p:sp>
        <p:nvSpPr>
          <p:cNvPr id="7" name="TextBox 6"/>
          <p:cNvSpPr txBox="1"/>
          <p:nvPr/>
        </p:nvSpPr>
        <p:spPr>
          <a:xfrm>
            <a:off x="353946" y="5164227"/>
            <a:ext cx="2634054" cy="461665"/>
          </a:xfrm>
          <a:prstGeom prst="rect">
            <a:avLst/>
          </a:prstGeom>
          <a:noFill/>
        </p:spPr>
        <p:txBody>
          <a:bodyPr wrap="none" rtlCol="0">
            <a:spAutoFit/>
          </a:bodyPr>
          <a:lstStyle/>
          <a:p>
            <a:r>
              <a:rPr lang="en-IN" sz="2400" dirty="0"/>
              <a:t>Registration Page</a:t>
            </a:r>
          </a:p>
        </p:txBody>
      </p:sp>
    </p:spTree>
    <p:extLst>
      <p:ext uri="{BB962C8B-B14F-4D97-AF65-F5344CB8AC3E}">
        <p14:creationId xmlns:p14="http://schemas.microsoft.com/office/powerpoint/2010/main" val="381606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3E371A-7D60-4C46-8E2D-0078B3C07E12}"/>
              </a:ext>
            </a:extLst>
          </p:cNvPr>
          <p:cNvPicPr>
            <a:picLocks noChangeAspect="1"/>
          </p:cNvPicPr>
          <p:nvPr/>
        </p:nvPicPr>
        <p:blipFill>
          <a:blip r:embed="rId3"/>
          <a:stretch>
            <a:fillRect/>
          </a:stretch>
        </p:blipFill>
        <p:spPr>
          <a:xfrm>
            <a:off x="3940791" y="1412776"/>
            <a:ext cx="4951689" cy="2783966"/>
          </a:xfrm>
          <a:prstGeom prst="rect">
            <a:avLst/>
          </a:prstGeom>
        </p:spPr>
      </p:pic>
      <p:sp>
        <p:nvSpPr>
          <p:cNvPr id="2" name="Title 1"/>
          <p:cNvSpPr>
            <a:spLocks noGrp="1"/>
          </p:cNvSpPr>
          <p:nvPr>
            <p:ph type="title"/>
          </p:nvPr>
        </p:nvSpPr>
        <p:spPr/>
        <p:txBody>
          <a:bodyPr/>
          <a:lstStyle/>
          <a:p>
            <a:pPr algn="ctr"/>
            <a:r>
              <a:rPr lang="en-IN" dirty="0"/>
              <a:t>Tutor Demo – Creation of Subject</a:t>
            </a:r>
          </a:p>
        </p:txBody>
      </p:sp>
      <p:pic>
        <p:nvPicPr>
          <p:cNvPr id="10" name="Picture 9">
            <a:extLst>
              <a:ext uri="{FF2B5EF4-FFF2-40B4-BE49-F238E27FC236}">
                <a16:creationId xmlns:a16="http://schemas.microsoft.com/office/drawing/2014/main" id="{7B786722-D736-4233-B11E-32BAF74A96C1}"/>
              </a:ext>
            </a:extLst>
          </p:cNvPr>
          <p:cNvPicPr>
            <a:picLocks noChangeAspect="1"/>
          </p:cNvPicPr>
          <p:nvPr/>
        </p:nvPicPr>
        <p:blipFill>
          <a:blip r:embed="rId4"/>
          <a:stretch>
            <a:fillRect/>
          </a:stretch>
        </p:blipFill>
        <p:spPr>
          <a:xfrm>
            <a:off x="297524" y="2256808"/>
            <a:ext cx="4951689" cy="2783966"/>
          </a:xfrm>
          <a:prstGeom prst="rect">
            <a:avLst/>
          </a:prstGeom>
        </p:spPr>
      </p:pic>
      <p:pic>
        <p:nvPicPr>
          <p:cNvPr id="11" name="Picture 10">
            <a:extLst>
              <a:ext uri="{FF2B5EF4-FFF2-40B4-BE49-F238E27FC236}">
                <a16:creationId xmlns:a16="http://schemas.microsoft.com/office/drawing/2014/main" id="{C77CCC42-AB49-4093-9272-61E21C94167F}"/>
              </a:ext>
            </a:extLst>
          </p:cNvPr>
          <p:cNvPicPr>
            <a:picLocks noChangeAspect="1"/>
          </p:cNvPicPr>
          <p:nvPr/>
        </p:nvPicPr>
        <p:blipFill>
          <a:blip r:embed="rId5"/>
          <a:stretch>
            <a:fillRect/>
          </a:stretch>
        </p:blipFill>
        <p:spPr>
          <a:xfrm>
            <a:off x="2557601" y="3951248"/>
            <a:ext cx="4951689" cy="2783966"/>
          </a:xfrm>
          <a:prstGeom prst="rect">
            <a:avLst/>
          </a:prstGeom>
        </p:spPr>
      </p:pic>
    </p:spTree>
    <p:extLst>
      <p:ext uri="{BB962C8B-B14F-4D97-AF65-F5344CB8AC3E}">
        <p14:creationId xmlns:p14="http://schemas.microsoft.com/office/powerpoint/2010/main" val="282523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D1AE62-3E13-490A-BE5F-AE578312C04C}"/>
              </a:ext>
            </a:extLst>
          </p:cNvPr>
          <p:cNvPicPr>
            <a:picLocks noChangeAspect="1"/>
          </p:cNvPicPr>
          <p:nvPr/>
        </p:nvPicPr>
        <p:blipFill>
          <a:blip r:embed="rId3"/>
          <a:stretch>
            <a:fillRect/>
          </a:stretch>
        </p:blipFill>
        <p:spPr>
          <a:xfrm>
            <a:off x="745200" y="1551600"/>
            <a:ext cx="5519493" cy="3103200"/>
          </a:xfrm>
          <a:prstGeom prst="rect">
            <a:avLst/>
          </a:prstGeom>
        </p:spPr>
      </p:pic>
      <p:sp>
        <p:nvSpPr>
          <p:cNvPr id="2" name="Title 1"/>
          <p:cNvSpPr>
            <a:spLocks noGrp="1"/>
          </p:cNvSpPr>
          <p:nvPr>
            <p:ph type="title"/>
          </p:nvPr>
        </p:nvSpPr>
        <p:spPr/>
        <p:txBody>
          <a:bodyPr/>
          <a:lstStyle/>
          <a:p>
            <a:pPr algn="ctr"/>
            <a:r>
              <a:rPr lang="en-IN" dirty="0"/>
              <a:t>Tutor Demo – Creation of Test</a:t>
            </a:r>
          </a:p>
        </p:txBody>
      </p:sp>
      <p:pic>
        <p:nvPicPr>
          <p:cNvPr id="9" name="Picture 8">
            <a:extLst>
              <a:ext uri="{FF2B5EF4-FFF2-40B4-BE49-F238E27FC236}">
                <a16:creationId xmlns:a16="http://schemas.microsoft.com/office/drawing/2014/main" id="{B26F439D-FA17-4CEA-B560-EB6DFCC0A67F}"/>
              </a:ext>
            </a:extLst>
          </p:cNvPr>
          <p:cNvPicPr>
            <a:picLocks noChangeAspect="1"/>
          </p:cNvPicPr>
          <p:nvPr/>
        </p:nvPicPr>
        <p:blipFill>
          <a:blip r:embed="rId4"/>
          <a:stretch>
            <a:fillRect/>
          </a:stretch>
        </p:blipFill>
        <p:spPr>
          <a:xfrm>
            <a:off x="2988000" y="3222000"/>
            <a:ext cx="5519493" cy="3103200"/>
          </a:xfrm>
          <a:prstGeom prst="rect">
            <a:avLst/>
          </a:prstGeom>
        </p:spPr>
      </p:pic>
    </p:spTree>
    <p:extLst>
      <p:ext uri="{BB962C8B-B14F-4D97-AF65-F5344CB8AC3E}">
        <p14:creationId xmlns:p14="http://schemas.microsoft.com/office/powerpoint/2010/main" val="53185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Student Demo – Browsing to Test</a:t>
            </a:r>
          </a:p>
        </p:txBody>
      </p:sp>
      <p:pic>
        <p:nvPicPr>
          <p:cNvPr id="6" name="Picture 5">
            <a:extLst>
              <a:ext uri="{FF2B5EF4-FFF2-40B4-BE49-F238E27FC236}">
                <a16:creationId xmlns:a16="http://schemas.microsoft.com/office/drawing/2014/main" id="{5881AA6C-DD38-424C-BF1C-4A9305321F20}"/>
              </a:ext>
            </a:extLst>
          </p:cNvPr>
          <p:cNvPicPr>
            <a:picLocks noChangeAspect="1"/>
          </p:cNvPicPr>
          <p:nvPr/>
        </p:nvPicPr>
        <p:blipFill>
          <a:blip r:embed="rId3"/>
          <a:stretch>
            <a:fillRect/>
          </a:stretch>
        </p:blipFill>
        <p:spPr>
          <a:xfrm>
            <a:off x="745200" y="1551600"/>
            <a:ext cx="5519493" cy="3103200"/>
          </a:xfrm>
          <a:prstGeom prst="rect">
            <a:avLst/>
          </a:prstGeom>
        </p:spPr>
      </p:pic>
      <p:pic>
        <p:nvPicPr>
          <p:cNvPr id="7" name="Picture 6">
            <a:extLst>
              <a:ext uri="{FF2B5EF4-FFF2-40B4-BE49-F238E27FC236}">
                <a16:creationId xmlns:a16="http://schemas.microsoft.com/office/drawing/2014/main" id="{6CEBA5DE-711B-4E47-A54C-8A08CB03AB6C}"/>
              </a:ext>
            </a:extLst>
          </p:cNvPr>
          <p:cNvPicPr>
            <a:picLocks noChangeAspect="1"/>
          </p:cNvPicPr>
          <p:nvPr/>
        </p:nvPicPr>
        <p:blipFill>
          <a:blip r:embed="rId4"/>
          <a:stretch>
            <a:fillRect/>
          </a:stretch>
        </p:blipFill>
        <p:spPr>
          <a:xfrm>
            <a:off x="2988000" y="3222000"/>
            <a:ext cx="5519493" cy="3103200"/>
          </a:xfrm>
          <a:prstGeom prst="rect">
            <a:avLst/>
          </a:prstGeom>
        </p:spPr>
      </p:pic>
    </p:spTree>
    <p:extLst>
      <p:ext uri="{BB962C8B-B14F-4D97-AF65-F5344CB8AC3E}">
        <p14:creationId xmlns:p14="http://schemas.microsoft.com/office/powerpoint/2010/main" val="209262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Student Demo - Test</a:t>
            </a:r>
          </a:p>
        </p:txBody>
      </p:sp>
      <p:pic>
        <p:nvPicPr>
          <p:cNvPr id="3" name="Picture 2">
            <a:extLst>
              <a:ext uri="{FF2B5EF4-FFF2-40B4-BE49-F238E27FC236}">
                <a16:creationId xmlns:a16="http://schemas.microsoft.com/office/drawing/2014/main" id="{ED9C38CB-5DEA-497D-953E-6BAB66A4DCE1}"/>
              </a:ext>
            </a:extLst>
          </p:cNvPr>
          <p:cNvPicPr>
            <a:picLocks noChangeAspect="1"/>
          </p:cNvPicPr>
          <p:nvPr/>
        </p:nvPicPr>
        <p:blipFill>
          <a:blip r:embed="rId3"/>
          <a:stretch>
            <a:fillRect/>
          </a:stretch>
        </p:blipFill>
        <p:spPr>
          <a:xfrm>
            <a:off x="457200" y="1610421"/>
            <a:ext cx="8229600" cy="4626891"/>
          </a:xfrm>
          <a:prstGeom prst="rect">
            <a:avLst/>
          </a:prstGeom>
        </p:spPr>
      </p:pic>
    </p:spTree>
    <p:extLst>
      <p:ext uri="{BB962C8B-B14F-4D97-AF65-F5344CB8AC3E}">
        <p14:creationId xmlns:p14="http://schemas.microsoft.com/office/powerpoint/2010/main" val="3396614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484</TotalTime>
  <Words>1644</Words>
  <Application>Microsoft Office PowerPoint</Application>
  <PresentationFormat>On-screen Show (4:3)</PresentationFormat>
  <Paragraphs>161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Clarity</vt:lpstr>
      <vt:lpstr>Teach Me </vt:lpstr>
      <vt:lpstr>Outline</vt:lpstr>
      <vt:lpstr>What is Teach Me?</vt:lpstr>
      <vt:lpstr>How Teach Me Works?</vt:lpstr>
      <vt:lpstr>Demo - Login/Registration</vt:lpstr>
      <vt:lpstr>Tutor Demo – Creation of Subject</vt:lpstr>
      <vt:lpstr>Tutor Demo – Creation of Test</vt:lpstr>
      <vt:lpstr>Student Demo – Browsing to Test</vt:lpstr>
      <vt:lpstr>Student Demo - Test</vt:lpstr>
      <vt:lpstr>Student Demo - Report</vt:lpstr>
      <vt:lpstr>Student Demo - Report</vt:lpstr>
      <vt:lpstr>Tutor Demo – Student Report</vt:lpstr>
      <vt:lpstr>System Test – Usability</vt:lpstr>
      <vt:lpstr>System Test – Performance &amp; Volume</vt:lpstr>
      <vt:lpstr>Other Artifacts of Project</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Me</dc:title>
  <dc:creator>manan</dc:creator>
  <cp:lastModifiedBy>Rahul Pandya</cp:lastModifiedBy>
  <cp:revision>69</cp:revision>
  <dcterms:created xsi:type="dcterms:W3CDTF">2020-03-22T18:45:30Z</dcterms:created>
  <dcterms:modified xsi:type="dcterms:W3CDTF">2020-03-23T04:55:44Z</dcterms:modified>
</cp:coreProperties>
</file>