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64" r:id="rId5"/>
    <p:sldId id="276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374" r:id="rId22"/>
    <p:sldId id="406" r:id="rId23"/>
    <p:sldId id="425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6" autoAdjust="0"/>
    <p:restoredTop sz="94280" autoAdjust="0"/>
  </p:normalViewPr>
  <p:slideViewPr>
    <p:cSldViewPr showGuides="1">
      <p:cViewPr varScale="1">
        <p:scale>
          <a:sx n="90" d="100"/>
          <a:sy n="90" d="100"/>
        </p:scale>
        <p:origin x="354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8/18/2018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8/18/2018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8/18/2018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07BE-9423-43F9-A539-1225CCBF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533400"/>
            <a:ext cx="10360501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ECD9D-4714-4E73-97D4-94F5EE4B61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162" y="2514600"/>
            <a:ext cx="5078677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E5F5B-8FB0-4857-BEC2-FB5FFFB35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986" y="2514600"/>
            <a:ext cx="5078677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01B5-3598-4479-B66C-5BB8CD1B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32702-A87A-4990-94EB-C0FD2E1C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248400"/>
            <a:ext cx="3859795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9E47-73D1-47D2-AE80-5EA83ED8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4" y="6248400"/>
            <a:ext cx="2539339" cy="457200"/>
          </a:xfrm>
        </p:spPr>
        <p:txBody>
          <a:bodyPr/>
          <a:lstStyle>
            <a:lvl1pPr>
              <a:defRPr/>
            </a:lvl1pPr>
          </a:lstStyle>
          <a:p>
            <a:fld id="{16DD5996-FD90-4DB4-85AE-3DFE29938D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381171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EE48-96B0-44A1-85A0-79EBDC12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533400"/>
            <a:ext cx="10360501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70293-71BA-4B89-8225-60F70FB8DDE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162" y="2514600"/>
            <a:ext cx="5078677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F9EFE-C500-47EC-97E6-31C6486CE2C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5986" y="2514600"/>
            <a:ext cx="5078677" cy="171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9F2ACD-C1DE-4CCD-BBBA-CB93D8EC4BFF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5986" y="4381500"/>
            <a:ext cx="5078677" cy="171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4B44F26-ADB7-4FA1-BB2C-55C3E559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162" y="6248400"/>
            <a:ext cx="2539339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68255A-1834-4ED6-9EEB-CDA53F4C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248400"/>
            <a:ext cx="3859795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11E238-EDEC-4B9A-B735-DBAEF34D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4" y="6248400"/>
            <a:ext cx="2539339" cy="457200"/>
          </a:xfrm>
        </p:spPr>
        <p:txBody>
          <a:bodyPr/>
          <a:lstStyle>
            <a:lvl1pPr>
              <a:defRPr/>
            </a:lvl1pPr>
          </a:lstStyle>
          <a:p>
            <a:fld id="{2D8F2E78-F586-4824-8307-4D0870348D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62156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8/18/2018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8/18/2018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8/18/2018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  <p:sldLayoutId id="2147483680" r:id="rId12"/>
    <p:sldLayoutId id="214748368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Excel_Worksheet.xls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9412" y="889811"/>
            <a:ext cx="7008574" cy="1063626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6012" y="2590800"/>
            <a:ext cx="7924800" cy="1244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Models the probability of an event occurring depending on values of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44235" y="0"/>
            <a:ext cx="10157354" cy="762000"/>
          </a:xfrm>
        </p:spPr>
        <p:txBody>
          <a:bodyPr>
            <a:normAutofit/>
          </a:bodyPr>
          <a:lstStyle/>
          <a:p>
            <a:r>
              <a:rPr lang="en-US" sz="3600" dirty="0"/>
              <a:t>Linear Thinking Still Exists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4214" y="1542937"/>
            <a:ext cx="10668000" cy="1549400"/>
          </a:xfrm>
        </p:spPr>
        <p:txBody>
          <a:bodyPr>
            <a:normAutofit/>
          </a:bodyPr>
          <a:lstStyle/>
          <a:p>
            <a:r>
              <a:rPr lang="en-US" dirty="0"/>
              <a:t>The previous expression by doing some algebra can be re-written as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E535D-42CC-4064-9443-175A8C0CDA4A}"/>
              </a:ext>
            </a:extLst>
          </p:cNvPr>
          <p:cNvSpPr txBox="1"/>
          <p:nvPr/>
        </p:nvSpPr>
        <p:spPr>
          <a:xfrm>
            <a:off x="684214" y="3085249"/>
            <a:ext cx="10667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So, even though the probability of customer subscribing is not a linear function of age, the above transformation is still a linear function of 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16B68-328B-4609-AB65-42A188775AA0}"/>
              </a:ext>
            </a:extLst>
          </p:cNvPr>
          <p:cNvSpPr txBox="1"/>
          <p:nvPr/>
        </p:nvSpPr>
        <p:spPr>
          <a:xfrm>
            <a:off x="684214" y="4816184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above equation is used in 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91C72-6138-4E45-8468-ABF1F822D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69" y="2040511"/>
            <a:ext cx="36480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6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44235" y="0"/>
            <a:ext cx="10157354" cy="762000"/>
          </a:xfrm>
        </p:spPr>
        <p:txBody>
          <a:bodyPr>
            <a:normAutofit/>
          </a:bodyPr>
          <a:lstStyle/>
          <a:p>
            <a:r>
              <a:rPr lang="en-US" sz="3600" dirty="0"/>
              <a:t>Regression Output to Probability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79081" y="956320"/>
            <a:ext cx="10668000" cy="1549400"/>
          </a:xfrm>
        </p:spPr>
        <p:txBody>
          <a:bodyPr>
            <a:normAutofit/>
          </a:bodyPr>
          <a:lstStyle/>
          <a:p>
            <a:r>
              <a:rPr lang="en-US" dirty="0"/>
              <a:t>Assume the following output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E535D-42CC-4064-9443-175A8C0CDA4A}"/>
              </a:ext>
            </a:extLst>
          </p:cNvPr>
          <p:cNvSpPr txBox="1"/>
          <p:nvPr/>
        </p:nvSpPr>
        <p:spPr>
          <a:xfrm>
            <a:off x="684214" y="3085249"/>
            <a:ext cx="1066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estimated model becomes: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16B68-328B-4609-AB65-42A188775AA0}"/>
              </a:ext>
            </a:extLst>
          </p:cNvPr>
          <p:cNvSpPr txBox="1"/>
          <p:nvPr/>
        </p:nvSpPr>
        <p:spPr>
          <a:xfrm>
            <a:off x="684213" y="4641382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Written in terms of probability ‘</a:t>
            </a:r>
            <a:r>
              <a:rPr lang="en-US" b="1" dirty="0">
                <a:solidFill>
                  <a:srgbClr val="00B050"/>
                </a:solidFill>
              </a:rPr>
              <a:t>p</a:t>
            </a:r>
            <a:r>
              <a:rPr lang="en-US" dirty="0"/>
              <a:t>’ we have: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20204-3A27-4152-AE3B-FFF697981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07" y="1443291"/>
            <a:ext cx="5343525" cy="1504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C9042D-E7F0-4512-95DB-E9FEA91CD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433" y="3550107"/>
            <a:ext cx="5095875" cy="85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D78B80-A96B-48DB-8510-65E419411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12" y="5337072"/>
            <a:ext cx="84391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5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44235" y="0"/>
            <a:ext cx="10157354" cy="762000"/>
          </a:xfrm>
        </p:spPr>
        <p:txBody>
          <a:bodyPr>
            <a:normAutofit/>
          </a:bodyPr>
          <a:lstStyle/>
          <a:p>
            <a:r>
              <a:rPr lang="en-US" sz="3600" dirty="0"/>
              <a:t>Probability Plot vs 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0CC324-8061-4243-87CF-6D37928D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920" y="1408814"/>
            <a:ext cx="5295900" cy="403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74CB9-7A67-41DE-BD99-7A3FBB08D898}"/>
              </a:ext>
            </a:extLst>
          </p:cNvPr>
          <p:cNvSpPr txBox="1"/>
          <p:nvPr/>
        </p:nvSpPr>
        <p:spPr>
          <a:xfrm>
            <a:off x="722312" y="1435395"/>
            <a:ext cx="480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now plot the computed   ‘p’ against Age, we realize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higher Age the curve flattens and continues to remain below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lower Age the curve flattens and continues to remain positive (above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518B5-F41F-4415-AC29-D936F72DEBA8}"/>
              </a:ext>
            </a:extLst>
          </p:cNvPr>
          <p:cNvSpPr txBox="1"/>
          <p:nvPr/>
        </p:nvSpPr>
        <p:spPr>
          <a:xfrm>
            <a:off x="1827212" y="5678999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This is the Logistic Model Plot</a:t>
            </a:r>
          </a:p>
        </p:txBody>
      </p:sp>
    </p:spTree>
    <p:extLst>
      <p:ext uri="{BB962C8B-B14F-4D97-AF65-F5344CB8AC3E}">
        <p14:creationId xmlns:p14="http://schemas.microsoft.com/office/powerpoint/2010/main" val="26992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44235" y="0"/>
            <a:ext cx="10157354" cy="762000"/>
          </a:xfrm>
        </p:spPr>
        <p:txBody>
          <a:bodyPr>
            <a:normAutofit/>
          </a:bodyPr>
          <a:lstStyle/>
          <a:p>
            <a:r>
              <a:rPr lang="en-US" sz="3600" dirty="0"/>
              <a:t>Similarities with Linear Regression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79081" y="956320"/>
            <a:ext cx="10668000" cy="1549400"/>
          </a:xfrm>
        </p:spPr>
        <p:txBody>
          <a:bodyPr>
            <a:normAutofit/>
          </a:bodyPr>
          <a:lstStyle/>
          <a:p>
            <a:r>
              <a:rPr lang="en-US" dirty="0"/>
              <a:t>Let’s call </a:t>
            </a:r>
            <a:r>
              <a:rPr lang="en-US" b="1" dirty="0"/>
              <a:t>y* = ln (p/(1-p))</a:t>
            </a:r>
            <a:r>
              <a:rPr lang="en-US" b="1" i="1" dirty="0"/>
              <a:t>.</a:t>
            </a:r>
            <a:r>
              <a:rPr lang="en-US" i="1" dirty="0"/>
              <a:t> Then model looks very similar to linear regression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E535D-42CC-4064-9443-175A8C0CDA4A}"/>
              </a:ext>
            </a:extLst>
          </p:cNvPr>
          <p:cNvSpPr txBox="1"/>
          <p:nvPr/>
        </p:nvSpPr>
        <p:spPr>
          <a:xfrm>
            <a:off x="679082" y="2391900"/>
            <a:ext cx="1066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Assume the model output 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62C32-D8E4-4AB1-9ABD-2E2BF0074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510726"/>
            <a:ext cx="3552825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C7DD0-13BE-4661-A5D4-D3466156E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2936781"/>
            <a:ext cx="5372100" cy="13144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9BDA89C-67BA-427D-8829-63EDBBE84D26}"/>
              </a:ext>
            </a:extLst>
          </p:cNvPr>
          <p:cNvSpPr/>
          <p:nvPr/>
        </p:nvSpPr>
        <p:spPr>
          <a:xfrm rot="5056397" flipV="1">
            <a:off x="3617400" y="4228901"/>
            <a:ext cx="382026" cy="211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00F89-5B5F-4D74-A30F-9B7AF40B4088}"/>
              </a:ext>
            </a:extLst>
          </p:cNvPr>
          <p:cNvSpPr txBox="1"/>
          <p:nvPr/>
        </p:nvSpPr>
        <p:spPr>
          <a:xfrm>
            <a:off x="781509" y="4539736"/>
            <a:ext cx="708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tx2"/>
                </a:solidFill>
              </a:rPr>
              <a:t>Sign of Coefficient still means a positive  or a negative impact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6CB8F2-A76C-4FD7-A156-C2A21721A605}"/>
              </a:ext>
            </a:extLst>
          </p:cNvPr>
          <p:cNvSpPr/>
          <p:nvPr/>
        </p:nvSpPr>
        <p:spPr>
          <a:xfrm rot="4981170" flipV="1">
            <a:off x="4808402" y="4557144"/>
            <a:ext cx="905631" cy="206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C4BB4-6905-406A-A021-A56E0CB49AAD}"/>
              </a:ext>
            </a:extLst>
          </p:cNvPr>
          <p:cNvSpPr txBox="1"/>
          <p:nvPr/>
        </p:nvSpPr>
        <p:spPr>
          <a:xfrm>
            <a:off x="2961536" y="5106083"/>
            <a:ext cx="808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tx2"/>
                </a:solidFill>
              </a:rPr>
              <a:t>Standard error can still be used to compute confidence interval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A91462-60A5-404A-ADDD-80261B550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056" y="5475415"/>
            <a:ext cx="3228975" cy="571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B653E1-FBC8-45BC-87F0-C36FF01FD437}"/>
              </a:ext>
            </a:extLst>
          </p:cNvPr>
          <p:cNvSpPr txBox="1"/>
          <p:nvPr/>
        </p:nvSpPr>
        <p:spPr>
          <a:xfrm>
            <a:off x="1293812" y="6221211"/>
            <a:ext cx="1066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There are however other changes compared to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6382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44235" y="0"/>
            <a:ext cx="10157354" cy="762000"/>
          </a:xfrm>
        </p:spPr>
        <p:txBody>
          <a:bodyPr>
            <a:normAutofit/>
          </a:bodyPr>
          <a:lstStyle/>
          <a:p>
            <a:r>
              <a:rPr lang="en-US" sz="3600" dirty="0"/>
              <a:t>What has Changed?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79081" y="1289579"/>
            <a:ext cx="10668000" cy="958891"/>
          </a:xfrm>
        </p:spPr>
        <p:txBody>
          <a:bodyPr>
            <a:normAutofit/>
          </a:bodyPr>
          <a:lstStyle/>
          <a:p>
            <a:r>
              <a:rPr lang="en-US" dirty="0"/>
              <a:t>We cannot interpret the magnitude of coefficient in a manner we did in 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E535D-42CC-4064-9443-175A8C0CDA4A}"/>
              </a:ext>
            </a:extLst>
          </p:cNvPr>
          <p:cNvSpPr txBox="1"/>
          <p:nvPr/>
        </p:nvSpPr>
        <p:spPr>
          <a:xfrm>
            <a:off x="760412" y="2192335"/>
            <a:ext cx="1066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meaning of 0.78 in our model?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F3D9B5-8F3D-43E0-A265-ED99FE8F1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2673915"/>
            <a:ext cx="4752975" cy="5429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98C388-5129-4F05-A2D9-7C3410E2BB86}"/>
              </a:ext>
            </a:extLst>
          </p:cNvPr>
          <p:cNvSpPr txBox="1"/>
          <p:nvPr/>
        </p:nvSpPr>
        <p:spPr>
          <a:xfrm>
            <a:off x="679081" y="3499592"/>
            <a:ext cx="10667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every unit increase in Age,  ln(p/(1-p)) increase by 0.78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Instead of modeling the outcome, Y, directly, the method models the </a:t>
            </a:r>
            <a:r>
              <a:rPr lang="en-US" altLang="en-US" dirty="0">
                <a:solidFill>
                  <a:srgbClr val="0000FF"/>
                </a:solidFill>
              </a:rPr>
              <a:t>log odds(Y)</a:t>
            </a:r>
            <a:r>
              <a:rPr lang="en-US" altLang="en-US" dirty="0"/>
              <a:t> using the logistic function.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what is  </a:t>
            </a:r>
            <a:r>
              <a:rPr lang="en-US" b="1" dirty="0"/>
              <a:t>ln(p/(1-p))  </a:t>
            </a:r>
            <a:r>
              <a:rPr lang="en-US" dirty="0"/>
              <a:t>or</a:t>
            </a:r>
            <a:r>
              <a:rPr lang="en-US" b="1" dirty="0"/>
              <a:t> y*</a:t>
            </a:r>
            <a:r>
              <a:rPr lang="en-US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aim is to find ‘p’, so that we can better interpret the model</a:t>
            </a:r>
          </a:p>
        </p:txBody>
      </p:sp>
    </p:spTree>
    <p:extLst>
      <p:ext uri="{BB962C8B-B14F-4D97-AF65-F5344CB8AC3E}">
        <p14:creationId xmlns:p14="http://schemas.microsoft.com/office/powerpoint/2010/main" val="171325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44235" y="0"/>
            <a:ext cx="10157354" cy="762000"/>
          </a:xfrm>
        </p:spPr>
        <p:txBody>
          <a:bodyPr>
            <a:normAutofit/>
          </a:bodyPr>
          <a:lstStyle/>
          <a:p>
            <a:r>
              <a:rPr lang="en-US" sz="3600" dirty="0"/>
              <a:t>From </a:t>
            </a:r>
            <a:r>
              <a:rPr lang="en-US" sz="3600" b="1" dirty="0"/>
              <a:t>y* </a:t>
            </a:r>
            <a:r>
              <a:rPr lang="en-US" sz="3600" dirty="0"/>
              <a:t>to</a:t>
            </a:r>
            <a:r>
              <a:rPr lang="en-US" sz="3600" b="1" dirty="0"/>
              <a:t> 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0B7CB-F9C9-45F2-AAD9-1FA13102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759768"/>
            <a:ext cx="8001000" cy="2669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73DE20-EEC8-4BE6-8E28-828625ABB2DA}"/>
              </a:ext>
            </a:extLst>
          </p:cNvPr>
          <p:cNvSpPr txBox="1"/>
          <p:nvPr/>
        </p:nvSpPr>
        <p:spPr>
          <a:xfrm>
            <a:off x="1522412" y="38862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Computing the y* and p in excel manually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D12119BA-22E5-41D1-9B40-B1EC6B3470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708416"/>
              </p:ext>
            </p:extLst>
          </p:nvPr>
        </p:nvGraphicFramePr>
        <p:xfrm>
          <a:off x="760412" y="4305803"/>
          <a:ext cx="10134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4" imgW="10134600" imgH="1828800" progId="Excel.Sheet.12">
                  <p:embed/>
                </p:oleObj>
              </mc:Choice>
              <mc:Fallback>
                <p:oleObj name="Worksheet" r:id="rId4" imgW="10134600" imgH="1828800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47D3E14-25D3-44B0-B5D8-83D52440F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0412" y="4305803"/>
                        <a:ext cx="101346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0C86A4F-2B83-41FD-B20C-3B699869D422}"/>
              </a:ext>
            </a:extLst>
          </p:cNvPr>
          <p:cNvSpPr txBox="1"/>
          <p:nvPr/>
        </p:nvSpPr>
        <p:spPr>
          <a:xfrm>
            <a:off x="1217612" y="6159872"/>
            <a:ext cx="1120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 unit increase in Age does not change the probability linearly</a:t>
            </a:r>
          </a:p>
        </p:txBody>
      </p:sp>
    </p:spTree>
    <p:extLst>
      <p:ext uri="{BB962C8B-B14F-4D97-AF65-F5344CB8AC3E}">
        <p14:creationId xmlns:p14="http://schemas.microsoft.com/office/powerpoint/2010/main" val="12720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152400"/>
            <a:ext cx="10157354" cy="762000"/>
          </a:xfrm>
        </p:spPr>
        <p:txBody>
          <a:bodyPr>
            <a:normAutofit/>
          </a:bodyPr>
          <a:lstStyle/>
          <a:p>
            <a:r>
              <a:rPr lang="en-US" sz="3600" dirty="0"/>
              <a:t>Simple to Multiple Logistic Regression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0412" y="1000551"/>
            <a:ext cx="10157354" cy="2133600"/>
          </a:xfrm>
        </p:spPr>
        <p:txBody>
          <a:bodyPr>
            <a:normAutofit/>
          </a:bodyPr>
          <a:lstStyle/>
          <a:p>
            <a:r>
              <a:rPr lang="en-US" dirty="0"/>
              <a:t>Moving from a simple to multiple logistic regression is very simple and work sin the similar way like multiple linear regression</a:t>
            </a:r>
          </a:p>
          <a:p>
            <a:r>
              <a:rPr lang="en-US" dirty="0"/>
              <a:t>Lets add a dummy variable of ‘</a:t>
            </a:r>
            <a:r>
              <a:rPr lang="en-US" b="1" dirty="0">
                <a:solidFill>
                  <a:srgbClr val="00B050"/>
                </a:solidFill>
              </a:rPr>
              <a:t>Gender</a:t>
            </a:r>
            <a:r>
              <a:rPr lang="en-US" dirty="0"/>
              <a:t>’ in model and re-run the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0A19E-BC5D-442F-AB87-C77A0E7DF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37" y="2361974"/>
            <a:ext cx="4552950" cy="581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7F080A-F12E-4349-8D9C-A6828AE00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3564770"/>
            <a:ext cx="5648325" cy="2085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364F4F-F78B-4356-8A1E-126199100F6A}"/>
              </a:ext>
            </a:extLst>
          </p:cNvPr>
          <p:cNvSpPr txBox="1"/>
          <p:nvPr/>
        </p:nvSpPr>
        <p:spPr>
          <a:xfrm>
            <a:off x="1903412" y="3198167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E771F-75EA-408C-98D2-68C94220C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337" y="3381468"/>
            <a:ext cx="3552825" cy="24525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5D2DBD-EB14-4B0E-BDED-47EDE01688A7}"/>
              </a:ext>
            </a:extLst>
          </p:cNvPr>
          <p:cNvSpPr/>
          <p:nvPr/>
        </p:nvSpPr>
        <p:spPr>
          <a:xfrm>
            <a:off x="428889" y="6176426"/>
            <a:ext cx="1082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Again, Our aim is to find ‘p’, so that we can better interpret the model</a:t>
            </a:r>
          </a:p>
        </p:txBody>
      </p:sp>
    </p:spTree>
    <p:extLst>
      <p:ext uri="{BB962C8B-B14F-4D97-AF65-F5344CB8AC3E}">
        <p14:creationId xmlns:p14="http://schemas.microsoft.com/office/powerpoint/2010/main" val="221210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44235" y="0"/>
            <a:ext cx="10157354" cy="762000"/>
          </a:xfrm>
        </p:spPr>
        <p:txBody>
          <a:bodyPr>
            <a:normAutofit/>
          </a:bodyPr>
          <a:lstStyle/>
          <a:p>
            <a:r>
              <a:rPr lang="en-US" sz="3600" dirty="0"/>
              <a:t>From </a:t>
            </a:r>
            <a:r>
              <a:rPr lang="en-US" sz="3600" b="1" dirty="0"/>
              <a:t>y* </a:t>
            </a:r>
            <a:r>
              <a:rPr lang="en-US" sz="3600" dirty="0"/>
              <a:t>to</a:t>
            </a:r>
            <a:r>
              <a:rPr lang="en-US" sz="3600" b="1" dirty="0"/>
              <a:t> p in Excel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0AE597E-4192-45AE-B3D4-9A3A83E8B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577030"/>
              </p:ext>
            </p:extLst>
          </p:nvPr>
        </p:nvGraphicFramePr>
        <p:xfrm>
          <a:off x="912812" y="1143000"/>
          <a:ext cx="992225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Worksheet" r:id="rId3" imgW="7343843" imgH="2143125" progId="Excel.Sheet.12">
                  <p:embed/>
                </p:oleObj>
              </mc:Choice>
              <mc:Fallback>
                <p:oleObj name="Worksheet" r:id="rId3" imgW="7343843" imgH="21431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812" y="1143000"/>
                        <a:ext cx="9922255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AC8AA00-3AC1-49C3-8467-D6E7AD92CF89}"/>
              </a:ext>
            </a:extLst>
          </p:cNvPr>
          <p:cNvSpPr txBox="1"/>
          <p:nvPr/>
        </p:nvSpPr>
        <p:spPr>
          <a:xfrm>
            <a:off x="927173" y="4267200"/>
            <a:ext cx="99222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see probability of buying increases by 11.9% for a man compared to a woman in 35Yrs Age</a:t>
            </a:r>
          </a:p>
          <a:p>
            <a:endParaRPr lang="en-US" sz="2000" dirty="0"/>
          </a:p>
          <a:p>
            <a:r>
              <a:rPr lang="en-US" sz="2000" dirty="0"/>
              <a:t>However, for 36Yrs category, we see probability increases by 7.8% for a man compared to a woman</a:t>
            </a:r>
          </a:p>
          <a:p>
            <a:endParaRPr lang="en-US" sz="2000" dirty="0"/>
          </a:p>
          <a:p>
            <a:r>
              <a:rPr lang="en-US" sz="2000" b="1" dirty="0"/>
              <a:t>Again, this suggests that change is not linear</a:t>
            </a:r>
          </a:p>
        </p:txBody>
      </p:sp>
    </p:spTree>
    <p:extLst>
      <p:ext uri="{BB962C8B-B14F-4D97-AF65-F5344CB8AC3E}">
        <p14:creationId xmlns:p14="http://schemas.microsoft.com/office/powerpoint/2010/main" val="36310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7AE43427-421C-4C72-966A-EEC3AB191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2" y="228600"/>
            <a:ext cx="7772400" cy="838200"/>
          </a:xfrm>
        </p:spPr>
        <p:txBody>
          <a:bodyPr/>
          <a:lstStyle/>
          <a:p>
            <a:r>
              <a:rPr lang="en-US" altLang="en-US" sz="3200" b="1" u="sng" dirty="0"/>
              <a:t>Idea of Maximum Likelihood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FE333D2E-2D5A-41AB-BED3-B20DE8B06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5212" y="1295400"/>
            <a:ext cx="9525000" cy="2438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Flipped</a:t>
            </a:r>
            <a:r>
              <a:rPr lang="en-US" altLang="en-US" sz="2800" dirty="0"/>
              <a:t> a fair coin 10 times:</a:t>
            </a:r>
          </a:p>
          <a:p>
            <a:pPr>
              <a:buFontTx/>
              <a:buNone/>
            </a:pPr>
            <a:r>
              <a:rPr lang="en-US" altLang="en-US" sz="2800" dirty="0"/>
              <a:t>    </a:t>
            </a:r>
            <a:r>
              <a:rPr lang="en-US" altLang="en-US" sz="2800" b="1" dirty="0"/>
              <a:t>T, H, H, T, T, H, H, T, H, H</a:t>
            </a:r>
          </a:p>
          <a:p>
            <a:r>
              <a:rPr lang="en-US" altLang="en-US" sz="2800" dirty="0"/>
              <a:t>What is the Prob(Heads) given the data?</a:t>
            </a:r>
          </a:p>
          <a:p>
            <a:pPr>
              <a:buFontTx/>
              <a:buNone/>
            </a:pPr>
            <a:r>
              <a:rPr lang="en-US" altLang="en-US" sz="2800" dirty="0"/>
              <a:t>     1/100?     1/5?      1/2?     6/10?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B4C9A-6D22-418A-A4AF-3A1998489BFC}"/>
              </a:ext>
            </a:extLst>
          </p:cNvPr>
          <p:cNvSpPr txBox="1">
            <a:spLocks noChangeArrowheads="1"/>
          </p:cNvSpPr>
          <p:nvPr/>
        </p:nvSpPr>
        <p:spPr>
          <a:xfrm>
            <a:off x="1097294" y="3962400"/>
            <a:ext cx="9525000" cy="407049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Most reasonable data-based estimate</a:t>
            </a:r>
            <a:r>
              <a:rPr lang="en-US" altLang="en-US" sz="2500" dirty="0"/>
              <a:t> would be 6/10.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In fact,                                                                    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5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500" dirty="0"/>
              <a:t>                 is the </a:t>
            </a:r>
            <a:r>
              <a:rPr lang="en-US" altLang="en-US" sz="2500" dirty="0">
                <a:solidFill>
                  <a:srgbClr val="0000FF"/>
                </a:solidFill>
              </a:rPr>
              <a:t>ML estimator of </a:t>
            </a:r>
            <a:r>
              <a:rPr lang="en-US" altLang="en-US" sz="2500" i="1" dirty="0">
                <a:solidFill>
                  <a:srgbClr val="0000FF"/>
                </a:solidFill>
              </a:rPr>
              <a:t>p</a:t>
            </a:r>
            <a:r>
              <a:rPr lang="en-US" altLang="en-US" sz="2500" dirty="0"/>
              <a:t>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D2E6998-8DA2-4ADA-8D7B-D263111289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009481"/>
              </p:ext>
            </p:extLst>
          </p:nvPr>
        </p:nvGraphicFramePr>
        <p:xfrm>
          <a:off x="2970212" y="4551363"/>
          <a:ext cx="35814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1485720" imgH="419040" progId="Equation.3">
                  <p:embed/>
                </p:oleObj>
              </mc:Choice>
              <mc:Fallback>
                <p:oleObj name="Equation" r:id="rId3" imgW="1485720" imgH="419040" progId="Equation.3">
                  <p:embed/>
                  <p:pic>
                    <p:nvPicPr>
                      <p:cNvPr id="396292" name="Object 4">
                        <a:extLst>
                          <a:ext uri="{FF2B5EF4-FFF2-40B4-BE49-F238E27FC236}">
                            <a16:creationId xmlns:a16="http://schemas.microsoft.com/office/drawing/2014/main" id="{2AB9E479-ADE0-471F-BD95-B8C7F4E098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2" y="4551363"/>
                        <a:ext cx="358140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E81DC2D2-02F9-47C5-9668-960C1D3AE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812" y="266701"/>
            <a:ext cx="7772400" cy="838200"/>
          </a:xfrm>
        </p:spPr>
        <p:txBody>
          <a:bodyPr/>
          <a:lstStyle/>
          <a:p>
            <a:r>
              <a:rPr lang="en-US" altLang="en-US" sz="3200" b="1" u="sng" dirty="0"/>
              <a:t>Maximum Likelihood</a:t>
            </a:r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5F550255-EB92-4A0F-B4A0-E38056ADDE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89256" y="1497807"/>
            <a:ext cx="10610556" cy="3581400"/>
          </a:xfrm>
        </p:spPr>
        <p:txBody>
          <a:bodyPr/>
          <a:lstStyle/>
          <a:p>
            <a:r>
              <a:rPr lang="en-US" altLang="en-US" sz="2500" dirty="0"/>
              <a:t>We want to choose </a:t>
            </a:r>
            <a:r>
              <a:rPr lang="el-GR" altLang="en-US" sz="2500" i="1" dirty="0">
                <a:cs typeface="Arial" panose="020B0604020202020204" pitchFamily="34" charset="0"/>
              </a:rPr>
              <a:t>β</a:t>
            </a:r>
            <a:r>
              <a:rPr lang="en-US" altLang="en-US" sz="2500" dirty="0">
                <a:cs typeface="Arial" panose="020B0604020202020204" pitchFamily="34" charset="0"/>
              </a:rPr>
              <a:t>’s that maximizes the probability of observing the data we have:</a:t>
            </a:r>
          </a:p>
          <a:p>
            <a:endParaRPr lang="en-US" altLang="en-US" sz="2500" dirty="0">
              <a:cs typeface="Arial" panose="020B0604020202020204" pitchFamily="34" charset="0"/>
            </a:endParaRPr>
          </a:p>
          <a:p>
            <a:endParaRPr lang="el-GR" altLang="en-US" sz="2500" dirty="0">
              <a:cs typeface="Arial" panose="020B0604020202020204" pitchFamily="34" charset="0"/>
            </a:endParaRPr>
          </a:p>
        </p:txBody>
      </p:sp>
      <p:graphicFrame>
        <p:nvGraphicFramePr>
          <p:cNvPr id="429060" name="Object 4">
            <a:extLst>
              <a:ext uri="{FF2B5EF4-FFF2-40B4-BE49-F238E27FC236}">
                <a16:creationId xmlns:a16="http://schemas.microsoft.com/office/drawing/2014/main" id="{0FA005A7-A04C-4F1E-89D6-395F5B367BA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903412" y="2767014"/>
          <a:ext cx="84582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3504960" imgH="431640" progId="Equation.3">
                  <p:embed/>
                </p:oleObj>
              </mc:Choice>
              <mc:Fallback>
                <p:oleObj name="Equation" r:id="rId3" imgW="3504960" imgH="431640" progId="Equation.3">
                  <p:embed/>
                  <p:pic>
                    <p:nvPicPr>
                      <p:cNvPr id="429060" name="Object 4">
                        <a:extLst>
                          <a:ext uri="{FF2B5EF4-FFF2-40B4-BE49-F238E27FC236}">
                            <a16:creationId xmlns:a16="http://schemas.microsoft.com/office/drawing/2014/main" id="{0FA005A7-A04C-4F1E-89D6-395F5B367B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2" y="2767014"/>
                        <a:ext cx="84582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2" name="Line 6">
            <a:extLst>
              <a:ext uri="{FF2B5EF4-FFF2-40B4-BE49-F238E27FC236}">
                <a16:creationId xmlns:a16="http://schemas.microsoft.com/office/drawing/2014/main" id="{5A6F93AB-B537-46F6-A38F-0590AE4D17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0012" y="3505200"/>
            <a:ext cx="0" cy="1295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3" name="Line 7">
            <a:extLst>
              <a:ext uri="{FF2B5EF4-FFF2-40B4-BE49-F238E27FC236}">
                <a16:creationId xmlns:a16="http://schemas.microsoft.com/office/drawing/2014/main" id="{72E89C8D-0C09-46A8-B59C-15B68C6042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2412" y="3581400"/>
            <a:ext cx="1447800" cy="1219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9064" name="Text Box 8">
            <a:extLst>
              <a:ext uri="{FF2B5EF4-FFF2-40B4-BE49-F238E27FC236}">
                <a16:creationId xmlns:a16="http://schemas.microsoft.com/office/drawing/2014/main" id="{A9F4933C-56D1-4D73-A11A-160618344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2" y="47244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/>
              <a:t>Assumption: independent y’s</a:t>
            </a: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Binary Outcome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a person default on credit card payment or not?</a:t>
            </a:r>
          </a:p>
          <a:p>
            <a:r>
              <a:rPr lang="en-US" dirty="0"/>
              <a:t>Whether a customer will buy a product or not?</a:t>
            </a:r>
          </a:p>
          <a:p>
            <a:r>
              <a:rPr lang="en-US" dirty="0"/>
              <a:t>Will the person be admitted in the school or not? </a:t>
            </a:r>
          </a:p>
          <a:p>
            <a:r>
              <a:rPr lang="en-US" dirty="0"/>
              <a:t>Whether a transaction is fraudulent or not?</a:t>
            </a:r>
          </a:p>
          <a:p>
            <a:r>
              <a:rPr lang="en-US" dirty="0"/>
              <a:t>Whether a person will vote for a specific party or not?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B489A392-1B7B-46B0-87F6-A036FDA166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41412" y="762000"/>
            <a:ext cx="10134600" cy="1143000"/>
          </a:xfrm>
        </p:spPr>
        <p:txBody>
          <a:bodyPr/>
          <a:lstStyle/>
          <a:p>
            <a:r>
              <a:rPr lang="en-US" altLang="en-US" sz="2800" dirty="0"/>
              <a:t>Relationships among probability, odds and log odds</a:t>
            </a:r>
          </a:p>
        </p:txBody>
      </p:sp>
      <p:graphicFrame>
        <p:nvGraphicFramePr>
          <p:cNvPr id="453635" name="Group 3">
            <a:extLst>
              <a:ext uri="{FF2B5EF4-FFF2-40B4-BE49-F238E27FC236}">
                <a16:creationId xmlns:a16="http://schemas.microsoft.com/office/drawing/2014/main" id="{391715CE-03A3-4F10-AFC3-FF8855449B62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27306562"/>
              </p:ext>
            </p:extLst>
          </p:nvPr>
        </p:nvGraphicFramePr>
        <p:xfrm>
          <a:off x="2017712" y="1920949"/>
          <a:ext cx="8153400" cy="3919220"/>
        </p:xfrm>
        <a:graphic>
          <a:graphicData uri="http://schemas.openxmlformats.org/drawingml/2006/table">
            <a:tbl>
              <a:tblPr/>
              <a:tblGrid>
                <a:gridCol w="2746375">
                  <a:extLst>
                    <a:ext uri="{9D8B030D-6E8A-4147-A177-3AD203B41FA5}">
                      <a16:colId xmlns:a16="http://schemas.microsoft.com/office/drawing/2014/main" val="2002886956"/>
                    </a:ext>
                  </a:extLst>
                </a:gridCol>
                <a:gridCol w="1684338">
                  <a:extLst>
                    <a:ext uri="{9D8B030D-6E8A-4147-A177-3AD203B41FA5}">
                      <a16:colId xmlns:a16="http://schemas.microsoft.com/office/drawing/2014/main" val="328683747"/>
                    </a:ext>
                  </a:extLst>
                </a:gridCol>
                <a:gridCol w="1506537">
                  <a:extLst>
                    <a:ext uri="{9D8B030D-6E8A-4147-A177-3AD203B41FA5}">
                      <a16:colId xmlns:a16="http://schemas.microsoft.com/office/drawing/2014/main" val="1432738846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3299011434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Measure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643817"/>
                  </a:ext>
                </a:extLst>
              </a:tr>
              <a:tr h="417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Pr(Y=1)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125997"/>
                  </a:ext>
                </a:extLst>
              </a:tr>
              <a:tr h="145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odds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15262"/>
                  </a:ext>
                </a:extLst>
              </a:tr>
              <a:tr h="1584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 odds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554927"/>
                  </a:ext>
                </a:extLst>
              </a:tr>
            </a:tbl>
          </a:graphicData>
        </a:graphic>
      </p:graphicFrame>
      <p:graphicFrame>
        <p:nvGraphicFramePr>
          <p:cNvPr id="453662" name="Object 30">
            <a:extLst>
              <a:ext uri="{FF2B5EF4-FFF2-40B4-BE49-F238E27FC236}">
                <a16:creationId xmlns:a16="http://schemas.microsoft.com/office/drawing/2014/main" id="{2A0C6830-BA06-4AAB-887B-05488372950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32012" y="4659314"/>
          <a:ext cx="26670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130040" imgH="457200" progId="Equation.3">
                  <p:embed/>
                </p:oleObj>
              </mc:Choice>
              <mc:Fallback>
                <p:oleObj name="Equation" r:id="rId3" imgW="1130040" imgH="457200" progId="Equation.3">
                  <p:embed/>
                  <p:pic>
                    <p:nvPicPr>
                      <p:cNvPr id="453662" name="Object 30">
                        <a:extLst>
                          <a:ext uri="{FF2B5EF4-FFF2-40B4-BE49-F238E27FC236}">
                            <a16:creationId xmlns:a16="http://schemas.microsoft.com/office/drawing/2014/main" id="{2A0C6830-BA06-4AAB-887B-0548837295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2" y="4659314"/>
                        <a:ext cx="26670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63" name="Object 31">
            <a:extLst>
              <a:ext uri="{FF2B5EF4-FFF2-40B4-BE49-F238E27FC236}">
                <a16:creationId xmlns:a16="http://schemas.microsoft.com/office/drawing/2014/main" id="{CAAF6670-081B-4D57-B18E-9ED829B6A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3012" y="3141664"/>
          <a:ext cx="18288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787320" imgH="419040" progId="Equation.DSMT4">
                  <p:embed/>
                </p:oleObj>
              </mc:Choice>
              <mc:Fallback>
                <p:oleObj name="Equation" r:id="rId5" imgW="787320" imgH="419040" progId="Equation.DSMT4">
                  <p:embed/>
                  <p:pic>
                    <p:nvPicPr>
                      <p:cNvPr id="453663" name="Object 31">
                        <a:extLst>
                          <a:ext uri="{FF2B5EF4-FFF2-40B4-BE49-F238E27FC236}">
                            <a16:creationId xmlns:a16="http://schemas.microsoft.com/office/drawing/2014/main" id="{CAAF6670-081B-4D57-B18E-9ED829B6AA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2" y="3141664"/>
                        <a:ext cx="18288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Outcome Representation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Outcome: </a:t>
            </a:r>
            <a:r>
              <a:rPr lang="en-US" b="1" dirty="0"/>
              <a:t>YES | NO</a:t>
            </a:r>
          </a:p>
          <a:p>
            <a:r>
              <a:rPr lang="en-US" dirty="0"/>
              <a:t>Dummy Variable Creation</a:t>
            </a:r>
          </a:p>
          <a:p>
            <a:pPr lvl="1"/>
            <a:r>
              <a:rPr lang="en-US" b="1" dirty="0"/>
              <a:t>YES(y=1)</a:t>
            </a:r>
          </a:p>
          <a:p>
            <a:pPr lvl="1"/>
            <a:r>
              <a:rPr lang="en-US" b="1" dirty="0"/>
              <a:t>NO (y=0)</a:t>
            </a:r>
          </a:p>
          <a:p>
            <a:r>
              <a:rPr lang="en-US" dirty="0"/>
              <a:t>We can code it the other way around too, and then coefficients will have same magnitude but opposite sign</a:t>
            </a:r>
          </a:p>
          <a:p>
            <a:pPr lvl="1"/>
            <a:r>
              <a:rPr lang="en-US" i="1" dirty="0"/>
              <a:t>Whatever helps me in buying the product will have the opposite effect in helping me not buy the product</a:t>
            </a:r>
          </a:p>
        </p:txBody>
      </p:sp>
    </p:spTree>
    <p:extLst>
      <p:ext uri="{BB962C8B-B14F-4D97-AF65-F5344CB8AC3E}">
        <p14:creationId xmlns:p14="http://schemas.microsoft.com/office/powerpoint/2010/main" val="114273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152400"/>
            <a:ext cx="10157354" cy="762000"/>
          </a:xfrm>
        </p:spPr>
        <p:txBody>
          <a:bodyPr>
            <a:normAutofit/>
          </a:bodyPr>
          <a:lstStyle/>
          <a:p>
            <a:r>
              <a:rPr lang="en-US" sz="3600" dirty="0"/>
              <a:t>Example: Customer Magazine Subscription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6612" y="1193800"/>
            <a:ext cx="10157354" cy="3606800"/>
          </a:xfrm>
        </p:spPr>
        <p:txBody>
          <a:bodyPr>
            <a:normAutofit/>
          </a:bodyPr>
          <a:lstStyle/>
          <a:p>
            <a:r>
              <a:rPr lang="en-US" dirty="0"/>
              <a:t>Sample data of 1000 customers from a city. We aim to find what determines their decision to subscribe to magazine</a:t>
            </a:r>
          </a:p>
          <a:p>
            <a:r>
              <a:rPr lang="en-US" dirty="0"/>
              <a:t>Dependent Variable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Subscribe</a:t>
            </a:r>
            <a:r>
              <a:rPr lang="en-US" b="1" dirty="0"/>
              <a:t>): </a:t>
            </a:r>
            <a:r>
              <a:rPr lang="en-US" dirty="0"/>
              <a:t>Indicates is a person subscribed or not</a:t>
            </a:r>
          </a:p>
          <a:p>
            <a:r>
              <a:rPr lang="en-US" b="1" dirty="0">
                <a:solidFill>
                  <a:srgbClr val="00B050"/>
                </a:solidFill>
              </a:rPr>
              <a:t>Age</a:t>
            </a:r>
            <a:r>
              <a:rPr lang="en-US" dirty="0"/>
              <a:t>: Age of person. We will see how age impacts customer’s choice</a:t>
            </a:r>
          </a:p>
          <a:p>
            <a:r>
              <a:rPr lang="en-US" dirty="0"/>
              <a:t>We ignore other variables for now like Gender..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6F077-C72E-42E3-B78C-CE8C097E1F1D}"/>
              </a:ext>
            </a:extLst>
          </p:cNvPr>
          <p:cNvSpPr/>
          <p:nvPr/>
        </p:nvSpPr>
        <p:spPr>
          <a:xfrm>
            <a:off x="836612" y="5074684"/>
            <a:ext cx="1028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accent4">
                    <a:lumMod val="50000"/>
                  </a:schemeClr>
                </a:solidFill>
              </a:rPr>
              <a:t>Why can’t we use Simple Linear Regression Model here??</a:t>
            </a:r>
          </a:p>
        </p:txBody>
      </p:sp>
    </p:spTree>
    <p:extLst>
      <p:ext uri="{BB962C8B-B14F-4D97-AF65-F5344CB8AC3E}">
        <p14:creationId xmlns:p14="http://schemas.microsoft.com/office/powerpoint/2010/main" val="25572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152400"/>
            <a:ext cx="10157354" cy="762000"/>
          </a:xfrm>
        </p:spPr>
        <p:txBody>
          <a:bodyPr>
            <a:normAutofit/>
          </a:bodyPr>
          <a:lstStyle/>
          <a:p>
            <a:r>
              <a:rPr lang="en-US" sz="3600" dirty="0"/>
              <a:t>Using Simple Linear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6612" y="1193800"/>
            <a:ext cx="10157354" cy="2616200"/>
          </a:xfrm>
        </p:spPr>
        <p:txBody>
          <a:bodyPr>
            <a:normAutofit/>
          </a:bodyPr>
          <a:lstStyle/>
          <a:p>
            <a:r>
              <a:rPr lang="en-US" dirty="0"/>
              <a:t>Apart from ‘</a:t>
            </a:r>
            <a:r>
              <a:rPr lang="en-US" b="1" dirty="0"/>
              <a:t>y</a:t>
            </a:r>
            <a:r>
              <a:rPr lang="en-US" dirty="0"/>
              <a:t>’ being binary it looks like the same problem we tackled earlier</a:t>
            </a:r>
          </a:p>
          <a:p>
            <a:r>
              <a:rPr lang="en-US" dirty="0"/>
              <a:t>Its value is higher (from a 0 to 1) if a customer subscribes, so whatever makes it higher increases the likelihood of subscription</a:t>
            </a:r>
          </a:p>
          <a:p>
            <a:r>
              <a:rPr lang="en-US" dirty="0"/>
              <a:t>We can then run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0E2C4-0506-4F0F-9644-A76E16B38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39" y="3124200"/>
            <a:ext cx="4000500" cy="428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06522D-1BBE-46DC-AF9B-9D73FC464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4260850"/>
            <a:ext cx="6829425" cy="163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2E5031-8081-4E09-B020-E6660C795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412" y="6053137"/>
            <a:ext cx="4495800" cy="523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102EB7-8123-431D-9A8C-B747FF894362}"/>
              </a:ext>
            </a:extLst>
          </p:cNvPr>
          <p:cNvSpPr/>
          <p:nvPr/>
        </p:nvSpPr>
        <p:spPr>
          <a:xfrm>
            <a:off x="3274248" y="3856666"/>
            <a:ext cx="2258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Sample Result</a:t>
            </a:r>
          </a:p>
        </p:txBody>
      </p:sp>
    </p:spTree>
    <p:extLst>
      <p:ext uri="{BB962C8B-B14F-4D97-AF65-F5344CB8AC3E}">
        <p14:creationId xmlns:p14="http://schemas.microsoft.com/office/powerpoint/2010/main" val="138497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152400"/>
            <a:ext cx="10157354" cy="762000"/>
          </a:xfrm>
        </p:spPr>
        <p:txBody>
          <a:bodyPr>
            <a:normAutofit/>
          </a:bodyPr>
          <a:lstStyle/>
          <a:p>
            <a:r>
              <a:rPr lang="en-US" sz="3600" dirty="0"/>
              <a:t>Result Interpretation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6612" y="1193800"/>
            <a:ext cx="10157354" cy="4292600"/>
          </a:xfrm>
        </p:spPr>
        <p:txBody>
          <a:bodyPr>
            <a:normAutofit/>
          </a:bodyPr>
          <a:lstStyle/>
          <a:p>
            <a:r>
              <a:rPr lang="en-US" dirty="0"/>
              <a:t>If our dependent variable is binary, then we want to see what makes it change from 0 to 1</a:t>
            </a:r>
          </a:p>
          <a:p>
            <a:r>
              <a:rPr lang="en-US" dirty="0"/>
              <a:t>We can also interpret it as, what increases the likelihood of subscription or </a:t>
            </a:r>
            <a:r>
              <a:rPr lang="en-US" b="1" dirty="0"/>
              <a:t>P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(Subscribe=1), </a:t>
            </a:r>
            <a:r>
              <a:rPr lang="en-US" dirty="0"/>
              <a:t>lets denote that by </a:t>
            </a:r>
            <a:r>
              <a:rPr lang="en-US" b="1" dirty="0"/>
              <a:t>‘p’</a:t>
            </a:r>
            <a:endParaRPr lang="en-US" dirty="0"/>
          </a:p>
          <a:p>
            <a:r>
              <a:rPr lang="en-US" dirty="0"/>
              <a:t>The results can then be written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0.064 is the slope of model, we can also interpret it as every unit increase in age increases the probability of subscription by </a:t>
            </a:r>
            <a:r>
              <a:rPr lang="en-US" b="1" dirty="0"/>
              <a:t>6.4%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5EAD66-4688-4F7D-9B55-7C88450F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3581400"/>
            <a:ext cx="62579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1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152400"/>
            <a:ext cx="10157354" cy="762000"/>
          </a:xfrm>
        </p:spPr>
        <p:txBody>
          <a:bodyPr>
            <a:normAutofit/>
          </a:bodyPr>
          <a:lstStyle/>
          <a:p>
            <a:r>
              <a:rPr lang="en-US" sz="3600" dirty="0"/>
              <a:t>Problems with this Approach?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6612" y="1193800"/>
            <a:ext cx="10157354" cy="3911600"/>
          </a:xfrm>
        </p:spPr>
        <p:txBody>
          <a:bodyPr>
            <a:normAutofit/>
          </a:bodyPr>
          <a:lstStyle/>
          <a:p>
            <a:r>
              <a:rPr lang="en-US" dirty="0"/>
              <a:t>Probabilities are bounded  between [0.1] i.e. </a:t>
            </a:r>
            <a:r>
              <a:rPr lang="en-US" i="1" dirty="0"/>
              <a:t>0&lt;= p &lt;=1</a:t>
            </a:r>
          </a:p>
          <a:p>
            <a:r>
              <a:rPr lang="en-US" dirty="0"/>
              <a:t>In our data we had  </a:t>
            </a:r>
            <a:r>
              <a:rPr lang="en-US" b="1" dirty="0">
                <a:solidFill>
                  <a:srgbClr val="00B050"/>
                </a:solidFill>
              </a:rPr>
              <a:t>Age</a:t>
            </a:r>
            <a:r>
              <a:rPr lang="en-US" dirty="0"/>
              <a:t> in range of [20,55]</a:t>
            </a:r>
          </a:p>
          <a:p>
            <a:r>
              <a:rPr lang="en-US" dirty="0"/>
              <a:t>The probability that a 35 year old person subscribes is</a:t>
            </a:r>
          </a:p>
          <a:p>
            <a:pPr marL="426645" lvl="1" indent="0">
              <a:buNone/>
            </a:pPr>
            <a:endParaRPr lang="en-US" dirty="0"/>
          </a:p>
          <a:p>
            <a:r>
              <a:rPr lang="en-US" dirty="0"/>
              <a:t>What about a 25 years old and a 45 years old person: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CB1DE-BF77-430F-AF18-BEA92F1D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2898184"/>
            <a:ext cx="4695825" cy="466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8A4FFC-70E7-43E7-88DA-D1C6CC66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3854154"/>
            <a:ext cx="4800600" cy="102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E535D-42CC-4064-9443-175A8C0CDA4A}"/>
              </a:ext>
            </a:extLst>
          </p:cNvPr>
          <p:cNvSpPr txBox="1"/>
          <p:nvPr/>
        </p:nvSpPr>
        <p:spPr>
          <a:xfrm>
            <a:off x="1141412" y="5410200"/>
            <a:ext cx="937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probability cannot be less than 0 or &gt; 1 we see invalid values above</a:t>
            </a:r>
          </a:p>
        </p:txBody>
      </p:sp>
    </p:spTree>
    <p:extLst>
      <p:ext uri="{BB962C8B-B14F-4D97-AF65-F5344CB8AC3E}">
        <p14:creationId xmlns:p14="http://schemas.microsoft.com/office/powerpoint/2010/main" val="19876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5003-700C-4B85-A8CD-0F334A11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0"/>
            <a:ext cx="10157354" cy="762000"/>
          </a:xfrm>
        </p:spPr>
        <p:txBody>
          <a:bodyPr>
            <a:normAutofit/>
          </a:bodyPr>
          <a:lstStyle/>
          <a:p>
            <a:r>
              <a:rPr lang="en-US" sz="4000" dirty="0"/>
              <a:t>Let’s look at the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2460B-73BE-4342-B874-057E7457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685800"/>
            <a:ext cx="470535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CD8193-3146-40ED-B28E-4B198D99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37" y="685800"/>
            <a:ext cx="4410075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6AA2B-A075-4B11-901E-A85FF46F1EE1}"/>
              </a:ext>
            </a:extLst>
          </p:cNvPr>
          <p:cNvSpPr txBox="1"/>
          <p:nvPr/>
        </p:nvSpPr>
        <p:spPr>
          <a:xfrm>
            <a:off x="836612" y="3886200"/>
            <a:ext cx="10972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can cut off the values above 1 and below 0 but that looks engineered.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need to somehow constrain p such that </a:t>
            </a:r>
            <a:r>
              <a:rPr lang="en-US" sz="2000" b="1" dirty="0"/>
              <a:t>0 &lt;= p &lt;=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know p =f(Age), but the linear function did not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So what must this function f(*) satisfy to produce reasonable forecast?</a:t>
            </a:r>
          </a:p>
        </p:txBody>
      </p:sp>
    </p:spTree>
    <p:extLst>
      <p:ext uri="{BB962C8B-B14F-4D97-AF65-F5344CB8AC3E}">
        <p14:creationId xmlns:p14="http://schemas.microsoft.com/office/powerpoint/2010/main" val="427968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44235" y="0"/>
            <a:ext cx="10157354" cy="762000"/>
          </a:xfrm>
        </p:spPr>
        <p:txBody>
          <a:bodyPr>
            <a:normAutofit/>
          </a:bodyPr>
          <a:lstStyle/>
          <a:p>
            <a:r>
              <a:rPr lang="en-US" sz="3600" dirty="0"/>
              <a:t>Create a Better Function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70466" y="1033703"/>
            <a:ext cx="10157354" cy="1549400"/>
          </a:xfrm>
        </p:spPr>
        <p:txBody>
          <a:bodyPr>
            <a:normAutofit/>
          </a:bodyPr>
          <a:lstStyle/>
          <a:p>
            <a:r>
              <a:rPr lang="en-US" dirty="0"/>
              <a:t>F(*) must satisfy 2 things</a:t>
            </a:r>
          </a:p>
          <a:p>
            <a:pPr lvl="1"/>
            <a:r>
              <a:rPr lang="en-US" dirty="0"/>
              <a:t>It must always be positive (p&gt;=0)</a:t>
            </a:r>
          </a:p>
          <a:p>
            <a:pPr lvl="1"/>
            <a:r>
              <a:rPr lang="en-US" dirty="0"/>
              <a:t>It must always be less than 1 (p&lt;=1)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E535D-42CC-4064-9443-175A8C0CDA4A}"/>
              </a:ext>
            </a:extLst>
          </p:cNvPr>
          <p:cNvSpPr txBox="1"/>
          <p:nvPr/>
        </p:nvSpPr>
        <p:spPr>
          <a:xfrm>
            <a:off x="760412" y="2583103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positive (p&gt;=0)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9FDDB8-CCFF-4110-A8E6-D42F435B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3215214"/>
            <a:ext cx="5238750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877AE3-4DB6-4406-97D3-A6406AD50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2" y="4734606"/>
            <a:ext cx="6600825" cy="108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A16B68-328B-4609-AB65-42A188775AA0}"/>
              </a:ext>
            </a:extLst>
          </p:cNvPr>
          <p:cNvSpPr txBox="1"/>
          <p:nvPr/>
        </p:nvSpPr>
        <p:spPr>
          <a:xfrm>
            <a:off x="836612" y="4096047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less than 1 (p&lt;=1)</a:t>
            </a:r>
          </a:p>
        </p:txBody>
      </p:sp>
    </p:spTree>
    <p:extLst>
      <p:ext uri="{BB962C8B-B14F-4D97-AF65-F5344CB8AC3E}">
        <p14:creationId xmlns:p14="http://schemas.microsoft.com/office/powerpoint/2010/main" val="189701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1191</TotalTime>
  <Words>1066</Words>
  <Application>Microsoft Office PowerPoint</Application>
  <PresentationFormat>Custom</PresentationFormat>
  <Paragraphs>131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Books 16x9</vt:lpstr>
      <vt:lpstr>Worksheet</vt:lpstr>
      <vt:lpstr>Equation</vt:lpstr>
      <vt:lpstr>Logistic Regression</vt:lpstr>
      <vt:lpstr>Examples of Binary Outcome</vt:lpstr>
      <vt:lpstr>Binary Outcome Representation</vt:lpstr>
      <vt:lpstr>Example: Customer Magazine Subscription</vt:lpstr>
      <vt:lpstr>Using Simple Linear Model</vt:lpstr>
      <vt:lpstr>Result Interpretation</vt:lpstr>
      <vt:lpstr>Problems with this Approach?</vt:lpstr>
      <vt:lpstr>Let’s look at the Plots</vt:lpstr>
      <vt:lpstr>Create a Better Function</vt:lpstr>
      <vt:lpstr>Linear Thinking Still Exists</vt:lpstr>
      <vt:lpstr>Regression Output to Probability</vt:lpstr>
      <vt:lpstr>Probability Plot vs Age</vt:lpstr>
      <vt:lpstr>Similarities with Linear Regression</vt:lpstr>
      <vt:lpstr>What has Changed?</vt:lpstr>
      <vt:lpstr>From y* to p</vt:lpstr>
      <vt:lpstr>Simple to Multiple Logistic Regression</vt:lpstr>
      <vt:lpstr>From y* to p in Excel</vt:lpstr>
      <vt:lpstr>Idea of Maximum Likelihood</vt:lpstr>
      <vt:lpstr>Maximum Likelihood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Rahul Pant</dc:creator>
  <cp:lastModifiedBy>Rahul Pant</cp:lastModifiedBy>
  <cp:revision>43</cp:revision>
  <dcterms:created xsi:type="dcterms:W3CDTF">2018-08-13T04:46:34Z</dcterms:created>
  <dcterms:modified xsi:type="dcterms:W3CDTF">2018-08-19T03:19:41Z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