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ubao Narrow" charset="1" panose="02000506000000000000"/>
      <p:regular r:id="rId21"/>
    </p:embeddedFont>
    <p:embeddedFont>
      <p:font typeface="Norwester" charset="1" panose="00000506000000000000"/>
      <p:regular r:id="rId22"/>
    </p:embeddedFont>
    <p:embeddedFont>
      <p:font typeface="Yeseva One" charset="1" panose="00000500000000000000"/>
      <p:regular r:id="rId23"/>
    </p:embeddedFont>
    <p:embeddedFont>
      <p:font typeface="Adventurous" charset="1" panose="00000500000000000000"/>
      <p:regular r:id="rId24"/>
    </p:embeddedFont>
    <p:embeddedFont>
      <p:font typeface="Alfa Slab One" charset="1" panose="00000500000000000000"/>
      <p:regular r:id="rId25"/>
    </p:embeddedFont>
    <p:embeddedFont>
      <p:font typeface="Amazingly Thick" charset="1" panose="00000500000000000000"/>
      <p:regular r:id="rId26"/>
    </p:embeddedFont>
    <p:embeddedFont>
      <p:font typeface="Active Heart" charset="1" panose="00000500000000000000"/>
      <p:regular r:id="rId27"/>
    </p:embeddedFont>
    <p:embeddedFont>
      <p:font typeface="Bisdak" charset="1" panose="000004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gif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gif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4309" y="771525"/>
            <a:ext cx="16719383" cy="160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D0A0C"/>
                </a:solidFill>
                <a:latin typeface="Cubao Narrow"/>
                <a:ea typeface="Cubao Narrow"/>
                <a:cs typeface="Cubao Narrow"/>
                <a:sym typeface="Cubao Narrow"/>
              </a:rPr>
              <a:t>Bangalore Rapido Ride Services Dataset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9331" y="4260588"/>
            <a:ext cx="3733202" cy="3372431"/>
          </a:xfrm>
          <a:custGeom>
            <a:avLst/>
            <a:gdLst/>
            <a:ahLst/>
            <a:cxnLst/>
            <a:rect r="r" b="b" t="t" l="l"/>
            <a:pathLst>
              <a:path h="3372431" w="3733202">
                <a:moveTo>
                  <a:pt x="0" y="0"/>
                </a:moveTo>
                <a:lnTo>
                  <a:pt x="3733203" y="0"/>
                </a:lnTo>
                <a:lnTo>
                  <a:pt x="3733203" y="3372431"/>
                </a:lnTo>
                <a:lnTo>
                  <a:pt x="0" y="3372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89777" y="1787856"/>
            <a:ext cx="8344134" cy="8317895"/>
          </a:xfrm>
          <a:custGeom>
            <a:avLst/>
            <a:gdLst/>
            <a:ahLst/>
            <a:cxnLst/>
            <a:rect r="r" b="b" t="t" l="l"/>
            <a:pathLst>
              <a:path h="8317895" w="8344134">
                <a:moveTo>
                  <a:pt x="0" y="0"/>
                </a:moveTo>
                <a:lnTo>
                  <a:pt x="8344134" y="0"/>
                </a:lnTo>
                <a:lnTo>
                  <a:pt x="8344134" y="8317895"/>
                </a:lnTo>
                <a:lnTo>
                  <a:pt x="0" y="8317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71210" y="184616"/>
            <a:ext cx="6545580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top 10 by source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2384" y="3812555"/>
            <a:ext cx="10594634" cy="3701206"/>
            <a:chOff x="0" y="0"/>
            <a:chExt cx="2790356" cy="9748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90356" cy="974803"/>
            </a:xfrm>
            <a:custGeom>
              <a:avLst/>
              <a:gdLst/>
              <a:ahLst/>
              <a:cxnLst/>
              <a:rect r="r" b="b" t="t" l="l"/>
              <a:pathLst>
                <a:path h="974803" w="2790356">
                  <a:moveTo>
                    <a:pt x="0" y="0"/>
                  </a:moveTo>
                  <a:lnTo>
                    <a:pt x="2790356" y="0"/>
                  </a:lnTo>
                  <a:lnTo>
                    <a:pt x="2790356" y="974803"/>
                  </a:lnTo>
                  <a:lnTo>
                    <a:pt x="0" y="9748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0"/>
              <a:ext cx="2790356" cy="116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99"/>
                </a:lnSpc>
              </a:pPr>
              <a:r>
                <a:rPr lang="en-US" sz="4999">
                  <a:solidFill>
                    <a:srgbClr val="0D0A0C"/>
                  </a:solidFill>
                  <a:latin typeface="Adventurous"/>
                  <a:ea typeface="Adventurous"/>
                  <a:cs typeface="Adventurous"/>
                  <a:sym typeface="Adventurous"/>
                </a:rPr>
                <a:t>STATISTICAL TESTING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561133"/>
            <a:ext cx="8940211" cy="3086100"/>
            <a:chOff x="0" y="0"/>
            <a:chExt cx="235462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4624" cy="812800"/>
            </a:xfrm>
            <a:custGeom>
              <a:avLst/>
              <a:gdLst/>
              <a:ahLst/>
              <a:cxnLst/>
              <a:rect r="r" b="b" t="t" l="l"/>
              <a:pathLst>
                <a:path h="812800" w="2354624">
                  <a:moveTo>
                    <a:pt x="0" y="0"/>
                  </a:moveTo>
                  <a:lnTo>
                    <a:pt x="2354624" y="0"/>
                  </a:lnTo>
                  <a:lnTo>
                    <a:pt x="235462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7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5462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15615" y="5592365"/>
            <a:ext cx="10554236" cy="2783138"/>
          </a:xfrm>
          <a:custGeom>
            <a:avLst/>
            <a:gdLst/>
            <a:ahLst/>
            <a:cxnLst/>
            <a:rect r="r" b="b" t="t" l="l"/>
            <a:pathLst>
              <a:path h="2783138" w="10554236">
                <a:moveTo>
                  <a:pt x="0" y="0"/>
                </a:moveTo>
                <a:lnTo>
                  <a:pt x="10554236" y="0"/>
                </a:lnTo>
                <a:lnTo>
                  <a:pt x="10554236" y="2783137"/>
                </a:lnTo>
                <a:lnTo>
                  <a:pt x="0" y="2783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8938" y="3543352"/>
            <a:ext cx="8105209" cy="137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6"/>
              </a:lnSpc>
              <a:spcBef>
                <a:spcPct val="0"/>
              </a:spcBef>
            </a:pPr>
            <a:r>
              <a:rPr lang="en-US" sz="394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statistic=4.8248564271951695</a:t>
            </a:r>
          </a:p>
          <a:p>
            <a:pPr algn="ctr">
              <a:lnSpc>
                <a:spcPts val="5516"/>
              </a:lnSpc>
              <a:spcBef>
                <a:spcPct val="0"/>
              </a:spcBef>
            </a:pPr>
            <a:r>
              <a:rPr lang="en-US" sz="394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pvalue=0.305744929116748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48474" y="8637515"/>
            <a:ext cx="14667907" cy="78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3"/>
              </a:lnSpc>
              <a:spcBef>
                <a:spcPct val="0"/>
              </a:spcBef>
            </a:pPr>
            <a:r>
              <a:rPr lang="en-US" sz="4516">
                <a:solidFill>
                  <a:srgbClr val="000000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Fail to reject the null hypothesis at alpha = 0.05.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9369" y="289341"/>
            <a:ext cx="7646313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Chi square testing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4173" y="2099821"/>
            <a:ext cx="8940211" cy="1643783"/>
            <a:chOff x="0" y="0"/>
            <a:chExt cx="2354624" cy="4329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4624" cy="432930"/>
            </a:xfrm>
            <a:custGeom>
              <a:avLst/>
              <a:gdLst/>
              <a:ahLst/>
              <a:cxnLst/>
              <a:rect r="r" b="b" t="t" l="l"/>
              <a:pathLst>
                <a:path h="432930" w="2354624">
                  <a:moveTo>
                    <a:pt x="0" y="0"/>
                  </a:moveTo>
                  <a:lnTo>
                    <a:pt x="2354624" y="0"/>
                  </a:lnTo>
                  <a:lnTo>
                    <a:pt x="2354624" y="432930"/>
                  </a:lnTo>
                  <a:lnTo>
                    <a:pt x="0" y="432930"/>
                  </a:lnTo>
                  <a:close/>
                </a:path>
              </a:pathLst>
            </a:custGeom>
            <a:solidFill>
              <a:srgbClr val="F7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54624" cy="471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6178" y="3585717"/>
            <a:ext cx="11443054" cy="5410427"/>
          </a:xfrm>
          <a:custGeom>
            <a:avLst/>
            <a:gdLst/>
            <a:ahLst/>
            <a:cxnLst/>
            <a:rect r="r" b="b" t="t" l="l"/>
            <a:pathLst>
              <a:path h="5410427" w="11443054">
                <a:moveTo>
                  <a:pt x="0" y="0"/>
                </a:moveTo>
                <a:lnTo>
                  <a:pt x="11443054" y="0"/>
                </a:lnTo>
                <a:lnTo>
                  <a:pt x="11443054" y="5410428"/>
                </a:lnTo>
                <a:lnTo>
                  <a:pt x="0" y="5410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00009" y="289341"/>
            <a:ext cx="5985034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One way anova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79204" y="8929470"/>
            <a:ext cx="18567204" cy="118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3"/>
              </a:lnSpc>
              <a:spcBef>
                <a:spcPct val="0"/>
              </a:spcBef>
            </a:pPr>
            <a:r>
              <a:rPr lang="en-US" sz="3416">
                <a:solidFill>
                  <a:srgbClr val="000000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Fail to reject the null hypothesis at alpha = 0.05</a:t>
            </a:r>
          </a:p>
          <a:p>
            <a:pPr algn="ctr">
              <a:lnSpc>
                <a:spcPts val="4783"/>
              </a:lnSpc>
              <a:spcBef>
                <a:spcPct val="0"/>
              </a:spcBef>
            </a:pPr>
            <a:r>
              <a:rPr lang="en-US" sz="3416">
                <a:solidFill>
                  <a:srgbClr val="000000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There is no statistically significant difference in the average of fare across the Days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178" y="2105308"/>
            <a:ext cx="10116202" cy="1480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7"/>
              </a:lnSpc>
            </a:pPr>
            <a:r>
              <a:rPr lang="en-US" sz="4034">
                <a:solidFill>
                  <a:srgbClr val="000000"/>
                </a:solidFill>
                <a:latin typeface="Active Heart"/>
                <a:ea typeface="Active Heart"/>
                <a:cs typeface="Active Heart"/>
                <a:sym typeface="Active Heart"/>
              </a:rPr>
              <a:t>F-Statistics: 0.6295625309485232</a:t>
            </a:r>
          </a:p>
          <a:p>
            <a:pPr algn="ctr">
              <a:lnSpc>
                <a:spcPts val="5647"/>
              </a:lnSpc>
              <a:spcBef>
                <a:spcPct val="0"/>
              </a:spcBef>
            </a:pPr>
            <a:r>
              <a:rPr lang="en-US" sz="4034">
                <a:solidFill>
                  <a:srgbClr val="000000"/>
                </a:solidFill>
                <a:latin typeface="Active Heart"/>
                <a:ea typeface="Active Heart"/>
                <a:cs typeface="Active Heart"/>
                <a:sym typeface="Active Heart"/>
              </a:rPr>
              <a:t>p-Value: 0.532829068291262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476241" y="3404281"/>
            <a:ext cx="3335517" cy="60645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503060" y="1129121"/>
            <a:ext cx="11578828" cy="152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Bisdak"/>
                <a:ea typeface="Bisdak"/>
                <a:cs typeface="Bisdak"/>
                <a:sym typeface="Bisdak"/>
              </a:rPr>
              <a:t>any queries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836770" cy="10287000"/>
            <a:chOff x="0" y="0"/>
            <a:chExt cx="285412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4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54129">
                  <a:moveTo>
                    <a:pt x="0" y="0"/>
                  </a:moveTo>
                  <a:lnTo>
                    <a:pt x="2854129" y="0"/>
                  </a:lnTo>
                  <a:lnTo>
                    <a:pt x="28541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5412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35629" y="-33370"/>
            <a:ext cx="4295418" cy="1025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services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date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time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ride_status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source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destination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duration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ride_id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distance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ride_charge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misc_charge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total_fare</a:t>
            </a:r>
          </a:p>
          <a:p>
            <a:pPr algn="ctr">
              <a:lnSpc>
                <a:spcPts val="6296"/>
              </a:lnSpc>
              <a:spcBef>
                <a:spcPct val="0"/>
              </a:spcBef>
            </a:pPr>
            <a:r>
              <a:rPr lang="en-US" sz="4497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payment_method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9508" y="1530860"/>
            <a:ext cx="10161594" cy="8031281"/>
          </a:xfrm>
          <a:custGeom>
            <a:avLst/>
            <a:gdLst/>
            <a:ahLst/>
            <a:cxnLst/>
            <a:rect r="r" b="b" t="t" l="l"/>
            <a:pathLst>
              <a:path h="8031281" w="10161594">
                <a:moveTo>
                  <a:pt x="0" y="0"/>
                </a:moveTo>
                <a:lnTo>
                  <a:pt x="10161594" y="0"/>
                </a:lnTo>
                <a:lnTo>
                  <a:pt x="10161594" y="8031281"/>
                </a:lnTo>
                <a:lnTo>
                  <a:pt x="0" y="8031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71310" y="98492"/>
            <a:ext cx="10581799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Distribution for services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8422" y="1545476"/>
            <a:ext cx="8993477" cy="8603667"/>
          </a:xfrm>
          <a:custGeom>
            <a:avLst/>
            <a:gdLst/>
            <a:ahLst/>
            <a:cxnLst/>
            <a:rect r="r" b="b" t="t" l="l"/>
            <a:pathLst>
              <a:path h="8603667" w="8993477">
                <a:moveTo>
                  <a:pt x="0" y="0"/>
                </a:moveTo>
                <a:lnTo>
                  <a:pt x="8993477" y="0"/>
                </a:lnTo>
                <a:lnTo>
                  <a:pt x="8993477" y="8603667"/>
                </a:lnTo>
                <a:lnTo>
                  <a:pt x="0" y="8603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22317" y="-57764"/>
            <a:ext cx="12643367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Distribution of ride status???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74418" y="8586553"/>
            <a:ext cx="6853595" cy="156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2"/>
              </a:lnSpc>
            </a:pPr>
            <a:r>
              <a:rPr lang="en-US" sz="448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whaether completed or </a:t>
            </a:r>
          </a:p>
          <a:p>
            <a:pPr algn="ctr">
              <a:lnSpc>
                <a:spcPts val="6272"/>
              </a:lnSpc>
              <a:spcBef>
                <a:spcPct val="0"/>
              </a:spcBef>
            </a:pPr>
            <a:r>
              <a:rPr lang="en-US" sz="448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cancelled?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1504" y="1485852"/>
            <a:ext cx="14867639" cy="8614176"/>
          </a:xfrm>
          <a:custGeom>
            <a:avLst/>
            <a:gdLst/>
            <a:ahLst/>
            <a:cxnLst/>
            <a:rect r="r" b="b" t="t" l="l"/>
            <a:pathLst>
              <a:path h="8614176" w="14867639">
                <a:moveTo>
                  <a:pt x="0" y="0"/>
                </a:moveTo>
                <a:lnTo>
                  <a:pt x="14867638" y="0"/>
                </a:lnTo>
                <a:lnTo>
                  <a:pt x="14867638" y="8614176"/>
                </a:lnTo>
                <a:lnTo>
                  <a:pt x="0" y="861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9" t="0" r="-16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10414" y="307911"/>
            <a:ext cx="1918723" cy="1918723"/>
          </a:xfrm>
          <a:custGeom>
            <a:avLst/>
            <a:gdLst/>
            <a:ahLst/>
            <a:cxnLst/>
            <a:rect r="r" b="b" t="t" l="l"/>
            <a:pathLst>
              <a:path h="1918723" w="1918723">
                <a:moveTo>
                  <a:pt x="0" y="0"/>
                </a:moveTo>
                <a:lnTo>
                  <a:pt x="1918723" y="0"/>
                </a:lnTo>
                <a:lnTo>
                  <a:pt x="1918723" y="1918723"/>
                </a:lnTo>
                <a:lnTo>
                  <a:pt x="0" y="1918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37149" y="98492"/>
            <a:ext cx="7334964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count of services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249311"/>
            <a:ext cx="2619456" cy="2619456"/>
          </a:xfrm>
          <a:custGeom>
            <a:avLst/>
            <a:gdLst/>
            <a:ahLst/>
            <a:cxnLst/>
            <a:rect r="r" b="b" t="t" l="l"/>
            <a:pathLst>
              <a:path h="2619456" w="2619456">
                <a:moveTo>
                  <a:pt x="0" y="0"/>
                </a:moveTo>
                <a:lnTo>
                  <a:pt x="2619456" y="0"/>
                </a:lnTo>
                <a:lnTo>
                  <a:pt x="2619456" y="2619457"/>
                </a:lnTo>
                <a:lnTo>
                  <a:pt x="0" y="2619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108928" y="4249311"/>
            <a:ext cx="3179072" cy="2304828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2025596" y="1179990"/>
            <a:ext cx="13833072" cy="9107010"/>
          </a:xfrm>
          <a:custGeom>
            <a:avLst/>
            <a:gdLst/>
            <a:ahLst/>
            <a:cxnLst/>
            <a:rect r="r" b="b" t="t" l="l"/>
            <a:pathLst>
              <a:path h="9107010" w="13833072">
                <a:moveTo>
                  <a:pt x="0" y="0"/>
                </a:moveTo>
                <a:lnTo>
                  <a:pt x="13833071" y="0"/>
                </a:lnTo>
                <a:lnTo>
                  <a:pt x="13833071" y="9107010"/>
                </a:lnTo>
                <a:lnTo>
                  <a:pt x="0" y="9107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00" r="0" b="-170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30264" y="-257175"/>
            <a:ext cx="7023735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payment methods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559" y="1660040"/>
            <a:ext cx="10185481" cy="7598260"/>
          </a:xfrm>
          <a:custGeom>
            <a:avLst/>
            <a:gdLst/>
            <a:ahLst/>
            <a:cxnLst/>
            <a:rect r="r" b="b" t="t" l="l"/>
            <a:pathLst>
              <a:path h="7598260" w="10185481">
                <a:moveTo>
                  <a:pt x="0" y="0"/>
                </a:moveTo>
                <a:lnTo>
                  <a:pt x="10185481" y="0"/>
                </a:lnTo>
                <a:lnTo>
                  <a:pt x="10185481" y="7598260"/>
                </a:lnTo>
                <a:lnTo>
                  <a:pt x="0" y="7598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40498" y="98492"/>
            <a:ext cx="4607005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No of oders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494" y="1739941"/>
            <a:ext cx="11877878" cy="7273749"/>
          </a:xfrm>
          <a:custGeom>
            <a:avLst/>
            <a:gdLst/>
            <a:ahLst/>
            <a:cxnLst/>
            <a:rect r="r" b="b" t="t" l="l"/>
            <a:pathLst>
              <a:path h="7273749" w="11877878">
                <a:moveTo>
                  <a:pt x="0" y="0"/>
                </a:moveTo>
                <a:lnTo>
                  <a:pt x="11877879" y="0"/>
                </a:lnTo>
                <a:lnTo>
                  <a:pt x="11877879" y="7273750"/>
                </a:lnTo>
                <a:lnTo>
                  <a:pt x="0" y="7273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88697" y="136701"/>
            <a:ext cx="7710607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no of rides by week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6219" y="3912171"/>
            <a:ext cx="3680831" cy="3533598"/>
          </a:xfrm>
          <a:custGeom>
            <a:avLst/>
            <a:gdLst/>
            <a:ahLst/>
            <a:cxnLst/>
            <a:rect r="r" b="b" t="t" l="l"/>
            <a:pathLst>
              <a:path h="3533598" w="3680831">
                <a:moveTo>
                  <a:pt x="0" y="0"/>
                </a:moveTo>
                <a:lnTo>
                  <a:pt x="3680830" y="0"/>
                </a:lnTo>
                <a:lnTo>
                  <a:pt x="3680830" y="3533597"/>
                </a:lnTo>
                <a:lnTo>
                  <a:pt x="0" y="3533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16154" y="1499762"/>
            <a:ext cx="8344128" cy="8358416"/>
          </a:xfrm>
          <a:custGeom>
            <a:avLst/>
            <a:gdLst/>
            <a:ahLst/>
            <a:cxnLst/>
            <a:rect r="r" b="b" t="t" l="l"/>
            <a:pathLst>
              <a:path h="8358416" w="8344128">
                <a:moveTo>
                  <a:pt x="0" y="0"/>
                </a:moveTo>
                <a:lnTo>
                  <a:pt x="8344128" y="0"/>
                </a:lnTo>
                <a:lnTo>
                  <a:pt x="8344128" y="8358415"/>
                </a:lnTo>
                <a:lnTo>
                  <a:pt x="0" y="8358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91328" y="-103479"/>
            <a:ext cx="7505343" cy="160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2"/>
              </a:lnSpc>
              <a:spcBef>
                <a:spcPct val="0"/>
              </a:spcBef>
            </a:pPr>
            <a:r>
              <a:rPr lang="en-US" sz="888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Top 10 destination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DAGOglbCHmM</dc:identifier>
  <dcterms:modified xsi:type="dcterms:W3CDTF">2011-08-01T06:04:30Z</dcterms:modified>
  <cp:revision>1</cp:revision>
  <dc:title>mean_fare = df.groupby('day')['total_fare'].mean() print(mean_fare)</dc:title>
</cp:coreProperties>
</file>