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7" r:id="rId9"/>
    <p:sldId id="264" r:id="rId10"/>
    <p:sldId id="265" r:id="rId11"/>
    <p:sldId id="268" r:id="rId12"/>
    <p:sldId id="272" r:id="rId13"/>
    <p:sldId id="274" r:id="rId14"/>
    <p:sldId id="275" r:id="rId15"/>
    <p:sldId id="273" r:id="rId16"/>
    <p:sldId id="278" r:id="rId17"/>
    <p:sldId id="279" r:id="rId18"/>
    <p:sldId id="282" r:id="rId19"/>
    <p:sldId id="280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2" r:id="rId29"/>
    <p:sldId id="291" r:id="rId3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E855-0F77-4FC4-93A7-7DB5078BECC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0D253-B5A7-4DD4-BDD0-58FBB1C2A1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2737-5180-4066-B944-CE502C45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10D201-B81E-470F-A152-87DB35E113A8}" type="datetimeFigureOut">
              <a:rPr lang="en-US" altLang="en-US"/>
              <a:pPr/>
              <a:t>9/3/2020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2139-93B4-40CC-89BD-0B3AF6C8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E00AC-0E31-4E33-898F-C95D0CA5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FB135-70D7-4D79-9C5C-D3BF7EF34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37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FE3F6816-96E8-490D-A0FD-0D405EFE2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0D3F5F2B-FACA-4D8B-B76D-C5A56D5A6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62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DD437-4AF4-4B28-8C0D-6C76D741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5B2143-4885-47E3-A9EB-607A302E185E}" type="datetimeFigureOut">
              <a:rPr lang="en-US" altLang="en-US"/>
              <a:pPr/>
              <a:t>9/3/2020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47638-4ADF-496A-BC19-79732E61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3D02-125F-4EA1-ACA5-AB2353BB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33ABC-A898-4A67-A15E-CE46029DE7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17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5E79E-DC64-420D-91F7-32B0F491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7ACBF5-1757-4FA1-8770-7D42E8AB3403}" type="datetimeFigureOut">
              <a:rPr lang="en-US" altLang="en-US"/>
              <a:pPr/>
              <a:t>9/3/2020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23321-19CF-4FE8-86AB-92951337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FD736-86DB-477B-998C-310F0A2A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12FF1-CA76-4B30-8AC3-6F2FCD24FF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43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B2FE22-F707-47A4-BCB1-A08CC82F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C4CDC-1D50-43D9-92DD-EC1F6918FC5E}" type="datetimeFigureOut">
              <a:rPr lang="en-US" altLang="en-US"/>
              <a:pPr/>
              <a:t>9/3/2020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47AEE9-413C-4A63-8F48-FE87CD79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962F41-9205-4EC6-9E35-F814B03B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5A822-6D0C-4282-B0D4-895A07FF69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53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F69E1D8-7778-4715-B6B1-2225EE00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945B5-1676-4A4A-9769-87262D092169}" type="datetimeFigureOut">
              <a:rPr lang="en-US" altLang="en-US"/>
              <a:pPr/>
              <a:t>9/3/2020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72F080C-2270-4940-B1BB-C5388C05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88EBCF5-7527-4548-8A13-1D4B6B65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F5381-6561-4150-B8FB-99CBCDE157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17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9F87347-1B1B-4E63-A541-6CD0F907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EA8BE1-029F-4049-94C0-3048ABCECBF1}" type="datetimeFigureOut">
              <a:rPr lang="en-US" altLang="en-US"/>
              <a:pPr/>
              <a:t>9/3/2020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3063BF6-3B87-4457-9BEE-B323DF68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3DAA51-2D10-4970-9A98-7F02235C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F319B-00D1-475C-B456-44FBA00A05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00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38CB7C3-62BA-482E-9828-7A50A01C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94213C-83F6-4CB9-84A6-5E06AF59783F}" type="datetimeFigureOut">
              <a:rPr lang="en-US" altLang="en-US"/>
              <a:pPr/>
              <a:t>9/3/2020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AE5515B-2561-4220-B0DF-3CCF2559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9F2AC5-E4CD-4DF6-89BA-950A4CC4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A0250-9AC9-4137-8C4D-DDB3E8FC26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95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E1139A-17F9-4AD5-8B56-85A74FF9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3DF63F-B3A0-44E6-BDF4-2B9B8EC924BB}" type="datetimeFigureOut">
              <a:rPr lang="en-US" altLang="en-US"/>
              <a:pPr/>
              <a:t>9/3/2020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5025AE0-2B9C-4FF8-B269-D200613A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67148C-C1D4-41B1-B5CA-BED257D3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6ACFC-752E-4DDA-811C-AC4E1E9C11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5ABB325-E49B-4825-8F06-0F05EA3B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51E1F3-2510-46B4-B4CA-F46EB747AB32}" type="datetimeFigureOut">
              <a:rPr lang="en-US" altLang="en-US"/>
              <a:pPr/>
              <a:t>9/3/2020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326D50-6D44-47BA-9921-BF821F58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7E4CBF-3375-47BA-AF18-F5EFD38B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1E749-F046-4703-A894-0A826F47B5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91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DEDB5FEE-F9A5-4199-968E-C45380C256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8CBB5-05A8-475E-A506-F17E5F4A0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11C1CF1-2F3A-4423-90F7-0EB150F19318}" type="datetimeFigureOut">
              <a:rPr lang="en-US" altLang="en-US"/>
              <a:pPr/>
              <a:t>9/3/2020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B7A0A-A849-44A0-9044-8B5C90D8A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2C273-DDAA-4CFD-B543-80435E3FA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892F874-8B36-4C0E-8FC7-9C854478FC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6C015CBC-1C0E-4287-AD34-D482D83F00A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BA7355B2-AF02-4859-9BD7-D597949F47E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4D5F46-83AD-4A61-9FBF-9C89ABF082B2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7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.clauson@northeastern.edu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neu logo">
            <a:extLst>
              <a:ext uri="{FF2B5EF4-FFF2-40B4-BE49-F238E27FC236}">
                <a16:creationId xmlns:a16="http://schemas.microsoft.com/office/drawing/2014/main" id="{4E318EB2-DC13-4AB5-97B0-B3936E045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1995855" cy="199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FCA30CE-091B-4F97-9EBF-051EDF47E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71945"/>
            <a:ext cx="8153400" cy="19050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ITC 6000 </a:t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Database Management</a:t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SQL Murder Mystery Lab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38B1B9E-BB34-4D4B-8726-49A30BBE98B1}"/>
              </a:ext>
            </a:extLst>
          </p:cNvPr>
          <p:cNvSpPr txBox="1">
            <a:spLocks/>
          </p:cNvSpPr>
          <p:nvPr/>
        </p:nvSpPr>
        <p:spPr bwMode="auto">
          <a:xfrm>
            <a:off x="1295400" y="4267800"/>
            <a:ext cx="6858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Professor Neil Clauson</a:t>
            </a:r>
          </a:p>
          <a:p>
            <a:pPr marL="0" indent="0" algn="ctr">
              <a:buNone/>
            </a:pPr>
            <a:r>
              <a:rPr lang="en-US" sz="2400" dirty="0">
                <a:hlinkClick r:id="rId3"/>
              </a:rPr>
              <a:t>n.clauson@northeastern.edu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2834AA-1B51-4704-94E7-0124FFEFF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106313" cy="4525963"/>
          </a:xfrm>
        </p:spPr>
        <p:txBody>
          <a:bodyPr/>
          <a:lstStyle/>
          <a:p>
            <a:r>
              <a:rPr lang="en-US" dirty="0"/>
              <a:t>Understand the range of possible values within your dataset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1FAA61-E3CB-4C52-BFCF-6F409A558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1 – Get Familiar with the Data (4)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5B285-7261-4CF5-A06C-524B524C6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43200"/>
            <a:ext cx="5649113" cy="400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EF5A2A-F8AD-452F-AB5B-F1DFC01B4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13" y="2209800"/>
            <a:ext cx="916576" cy="4590648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F91A6D2F-9846-4668-8F15-175BEF04F7C4}"/>
              </a:ext>
            </a:extLst>
          </p:cNvPr>
          <p:cNvSpPr/>
          <p:nvPr/>
        </p:nvSpPr>
        <p:spPr>
          <a:xfrm rot="16200000">
            <a:off x="5783922" y="3074384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82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54E7CE-5EBA-40B3-9B0A-A4BD56E92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WHERE clause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869266-6F02-4858-813E-0D6D32BE6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Filter Results to Specific Criteria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CDF6D-DF3A-4AB8-A065-F2EC0164D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7859222" cy="314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8CFCE5-7D2B-4344-902B-C1745E15C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65" y="3299485"/>
            <a:ext cx="8754469" cy="2089993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58C4E7BC-A3E5-4E82-8EBF-2F1AD42EB19C}"/>
              </a:ext>
            </a:extLst>
          </p:cNvPr>
          <p:cNvSpPr/>
          <p:nvPr/>
        </p:nvSpPr>
        <p:spPr>
          <a:xfrm>
            <a:off x="4196311" y="2721447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7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9A80B6-D8AC-4D56-A78F-D5E36978D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Complex WHERE clauses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8885A-2986-4B82-BC71-A98CD25F5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14600"/>
            <a:ext cx="6639852" cy="342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FF2D45-DE5B-4F17-851D-0F391528A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618" y="2156530"/>
            <a:ext cx="866896" cy="8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A9A330-62B3-4584-A9B3-30133C500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62" y="3143210"/>
            <a:ext cx="4753638" cy="571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ACD96-F550-4244-9B71-4CA14CA54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366" y="3019454"/>
            <a:ext cx="809738" cy="743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C0D5F4-4187-46C1-A657-07CCD09CE2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762" y="4188077"/>
            <a:ext cx="6001588" cy="600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C951D4-EBEF-4A84-A9CE-9776EE8275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4652" y="4011592"/>
            <a:ext cx="838317" cy="952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DE0EF-5DCB-489E-AB78-CEBC118538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762" y="5217080"/>
            <a:ext cx="5391902" cy="638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4408E7-05A4-4BFF-8956-732BEF5DC0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4572" y="5086219"/>
            <a:ext cx="800212" cy="933580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282846CF-D5AF-4B7B-B27B-5E4278A183FF}"/>
              </a:ext>
            </a:extLst>
          </p:cNvPr>
          <p:cNvSpPr/>
          <p:nvPr/>
        </p:nvSpPr>
        <p:spPr>
          <a:xfrm rot="16200000">
            <a:off x="7013574" y="2426652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CBF5D56-6A00-47A1-B955-1DB24DBD0349}"/>
              </a:ext>
            </a:extLst>
          </p:cNvPr>
          <p:cNvSpPr/>
          <p:nvPr/>
        </p:nvSpPr>
        <p:spPr>
          <a:xfrm rot="16200000">
            <a:off x="5812586" y="5276790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738BD97-83DE-41E2-A7E4-310E07E6B4C0}"/>
              </a:ext>
            </a:extLst>
          </p:cNvPr>
          <p:cNvSpPr/>
          <p:nvPr/>
        </p:nvSpPr>
        <p:spPr>
          <a:xfrm rot="16200000">
            <a:off x="6468264" y="4228488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364DB23-4F42-4157-80F6-7082B7326EA8}"/>
              </a:ext>
            </a:extLst>
          </p:cNvPr>
          <p:cNvSpPr/>
          <p:nvPr/>
        </p:nvSpPr>
        <p:spPr>
          <a:xfrm rot="16200000">
            <a:off x="5188228" y="3177121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3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235EAF-F64A-4CFF-B746-38BAE1D31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Comparisons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D284E-FF3E-42BA-830A-AA55C3516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90" y="3962400"/>
            <a:ext cx="3057952" cy="895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2A53E2-9A15-4B20-AE14-AAB8539CA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768" y="3452674"/>
            <a:ext cx="1295581" cy="3315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46A97E-CF87-4731-9118-14BAD5518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718" y="1600199"/>
            <a:ext cx="4286848" cy="971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0B6D8A-7384-4E7B-A82C-9ED7EF862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537" y="1600199"/>
            <a:ext cx="1390844" cy="4248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0D00E1-8DB5-4114-A0E7-22FB63AC85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3744" y="1600199"/>
            <a:ext cx="1390844" cy="4061533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91677D59-2586-4244-8B1B-333A83B50C52}"/>
              </a:ext>
            </a:extLst>
          </p:cNvPr>
          <p:cNvSpPr/>
          <p:nvPr/>
        </p:nvSpPr>
        <p:spPr>
          <a:xfrm rot="16200000">
            <a:off x="5379359" y="2608965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E3A6F10-7FE5-41DA-8FBC-A743E90FC973}"/>
              </a:ext>
            </a:extLst>
          </p:cNvPr>
          <p:cNvSpPr/>
          <p:nvPr/>
        </p:nvSpPr>
        <p:spPr>
          <a:xfrm rot="16200000">
            <a:off x="3158450" y="4865162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49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39F372-B14E-4E1A-A3A2-92A55A152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B179C-B7BE-466C-BFC2-5BEFA81EB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2" y="2438400"/>
            <a:ext cx="5944430" cy="381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7FB0A9-FFFF-4AD2-A49A-ACB2D3A3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797" y="731836"/>
            <a:ext cx="1505160" cy="5897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C5BFE8-10A3-420C-9E64-955922E4F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24" y="3680618"/>
            <a:ext cx="3419952" cy="581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440A5D-A515-4C9F-AF0A-6753B885A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988" y="4343400"/>
            <a:ext cx="1600423" cy="2124371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4E91DDE7-A890-45C7-9D2B-90A76DFE0C96}"/>
              </a:ext>
            </a:extLst>
          </p:cNvPr>
          <p:cNvSpPr/>
          <p:nvPr/>
        </p:nvSpPr>
        <p:spPr>
          <a:xfrm rot="16200000">
            <a:off x="5973904" y="2800113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206CD2A-56F0-4579-8CCA-31CDE45DEEE4}"/>
              </a:ext>
            </a:extLst>
          </p:cNvPr>
          <p:cNvSpPr/>
          <p:nvPr/>
        </p:nvSpPr>
        <p:spPr>
          <a:xfrm rot="16200000">
            <a:off x="1049907" y="4274478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11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611B5B-C896-422C-AA48-31C55E4EE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Aggregating with Group By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B48668-195C-4835-91F1-8B98819D9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70" y="2971800"/>
            <a:ext cx="3343742" cy="1190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235459-B564-49B1-9439-5B8EFADBB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600201"/>
            <a:ext cx="1657272" cy="508344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CAFEECB3-477E-4B7E-BC90-A754342D196C}"/>
              </a:ext>
            </a:extLst>
          </p:cNvPr>
          <p:cNvSpPr/>
          <p:nvPr/>
        </p:nvSpPr>
        <p:spPr>
          <a:xfrm rot="16200000">
            <a:off x="4548356" y="3307773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16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F6CF38-074F-4643-B70E-8E46B328A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CF595-23EF-4360-8BED-A9E119D8C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5574"/>
            <a:ext cx="5068007" cy="1495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D133A2-73EA-48FD-A1D0-FB956E35B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752600"/>
            <a:ext cx="2724530" cy="3877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5CE8B7-C2E9-48D2-BD72-543BBBAF1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42" y="4105603"/>
            <a:ext cx="2534004" cy="1524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90A79C-DF72-44AB-90D4-A65CB2176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4128537"/>
            <a:ext cx="1962424" cy="771633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EFECDC56-ECD9-4D27-A139-C6617EB0E6BB}"/>
              </a:ext>
            </a:extLst>
          </p:cNvPr>
          <p:cNvSpPr/>
          <p:nvPr/>
        </p:nvSpPr>
        <p:spPr>
          <a:xfrm rot="16200000">
            <a:off x="5248413" y="3622286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26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EC770C-562E-40BE-B3C2-82E20C8E1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7204" y="1600201"/>
            <a:ext cx="4258269" cy="17814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8D0B721-CCEB-416F-90F6-05B99F3B8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does this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2EE09-4055-4EFF-8D5D-A66BC19A6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429000"/>
            <a:ext cx="4392227" cy="3365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6212E7-E679-40F8-9563-97C52DA07C7F}"/>
              </a:ext>
            </a:extLst>
          </p:cNvPr>
          <p:cNvSpPr txBox="1"/>
          <p:nvPr/>
        </p:nvSpPr>
        <p:spPr>
          <a:xfrm>
            <a:off x="304800" y="1600201"/>
            <a:ext cx="4038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Because the two tables share a common field (in this case, ‘</a:t>
            </a:r>
            <a:r>
              <a:rPr lang="en-US" sz="2400" dirty="0" err="1"/>
              <a:t>ssn</a:t>
            </a:r>
            <a:r>
              <a:rPr lang="en-US" sz="2400" dirty="0"/>
              <a:t>’)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Shouldn’t matter which is FROM and which is JOIN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be combined with all of the previous SQL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join multiple tables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46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AE403A-230C-4E8D-8F8E-11F0B5CD4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78" y="2667000"/>
            <a:ext cx="4495060" cy="191805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ACA0342-FDA0-4A42-B71B-9AEB98D20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JOINs with 2+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198F4-F205-4974-9C8B-A1220DCE7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322" y="2144438"/>
            <a:ext cx="4343400" cy="3553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2588E4-0CA4-4A2A-8415-A33EB2EB5C15}"/>
              </a:ext>
            </a:extLst>
          </p:cNvPr>
          <p:cNvSpPr txBox="1"/>
          <p:nvPr/>
        </p:nvSpPr>
        <p:spPr>
          <a:xfrm>
            <a:off x="533400" y="15240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Just keep adding JOIN &lt;table name&gt; ON &lt;matching fields&gt;</a:t>
            </a:r>
          </a:p>
          <a:p>
            <a:r>
              <a:rPr lang="en-US" sz="2000" dirty="0"/>
              <a:t>Test iteratively!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E81043E-87EB-4497-BDCB-55369A6884E5}"/>
              </a:ext>
            </a:extLst>
          </p:cNvPr>
          <p:cNvSpPr/>
          <p:nvPr/>
        </p:nvSpPr>
        <p:spPr>
          <a:xfrm rot="16200000">
            <a:off x="4098405" y="4529454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7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C1C46C-5169-41E9-AB4D-BF126A1CC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2743200"/>
          </a:xfrm>
        </p:spPr>
        <p:txBody>
          <a:bodyPr/>
          <a:lstStyle/>
          <a:p>
            <a:r>
              <a:rPr lang="en-US" dirty="0"/>
              <a:t>Lets you more easily refer to columns in a long query.</a:t>
            </a:r>
          </a:p>
          <a:p>
            <a:r>
              <a:rPr lang="en-US" dirty="0"/>
              <a:t>A column is given an alias for the query (</a:t>
            </a:r>
            <a:r>
              <a:rPr lang="en-US" dirty="0" err="1"/>
              <a:t>annual_income</a:t>
            </a:r>
            <a:r>
              <a:rPr lang="en-US" dirty="0"/>
              <a:t> as income)</a:t>
            </a:r>
          </a:p>
          <a:p>
            <a:r>
              <a:rPr lang="en-US" dirty="0"/>
              <a:t>A table is given an alias (person as ‘p’)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CE28EB-2640-4743-BD7F-418513493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80D6F6-9B23-4353-9384-1B364BB0B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419600"/>
            <a:ext cx="5849166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2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106DE1-A11A-4086-A96F-53B027441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SQL commands to</a:t>
            </a:r>
          </a:p>
          <a:p>
            <a:pPr lvl="1"/>
            <a:r>
              <a:rPr lang="en-US" dirty="0"/>
              <a:t>Retrieve data</a:t>
            </a:r>
          </a:p>
          <a:p>
            <a:pPr lvl="1"/>
            <a:r>
              <a:rPr lang="en-US" dirty="0"/>
              <a:t>Filter and Sort  </a:t>
            </a:r>
          </a:p>
          <a:p>
            <a:pPr lvl="1"/>
            <a:r>
              <a:rPr lang="en-US" dirty="0"/>
              <a:t>Query multiple tables through JOINs</a:t>
            </a:r>
          </a:p>
          <a:p>
            <a:pPr lvl="1"/>
            <a:r>
              <a:rPr lang="en-US" dirty="0"/>
              <a:t>Investigate and analyze data</a:t>
            </a:r>
          </a:p>
          <a:p>
            <a:r>
              <a:rPr lang="en-US" dirty="0"/>
              <a:t>Perform labs using your lab environment.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A103AA-8EAD-4796-A156-F785DDD96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174999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A37827-085C-4891-9BC2-388849E32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facts</a:t>
            </a:r>
          </a:p>
          <a:p>
            <a:r>
              <a:rPr lang="en-US" dirty="0"/>
              <a:t>Ask the right questions</a:t>
            </a:r>
          </a:p>
          <a:p>
            <a:r>
              <a:rPr lang="en-US" dirty="0"/>
              <a:t>Solve the puzzle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633116-8AAE-46E8-88D2-AC755F386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Solve the Murder</a:t>
            </a:r>
          </a:p>
        </p:txBody>
      </p:sp>
    </p:spTree>
    <p:extLst>
      <p:ext uri="{BB962C8B-B14F-4D97-AF65-F5344CB8AC3E}">
        <p14:creationId xmlns:p14="http://schemas.microsoft.com/office/powerpoint/2010/main" val="1519373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27A718-1110-4461-BA81-36B76784F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ERD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B9F27-4FF5-42A8-A7AC-3E11AA61E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8" y="1524000"/>
            <a:ext cx="8966761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5DDF31-11F7-46A6-B840-D0BDDF1EE189}"/>
              </a:ext>
            </a:extLst>
          </p:cNvPr>
          <p:cNvSpPr txBox="1"/>
          <p:nvPr/>
        </p:nvSpPr>
        <p:spPr>
          <a:xfrm>
            <a:off x="381000" y="61722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  This database is design for learning purposes, and is not fully optimized (1NF, 2NF,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577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9D0D0E-E938-4AC6-8B65-17B0E4E1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crime has taken place and the detective needs your help. </a:t>
            </a:r>
          </a:p>
          <a:p>
            <a:r>
              <a:rPr lang="en-US" sz="2800" dirty="0"/>
              <a:t>The detective gave you the crime scene report, but you somehow lost it. </a:t>
            </a:r>
          </a:p>
          <a:p>
            <a:r>
              <a:rPr lang="en-US" sz="2800" dirty="0"/>
              <a:t>You vaguely remember that the crime was a </a:t>
            </a:r>
            <a:r>
              <a:rPr lang="en-US" sz="2800" b="1" dirty="0"/>
              <a:t>​murder​</a:t>
            </a:r>
            <a:r>
              <a:rPr lang="en-US" sz="2800" dirty="0"/>
              <a:t> that occurred sometime on ​</a:t>
            </a:r>
            <a:r>
              <a:rPr lang="en-US" sz="2800" b="1" dirty="0"/>
              <a:t>Jan.15, 2018​</a:t>
            </a:r>
            <a:r>
              <a:rPr lang="en-US" sz="2800" dirty="0"/>
              <a:t> and that it took place in ​</a:t>
            </a:r>
            <a:r>
              <a:rPr lang="en-US" sz="2800" b="1" dirty="0"/>
              <a:t>SQL City​</a:t>
            </a:r>
            <a:r>
              <a:rPr lang="en-US" sz="2800" dirty="0"/>
              <a:t>. </a:t>
            </a:r>
          </a:p>
          <a:p>
            <a:r>
              <a:rPr lang="en-US" sz="2800" dirty="0"/>
              <a:t>Start by retrieving the corresponding crime scene report from the police department’s database.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D5961-CB0F-41D6-83EE-764D9960B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Murder Mystery</a:t>
            </a:r>
          </a:p>
        </p:txBody>
      </p:sp>
    </p:spTree>
    <p:extLst>
      <p:ext uri="{BB962C8B-B14F-4D97-AF65-F5344CB8AC3E}">
        <p14:creationId xmlns:p14="http://schemas.microsoft.com/office/powerpoint/2010/main" val="3816929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440E81-CB11-47C9-8356-13DD6F88E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4648200" cy="2514600"/>
          </a:xfrm>
        </p:spPr>
        <p:txBody>
          <a:bodyPr/>
          <a:lstStyle/>
          <a:p>
            <a:r>
              <a:rPr lang="en-US" dirty="0" err="1"/>
              <a:t>crime_scene_report</a:t>
            </a:r>
            <a:endParaRPr lang="en-US" dirty="0"/>
          </a:p>
          <a:p>
            <a:pPr lvl="1"/>
            <a:r>
              <a:rPr lang="en-US" dirty="0"/>
              <a:t>Type = murder</a:t>
            </a:r>
          </a:p>
          <a:p>
            <a:pPr lvl="1"/>
            <a:r>
              <a:rPr lang="en-US" dirty="0"/>
              <a:t>Date = 01/15/2018</a:t>
            </a:r>
          </a:p>
          <a:p>
            <a:pPr lvl="1"/>
            <a:r>
              <a:rPr lang="en-US" dirty="0"/>
              <a:t>City = SQL City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F2B3A8-9FF5-49BC-8CA9-738D38462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 the investigation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28929-B085-4AD9-9EA9-BA9A08B13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5555"/>
            <a:ext cx="1989993" cy="1261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09EE1D-537A-4BC8-87F1-8288819F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221" y="3157180"/>
            <a:ext cx="3115110" cy="2276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3A4D9F-BB81-4E2D-9CBC-9D1A4B710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5552877"/>
            <a:ext cx="8839200" cy="1053904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34F2F0A2-FA3E-4685-AF68-A10DB99F3B73}"/>
              </a:ext>
            </a:extLst>
          </p:cNvPr>
          <p:cNvSpPr/>
          <p:nvPr/>
        </p:nvSpPr>
        <p:spPr>
          <a:xfrm>
            <a:off x="8305800" y="4800600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60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354E1A-8A5B-4584-9AEF-074F8146B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84E734-F069-4E06-B273-B970F5F77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Witness 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700D3-811C-4598-A0F2-E1EFAB935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44" y="1676400"/>
            <a:ext cx="8777056" cy="1053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41DD9C-BA83-4DA1-867E-D2829511F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44" y="2932165"/>
            <a:ext cx="2172003" cy="1324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6291CF-B39D-4D5A-87E5-1B89C6C70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973" y="2917853"/>
            <a:ext cx="5687219" cy="1209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450216-8B8C-4B13-B371-D7F77862F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44" y="4808032"/>
            <a:ext cx="8655925" cy="1021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D07A5A-5C49-4B2F-8662-F2CEDE9A6B18}"/>
              </a:ext>
            </a:extLst>
          </p:cNvPr>
          <p:cNvSpPr txBox="1"/>
          <p:nvPr/>
        </p:nvSpPr>
        <p:spPr>
          <a:xfrm>
            <a:off x="190500" y="6031468"/>
            <a:ext cx="83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how the DESC modifier returns the results in reverse, or descending, order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E8E458E-9C69-4994-A138-D326DBA5E304}"/>
              </a:ext>
            </a:extLst>
          </p:cNvPr>
          <p:cNvSpPr/>
          <p:nvPr/>
        </p:nvSpPr>
        <p:spPr>
          <a:xfrm>
            <a:off x="5105400" y="4139534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77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7094E5-C3C0-47A2-969B-14449154C0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Witness #2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937B0-1802-4E69-9415-7C68F1301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02546"/>
            <a:ext cx="8839200" cy="1053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2390D5-94B9-42E4-A264-D6AB6E9B7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40" y="2810020"/>
            <a:ext cx="5087060" cy="1209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2525F-BE1F-4843-8950-29D7CA149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797281"/>
            <a:ext cx="6973273" cy="971686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FE011902-E928-4FF1-A795-6AE7808B8902}"/>
              </a:ext>
            </a:extLst>
          </p:cNvPr>
          <p:cNvSpPr/>
          <p:nvPr/>
        </p:nvSpPr>
        <p:spPr>
          <a:xfrm>
            <a:off x="2696670" y="4149151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91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28F88A-7EB7-4F00-B972-60399B33F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 the Witness Statements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22326-05B9-4F92-A1FD-618C28711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215" y="1505034"/>
            <a:ext cx="1409897" cy="695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E4F64F-4B07-4289-A1DE-0920329CC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200456"/>
            <a:ext cx="2181529" cy="1267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E42705-FC6B-44CA-A46F-9FAE80C80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738601"/>
            <a:ext cx="5696745" cy="85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C81C77-E30D-41DA-BAD2-BB790E219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835" y="3657600"/>
            <a:ext cx="8708330" cy="1501726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8BCCFC6D-7971-4735-A93A-1DB2D8A9198A}"/>
              </a:ext>
            </a:extLst>
          </p:cNvPr>
          <p:cNvSpPr/>
          <p:nvPr/>
        </p:nvSpPr>
        <p:spPr>
          <a:xfrm>
            <a:off x="3124200" y="2833957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84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FF91F1-FE9E-49B6-9F09-9775B64C8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0400"/>
            <a:ext cx="7710256" cy="3048000"/>
          </a:xfrm>
        </p:spPr>
        <p:txBody>
          <a:bodyPr/>
          <a:lstStyle/>
          <a:p>
            <a:r>
              <a:rPr lang="en-US" sz="2800" dirty="0"/>
              <a:t>It was a man</a:t>
            </a:r>
          </a:p>
          <a:p>
            <a:r>
              <a:rPr lang="en-US" sz="2800" dirty="0"/>
              <a:t>He had a gym bag</a:t>
            </a:r>
          </a:p>
          <a:p>
            <a:r>
              <a:rPr lang="en-US" sz="2800" dirty="0"/>
              <a:t>Gym Membership ID began with ‘48Z’</a:t>
            </a:r>
          </a:p>
          <a:p>
            <a:r>
              <a:rPr lang="en-US" sz="2800" dirty="0"/>
              <a:t>Only Gold Members have that type of bag</a:t>
            </a:r>
          </a:p>
          <a:p>
            <a:r>
              <a:rPr lang="en-US" sz="2800" dirty="0"/>
              <a:t>License plate of getaway car includes ‘H42W’</a:t>
            </a:r>
          </a:p>
          <a:p>
            <a:r>
              <a:rPr lang="en-US" sz="2800" dirty="0"/>
              <a:t>Murder date was 2018-01-09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FDB12B-3D14-4D40-8020-DA074BE74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Clues 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698E3-B737-40B9-A517-4574ED285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44" y="1447800"/>
            <a:ext cx="8534400" cy="14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20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4B7D7F-A27C-425E-B7CA-0612C084B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 with compound Where clause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41B88-EEAA-4646-8309-736C1762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860" y="1828800"/>
            <a:ext cx="2248214" cy="1152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CCD94A-89F1-4B7F-8507-545144CC1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73" y="1981200"/>
            <a:ext cx="4134427" cy="1648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894A3F-ED6B-4D4B-A89A-7F20FE72A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85" y="4289289"/>
            <a:ext cx="6477904" cy="1552792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01740C53-8211-46A5-A29D-04EA503E33C5}"/>
              </a:ext>
            </a:extLst>
          </p:cNvPr>
          <p:cNvSpPr/>
          <p:nvPr/>
        </p:nvSpPr>
        <p:spPr>
          <a:xfrm>
            <a:off x="3048000" y="3689863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32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1689BE-95F9-4804-B448-5A400091D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 with Join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309EB-981D-4775-8DF2-B3562FAFC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37362"/>
            <a:ext cx="4363059" cy="215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82E3C7-9387-4CC4-946D-9762BD0B1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752600"/>
            <a:ext cx="5744377" cy="2314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5F5AE6-68C1-47D9-89A2-4BA675916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137" y="3048000"/>
            <a:ext cx="4701063" cy="1308408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F4764881-F574-479C-B170-251578E5DD87}"/>
              </a:ext>
            </a:extLst>
          </p:cNvPr>
          <p:cNvSpPr/>
          <p:nvPr/>
        </p:nvSpPr>
        <p:spPr>
          <a:xfrm rot="16200000">
            <a:off x="3688215" y="3808077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9D0D0E-E938-4AC6-8B65-17B0E4E1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crime has taken place and the detective needs your help. </a:t>
            </a:r>
          </a:p>
          <a:p>
            <a:r>
              <a:rPr lang="en-US" sz="2800" dirty="0"/>
              <a:t>The detective gave you the crime scene report, but you somehow lost it. </a:t>
            </a:r>
          </a:p>
          <a:p>
            <a:r>
              <a:rPr lang="en-US" sz="2800" dirty="0"/>
              <a:t>You vaguely remember that the crime was a </a:t>
            </a:r>
            <a:r>
              <a:rPr lang="en-US" sz="2800" b="1" dirty="0"/>
              <a:t>​murder​</a:t>
            </a:r>
            <a:r>
              <a:rPr lang="en-US" sz="2800" dirty="0"/>
              <a:t> that occurred sometime on ​</a:t>
            </a:r>
            <a:r>
              <a:rPr lang="en-US" sz="2800" b="1" dirty="0"/>
              <a:t>Jan.15, 2018​</a:t>
            </a:r>
            <a:r>
              <a:rPr lang="en-US" sz="2800" dirty="0"/>
              <a:t> and that it took place in ​</a:t>
            </a:r>
            <a:r>
              <a:rPr lang="en-US" sz="2800" b="1" dirty="0"/>
              <a:t>SQL City​</a:t>
            </a:r>
            <a:r>
              <a:rPr lang="en-US" sz="2800" dirty="0"/>
              <a:t>. </a:t>
            </a:r>
          </a:p>
          <a:p>
            <a:r>
              <a:rPr lang="en-US" sz="2800" dirty="0"/>
              <a:t>Start by retrieving the corresponding crime scene report from the police department’s database.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D5961-CB0F-41D6-83EE-764D9960B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Murder Mystery</a:t>
            </a:r>
          </a:p>
        </p:txBody>
      </p:sp>
    </p:spTree>
    <p:extLst>
      <p:ext uri="{BB962C8B-B14F-4D97-AF65-F5344CB8AC3E}">
        <p14:creationId xmlns:p14="http://schemas.microsoft.com/office/powerpoint/2010/main" val="70866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E519AF-0288-4FA4-8236-24220A8C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/>
          <a:lstStyle/>
          <a:p>
            <a:r>
              <a:rPr lang="en-US" dirty="0"/>
              <a:t>Use the master schema to understand all of the tables within the database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Exact syntax depends on the type of database server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6F51C7-0B8B-4C07-8E53-CCC535AE4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1 – Get familiar with the data 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814EA-2DAB-458F-BF2E-729EECF19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18" y="3228864"/>
            <a:ext cx="2962688" cy="924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C9440E-F231-4171-AF75-F202D0DBE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717" y="1447800"/>
            <a:ext cx="1835365" cy="525783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461E6981-5CE5-4D15-8E1F-8E00C5AC1BDE}"/>
              </a:ext>
            </a:extLst>
          </p:cNvPr>
          <p:cNvSpPr/>
          <p:nvPr/>
        </p:nvSpPr>
        <p:spPr>
          <a:xfrm rot="16200000">
            <a:off x="5727171" y="3428795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3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27A718-1110-4461-BA81-36B76784F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ERD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B9F27-4FF5-42A8-A7AC-3E11AA61E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8" y="1524000"/>
            <a:ext cx="8966761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5DDF31-11F7-46A6-B840-D0BDDF1EE189}"/>
              </a:ext>
            </a:extLst>
          </p:cNvPr>
          <p:cNvSpPr txBox="1"/>
          <p:nvPr/>
        </p:nvSpPr>
        <p:spPr>
          <a:xfrm>
            <a:off x="381000" y="61722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  This database is design for learning purposes, and is not fully optimized (1NF, 2NF,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260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4E1C85-DFE1-4CC9-A42C-9F7131CC4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20640"/>
          </a:xfrm>
        </p:spPr>
        <p:txBody>
          <a:bodyPr/>
          <a:lstStyle/>
          <a:p>
            <a:r>
              <a:rPr lang="en-US" sz="2800" dirty="0"/>
              <a:t>Use table definitions to understand data types and relationships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9F1D1D-3747-4644-A918-6E64506CA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1 – Get familiar with the data (2)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E97C9F4-0B9C-42CC-B1B2-DE3D39EEE0A6}"/>
              </a:ext>
            </a:extLst>
          </p:cNvPr>
          <p:cNvSpPr/>
          <p:nvPr/>
        </p:nvSpPr>
        <p:spPr>
          <a:xfrm rot="16200000">
            <a:off x="373721" y="4068239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0731D9D-A5C2-40A6-927D-914D49A73777}"/>
              </a:ext>
            </a:extLst>
          </p:cNvPr>
          <p:cNvSpPr/>
          <p:nvPr/>
        </p:nvSpPr>
        <p:spPr>
          <a:xfrm rot="16200000">
            <a:off x="373720" y="5998962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1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0798BC-F0F5-412D-A41A-BCDBCFA25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3361"/>
            <a:ext cx="8229600" cy="4525963"/>
          </a:xfrm>
        </p:spPr>
        <p:txBody>
          <a:bodyPr/>
          <a:lstStyle/>
          <a:p>
            <a:r>
              <a:rPr lang="en-US" dirty="0"/>
              <a:t>Understand the quantity of data</a:t>
            </a:r>
          </a:p>
          <a:p>
            <a:r>
              <a:rPr lang="en-US" dirty="0"/>
              <a:t>Answers “how many rows per table”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D677B4-2BD9-4EBC-A4D4-460A3C483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1 – Get familiar with the data (3)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D38CD-192A-4D91-AD9E-CDF93449B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59" y="2907160"/>
            <a:ext cx="2229161" cy="666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5C5CE4-A626-4008-825E-DA698E758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071" y="2761896"/>
            <a:ext cx="771633" cy="95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625927-1AB5-4E70-AA27-2029B5335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071" y="4132130"/>
            <a:ext cx="790685" cy="981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74B19F-0E55-43B4-98F3-E2ACD4640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10" y="4317893"/>
            <a:ext cx="2210108" cy="666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CB3283-BC06-4CBC-86BC-8B48B8C90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489" y="5530943"/>
            <a:ext cx="790685" cy="924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327BB7-5B7D-4456-8DF8-F056177749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5741029"/>
            <a:ext cx="3143689" cy="638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5B21BC-C2F4-48A4-B5BD-DD61539734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6254" y="2603373"/>
            <a:ext cx="2133898" cy="1343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FA0140-E5D6-442D-93BB-867968DCBA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6254" y="4298841"/>
            <a:ext cx="1448002" cy="647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D1D222-94F0-4DB5-A6B8-10D8D1B1CF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2912" y="5483311"/>
            <a:ext cx="1562318" cy="971686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0B999FCE-DC9C-4000-8AA2-C3ACE89CA277}"/>
              </a:ext>
            </a:extLst>
          </p:cNvPr>
          <p:cNvSpPr/>
          <p:nvPr/>
        </p:nvSpPr>
        <p:spPr>
          <a:xfrm rot="16200000">
            <a:off x="3865549" y="5781024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41C712D-F483-4EB6-AFD5-A8C459B55E90}"/>
              </a:ext>
            </a:extLst>
          </p:cNvPr>
          <p:cNvSpPr/>
          <p:nvPr/>
        </p:nvSpPr>
        <p:spPr>
          <a:xfrm rot="16200000">
            <a:off x="3822211" y="4312170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07B4C00-390C-4E86-AD44-2348025A29F7}"/>
              </a:ext>
            </a:extLst>
          </p:cNvPr>
          <p:cNvSpPr/>
          <p:nvPr/>
        </p:nvSpPr>
        <p:spPr>
          <a:xfrm rot="16200000">
            <a:off x="3817153" y="2850057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5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CF564D-E947-4F5F-8592-D6579C0AB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905000"/>
            <a:ext cx="4820323" cy="3238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D3C930C-BA8D-4731-A686-E37F1B8CB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B0ED9-FD22-4110-B51A-831710454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544708"/>
            <a:ext cx="1638529" cy="1781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127BEB-8F7F-417C-BA25-191AC2B82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632" y="1876368"/>
            <a:ext cx="1467055" cy="819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561733-31D5-48E7-B296-3761A7283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195" y="3032228"/>
            <a:ext cx="4934639" cy="362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59775-C023-4804-8DC8-07E826541E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2569" y="2971799"/>
            <a:ext cx="866896" cy="76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4B1458-A84B-4971-B29D-89ECB319D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195" y="4114800"/>
            <a:ext cx="4982270" cy="362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AE52AF-C990-4D57-93AE-7DCE0F95E0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4792" y="4074885"/>
            <a:ext cx="943107" cy="762106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2DEB0F2A-5CCD-4A3D-8A29-A216CCB88752}"/>
              </a:ext>
            </a:extLst>
          </p:cNvPr>
          <p:cNvSpPr/>
          <p:nvPr/>
        </p:nvSpPr>
        <p:spPr>
          <a:xfrm rot="16200000">
            <a:off x="5326392" y="1823606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199CFF8-49C3-4ADC-9522-D7CA47FF0BB9}"/>
              </a:ext>
            </a:extLst>
          </p:cNvPr>
          <p:cNvSpPr/>
          <p:nvPr/>
        </p:nvSpPr>
        <p:spPr>
          <a:xfrm rot="16200000">
            <a:off x="5305876" y="2931835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30FB102-833E-48A8-B21D-CA07389C1722}"/>
              </a:ext>
            </a:extLst>
          </p:cNvPr>
          <p:cNvSpPr/>
          <p:nvPr/>
        </p:nvSpPr>
        <p:spPr>
          <a:xfrm rot="16200000">
            <a:off x="5371844" y="4006956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4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985C14-A46D-415D-B177-8079D5AF0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r>
              <a:rPr lang="en-US" dirty="0"/>
              <a:t>Explore samples of the  data:</a:t>
            </a:r>
          </a:p>
          <a:p>
            <a:endParaRPr lang="en-US" dirty="0"/>
          </a:p>
          <a:p>
            <a:r>
              <a:rPr lang="en-US" dirty="0"/>
              <a:t>* = wildcard.  Selects all fields</a:t>
            </a:r>
          </a:p>
          <a:p>
            <a:r>
              <a:rPr lang="en-US" dirty="0"/>
              <a:t>LIMIT = total number of rows returned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7FB334-1143-4F7D-B115-3CA5139D2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1 – Get familiar with the data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F5964-B2E0-45FE-ADA8-781566F9C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32" y="2362200"/>
            <a:ext cx="3715268" cy="285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AA26C0-5E7A-472B-87C9-86F33148A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071024"/>
            <a:ext cx="6339161" cy="278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7118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</Template>
  <TotalTime>407</TotalTime>
  <Words>609</Words>
  <Application>Microsoft Office PowerPoint</Application>
  <PresentationFormat>On-screen Show (4:3)</PresentationFormat>
  <Paragraphs>87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Helvetica</vt:lpstr>
      <vt:lpstr>Helvetica CE</vt:lpstr>
      <vt:lpstr>ITC New Baskerville Roman</vt:lpstr>
      <vt:lpstr>powerpoint_newNEU</vt:lpstr>
      <vt:lpstr>ITC 6000  Database Management SQL Murder Mystery Lab</vt:lpstr>
      <vt:lpstr>Overview</vt:lpstr>
      <vt:lpstr>SQL Murder Mystery</vt:lpstr>
      <vt:lpstr>Step 1 – Get familiar with the data (1)</vt:lpstr>
      <vt:lpstr>ERD Diagram</vt:lpstr>
      <vt:lpstr>Step 1 – Get familiar with the data (2)</vt:lpstr>
      <vt:lpstr>Step 1 – Get familiar with the data (3)</vt:lpstr>
      <vt:lpstr>Aggregation</vt:lpstr>
      <vt:lpstr>Step 1 – Get familiar with the data (3)</vt:lpstr>
      <vt:lpstr>Step 1 – Get Familiar with the Data (4)</vt:lpstr>
      <vt:lpstr>Filter Results to Specific Criteria</vt:lpstr>
      <vt:lpstr>Complex WHERE clauses </vt:lpstr>
      <vt:lpstr>Other Comparisons</vt:lpstr>
      <vt:lpstr>Order By</vt:lpstr>
      <vt:lpstr>Aggregating with Group By</vt:lpstr>
      <vt:lpstr>JOINs</vt:lpstr>
      <vt:lpstr>Why does this work?</vt:lpstr>
      <vt:lpstr>JOINs with 2+ tables</vt:lpstr>
      <vt:lpstr>Aliases</vt:lpstr>
      <vt:lpstr>Let’s Solve the Murder</vt:lpstr>
      <vt:lpstr>ERD Diagram</vt:lpstr>
      <vt:lpstr>SQL Murder Mystery</vt:lpstr>
      <vt:lpstr>Start the investigation</vt:lpstr>
      <vt:lpstr>Witness #1</vt:lpstr>
      <vt:lpstr>Witness #2</vt:lpstr>
      <vt:lpstr>Access the Witness Statements</vt:lpstr>
      <vt:lpstr>Clues   </vt:lpstr>
      <vt:lpstr>Select with compound Where clause</vt:lpstr>
      <vt:lpstr>Select with Join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Neil Clauson</cp:lastModifiedBy>
  <cp:revision>82</cp:revision>
  <dcterms:created xsi:type="dcterms:W3CDTF">2010-04-13T14:21:50Z</dcterms:created>
  <dcterms:modified xsi:type="dcterms:W3CDTF">2020-09-03T20:57:04Z</dcterms:modified>
</cp:coreProperties>
</file>