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8" r:id="rId6"/>
    <p:sldId id="262" r:id="rId7"/>
    <p:sldId id="263" r:id="rId8"/>
    <p:sldId id="269" r:id="rId9"/>
    <p:sldId id="270" r:id="rId10"/>
    <p:sldId id="271" r:id="rId11"/>
    <p:sldId id="272" r:id="rId12"/>
    <p:sldId id="265" r:id="rId13"/>
    <p:sldId id="266" r:id="rId14"/>
    <p:sldId id="267" r:id="rId15"/>
    <p:sldId id="273" r:id="rId16"/>
    <p:sldId id="274" r:id="rId17"/>
  </p:sldIdLst>
  <p:sldSz cx="9144000" cy="6858000" type="screen4x3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Libre Baskerville" panose="02000000000000000000" pitchFamily="2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0FC5E-B1B5-D5B2-1632-1AC54B5D8C79}" v="2367" dt="2024-03-29T21:37:0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1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89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77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54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58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43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dy copy">
  <p:cSld name="Title with body cop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6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er.diagrams.net/?tags=%7B%7D&amp;highlight=0000ff&amp;edit=_blank&amp;layers=1&amp;nav=1&amp;title=Transportation_Management_System.drawio#R7Z1rc%2BI4FoZ%2FTT7SZdmYy8fJbXqrk51UeqZ3Zr9QClbAFWPTRiSwv35l8AUsQ0vYimVJVV3VwYAAndeP5PccS1fOzWLzewyX88fIQ8GVbXmbK%2Bf2yraBZdnkv%2BTINj0yGKVHZrHvpceKA9%2F9%2F6HsrenRte%2Bh1dELcRQF2F8eH5xGYYim%2BOgYjOPo4%2Fhlr1Fw%2FKlLOEPUge9TGNBH%2F%2BN7eL4%2FOnKt4vhX5M%2Fm2SeTn7x%2FZgGzF6cHVnPoRR9Hh9AG30chTr%2FiE4oXMEQhJs88wvgNxVfu3Rzj5Jf%2BdmXfk3%2Bvyau%2FzKJoFiC49FdfptGCHJ6uyEvuX%2BHCD5J%2BPmjoOm2IfJxzd%2BXcxFGE938tNjcoSIKVhWH%2Fne5PPJv3Q5y0y%2FCGm9779uHNwuHXD%2BcHfnycPQ1femns32GwTvv3Nvbf99%2BP9BDeZt1OOmuZ%2FInhS3LoeoVhjFN1OBY5QOKNoR%2BStzq3YPc4COBy5e9evj8y9wPvAW6jNc4ayh5dv%2Fob5D3vxZG8lujkgTSWPEwaT7r5e%2Fplkqdh4M9C8veU%2FPbkE69jtCLf5QGucPoKunfSDiM%2FDqPNwaG0t35H0QLheEtekj7rDlNVfBQ6szOdzQ81Nk4PwlQ4s7ytIh7kjzQkHOFxqPCcDAz5qdiHwTM552A428XoOARJP3pxtPwTxjOE0wPLyE968O4d7VW%2F62w%2FCG6iIEoiGUYhyl62%2B3HuNflHfu6N9cW9cskXuCGPQfGY%2FEteHuObKFzhmCgi%2BShEAvOBkuBc42iZfk6AXrOvEaedmfz9EmFMTqJTYTwr41%2FHNsWewxhaR1Rk%2B1Rkn77xxDYiv%2FU12OFr7nseCvenYIJcWMS7IpSV%2FZ%2F3eTkY5ROPMR4OczwOAuBw9n%2FaWNEr3K3BgGg%2FhBhdR%2BvQW1FBzb%2Fn5XF2qTh7O8BOyLvkC3fG1f1rr1dLOPXD2cP%2BnYOSHlwReticPj%2FtRvXB1NwnCGSsM%2BItgYgftI34bMZ8YWg%2F6ZRn7P4xc%2FerTnQAqLCmSH8N4QJJGOJfUr1xDahM8fBx9L3X2zz9Hltvo%2FH4r79fZz97QOuZukiMjz8R49WhpafqEp7jdPef16lWHK%2FuipNT80AdjtcVgX4gHxiQiwE5sFsn%2BVAlkg%2BYA6A8yUdUXAN%2FisIVmoTrxcsZN1sBlrPLQD%2BWG29FFMvdtlmeSUwNlmvprlTHlXZXdpnFKZ744WsULyD2o1DCUDcGdOOynLbeaJflOVrj09dqOmWrR2k8UkQzpzjFZa9rOicdH3850qUcF%2BSy5K8r3BOVEti5dLUakau7gnZE4gS6emWwOQSh3bBccy7ecc5zXGfxc771JHbFfFzCs56x%2F3OhGqpnYTyI626STGA52Z1GEka5qTw2hwxUZnn19Tc9rzMsb4blrWey7Xq5Lbk8s1yoWrG8uivovJZHlO%2BHqntlHBrQD%2BR0UsyAvBmQt5%2FJtutltiQj%2BYg5AKqTPPvIQ5L7ZF4eTlWuR%2BIQgHYYd%2BpdfxuMy5zEduiLcAlPc8az2GFPWSmPcTpPmczHF%2BRDvQn5X2WYc8hAZZhXG0%2B0Ln6guT8NTAabPNM%2FTmAD1tuv8%2Bg2b36bBDajo9q9BHaF0alSAts2Cey8K2jb831PXb1S2BySUHlkPlFOaq6zRKH%2BM3PYJ4Kr0nVWIVWt0H6iL%2BgZ9QK%2BqXx9xRN%2B7TBuIC4K4u0nrxVCuAF47hbR%2BN4vWShdaBu7v8PQ%2B1TXaO22CKV3%2BxnremVlcuFbS2ulsidoZ2V%2Fw%2FUkep3gbYxWEga5KZAbN%2BVk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704045" y="2068028"/>
            <a:ext cx="8153400" cy="233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/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/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/>
            </a:br>
            <a:r>
              <a:rPr lang="en-US" sz="4000" b="1" dirty="0">
                <a:solidFill>
                  <a:schemeClr val="dk1"/>
                </a:solidFill>
              </a:rPr>
              <a:t>2024 Winter</a:t>
            </a:r>
            <a:br>
              <a:rPr lang="en-US" sz="4000" b="1" dirty="0"/>
            </a:br>
            <a:r>
              <a:rPr lang="en-US" sz="4000" b="1" dirty="0">
                <a:solidFill>
                  <a:schemeClr val="dk1"/>
                </a:solidFill>
              </a:rPr>
              <a:t>Transportation Management System (TMS)</a:t>
            </a:r>
            <a:br>
              <a:rPr lang="en-US" sz="4000" b="1" dirty="0"/>
            </a:br>
            <a:endParaRPr sz="400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351745" y="5452056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Rahul </a:t>
            </a:r>
            <a:r>
              <a:rPr lang="en-US" sz="2400" dirty="0" err="1">
                <a:solidFill>
                  <a:schemeClr val="dk1"/>
                </a:solidFill>
                <a:latin typeface="Helvetica Neue"/>
                <a:sym typeface="Helvetica Neue"/>
              </a:rPr>
              <a:t>Hiteshkumar</a:t>
            </a: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 Prajapati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Prajapati.rah@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northeastern.edu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 SQL Examples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D92D3-4FAC-1742-7103-743A178F0F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1820" y="1491803"/>
            <a:ext cx="3008313" cy="4602163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 sz="1800" dirty="0"/>
              <a:t>Who take the maximum time for complete his delivery.</a:t>
            </a:r>
          </a:p>
          <a:p>
            <a:pPr marL="514350" indent="-285750">
              <a:buChar char="•"/>
            </a:pPr>
            <a:r>
              <a:rPr lang="en-US" sz="1800" dirty="0"/>
              <a:t>Join three tables: Route, Schedule and </a:t>
            </a:r>
            <a:r>
              <a:rPr lang="en-US" sz="1800"/>
              <a:t>Driver.</a:t>
            </a:r>
            <a:endParaRPr lang="en-US" sz="1800" dirty="0"/>
          </a:p>
          <a:p>
            <a:pPr marL="514350" indent="-285750">
              <a:buChar char="•"/>
            </a:pPr>
            <a:r>
              <a:rPr lang="en-US" sz="1800" dirty="0"/>
              <a:t>Use sub query to find the maximum time.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2940D9-45A7-FBC9-7684-8380577B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73" y="1587791"/>
            <a:ext cx="6007994" cy="30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 SQL Examples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D92D3-4FAC-1742-7103-743A178F0F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1567" y="1491803"/>
            <a:ext cx="3008313" cy="4602163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 sz="1800" dirty="0"/>
              <a:t>List of customer with pending payment </a:t>
            </a:r>
            <a:r>
              <a:rPr lang="en-US" sz="1800"/>
              <a:t>status.</a:t>
            </a:r>
          </a:p>
          <a:p>
            <a:pPr marL="514350" indent="-285750">
              <a:buChar char="•"/>
            </a:pPr>
            <a:r>
              <a:rPr lang="en-US" sz="1800" dirty="0"/>
              <a:t>Join Customer, Order </a:t>
            </a:r>
            <a:r>
              <a:rPr lang="en-US" sz="1800"/>
              <a:t>and payment record tables.</a:t>
            </a:r>
          </a:p>
          <a:p>
            <a:pPr marL="514350" indent="-285750">
              <a:buChar char="•"/>
            </a:pPr>
            <a:r>
              <a:rPr lang="en-US" sz="1800" dirty="0"/>
              <a:t>Filter out the customer with pending payment status.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E4BC40-47E2-78FF-824F-1C6D2E25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50563"/>
            <a:ext cx="5943600" cy="29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8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There are total 10 drivers who are associated with </a:t>
            </a:r>
            <a:r>
              <a:rPr lang="en-US" sz="2400"/>
              <a:t>company.</a:t>
            </a:r>
            <a:endParaRPr lang="en-US" sz="2400" dirty="0"/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William Jackson drives Ford vehicle which consumed 70 liters fuel which is the highest fuel consumption among </a:t>
            </a:r>
            <a:r>
              <a:rPr lang="en-US" sz="2400"/>
              <a:t>ten drivers.</a:t>
            </a:r>
            <a:endParaRPr lang="en-US" sz="2400" dirty="0"/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Sarah William took 250 minutes to complete his delivery from City F to </a:t>
            </a:r>
            <a:r>
              <a:rPr lang="en-US" sz="2400"/>
              <a:t>City G.</a:t>
            </a:r>
            <a:endParaRPr lang="en-US" sz="2400" dirty="0"/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Only four customers are there with pending payment status.</a:t>
            </a:r>
          </a:p>
        </p:txBody>
      </p:sp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and Analytics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457200" y="14938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400" dirty="0"/>
              <a:t>Customer, Driver, Insurance Details, Payment records and order table contain</a:t>
            </a:r>
            <a:r>
              <a:rPr lang="en-US" sz="2400"/>
              <a:t> sensitive data.</a:t>
            </a:r>
            <a:endParaRPr lang="en-US" sz="24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400" dirty="0"/>
              <a:t>Unauthorized access to this information lead to </a:t>
            </a:r>
            <a:r>
              <a:rPr lang="en-US" sz="2400"/>
              <a:t>privacy violations.</a:t>
            </a:r>
            <a:endParaRPr lang="en-US" sz="24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400" dirty="0"/>
              <a:t>Robust security measures like access controls, encryption and authentication mechanism are necessary.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400" dirty="0"/>
              <a:t>Regular security audits or checks should be implemented to detect and prevent unauthorized access.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and Privacy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47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640"/>
              </a:spcBef>
              <a:buSzPts val="3200"/>
            </a:pPr>
            <a:r>
              <a:rPr lang="en-US" sz="2400"/>
              <a:t>Proficiency in Business Analysis.</a:t>
            </a:r>
            <a:endParaRPr lang="en-US" sz="2400" dirty="0"/>
          </a:p>
          <a:p>
            <a:pPr marL="660400" indent="-457200">
              <a:spcBef>
                <a:spcPts val="640"/>
              </a:spcBef>
              <a:buSzPts val="3200"/>
            </a:pPr>
            <a:r>
              <a:rPr lang="en-US" sz="2400" dirty="0"/>
              <a:t>Mastery of ER Diagram Formulation.</a:t>
            </a:r>
          </a:p>
          <a:p>
            <a:pPr marL="660400" indent="-457200">
              <a:spcBef>
                <a:spcPts val="640"/>
              </a:spcBef>
              <a:buSzPts val="3200"/>
            </a:pPr>
            <a:r>
              <a:rPr lang="en-US" sz="2400"/>
              <a:t>Architecture Refinement.</a:t>
            </a:r>
            <a:endParaRPr lang="en-US" sz="2400" dirty="0"/>
          </a:p>
          <a:p>
            <a:pPr marL="660400" indent="-457200">
              <a:spcBef>
                <a:spcPts val="640"/>
              </a:spcBef>
              <a:buSzPts val="3200"/>
            </a:pPr>
            <a:r>
              <a:rPr lang="en-US" sz="2400" dirty="0"/>
              <a:t>Recognizing the importance of safeguard the sensitive data.</a:t>
            </a:r>
          </a:p>
          <a:p>
            <a:pPr marL="660400" indent="-457200">
              <a:spcBef>
                <a:spcPts val="640"/>
              </a:spcBef>
              <a:buSzPts val="3200"/>
            </a:pPr>
            <a:r>
              <a:rPr lang="en-US" sz="2400" dirty="0"/>
              <a:t>Will include live vehicle tracking function, broader user base and enhance usability and scalability.</a:t>
            </a:r>
          </a:p>
          <a:p>
            <a:pPr marL="660400" indent="-457200">
              <a:spcBef>
                <a:spcPts val="640"/>
              </a:spcBef>
              <a:buSzPts val="3200"/>
            </a:pPr>
            <a:r>
              <a:rPr lang="en-US" sz="2400" dirty="0"/>
              <a:t>Also implement the route optimization algorithms.</a:t>
            </a:r>
          </a:p>
          <a:p>
            <a:pPr marL="660400" indent="-457200">
              <a:spcBef>
                <a:spcPts val="640"/>
              </a:spcBef>
              <a:buSzPts val="3200"/>
            </a:pPr>
            <a:endParaRPr lang="en-US" sz="2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Lessons Learned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500130" y="27593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87918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500130" y="27593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0372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Overview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User Persona’s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Business Rules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ER Diagram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Solution Architecture and HA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Major SQL examples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Metrics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Security &amp; Privacy Concerns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Next steps / Lessons learned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800" dirty="0"/>
              <a:t>TMS facilitates efficient movement of goods and people through </a:t>
            </a:r>
            <a:r>
              <a:rPr lang="en-US" sz="2800"/>
              <a:t>logistics platforms.</a:t>
            </a:r>
            <a:endParaRPr lang="en-US" sz="28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800"/>
              <a:t>Manages multiple variables </a:t>
            </a:r>
            <a:r>
              <a:rPr lang="en-US" sz="2800" dirty="0"/>
              <a:t>Vehicles, routes, drivers, schedules.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800" dirty="0"/>
              <a:t>Timely delivery, transparent communication.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800" dirty="0"/>
              <a:t>TMS centralizes and </a:t>
            </a:r>
            <a:r>
              <a:rPr lang="en-US" sz="2800"/>
              <a:t>organizes data.</a:t>
            </a:r>
            <a:endParaRPr lang="en-US" sz="28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800" dirty="0"/>
              <a:t>Various end </a:t>
            </a:r>
            <a:r>
              <a:rPr lang="en-US" sz="2800"/>
              <a:t>users</a:t>
            </a:r>
            <a:r>
              <a:rPr lang="en-US" sz="2800" dirty="0"/>
              <a:t> administrative staff, dispatchers, drivers, and customer service representatives.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800"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9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800"/>
              <a:buAutoNum type="arabicPeriod"/>
            </a:pPr>
            <a:r>
              <a:rPr lang="en-US" sz="2400" b="1" dirty="0"/>
              <a:t>Administrative Staff: </a:t>
            </a:r>
          </a:p>
          <a:p>
            <a:pPr lvl="1" indent="-457200">
              <a:spcBef>
                <a:spcPts val="0"/>
              </a:spcBef>
              <a:buSzPts val="2800"/>
              <a:buFont typeface="Courier New"/>
              <a:buChar char="o"/>
            </a:pPr>
            <a:r>
              <a:rPr lang="en-US" sz="2000" dirty="0"/>
              <a:t>Responsible for managing the overall setting and configurations of TMS.</a:t>
            </a:r>
          </a:p>
          <a:p>
            <a:pPr lvl="1" indent="-457200">
              <a:spcBef>
                <a:spcPts val="0"/>
              </a:spcBef>
              <a:buSzPts val="2800"/>
              <a:buFont typeface="Courier New"/>
              <a:buChar char="o"/>
            </a:pPr>
            <a:r>
              <a:rPr lang="en-US" sz="2000" dirty="0"/>
              <a:t>Keep records of Drivers, routes, vehicles, schedules, customers' information ,payment records, orders.</a:t>
            </a:r>
          </a:p>
          <a:p>
            <a:pPr marL="342900" indent="-457200">
              <a:spcBef>
                <a:spcPts val="0"/>
              </a:spcBef>
              <a:buAutoNum type="arabicPeriod"/>
            </a:pPr>
            <a:r>
              <a:rPr lang="en-US" sz="2400" b="1" dirty="0">
                <a:cs typeface="Arial"/>
              </a:rPr>
              <a:t>Dispatcher: </a:t>
            </a:r>
            <a:endParaRPr lang="en-US" sz="2400" dirty="0">
              <a:cs typeface="Arial"/>
            </a:endParaRPr>
          </a:p>
          <a:p>
            <a:pPr marL="800100" lvl="1" indent="-457200">
              <a:spcBef>
                <a:spcPts val="0"/>
              </a:spcBef>
              <a:buFont typeface="Courier New"/>
              <a:buChar char="o"/>
            </a:pPr>
            <a:r>
              <a:rPr lang="en-US" sz="2000" dirty="0">
                <a:cs typeface="Arial"/>
              </a:rPr>
              <a:t>Vital role in assigning routes, schedules and tasks to drivers.</a:t>
            </a:r>
          </a:p>
          <a:p>
            <a:pPr marL="800100" lvl="1" indent="-457200">
              <a:spcBef>
                <a:spcPts val="0"/>
              </a:spcBef>
              <a:buFont typeface="Courier New"/>
              <a:buChar char="o"/>
            </a:pPr>
            <a:r>
              <a:rPr lang="en-US" sz="2000" dirty="0">
                <a:cs typeface="Arial"/>
              </a:rPr>
              <a:t>Timely deliveries and utilization of resources.</a:t>
            </a:r>
          </a:p>
          <a:p>
            <a:pPr marL="800100" lvl="1" indent="-457200">
              <a:spcBef>
                <a:spcPts val="0"/>
              </a:spcBef>
              <a:buFont typeface="Courier New"/>
              <a:buChar char="o"/>
            </a:pPr>
            <a:r>
              <a:rPr lang="en-US" sz="2000" dirty="0">
                <a:cs typeface="Arial"/>
              </a:rPr>
              <a:t>Coordinate with drivers for smooth deliveries.</a:t>
            </a:r>
          </a:p>
          <a:p>
            <a:pPr marL="342900" indent="-457200">
              <a:spcBef>
                <a:spcPts val="0"/>
              </a:spcBef>
              <a:buAutoNum type="arabicPeriod"/>
            </a:pPr>
            <a:r>
              <a:rPr lang="en-US" sz="2400" b="1" dirty="0">
                <a:cs typeface="Arial"/>
              </a:rPr>
              <a:t>Drivers: </a:t>
            </a:r>
            <a:endParaRPr lang="en-US" sz="2400">
              <a:cs typeface="Arial"/>
            </a:endParaRPr>
          </a:p>
          <a:p>
            <a:pPr marL="800100"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 sz="2000" dirty="0">
                <a:cs typeface="Arial"/>
              </a:rPr>
              <a:t>Main users of this TMS.</a:t>
            </a:r>
          </a:p>
          <a:p>
            <a:pPr marL="800100"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 sz="2000" dirty="0">
                <a:cs typeface="Arial"/>
              </a:rPr>
              <a:t>Will get information about their tasks, routes and schedules from dispatchers.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9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b="1" dirty="0"/>
              <a:t>4.  Customer Service Representative: 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Courier New"/>
              <a:buChar char="o"/>
            </a:pPr>
            <a:r>
              <a:rPr lang="en-US" sz="2000" dirty="0"/>
              <a:t>Interact with customers to resolve their queries related to deliveries.</a:t>
            </a:r>
          </a:p>
          <a:p>
            <a:pPr lvl="1" indent="-457200">
              <a:spcBef>
                <a:spcPts val="0"/>
              </a:spcBef>
              <a:buSzPts val="2800"/>
              <a:buFont typeface="Courier New"/>
              <a:buChar char="o"/>
            </a:pPr>
            <a:r>
              <a:rPr lang="en-US" sz="2000" dirty="0">
                <a:cs typeface="Arial"/>
              </a:rPr>
              <a:t>Track down the orders to provide updated to customers.</a:t>
            </a:r>
            <a:endParaRPr lang="en-US" sz="2400" b="1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cs typeface="Arial"/>
              </a:rPr>
              <a:t>5.  Managers and Executives: </a:t>
            </a:r>
            <a:endParaRPr lang="en-US" sz="2400" dirty="0">
              <a:cs typeface="Arial"/>
            </a:endParaRPr>
          </a:p>
          <a:p>
            <a:pPr marL="800100"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 sz="2000">
                <a:cs typeface="Arial"/>
              </a:rPr>
              <a:t>Monitor the key performance indicators.</a:t>
            </a:r>
            <a:endParaRPr lang="en-US" sz="2000" dirty="0">
              <a:cs typeface="Arial"/>
            </a:endParaRPr>
          </a:p>
          <a:p>
            <a:pPr marL="800100" lvl="1" indent="-457200">
              <a:spcBef>
                <a:spcPts val="0"/>
              </a:spcBef>
              <a:buFont typeface="Courier New,monospace"/>
              <a:buChar char="o"/>
            </a:pPr>
            <a:r>
              <a:rPr lang="en-US" sz="2000" dirty="0">
                <a:cs typeface="Arial"/>
              </a:rPr>
              <a:t>Make strategic </a:t>
            </a:r>
            <a:r>
              <a:rPr lang="en-US" sz="2000">
                <a:cs typeface="Arial"/>
              </a:rPr>
              <a:t>decisions.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/>
          </a:p>
          <a:p>
            <a:pPr marL="342900" lvl="1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1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Link : </a:t>
            </a:r>
            <a:r>
              <a:rPr lang="en-US" sz="2400" dirty="0">
                <a:hlinkClick r:id="rId3"/>
              </a:rPr>
              <a:t>ERD of Transportation Management System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Total, ten tables are there with their attributes, primary keys and foreign keys.</a:t>
            </a:r>
          </a:p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Also display the relationship between all the tables.</a:t>
            </a:r>
          </a:p>
        </p:txBody>
      </p:sp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400" b="1" dirty="0"/>
              <a:t>VEHICLES</a:t>
            </a:r>
            <a:r>
              <a:rPr lang="en-US" sz="2400" dirty="0"/>
              <a:t> are </a:t>
            </a:r>
            <a:r>
              <a:rPr lang="en-US" sz="2400"/>
              <a:t>associated with </a:t>
            </a:r>
            <a:r>
              <a:rPr lang="en-US" sz="2400" b="1"/>
              <a:t>DRIVERS</a:t>
            </a:r>
            <a:r>
              <a:rPr lang="en-US" sz="2400"/>
              <a:t> who operate them.</a:t>
            </a:r>
            <a:endParaRPr lang="en-US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400" dirty="0"/>
              <a:t>Each </a:t>
            </a:r>
            <a:r>
              <a:rPr lang="en-US" sz="2400" b="1" dirty="0"/>
              <a:t>ROUTE</a:t>
            </a:r>
            <a:r>
              <a:rPr lang="en-US" sz="2400" dirty="0"/>
              <a:t> has a corresponding </a:t>
            </a:r>
            <a:r>
              <a:rPr lang="en-US" sz="2400" b="1" dirty="0"/>
              <a:t>SCHEDULE</a:t>
            </a:r>
            <a:r>
              <a:rPr lang="en-US" sz="2400" dirty="0"/>
              <a:t> for transportation  services.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400" b="1" dirty="0"/>
              <a:t>CUSTOMERS</a:t>
            </a:r>
            <a:r>
              <a:rPr lang="en-US" sz="2400" dirty="0"/>
              <a:t> place </a:t>
            </a:r>
            <a:r>
              <a:rPr lang="en-US" sz="2400" b="1" dirty="0"/>
              <a:t>ORDERS</a:t>
            </a:r>
            <a:r>
              <a:rPr lang="en-US" sz="2400" dirty="0"/>
              <a:t> for their transportation services of goods.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400" b="1" dirty="0"/>
              <a:t>MAINTENANCE RECORDS</a:t>
            </a:r>
            <a:r>
              <a:rPr lang="en-US" sz="2400" dirty="0"/>
              <a:t>, </a:t>
            </a:r>
            <a:r>
              <a:rPr lang="en-US" sz="2400" b="1" dirty="0"/>
              <a:t>FUEL CONSUMPTION RECORDS</a:t>
            </a:r>
            <a:r>
              <a:rPr lang="en-US" sz="2400" dirty="0"/>
              <a:t> and </a:t>
            </a:r>
            <a:r>
              <a:rPr lang="en-US" sz="2400" b="1" dirty="0"/>
              <a:t>INSURANCE DETAILS</a:t>
            </a:r>
            <a:r>
              <a:rPr lang="en-US" sz="2400" dirty="0"/>
              <a:t> are linked to the specific </a:t>
            </a:r>
            <a:r>
              <a:rPr lang="en-US" sz="2400" b="1" dirty="0"/>
              <a:t>VEHICLES</a:t>
            </a:r>
            <a:r>
              <a:rPr lang="en-US" sz="2400" dirty="0"/>
              <a:t>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400" b="1" dirty="0"/>
              <a:t>PAYMENT RECORDS</a:t>
            </a:r>
            <a:r>
              <a:rPr lang="en-US" sz="2400" dirty="0"/>
              <a:t> are associated with </a:t>
            </a:r>
            <a:r>
              <a:rPr lang="en-US" sz="2400" b="1" dirty="0"/>
              <a:t>CUSTOMERS</a:t>
            </a:r>
            <a:r>
              <a:rPr lang="en-US" sz="2400" dirty="0"/>
              <a:t> orders.</a:t>
            </a:r>
          </a:p>
        </p:txBody>
      </p:sp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Business Rules &amp; Facts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 SQL Examples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D92D3-4FAC-1742-7103-743A178F0F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4749" y="1524000"/>
            <a:ext cx="3008313" cy="4602163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 sz="1800" dirty="0"/>
              <a:t>Retrieve the list of drivers along with their assigned vehicles.</a:t>
            </a:r>
          </a:p>
          <a:p>
            <a:pPr marL="514350" indent="-285750">
              <a:buChar char="•"/>
            </a:pPr>
            <a:r>
              <a:rPr lang="en-US" sz="1800" dirty="0"/>
              <a:t>Join three tables: Driver, </a:t>
            </a:r>
            <a:r>
              <a:rPr lang="en-US" sz="1800" dirty="0" err="1"/>
              <a:t>Vehicle_Driver</a:t>
            </a:r>
            <a:r>
              <a:rPr lang="en-US" sz="1800" dirty="0"/>
              <a:t> and Vehicle.</a:t>
            </a:r>
          </a:p>
          <a:p>
            <a:pPr marL="514350" indent="-285750">
              <a:buChar char="•"/>
            </a:pPr>
            <a:r>
              <a:rPr lang="en-US" sz="1800" dirty="0"/>
              <a:t>Can know how many drivers are associated with the company and what type of vehicles they are driving.</a:t>
            </a: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C87265D6-F3D1-E7F3-A562-A96435A3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47" y="939821"/>
            <a:ext cx="5612639" cy="2037679"/>
          </a:xfrm>
          <a:prstGeom prst="rect">
            <a:avLst/>
          </a:prstGeom>
        </p:spPr>
      </p:pic>
      <p:pic>
        <p:nvPicPr>
          <p:cNvPr id="4" name="Picture 3" descr="A table of names&#10;&#10;Description automatically generated">
            <a:extLst>
              <a:ext uri="{FF2B5EF4-FFF2-40B4-BE49-F238E27FC236}">
                <a16:creationId xmlns:a16="http://schemas.microsoft.com/office/drawing/2014/main" id="{A05C007E-F5AF-1DF1-BC38-4C10BFF3B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3140164"/>
            <a:ext cx="5521011" cy="32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2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 SQL Examples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D92D3-4FAC-1742-7103-743A178F0F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1820" y="1491803"/>
            <a:ext cx="3008313" cy="4602163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 sz="1800" dirty="0"/>
              <a:t>Total Fuel </a:t>
            </a:r>
            <a:r>
              <a:rPr lang="en-US" sz="1800"/>
              <a:t>consumption by each driver.</a:t>
            </a:r>
            <a:endParaRPr lang="en-US" sz="1800" dirty="0"/>
          </a:p>
          <a:p>
            <a:pPr marL="514350" indent="-285750">
              <a:buChar char="•"/>
            </a:pPr>
            <a:r>
              <a:rPr lang="en-US" sz="1800" dirty="0"/>
              <a:t>Join two tables: Driver </a:t>
            </a:r>
            <a:r>
              <a:rPr lang="en-US" sz="1800"/>
              <a:t>and </a:t>
            </a:r>
            <a:r>
              <a:rPr lang="en-US" sz="1800" err="1"/>
              <a:t>Fuel_Consumption</a:t>
            </a:r>
            <a:r>
              <a:rPr lang="en-US" sz="1800"/>
              <a:t>.</a:t>
            </a:r>
          </a:p>
          <a:p>
            <a:pPr marL="514350" indent="-285750">
              <a:buChar char="•"/>
            </a:pPr>
            <a:r>
              <a:rPr lang="en-US" sz="1800"/>
              <a:t>Use group by with Driver's Id</a:t>
            </a:r>
          </a:p>
          <a:p>
            <a:pPr marL="514350" indent="-285750">
              <a:buChar char="•"/>
            </a:pPr>
            <a:r>
              <a:rPr lang="en-US" sz="1800" dirty="0"/>
              <a:t>Use aggregate function SUM() to calculate total </a:t>
            </a:r>
            <a:r>
              <a:rPr lang="en-US" sz="1800" dirty="0" err="1"/>
              <a:t>fuel_consmpution</a:t>
            </a:r>
            <a:r>
              <a:rPr lang="en-US" sz="1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4F109-E28D-97E1-3502-64B9DC94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45" y="1326322"/>
            <a:ext cx="5321122" cy="162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C66A-238D-690C-AC95-96699B655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294" y="3161361"/>
            <a:ext cx="5077495" cy="3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099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powerpoint_newNEU</vt:lpstr>
      <vt:lpstr>ITC 6000  Database Management Systems Final Project Presentation 2024 Winter Transportation Management System (TMS) </vt:lpstr>
      <vt:lpstr>Overview</vt:lpstr>
      <vt:lpstr>Project Overview</vt:lpstr>
      <vt:lpstr>Personas </vt:lpstr>
      <vt:lpstr>Personas </vt:lpstr>
      <vt:lpstr>ER Diagram</vt:lpstr>
      <vt:lpstr>Other Business Rules &amp; Facts</vt:lpstr>
      <vt:lpstr> SQL Examples</vt:lpstr>
      <vt:lpstr> SQL Examples</vt:lpstr>
      <vt:lpstr> SQL Examples</vt:lpstr>
      <vt:lpstr> SQL Examples</vt:lpstr>
      <vt:lpstr>Metrics and Analytics</vt:lpstr>
      <vt:lpstr>Security and Privacy</vt:lpstr>
      <vt:lpstr>Next steps / Lessons Learned</vt:lpstr>
      <vt:lpstr>Any Questions 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202 Term A/B Project Title </dc:title>
  <dc:creator>m.lyons</dc:creator>
  <cp:revision>448</cp:revision>
  <dcterms:created xsi:type="dcterms:W3CDTF">2010-04-13T14:21:50Z</dcterms:created>
  <dcterms:modified xsi:type="dcterms:W3CDTF">2024-03-29T21:37:34Z</dcterms:modified>
</cp:coreProperties>
</file>