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6" r:id="rId10"/>
    <p:sldId id="264" r:id="rId11"/>
    <p:sldId id="265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7B4DE-1B7F-4D09-9281-CBD6C7E129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D910DA-55F7-47A4-9269-A9B36C184B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FCC0A3-7644-4968-B5E7-A7546559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B6139-A7FE-4326-990E-679349520896}" type="datetimeFigureOut">
              <a:rPr lang="en-IN" smtClean="0"/>
              <a:t>11-11-2024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F4B27F-8BEE-4991-87C9-E3F0870FA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6F53F9-0BB0-4D15-B33D-7F40565F8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BF7C5-869E-40AE-9E24-22AD364947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6155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B61BA-549A-45C0-BC33-2B17529D3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7273C6-3190-4EFA-928A-9E62D60FB9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0B3B3E-0C2E-49A5-9CD1-304507E01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B6139-A7FE-4326-990E-679349520896}" type="datetimeFigureOut">
              <a:rPr lang="en-IN" smtClean="0"/>
              <a:t>11-11-2024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DCC85F-DA0C-40FB-B6A9-71105E99B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D5F40D-5427-431D-8FB7-032095017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BF7C5-869E-40AE-9E24-22AD364947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127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70EF80-5F9F-461F-9557-2A65451380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688C6D-BBFF-41D7-911C-FDBB1C36A9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F0DB55-C88B-4122-A9D8-825163F4B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B6139-A7FE-4326-990E-679349520896}" type="datetimeFigureOut">
              <a:rPr lang="en-IN" smtClean="0"/>
              <a:t>11-11-2024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37DE23-4E4F-4515-A9DE-A2ACE5249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6DB3DE-32CC-47CA-9CCA-A0DB9AC5E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BF7C5-869E-40AE-9E24-22AD364947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5421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E4E1E-54D8-467E-B329-95D5F136A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6B3158-653D-4095-95D8-5158779D49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064A3D-E28C-4D0E-8818-2064B8DC7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B6139-A7FE-4326-990E-679349520896}" type="datetimeFigureOut">
              <a:rPr lang="en-IN" smtClean="0"/>
              <a:t>11-11-2024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5E513-EB56-4FD4-8AB1-8308F3458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429EE7-47A3-4F33-91F5-3856BD271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BF7C5-869E-40AE-9E24-22AD364947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8932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06DDA-CC71-45BB-95E9-36EC72312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1AEB3C-309B-430A-B37A-8C9BD4F668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99C192-9180-4FBF-8C7C-93927FA1A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B6139-A7FE-4326-990E-679349520896}" type="datetimeFigureOut">
              <a:rPr lang="en-IN" smtClean="0"/>
              <a:t>11-11-2024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F3B966-DBC1-42EE-94AF-2101BA4D3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B2A615-05BA-4941-8570-8BEC81AFF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BF7C5-869E-40AE-9E24-22AD364947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5290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F41C9-7095-4C63-B30A-F24C3F312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A0755B-2F5E-4A62-986B-A2DB46DF5D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E80F40-5325-4551-A014-6BC8321C53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EA85C7-BCC8-4370-A999-BAA2AEDD9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B6139-A7FE-4326-990E-679349520896}" type="datetimeFigureOut">
              <a:rPr lang="en-IN" smtClean="0"/>
              <a:t>11-11-2024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715EC4-80D9-4FD7-8B3C-F4F3A3F94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A2333F-24EA-42D4-9CC0-D297C7BD1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BF7C5-869E-40AE-9E24-22AD364947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2174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61A27-916C-46EF-AED8-B5FD1831C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A89AC0-0409-4595-9E0A-108CF4A2DA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D3AB05-D4AD-4F17-972D-B4E2CD43E2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9479D9-3A2D-454B-8F33-6E72D89961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2A9CE6-066A-40C8-A296-1560CE4C94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DCBD59-D571-4ABF-B463-F9CB8004D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B6139-A7FE-4326-990E-679349520896}" type="datetimeFigureOut">
              <a:rPr lang="en-IN" smtClean="0"/>
              <a:t>11-11-2024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5A6102-2541-411B-B20C-C5DF67F17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FB0294-7B88-4C09-A62B-E8C3194C2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BF7C5-869E-40AE-9E24-22AD364947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5719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C5670-43A1-4602-98AE-248CF0F70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5BDE70-B5FD-4905-A154-166FAB71D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B6139-A7FE-4326-990E-679349520896}" type="datetimeFigureOut">
              <a:rPr lang="en-IN" smtClean="0"/>
              <a:t>11-11-2024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B19D26-E940-4DDB-AF8A-03631C252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7D9B6B-56D1-4B6D-A1CF-1A5569540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BF7C5-869E-40AE-9E24-22AD364947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3967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B2E6B2-F924-4422-AACE-D1E33F3CF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B6139-A7FE-4326-990E-679349520896}" type="datetimeFigureOut">
              <a:rPr lang="en-IN" smtClean="0"/>
              <a:t>11-11-2024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4CC3D5-BB98-48BB-AACD-BABFA8012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21F776-D0B7-4CF1-BAE3-522233807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BF7C5-869E-40AE-9E24-22AD364947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6516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00381-5656-417F-9467-2AF9EDC01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8126AD-D0F9-4EDB-85AE-198AE1D5EF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E74991-2337-4E29-A503-3CFFFEE9E0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9102D4-7AFF-4561-9FDF-EB011B053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B6139-A7FE-4326-990E-679349520896}" type="datetimeFigureOut">
              <a:rPr lang="en-IN" smtClean="0"/>
              <a:t>11-11-2024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831303-E03B-4762-93B0-96315CF11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3960BD-62E9-411D-B374-B6FDF066C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BF7C5-869E-40AE-9E24-22AD364947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9559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B916A-9F21-441E-BD90-298B593E3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90345F-2FBA-43DD-A4DD-7E61271497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29A922-B777-4490-B0C9-1735268662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F196ED-5FCD-40E1-A06A-0EA6044CA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B6139-A7FE-4326-990E-679349520896}" type="datetimeFigureOut">
              <a:rPr lang="en-IN" smtClean="0"/>
              <a:t>11-11-2024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9F80EC-30D8-430D-98DD-440C57092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1B8179-8F17-4767-B36D-2BDB9553A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BF7C5-869E-40AE-9E24-22AD364947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8640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10F465-7040-4E79-B4E3-273D3424D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E195C3-B224-4EA8-A9DF-C95469D34A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E8648E-6A6D-432E-93F9-90F04819FB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EB6139-A7FE-4326-990E-679349520896}" type="datetimeFigureOut">
              <a:rPr lang="en-IN" smtClean="0"/>
              <a:t>11-11-2024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691845-3DF8-4ECA-8E42-A0DB88BA8D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DE27FB-4BEC-4E43-BC7C-D4D0389749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7BF7C5-869E-40AE-9E24-22AD364947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5760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geeksforgeeks.org/inter-process-communication-ipc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BE89A-9779-4C3E-8D04-43E2E03CC0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00002E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OSPF Protocol &amp; Socket</a:t>
            </a:r>
            <a:br>
              <a:rPr lang="en-US" dirty="0"/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4C4FF8-AAAC-41D1-80CD-85B30ED7B2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49152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media.geeksforgeeks.org/wp-content/uploads/20200509144631/223-1.png">
            <a:extLst>
              <a:ext uri="{FF2B5EF4-FFF2-40B4-BE49-F238E27FC236}">
                <a16:creationId xmlns:a16="http://schemas.microsoft.com/office/drawing/2014/main" id="{372C3ED3-2F5B-4BC9-A7A4-9F9702CEDAF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050" y="1464224"/>
            <a:ext cx="2857899" cy="3505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38529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40D5A28-9A6B-4BB8-BEAB-2F63F3788E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3196191"/>
              </p:ext>
            </p:extLst>
          </p:nvPr>
        </p:nvGraphicFramePr>
        <p:xfrm>
          <a:off x="683654" y="721314"/>
          <a:ext cx="10515600" cy="5151454"/>
        </p:xfrm>
        <a:graphic>
          <a:graphicData uri="http://schemas.openxmlformats.org/drawingml/2006/table">
            <a:tbl>
              <a:tblPr/>
              <a:tblGrid>
                <a:gridCol w="5257800">
                  <a:extLst>
                    <a:ext uri="{9D8B030D-6E8A-4147-A177-3AD203B41FA5}">
                      <a16:colId xmlns:a16="http://schemas.microsoft.com/office/drawing/2014/main" val="136139245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489467008"/>
                    </a:ext>
                  </a:extLst>
                </a:gridCol>
              </a:tblGrid>
              <a:tr h="512246"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400" b="1" dirty="0">
                          <a:effectLst/>
                        </a:rPr>
                        <a:t>Function Call</a:t>
                      </a:r>
                    </a:p>
                  </a:txBody>
                  <a:tcPr marL="38100" marR="38100" marT="95250" marB="95250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400" b="1">
                          <a:effectLst/>
                        </a:rPr>
                        <a:t> Description </a:t>
                      </a:r>
                    </a:p>
                  </a:txBody>
                  <a:tcPr marL="95250" marR="95250" marT="95250" marB="95250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5416927"/>
                  </a:ext>
                </a:extLst>
              </a:tr>
              <a:tr h="579901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>
                          <a:effectLst/>
                        </a:rPr>
                        <a:t>Socket()</a:t>
                      </a:r>
                    </a:p>
                  </a:txBody>
                  <a:tcPr marL="95250" marR="95250" marT="133350" marB="133350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>
                          <a:effectLst/>
                        </a:rPr>
                        <a:t>To create a socket</a:t>
                      </a:r>
                    </a:p>
                  </a:txBody>
                  <a:tcPr marL="95250" marR="95250" marT="133350" marB="133350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600640"/>
                  </a:ext>
                </a:extLst>
              </a:tr>
              <a:tr h="579901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>
                          <a:effectLst/>
                        </a:rPr>
                        <a:t>Bind()</a:t>
                      </a:r>
                    </a:p>
                  </a:txBody>
                  <a:tcPr marL="95250" marR="95250" marT="133350" marB="133350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50" b="0">
                          <a:effectLst/>
                        </a:rPr>
                        <a:t>It’s a socket identification like a telephone number to contact</a:t>
                      </a:r>
                    </a:p>
                  </a:txBody>
                  <a:tcPr marL="95250" marR="95250" marT="133350" marB="133350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2524654"/>
                  </a:ext>
                </a:extLst>
              </a:tr>
              <a:tr h="579901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>
                          <a:effectLst/>
                        </a:rPr>
                        <a:t>Listen()</a:t>
                      </a:r>
                    </a:p>
                  </a:txBody>
                  <a:tcPr marL="95250" marR="95250" marT="133350" marB="133350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50" b="0">
                          <a:effectLst/>
                        </a:rPr>
                        <a:t>Ready to receive a connection </a:t>
                      </a:r>
                    </a:p>
                  </a:txBody>
                  <a:tcPr marL="95250" marR="95250" marT="133350" marB="133350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8691846"/>
                  </a:ext>
                </a:extLst>
              </a:tr>
              <a:tr h="579901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>
                          <a:effectLst/>
                        </a:rPr>
                        <a:t>Connect()</a:t>
                      </a:r>
                    </a:p>
                  </a:txBody>
                  <a:tcPr marL="95250" marR="95250" marT="133350" marB="133350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50" b="0">
                          <a:effectLst/>
                        </a:rPr>
                        <a:t>Ready to act as a sender </a:t>
                      </a:r>
                    </a:p>
                  </a:txBody>
                  <a:tcPr marL="95250" marR="95250" marT="133350" marB="133350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5205661"/>
                  </a:ext>
                </a:extLst>
              </a:tr>
              <a:tr h="579901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>
                          <a:effectLst/>
                        </a:rPr>
                        <a:t>Accept()</a:t>
                      </a:r>
                    </a:p>
                  </a:txBody>
                  <a:tcPr marL="95250" marR="95250" marT="133350" marB="133350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50" b="0">
                          <a:effectLst/>
                        </a:rPr>
                        <a:t>Confirmation, it is like accepting to receive a call from a sender </a:t>
                      </a:r>
                    </a:p>
                  </a:txBody>
                  <a:tcPr marL="95250" marR="95250" marT="133350" marB="133350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0916907"/>
                  </a:ext>
                </a:extLst>
              </a:tr>
              <a:tr h="579901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>
                          <a:effectLst/>
                        </a:rPr>
                        <a:t>Write()</a:t>
                      </a:r>
                    </a:p>
                  </a:txBody>
                  <a:tcPr marL="95250" marR="95250" marT="133350" marB="133350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>
                          <a:effectLst/>
                        </a:rPr>
                        <a:t>To send data </a:t>
                      </a:r>
                    </a:p>
                  </a:txBody>
                  <a:tcPr marL="95250" marR="95250" marT="133350" marB="133350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597018"/>
                  </a:ext>
                </a:extLst>
              </a:tr>
              <a:tr h="579901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>
                          <a:effectLst/>
                        </a:rPr>
                        <a:t>Read()</a:t>
                      </a:r>
                    </a:p>
                  </a:txBody>
                  <a:tcPr marL="95250" marR="95250" marT="133350" marB="133350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>
                          <a:effectLst/>
                        </a:rPr>
                        <a:t>To receive data </a:t>
                      </a:r>
                    </a:p>
                  </a:txBody>
                  <a:tcPr marL="95250" marR="95250" marT="133350" marB="133350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8135044"/>
                  </a:ext>
                </a:extLst>
              </a:tr>
              <a:tr h="579901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>
                          <a:effectLst/>
                        </a:rPr>
                        <a:t>Close()</a:t>
                      </a:r>
                    </a:p>
                  </a:txBody>
                  <a:tcPr marL="95250" marR="95250" marT="133350" marB="133350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dirty="0">
                          <a:effectLst/>
                        </a:rPr>
                        <a:t>To close a connection</a:t>
                      </a:r>
                    </a:p>
                  </a:txBody>
                  <a:tcPr marL="95250" marR="95250" marT="133350" marB="133350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46760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95498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8A75CC-AC46-41A6-A9A8-25DB720727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86366"/>
            <a:ext cx="10515600" cy="5790597"/>
          </a:xfrm>
        </p:spPr>
        <p:txBody>
          <a:bodyPr/>
          <a:lstStyle/>
          <a:p>
            <a:r>
              <a:rPr lang="en-IN" dirty="0"/>
              <a:t>int </a:t>
            </a:r>
            <a:r>
              <a:rPr lang="en-IN" dirty="0" err="1"/>
              <a:t>sockfd</a:t>
            </a:r>
            <a:r>
              <a:rPr lang="en-IN" dirty="0"/>
              <a:t> = socket(domain, type, protocol)</a:t>
            </a:r>
          </a:p>
          <a:p>
            <a:r>
              <a:rPr lang="en-IN" dirty="0"/>
              <a:t> int </a:t>
            </a:r>
            <a:r>
              <a:rPr lang="en-IN" dirty="0" err="1"/>
              <a:t>setsockopt</a:t>
            </a:r>
            <a:r>
              <a:rPr lang="en-IN" dirty="0"/>
              <a:t>(int </a:t>
            </a:r>
            <a:r>
              <a:rPr lang="en-IN" dirty="0" err="1"/>
              <a:t>sockfd</a:t>
            </a:r>
            <a:r>
              <a:rPr lang="en-IN" dirty="0"/>
              <a:t>, int level, int </a:t>
            </a:r>
            <a:r>
              <a:rPr lang="en-IN" dirty="0" err="1"/>
              <a:t>optname</a:t>
            </a:r>
            <a:r>
              <a:rPr lang="en-IN" dirty="0"/>
              <a:t>,  </a:t>
            </a:r>
            <a:r>
              <a:rPr lang="en-IN" dirty="0" err="1"/>
              <a:t>const</a:t>
            </a:r>
            <a:r>
              <a:rPr lang="en-IN" dirty="0"/>
              <a:t> void *</a:t>
            </a:r>
            <a:r>
              <a:rPr lang="en-IN" dirty="0" err="1"/>
              <a:t>optval</a:t>
            </a:r>
            <a:r>
              <a:rPr lang="en-IN" dirty="0"/>
              <a:t>, </a:t>
            </a:r>
            <a:r>
              <a:rPr lang="en-IN" dirty="0" err="1"/>
              <a:t>socklen_t</a:t>
            </a:r>
            <a:r>
              <a:rPr lang="en-IN" dirty="0"/>
              <a:t> </a:t>
            </a:r>
            <a:r>
              <a:rPr lang="en-IN" dirty="0" err="1"/>
              <a:t>optlen</a:t>
            </a:r>
            <a:r>
              <a:rPr lang="en-IN" dirty="0"/>
              <a:t>);</a:t>
            </a:r>
          </a:p>
          <a:p>
            <a:r>
              <a:rPr lang="en-IN" dirty="0"/>
              <a:t>int bind(int </a:t>
            </a:r>
            <a:r>
              <a:rPr lang="en-IN" dirty="0" err="1"/>
              <a:t>sockfd</a:t>
            </a:r>
            <a:r>
              <a:rPr lang="en-IN" dirty="0"/>
              <a:t>, </a:t>
            </a:r>
            <a:r>
              <a:rPr lang="en-IN" dirty="0" err="1"/>
              <a:t>const</a:t>
            </a:r>
            <a:r>
              <a:rPr lang="en-IN" dirty="0"/>
              <a:t> struct </a:t>
            </a:r>
            <a:r>
              <a:rPr lang="en-IN" dirty="0" err="1"/>
              <a:t>sockaddr</a:t>
            </a:r>
            <a:r>
              <a:rPr lang="en-IN" dirty="0"/>
              <a:t> *</a:t>
            </a:r>
            <a:r>
              <a:rPr lang="en-IN" dirty="0" err="1"/>
              <a:t>addr</a:t>
            </a:r>
            <a:r>
              <a:rPr lang="en-IN" dirty="0"/>
              <a:t>, </a:t>
            </a:r>
            <a:r>
              <a:rPr lang="en-IN" dirty="0" err="1"/>
              <a:t>socklen_t</a:t>
            </a:r>
            <a:r>
              <a:rPr lang="en-IN" dirty="0"/>
              <a:t> </a:t>
            </a:r>
            <a:r>
              <a:rPr lang="en-IN" dirty="0" err="1"/>
              <a:t>addrlen</a:t>
            </a:r>
            <a:r>
              <a:rPr lang="en-IN" dirty="0"/>
              <a:t>);</a:t>
            </a:r>
          </a:p>
          <a:p>
            <a:r>
              <a:rPr lang="sv-SE" dirty="0"/>
              <a:t>int listen(int sockfd, int backlog);</a:t>
            </a:r>
          </a:p>
          <a:p>
            <a:r>
              <a:rPr lang="en-US" dirty="0"/>
              <a:t>int </a:t>
            </a:r>
            <a:r>
              <a:rPr lang="en-US" dirty="0" err="1"/>
              <a:t>new_socket</a:t>
            </a:r>
            <a:r>
              <a:rPr lang="en-US" dirty="0"/>
              <a:t>= accept(int </a:t>
            </a:r>
            <a:r>
              <a:rPr lang="en-US" dirty="0" err="1"/>
              <a:t>sockfd</a:t>
            </a:r>
            <a:r>
              <a:rPr lang="en-US" dirty="0"/>
              <a:t>, struct </a:t>
            </a:r>
            <a:r>
              <a:rPr lang="en-US" dirty="0" err="1"/>
              <a:t>sockaddr</a:t>
            </a:r>
            <a:r>
              <a:rPr lang="en-US" dirty="0"/>
              <a:t> *</a:t>
            </a:r>
            <a:r>
              <a:rPr lang="en-US" dirty="0" err="1"/>
              <a:t>addr</a:t>
            </a:r>
            <a:r>
              <a:rPr lang="en-US" dirty="0"/>
              <a:t>, </a:t>
            </a:r>
            <a:r>
              <a:rPr lang="en-US" dirty="0" err="1"/>
              <a:t>socklen_t</a:t>
            </a:r>
            <a:r>
              <a:rPr lang="en-US" dirty="0"/>
              <a:t> *</a:t>
            </a:r>
            <a:r>
              <a:rPr lang="en-US" dirty="0" err="1"/>
              <a:t>addrlen</a:t>
            </a:r>
            <a:r>
              <a:rPr lang="en-US" dirty="0"/>
              <a:t>);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85273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536ED-F60E-4990-9E3D-F6AD2CB59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00002E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OSPF Protocol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F2052-B82A-42B4-9455-4618C77AE8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just"/>
            <a:r>
              <a:rPr lang="en-US" dirty="0">
                <a:solidFill>
                  <a:srgbClr val="00002E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OSPF is a routing protocol used in computer networks to distribute routing information between routers. It's an efficient way to ensure data packets reach their destination.</a:t>
            </a:r>
          </a:p>
          <a:p>
            <a:pPr algn="just"/>
            <a:r>
              <a:rPr lang="en-US" dirty="0">
                <a:solidFill>
                  <a:srgbClr val="00002E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OSPF, or Open Shortest Path First, is a link-state routing protocol that uses a sophisticated algorithm to calculate the optimal path for data packets. It's a popular choice for large networks, where its efficiency and scalability are crucial.</a:t>
            </a:r>
          </a:p>
          <a:p>
            <a:pPr algn="just"/>
            <a:r>
              <a:rPr lang="en-US" dirty="0">
                <a:solidFill>
                  <a:srgbClr val="00002E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OSPF uses a hierarchical structure to organize and manage large networks. This hierarchy allows for efficient routing updates and reduces network traffic.</a:t>
            </a:r>
            <a:endParaRPr lang="en-US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lvl="1" algn="just"/>
            <a:r>
              <a:rPr lang="en-US" dirty="0">
                <a:solidFill>
                  <a:srgbClr val="00002E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Autonomous System (AS): A collection of networks under a common administrative domain. AS boundaries are defined by AS numbers, used to identify different networks.</a:t>
            </a:r>
            <a:endParaRPr lang="en-US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lvl="1" algn="just"/>
            <a:r>
              <a:rPr lang="en-US" dirty="0">
                <a:solidFill>
                  <a:srgbClr val="00002E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Areas: Networks are divided into areas to segment traffic and improve performance</a:t>
            </a:r>
          </a:p>
          <a:p>
            <a:pPr lvl="1" algn="just"/>
            <a:r>
              <a:rPr lang="en-US" dirty="0">
                <a:solidFill>
                  <a:srgbClr val="00002E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Backbone Area: The central area of the network, connecting all other areas and handling inter-area routing.</a:t>
            </a:r>
            <a:endParaRPr lang="en-US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marL="457200" lvl="1" indent="0" algn="just">
              <a:buNone/>
            </a:pPr>
            <a:endParaRPr lang="en-US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algn="just"/>
            <a:endParaRPr lang="en-US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algn="just"/>
            <a:endParaRPr lang="en-US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algn="just"/>
            <a:endParaRPr lang="en-IN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6098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062BD551-2BDF-4EAA-8194-75353C2234BE}"/>
              </a:ext>
            </a:extLst>
          </p:cNvPr>
          <p:cNvGrpSpPr/>
          <p:nvPr/>
        </p:nvGrpSpPr>
        <p:grpSpPr>
          <a:xfrm>
            <a:off x="1812294" y="1187621"/>
            <a:ext cx="9752934" cy="3908704"/>
            <a:chOff x="1812294" y="1187621"/>
            <a:chExt cx="7708821" cy="3908704"/>
          </a:xfrm>
        </p:grpSpPr>
        <p:sp>
          <p:nvSpPr>
            <p:cNvPr id="32" name="Shape 2">
              <a:extLst>
                <a:ext uri="{FF2B5EF4-FFF2-40B4-BE49-F238E27FC236}">
                  <a16:creationId xmlns:a16="http://schemas.microsoft.com/office/drawing/2014/main" id="{1690CB5A-BA98-4131-B9ED-C3850F19FADD}"/>
                </a:ext>
              </a:extLst>
            </p:cNvPr>
            <p:cNvSpPr/>
            <p:nvPr/>
          </p:nvSpPr>
          <p:spPr>
            <a:xfrm>
              <a:off x="1812294" y="1187621"/>
              <a:ext cx="461248" cy="461248"/>
            </a:xfrm>
            <a:prstGeom prst="roundRect">
              <a:avLst>
                <a:gd name="adj" fmla="val 66684"/>
              </a:avLst>
            </a:prstGeom>
            <a:solidFill>
              <a:srgbClr val="F3F3FF"/>
            </a:solidFill>
            <a:ln w="22860">
              <a:solidFill>
                <a:srgbClr val="2D4DF2"/>
              </a:solidFill>
              <a:prstDash val="solid"/>
            </a:ln>
          </p:spPr>
        </p:sp>
        <p:sp>
          <p:nvSpPr>
            <p:cNvPr id="33" name="Text 3">
              <a:extLst>
                <a:ext uri="{FF2B5EF4-FFF2-40B4-BE49-F238E27FC236}">
                  <a16:creationId xmlns:a16="http://schemas.microsoft.com/office/drawing/2014/main" id="{7094753E-D88B-47F5-8893-E7874D36A86F}"/>
                </a:ext>
              </a:extLst>
            </p:cNvPr>
            <p:cNvSpPr/>
            <p:nvPr/>
          </p:nvSpPr>
          <p:spPr>
            <a:xfrm>
              <a:off x="1956002" y="1273466"/>
              <a:ext cx="173712" cy="289441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ctr">
                <a:lnSpc>
                  <a:spcPts val="2250"/>
                </a:lnSpc>
                <a:buNone/>
              </a:pPr>
              <a:r>
                <a:rPr lang="en-US" sz="2250" dirty="0">
                  <a:solidFill>
                    <a:srgbClr val="00002E"/>
                  </a:solidFill>
                  <a:latin typeface="Nunito Semi Bold" pitchFamily="34" charset="0"/>
                  <a:ea typeface="Nunito Semi Bold" pitchFamily="34" charset="-122"/>
                  <a:cs typeface="Nunito Semi Bold" pitchFamily="34" charset="-120"/>
                </a:rPr>
                <a:t>1</a:t>
              </a:r>
              <a:endParaRPr lang="en-US" sz="2250" dirty="0"/>
            </a:p>
          </p:txBody>
        </p:sp>
        <p:sp>
          <p:nvSpPr>
            <p:cNvPr id="34" name="Text 4">
              <a:extLst>
                <a:ext uri="{FF2B5EF4-FFF2-40B4-BE49-F238E27FC236}">
                  <a16:creationId xmlns:a16="http://schemas.microsoft.com/office/drawing/2014/main" id="{ED10781F-9C8D-404C-9DBD-E0DF0C8F1D06}"/>
                </a:ext>
              </a:extLst>
            </p:cNvPr>
            <p:cNvSpPr/>
            <p:nvPr/>
          </p:nvSpPr>
          <p:spPr>
            <a:xfrm>
              <a:off x="2478567" y="1187621"/>
              <a:ext cx="2816066" cy="301466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>
                <a:lnSpc>
                  <a:spcPts val="2350"/>
                </a:lnSpc>
                <a:buNone/>
              </a:pPr>
              <a:r>
                <a:rPr lang="en-US" sz="1850" dirty="0">
                  <a:solidFill>
                    <a:srgbClr val="00002E"/>
                  </a:solidFill>
                  <a:latin typeface="Nunito Semi Bold" pitchFamily="34" charset="0"/>
                  <a:ea typeface="Nunito Semi Bold" pitchFamily="34" charset="-122"/>
                  <a:cs typeface="Nunito Semi Bold" pitchFamily="34" charset="-120"/>
                </a:rPr>
                <a:t>Interior Gateway Protocol</a:t>
              </a:r>
              <a:endParaRPr lang="en-US" sz="1850" dirty="0"/>
            </a:p>
          </p:txBody>
        </p:sp>
        <p:sp>
          <p:nvSpPr>
            <p:cNvPr id="35" name="Text 5">
              <a:extLst>
                <a:ext uri="{FF2B5EF4-FFF2-40B4-BE49-F238E27FC236}">
                  <a16:creationId xmlns:a16="http://schemas.microsoft.com/office/drawing/2014/main" id="{47F70AB0-1F67-466A-8B5B-61472FA8A8F8}"/>
                </a:ext>
              </a:extLst>
            </p:cNvPr>
            <p:cNvSpPr/>
            <p:nvPr/>
          </p:nvSpPr>
          <p:spPr>
            <a:xfrm>
              <a:off x="2478567" y="1612079"/>
              <a:ext cx="3085624" cy="1312069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t"/>
            <a:lstStyle/>
            <a:p>
              <a:pPr marL="0" indent="0">
                <a:lnSpc>
                  <a:spcPts val="2550"/>
                </a:lnSpc>
                <a:buNone/>
              </a:pPr>
              <a:r>
                <a:rPr lang="en-US" sz="1600" dirty="0">
                  <a:solidFill>
                    <a:srgbClr val="00002E"/>
                  </a:solidFill>
                  <a:latin typeface="PT Sans" pitchFamily="34" charset="0"/>
                  <a:ea typeface="PT Sans" pitchFamily="34" charset="-122"/>
                  <a:cs typeface="PT Sans" pitchFamily="34" charset="-120"/>
                </a:rPr>
                <a:t>OSPF is designed for use within a single autonomous system, handling routing between routers within a network.</a:t>
              </a:r>
              <a:endParaRPr lang="en-US" sz="1600" dirty="0"/>
            </a:p>
          </p:txBody>
        </p:sp>
        <p:sp>
          <p:nvSpPr>
            <p:cNvPr id="36" name="Shape 6">
              <a:extLst>
                <a:ext uri="{FF2B5EF4-FFF2-40B4-BE49-F238E27FC236}">
                  <a16:creationId xmlns:a16="http://schemas.microsoft.com/office/drawing/2014/main" id="{B551B948-0EF0-40A9-A613-0B0F878C40F1}"/>
                </a:ext>
              </a:extLst>
            </p:cNvPr>
            <p:cNvSpPr/>
            <p:nvPr/>
          </p:nvSpPr>
          <p:spPr>
            <a:xfrm>
              <a:off x="5769217" y="1187621"/>
              <a:ext cx="461248" cy="461248"/>
            </a:xfrm>
            <a:prstGeom prst="roundRect">
              <a:avLst>
                <a:gd name="adj" fmla="val 66684"/>
              </a:avLst>
            </a:prstGeom>
            <a:solidFill>
              <a:srgbClr val="F3F3FF"/>
            </a:solidFill>
            <a:ln w="22860">
              <a:solidFill>
                <a:srgbClr val="018CE1"/>
              </a:solidFill>
              <a:prstDash val="solid"/>
            </a:ln>
          </p:spPr>
        </p:sp>
        <p:sp>
          <p:nvSpPr>
            <p:cNvPr id="37" name="Text 7">
              <a:extLst>
                <a:ext uri="{FF2B5EF4-FFF2-40B4-BE49-F238E27FC236}">
                  <a16:creationId xmlns:a16="http://schemas.microsoft.com/office/drawing/2014/main" id="{6579800B-D794-49DB-8A3C-B3032A66B6EC}"/>
                </a:ext>
              </a:extLst>
            </p:cNvPr>
            <p:cNvSpPr/>
            <p:nvPr/>
          </p:nvSpPr>
          <p:spPr>
            <a:xfrm>
              <a:off x="5912925" y="1273466"/>
              <a:ext cx="173712" cy="289441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ctr">
                <a:lnSpc>
                  <a:spcPts val="2250"/>
                </a:lnSpc>
                <a:buNone/>
              </a:pPr>
              <a:r>
                <a:rPr lang="en-US" sz="2250" dirty="0">
                  <a:solidFill>
                    <a:srgbClr val="00002E"/>
                  </a:solidFill>
                  <a:latin typeface="Nunito Semi Bold" pitchFamily="34" charset="0"/>
                  <a:ea typeface="Nunito Semi Bold" pitchFamily="34" charset="-122"/>
                  <a:cs typeface="Nunito Semi Bold" pitchFamily="34" charset="-120"/>
                </a:rPr>
                <a:t>2</a:t>
              </a:r>
              <a:endParaRPr lang="en-US" sz="2250" dirty="0"/>
            </a:p>
          </p:txBody>
        </p:sp>
        <p:sp>
          <p:nvSpPr>
            <p:cNvPr id="38" name="Text 8">
              <a:extLst>
                <a:ext uri="{FF2B5EF4-FFF2-40B4-BE49-F238E27FC236}">
                  <a16:creationId xmlns:a16="http://schemas.microsoft.com/office/drawing/2014/main" id="{AAEB7CE8-04B5-4CB3-A106-ADB92D03E180}"/>
                </a:ext>
              </a:extLst>
            </p:cNvPr>
            <p:cNvSpPr/>
            <p:nvPr/>
          </p:nvSpPr>
          <p:spPr>
            <a:xfrm>
              <a:off x="6435491" y="1187621"/>
              <a:ext cx="2412325" cy="301466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>
                <a:lnSpc>
                  <a:spcPts val="2350"/>
                </a:lnSpc>
                <a:buNone/>
              </a:pPr>
              <a:r>
                <a:rPr lang="en-US" sz="1850" dirty="0">
                  <a:solidFill>
                    <a:srgbClr val="00002E"/>
                  </a:solidFill>
                  <a:latin typeface="Nunito Semi Bold" pitchFamily="34" charset="0"/>
                  <a:ea typeface="Nunito Semi Bold" pitchFamily="34" charset="-122"/>
                  <a:cs typeface="Nunito Semi Bold" pitchFamily="34" charset="-120"/>
                </a:rPr>
                <a:t>Link-State Routing</a:t>
              </a:r>
              <a:endParaRPr lang="en-US" sz="1850" dirty="0"/>
            </a:p>
          </p:txBody>
        </p:sp>
        <p:sp>
          <p:nvSpPr>
            <p:cNvPr id="39" name="Text 9">
              <a:extLst>
                <a:ext uri="{FF2B5EF4-FFF2-40B4-BE49-F238E27FC236}">
                  <a16:creationId xmlns:a16="http://schemas.microsoft.com/office/drawing/2014/main" id="{71FA34D4-B706-4EC0-822F-D1541AC778D4}"/>
                </a:ext>
              </a:extLst>
            </p:cNvPr>
            <p:cNvSpPr/>
            <p:nvPr/>
          </p:nvSpPr>
          <p:spPr>
            <a:xfrm>
              <a:off x="6435491" y="1612079"/>
              <a:ext cx="3085624" cy="984052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t"/>
            <a:lstStyle/>
            <a:p>
              <a:pPr marL="0" indent="0">
                <a:lnSpc>
                  <a:spcPts val="2550"/>
                </a:lnSpc>
                <a:buNone/>
              </a:pPr>
              <a:r>
                <a:rPr lang="en-US" sz="1600" dirty="0">
                  <a:solidFill>
                    <a:srgbClr val="00002E"/>
                  </a:solidFill>
                  <a:latin typeface="PT Sans" pitchFamily="34" charset="0"/>
                  <a:ea typeface="PT Sans" pitchFamily="34" charset="-122"/>
                  <a:cs typeface="PT Sans" pitchFamily="34" charset="-120"/>
                </a:rPr>
                <a:t>Each router maintains a complete map of the network, allowing it to make informed routing decisions.</a:t>
              </a:r>
              <a:endParaRPr lang="en-US" sz="1600" dirty="0"/>
            </a:p>
          </p:txBody>
        </p:sp>
        <p:sp>
          <p:nvSpPr>
            <p:cNvPr id="40" name="Shape 10">
              <a:extLst>
                <a:ext uri="{FF2B5EF4-FFF2-40B4-BE49-F238E27FC236}">
                  <a16:creationId xmlns:a16="http://schemas.microsoft.com/office/drawing/2014/main" id="{3824714B-0B24-4BB9-8493-B8DD62AC839A}"/>
                </a:ext>
              </a:extLst>
            </p:cNvPr>
            <p:cNvSpPr/>
            <p:nvPr/>
          </p:nvSpPr>
          <p:spPr>
            <a:xfrm>
              <a:off x="1812294" y="3359798"/>
              <a:ext cx="461248" cy="461248"/>
            </a:xfrm>
            <a:prstGeom prst="roundRect">
              <a:avLst>
                <a:gd name="adj" fmla="val 66684"/>
              </a:avLst>
            </a:prstGeom>
            <a:solidFill>
              <a:srgbClr val="F3F3FF"/>
            </a:solidFill>
            <a:ln w="22860">
              <a:solidFill>
                <a:srgbClr val="DA33BF"/>
              </a:solidFill>
              <a:prstDash val="solid"/>
            </a:ln>
          </p:spPr>
        </p:sp>
        <p:sp>
          <p:nvSpPr>
            <p:cNvPr id="41" name="Text 11">
              <a:extLst>
                <a:ext uri="{FF2B5EF4-FFF2-40B4-BE49-F238E27FC236}">
                  <a16:creationId xmlns:a16="http://schemas.microsoft.com/office/drawing/2014/main" id="{DFB3F239-4657-464E-956F-C99BE56B19C9}"/>
                </a:ext>
              </a:extLst>
            </p:cNvPr>
            <p:cNvSpPr/>
            <p:nvPr/>
          </p:nvSpPr>
          <p:spPr>
            <a:xfrm>
              <a:off x="1956002" y="3445642"/>
              <a:ext cx="173712" cy="289441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ctr">
                <a:lnSpc>
                  <a:spcPts val="2250"/>
                </a:lnSpc>
                <a:buNone/>
              </a:pPr>
              <a:r>
                <a:rPr lang="en-US" sz="2250" dirty="0">
                  <a:solidFill>
                    <a:srgbClr val="00002E"/>
                  </a:solidFill>
                  <a:latin typeface="Nunito Semi Bold" pitchFamily="34" charset="0"/>
                  <a:ea typeface="Nunito Semi Bold" pitchFamily="34" charset="-122"/>
                  <a:cs typeface="Nunito Semi Bold" pitchFamily="34" charset="-120"/>
                </a:rPr>
                <a:t>3</a:t>
              </a:r>
              <a:endParaRPr lang="en-US" sz="2250" dirty="0"/>
            </a:p>
          </p:txBody>
        </p:sp>
        <p:sp>
          <p:nvSpPr>
            <p:cNvPr id="42" name="Text 12">
              <a:extLst>
                <a:ext uri="{FF2B5EF4-FFF2-40B4-BE49-F238E27FC236}">
                  <a16:creationId xmlns:a16="http://schemas.microsoft.com/office/drawing/2014/main" id="{D9AAAD8A-67FD-412A-9B6A-CE1EB1688B37}"/>
                </a:ext>
              </a:extLst>
            </p:cNvPr>
            <p:cNvSpPr/>
            <p:nvPr/>
          </p:nvSpPr>
          <p:spPr>
            <a:xfrm>
              <a:off x="2478567" y="3359798"/>
              <a:ext cx="2813923" cy="301466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>
                <a:lnSpc>
                  <a:spcPts val="2350"/>
                </a:lnSpc>
                <a:buNone/>
              </a:pPr>
              <a:r>
                <a:rPr lang="en-US" sz="1850" dirty="0">
                  <a:solidFill>
                    <a:srgbClr val="00002E"/>
                  </a:solidFill>
                  <a:latin typeface="Nunito Semi Bold" pitchFamily="34" charset="0"/>
                  <a:ea typeface="Nunito Semi Bold" pitchFamily="34" charset="-122"/>
                  <a:cs typeface="Nunito Semi Bold" pitchFamily="34" charset="-120"/>
                </a:rPr>
                <a:t>Shortest Path Calculation</a:t>
              </a:r>
              <a:endParaRPr lang="en-US" sz="1850" dirty="0"/>
            </a:p>
          </p:txBody>
        </p:sp>
        <p:sp>
          <p:nvSpPr>
            <p:cNvPr id="43" name="Text 13">
              <a:extLst>
                <a:ext uri="{FF2B5EF4-FFF2-40B4-BE49-F238E27FC236}">
                  <a16:creationId xmlns:a16="http://schemas.microsoft.com/office/drawing/2014/main" id="{03C08D44-67E4-4FD8-BB92-22E97651472A}"/>
                </a:ext>
              </a:extLst>
            </p:cNvPr>
            <p:cNvSpPr/>
            <p:nvPr/>
          </p:nvSpPr>
          <p:spPr>
            <a:xfrm>
              <a:off x="2478567" y="3784256"/>
              <a:ext cx="3085624" cy="1312069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t"/>
            <a:lstStyle/>
            <a:p>
              <a:pPr marL="0" indent="0">
                <a:lnSpc>
                  <a:spcPts val="2550"/>
                </a:lnSpc>
                <a:buNone/>
              </a:pPr>
              <a:r>
                <a:rPr lang="en-US" sz="1600" dirty="0">
                  <a:solidFill>
                    <a:srgbClr val="00002E"/>
                  </a:solidFill>
                  <a:latin typeface="PT Sans" pitchFamily="34" charset="0"/>
                  <a:ea typeface="PT Sans" pitchFamily="34" charset="-122"/>
                  <a:cs typeface="PT Sans" pitchFamily="34" charset="-120"/>
                </a:rPr>
                <a:t>OSPF utilizes Dijkstra's algorithm to determine the shortest path between routers, ensuring efficient data transmission.</a:t>
              </a:r>
              <a:endParaRPr lang="en-US" sz="1600" dirty="0"/>
            </a:p>
          </p:txBody>
        </p:sp>
        <p:sp>
          <p:nvSpPr>
            <p:cNvPr id="44" name="Shape 14">
              <a:extLst>
                <a:ext uri="{FF2B5EF4-FFF2-40B4-BE49-F238E27FC236}">
                  <a16:creationId xmlns:a16="http://schemas.microsoft.com/office/drawing/2014/main" id="{08EEF175-D7A9-4821-821E-C1467B364F2A}"/>
                </a:ext>
              </a:extLst>
            </p:cNvPr>
            <p:cNvSpPr/>
            <p:nvPr/>
          </p:nvSpPr>
          <p:spPr>
            <a:xfrm>
              <a:off x="5769217" y="3359798"/>
              <a:ext cx="461248" cy="461248"/>
            </a:xfrm>
            <a:prstGeom prst="roundRect">
              <a:avLst>
                <a:gd name="adj" fmla="val 66684"/>
              </a:avLst>
            </a:prstGeom>
            <a:solidFill>
              <a:srgbClr val="F3F3FF"/>
            </a:solidFill>
            <a:ln w="22860">
              <a:solidFill>
                <a:srgbClr val="2D4DF2"/>
              </a:solidFill>
              <a:prstDash val="solid"/>
            </a:ln>
          </p:spPr>
        </p:sp>
        <p:sp>
          <p:nvSpPr>
            <p:cNvPr id="45" name="Text 15">
              <a:extLst>
                <a:ext uri="{FF2B5EF4-FFF2-40B4-BE49-F238E27FC236}">
                  <a16:creationId xmlns:a16="http://schemas.microsoft.com/office/drawing/2014/main" id="{30B84B93-6E7E-4C5B-A0CE-845BA6E326C9}"/>
                </a:ext>
              </a:extLst>
            </p:cNvPr>
            <p:cNvSpPr/>
            <p:nvPr/>
          </p:nvSpPr>
          <p:spPr>
            <a:xfrm>
              <a:off x="5912925" y="3445642"/>
              <a:ext cx="173712" cy="289441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ctr">
                <a:lnSpc>
                  <a:spcPts val="2250"/>
                </a:lnSpc>
                <a:buNone/>
              </a:pPr>
              <a:r>
                <a:rPr lang="en-US" sz="2250" dirty="0">
                  <a:solidFill>
                    <a:srgbClr val="00002E"/>
                  </a:solidFill>
                  <a:latin typeface="Nunito Semi Bold" pitchFamily="34" charset="0"/>
                  <a:ea typeface="Nunito Semi Bold" pitchFamily="34" charset="-122"/>
                  <a:cs typeface="Nunito Semi Bold" pitchFamily="34" charset="-120"/>
                </a:rPr>
                <a:t>4</a:t>
              </a:r>
              <a:endParaRPr lang="en-US" sz="2250" dirty="0"/>
            </a:p>
          </p:txBody>
        </p:sp>
        <p:sp>
          <p:nvSpPr>
            <p:cNvPr id="46" name="Text 16">
              <a:extLst>
                <a:ext uri="{FF2B5EF4-FFF2-40B4-BE49-F238E27FC236}">
                  <a16:creationId xmlns:a16="http://schemas.microsoft.com/office/drawing/2014/main" id="{6A32852B-6B10-4BEF-AD65-AB0D891DF95E}"/>
                </a:ext>
              </a:extLst>
            </p:cNvPr>
            <p:cNvSpPr/>
            <p:nvPr/>
          </p:nvSpPr>
          <p:spPr>
            <a:xfrm>
              <a:off x="6435491" y="3359798"/>
              <a:ext cx="2412325" cy="301466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>
                <a:lnSpc>
                  <a:spcPts val="2350"/>
                </a:lnSpc>
                <a:buNone/>
              </a:pPr>
              <a:r>
                <a:rPr lang="en-US" sz="1850" dirty="0">
                  <a:solidFill>
                    <a:srgbClr val="00002E"/>
                  </a:solidFill>
                  <a:latin typeface="Nunito Semi Bold" pitchFamily="34" charset="0"/>
                  <a:ea typeface="Nunito Semi Bold" pitchFamily="34" charset="-122"/>
                  <a:cs typeface="Nunito Semi Bold" pitchFamily="34" charset="-120"/>
                </a:rPr>
                <a:t>Scalability</a:t>
              </a:r>
              <a:endParaRPr lang="en-US" sz="1850" dirty="0"/>
            </a:p>
          </p:txBody>
        </p:sp>
        <p:sp>
          <p:nvSpPr>
            <p:cNvPr id="47" name="Text 17">
              <a:extLst>
                <a:ext uri="{FF2B5EF4-FFF2-40B4-BE49-F238E27FC236}">
                  <a16:creationId xmlns:a16="http://schemas.microsoft.com/office/drawing/2014/main" id="{9A07C510-3934-4059-B312-7FDAE5610B89}"/>
                </a:ext>
              </a:extLst>
            </p:cNvPr>
            <p:cNvSpPr/>
            <p:nvPr/>
          </p:nvSpPr>
          <p:spPr>
            <a:xfrm>
              <a:off x="6435491" y="3784256"/>
              <a:ext cx="3085624" cy="1312069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t"/>
            <a:lstStyle/>
            <a:p>
              <a:pPr marL="0" indent="0">
                <a:lnSpc>
                  <a:spcPts val="2550"/>
                </a:lnSpc>
                <a:buNone/>
              </a:pPr>
              <a:r>
                <a:rPr lang="en-US" sz="1600" dirty="0">
                  <a:solidFill>
                    <a:srgbClr val="00002E"/>
                  </a:solidFill>
                  <a:latin typeface="PT Sans" pitchFamily="34" charset="0"/>
                  <a:ea typeface="PT Sans" pitchFamily="34" charset="-122"/>
                  <a:cs typeface="PT Sans" pitchFamily="34" charset="-120"/>
                </a:rPr>
                <a:t>OSPF can handle large networks with numerous routers, ensuring reliable routing in complex environments.</a:t>
              </a:r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82333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2FB264CE-F62B-4984-9A3B-0046223E6B90}"/>
              </a:ext>
            </a:extLst>
          </p:cNvPr>
          <p:cNvGrpSpPr/>
          <p:nvPr/>
        </p:nvGrpSpPr>
        <p:grpSpPr>
          <a:xfrm>
            <a:off x="662821" y="727949"/>
            <a:ext cx="10438768" cy="5544062"/>
            <a:chOff x="662821" y="727948"/>
            <a:chExt cx="13304758" cy="6773585"/>
          </a:xfrm>
        </p:grpSpPr>
        <p:sp>
          <p:nvSpPr>
            <p:cNvPr id="4" name="Text 0">
              <a:extLst>
                <a:ext uri="{FF2B5EF4-FFF2-40B4-BE49-F238E27FC236}">
                  <a16:creationId xmlns:a16="http://schemas.microsoft.com/office/drawing/2014/main" id="{CBFA4287-0E58-4EBE-AE7C-168DA9B0B361}"/>
                </a:ext>
              </a:extLst>
            </p:cNvPr>
            <p:cNvSpPr/>
            <p:nvPr/>
          </p:nvSpPr>
          <p:spPr>
            <a:xfrm>
              <a:off x="662821" y="727948"/>
              <a:ext cx="4456390" cy="556974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>
                <a:lnSpc>
                  <a:spcPts val="4350"/>
                </a:lnSpc>
                <a:buNone/>
              </a:pPr>
              <a:r>
                <a:rPr lang="en-US" sz="3500" dirty="0">
                  <a:solidFill>
                    <a:srgbClr val="00002E"/>
                  </a:solidFill>
                  <a:latin typeface="Nunito Semi Bold" pitchFamily="34" charset="0"/>
                  <a:ea typeface="Nunito Semi Bold" pitchFamily="34" charset="-122"/>
                  <a:cs typeface="Nunito Semi Bold" pitchFamily="34" charset="-120"/>
                </a:rPr>
                <a:t>OSPF Operation</a:t>
              </a:r>
              <a:endParaRPr lang="en-US" sz="3500" dirty="0"/>
            </a:p>
          </p:txBody>
        </p:sp>
        <p:sp>
          <p:nvSpPr>
            <p:cNvPr id="5" name="Text 1">
              <a:extLst>
                <a:ext uri="{FF2B5EF4-FFF2-40B4-BE49-F238E27FC236}">
                  <a16:creationId xmlns:a16="http://schemas.microsoft.com/office/drawing/2014/main" id="{D1398319-03D3-4BC8-B40F-65275FDE89AE}"/>
                </a:ext>
              </a:extLst>
            </p:cNvPr>
            <p:cNvSpPr/>
            <p:nvPr/>
          </p:nvSpPr>
          <p:spPr>
            <a:xfrm>
              <a:off x="662821" y="1663660"/>
              <a:ext cx="13304758" cy="60602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t"/>
            <a:lstStyle/>
            <a:p>
              <a:pPr marL="0" indent="0">
                <a:lnSpc>
                  <a:spcPts val="2350"/>
                </a:lnSpc>
                <a:buNone/>
              </a:pPr>
              <a:r>
                <a:rPr lang="en-US" sz="1450" dirty="0">
                  <a:solidFill>
                    <a:srgbClr val="00002E"/>
                  </a:solidFill>
                  <a:latin typeface="PT Sans" pitchFamily="34" charset="0"/>
                  <a:ea typeface="PT Sans" pitchFamily="34" charset="-122"/>
                  <a:cs typeface="PT Sans" pitchFamily="34" charset="-120"/>
                </a:rPr>
                <a:t>OSPF operates through a series of steps, starting with routers discovering their neighbors and exchanging link-state information. This information is used to build a comprehensive network map.</a:t>
              </a:r>
              <a:endParaRPr lang="en-US" sz="1450" dirty="0"/>
            </a:p>
          </p:txBody>
        </p:sp>
        <p:sp>
          <p:nvSpPr>
            <p:cNvPr id="6" name="Shape 2">
              <a:extLst>
                <a:ext uri="{FF2B5EF4-FFF2-40B4-BE49-F238E27FC236}">
                  <a16:creationId xmlns:a16="http://schemas.microsoft.com/office/drawing/2014/main" id="{469528AD-D2F1-4764-9523-B0E70A25D48A}"/>
                </a:ext>
              </a:extLst>
            </p:cNvPr>
            <p:cNvSpPr/>
            <p:nvPr/>
          </p:nvSpPr>
          <p:spPr>
            <a:xfrm>
              <a:off x="7303770" y="2482691"/>
              <a:ext cx="22860" cy="5018842"/>
            </a:xfrm>
            <a:prstGeom prst="roundRect">
              <a:avLst>
                <a:gd name="adj" fmla="val 1242784"/>
              </a:avLst>
            </a:prstGeom>
            <a:solidFill>
              <a:srgbClr val="000000">
                <a:alpha val="8000"/>
              </a:srgbClr>
            </a:solidFill>
            <a:ln/>
          </p:spPr>
        </p:sp>
        <p:sp>
          <p:nvSpPr>
            <p:cNvPr id="7" name="Shape 3">
              <a:extLst>
                <a:ext uri="{FF2B5EF4-FFF2-40B4-BE49-F238E27FC236}">
                  <a16:creationId xmlns:a16="http://schemas.microsoft.com/office/drawing/2014/main" id="{265BA296-3787-4AB3-839C-19A17BF5BDDD}"/>
                </a:ext>
              </a:extLst>
            </p:cNvPr>
            <p:cNvSpPr/>
            <p:nvPr/>
          </p:nvSpPr>
          <p:spPr>
            <a:xfrm>
              <a:off x="6462177" y="2897267"/>
              <a:ext cx="662821" cy="22860"/>
            </a:xfrm>
            <a:prstGeom prst="roundRect">
              <a:avLst>
                <a:gd name="adj" fmla="val 1242784"/>
              </a:avLst>
            </a:prstGeom>
            <a:solidFill>
              <a:srgbClr val="2D4DF2"/>
            </a:solidFill>
            <a:ln/>
          </p:spPr>
        </p:sp>
        <p:sp>
          <p:nvSpPr>
            <p:cNvPr id="8" name="Shape 4">
              <a:extLst>
                <a:ext uri="{FF2B5EF4-FFF2-40B4-BE49-F238E27FC236}">
                  <a16:creationId xmlns:a16="http://schemas.microsoft.com/office/drawing/2014/main" id="{6FE7D268-F33F-4430-B17A-ABF94DB9F6A0}"/>
                </a:ext>
              </a:extLst>
            </p:cNvPr>
            <p:cNvSpPr/>
            <p:nvPr/>
          </p:nvSpPr>
          <p:spPr>
            <a:xfrm>
              <a:off x="7102138" y="2695694"/>
              <a:ext cx="426125" cy="426125"/>
            </a:xfrm>
            <a:prstGeom prst="roundRect">
              <a:avLst>
                <a:gd name="adj" fmla="val 66671"/>
              </a:avLst>
            </a:prstGeom>
            <a:solidFill>
              <a:srgbClr val="F3F3FF"/>
            </a:solidFill>
            <a:ln w="22860">
              <a:solidFill>
                <a:srgbClr val="2D4DF2"/>
              </a:solidFill>
              <a:prstDash val="solid"/>
            </a:ln>
          </p:spPr>
        </p:sp>
        <p:sp>
          <p:nvSpPr>
            <p:cNvPr id="9" name="Text 5">
              <a:extLst>
                <a:ext uri="{FF2B5EF4-FFF2-40B4-BE49-F238E27FC236}">
                  <a16:creationId xmlns:a16="http://schemas.microsoft.com/office/drawing/2014/main" id="{8F66B266-3EE0-42D4-A6A2-78529936B2D1}"/>
                </a:ext>
              </a:extLst>
            </p:cNvPr>
            <p:cNvSpPr/>
            <p:nvPr/>
          </p:nvSpPr>
          <p:spPr>
            <a:xfrm>
              <a:off x="7235011" y="2774990"/>
              <a:ext cx="160377" cy="267414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ctr">
                <a:lnSpc>
                  <a:spcPts val="2100"/>
                </a:lnSpc>
                <a:buNone/>
              </a:pPr>
              <a:r>
                <a:rPr lang="en-US" sz="2100" dirty="0">
                  <a:solidFill>
                    <a:srgbClr val="00002E"/>
                  </a:solidFill>
                  <a:latin typeface="Nunito Semi Bold" pitchFamily="34" charset="0"/>
                  <a:ea typeface="Nunito Semi Bold" pitchFamily="34" charset="-122"/>
                  <a:cs typeface="Nunito Semi Bold" pitchFamily="34" charset="-120"/>
                </a:rPr>
                <a:t>1</a:t>
              </a:r>
              <a:endParaRPr lang="en-US" sz="2100" dirty="0"/>
            </a:p>
          </p:txBody>
        </p:sp>
        <p:sp>
          <p:nvSpPr>
            <p:cNvPr id="10" name="Text 6">
              <a:extLst>
                <a:ext uri="{FF2B5EF4-FFF2-40B4-BE49-F238E27FC236}">
                  <a16:creationId xmlns:a16="http://schemas.microsoft.com/office/drawing/2014/main" id="{488ED226-BADC-4EE6-8D37-A93A12580805}"/>
                </a:ext>
              </a:extLst>
            </p:cNvPr>
            <p:cNvSpPr/>
            <p:nvPr/>
          </p:nvSpPr>
          <p:spPr>
            <a:xfrm>
              <a:off x="4045387" y="2672001"/>
              <a:ext cx="2228136" cy="278368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r">
                <a:lnSpc>
                  <a:spcPts val="2150"/>
                </a:lnSpc>
                <a:buNone/>
              </a:pPr>
              <a:r>
                <a:rPr lang="en-US" sz="1750" dirty="0">
                  <a:solidFill>
                    <a:srgbClr val="00002E"/>
                  </a:solidFill>
                  <a:latin typeface="Nunito Semi Bold" pitchFamily="34" charset="0"/>
                  <a:ea typeface="Nunito Semi Bold" pitchFamily="34" charset="-122"/>
                  <a:cs typeface="Nunito Semi Bold" pitchFamily="34" charset="-120"/>
                </a:rPr>
                <a:t>Neighbor Discovery</a:t>
              </a:r>
              <a:endParaRPr lang="en-US" sz="1750" dirty="0"/>
            </a:p>
          </p:txBody>
        </p:sp>
        <p:sp>
          <p:nvSpPr>
            <p:cNvPr id="11" name="Text 7">
              <a:extLst>
                <a:ext uri="{FF2B5EF4-FFF2-40B4-BE49-F238E27FC236}">
                  <a16:creationId xmlns:a16="http://schemas.microsoft.com/office/drawing/2014/main" id="{F762B729-9C10-445C-9077-12EB4B1BD6D6}"/>
                </a:ext>
              </a:extLst>
            </p:cNvPr>
            <p:cNvSpPr/>
            <p:nvPr/>
          </p:nvSpPr>
          <p:spPr>
            <a:xfrm>
              <a:off x="662821" y="3063954"/>
              <a:ext cx="5610701" cy="60602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t"/>
            <a:lstStyle/>
            <a:p>
              <a:pPr marL="0" indent="0" algn="r">
                <a:lnSpc>
                  <a:spcPts val="2350"/>
                </a:lnSpc>
                <a:buNone/>
              </a:pPr>
              <a:r>
                <a:rPr lang="en-US" sz="1450" dirty="0">
                  <a:solidFill>
                    <a:srgbClr val="00002E"/>
                  </a:solidFill>
                  <a:latin typeface="PT Sans" pitchFamily="34" charset="0"/>
                  <a:ea typeface="PT Sans" pitchFamily="34" charset="-122"/>
                  <a:cs typeface="PT Sans" pitchFamily="34" charset="-120"/>
                </a:rPr>
                <a:t>Routers send out hello packets to identify their neighbors and establish communication channels.</a:t>
              </a:r>
              <a:endParaRPr lang="en-US" sz="1450" dirty="0"/>
            </a:p>
          </p:txBody>
        </p:sp>
        <p:sp>
          <p:nvSpPr>
            <p:cNvPr id="12" name="Shape 8">
              <a:extLst>
                <a:ext uri="{FF2B5EF4-FFF2-40B4-BE49-F238E27FC236}">
                  <a16:creationId xmlns:a16="http://schemas.microsoft.com/office/drawing/2014/main" id="{2D308DF4-6204-4085-A8B6-3A6E77546613}"/>
                </a:ext>
              </a:extLst>
            </p:cNvPr>
            <p:cNvSpPr/>
            <p:nvPr/>
          </p:nvSpPr>
          <p:spPr>
            <a:xfrm>
              <a:off x="7505402" y="3844171"/>
              <a:ext cx="662821" cy="22860"/>
            </a:xfrm>
            <a:prstGeom prst="roundRect">
              <a:avLst>
                <a:gd name="adj" fmla="val 1242784"/>
              </a:avLst>
            </a:prstGeom>
            <a:solidFill>
              <a:srgbClr val="018CE1"/>
            </a:solidFill>
            <a:ln/>
          </p:spPr>
        </p:sp>
        <p:sp>
          <p:nvSpPr>
            <p:cNvPr id="13" name="Shape 9">
              <a:extLst>
                <a:ext uri="{FF2B5EF4-FFF2-40B4-BE49-F238E27FC236}">
                  <a16:creationId xmlns:a16="http://schemas.microsoft.com/office/drawing/2014/main" id="{85F047C0-39EE-46E2-9E19-9DBB9C915C29}"/>
                </a:ext>
              </a:extLst>
            </p:cNvPr>
            <p:cNvSpPr/>
            <p:nvPr/>
          </p:nvSpPr>
          <p:spPr>
            <a:xfrm>
              <a:off x="7102138" y="3642598"/>
              <a:ext cx="426125" cy="426125"/>
            </a:xfrm>
            <a:prstGeom prst="roundRect">
              <a:avLst>
                <a:gd name="adj" fmla="val 66671"/>
              </a:avLst>
            </a:prstGeom>
            <a:solidFill>
              <a:srgbClr val="F3F3FF"/>
            </a:solidFill>
            <a:ln w="22860">
              <a:solidFill>
                <a:srgbClr val="018CE1"/>
              </a:solidFill>
              <a:prstDash val="solid"/>
            </a:ln>
          </p:spPr>
        </p:sp>
        <p:sp>
          <p:nvSpPr>
            <p:cNvPr id="14" name="Text 10">
              <a:extLst>
                <a:ext uri="{FF2B5EF4-FFF2-40B4-BE49-F238E27FC236}">
                  <a16:creationId xmlns:a16="http://schemas.microsoft.com/office/drawing/2014/main" id="{75BC85AA-969E-4CB5-B6F3-EE2BF9A50CC2}"/>
                </a:ext>
              </a:extLst>
            </p:cNvPr>
            <p:cNvSpPr/>
            <p:nvPr/>
          </p:nvSpPr>
          <p:spPr>
            <a:xfrm>
              <a:off x="7235011" y="3721894"/>
              <a:ext cx="160377" cy="267414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ctr">
                <a:lnSpc>
                  <a:spcPts val="2100"/>
                </a:lnSpc>
                <a:buNone/>
              </a:pPr>
              <a:r>
                <a:rPr lang="en-US" sz="2100" dirty="0">
                  <a:solidFill>
                    <a:srgbClr val="00002E"/>
                  </a:solidFill>
                  <a:latin typeface="Nunito Semi Bold" pitchFamily="34" charset="0"/>
                  <a:ea typeface="Nunito Semi Bold" pitchFamily="34" charset="-122"/>
                  <a:cs typeface="Nunito Semi Bold" pitchFamily="34" charset="-120"/>
                </a:rPr>
                <a:t>2</a:t>
              </a:r>
              <a:endParaRPr lang="en-US" sz="2100" dirty="0"/>
            </a:p>
          </p:txBody>
        </p:sp>
        <p:sp>
          <p:nvSpPr>
            <p:cNvPr id="15" name="Text 11">
              <a:extLst>
                <a:ext uri="{FF2B5EF4-FFF2-40B4-BE49-F238E27FC236}">
                  <a16:creationId xmlns:a16="http://schemas.microsoft.com/office/drawing/2014/main" id="{3C153B3C-1288-46C5-AAA8-5B85CD653453}"/>
                </a:ext>
              </a:extLst>
            </p:cNvPr>
            <p:cNvSpPr/>
            <p:nvPr/>
          </p:nvSpPr>
          <p:spPr>
            <a:xfrm>
              <a:off x="8356878" y="3618905"/>
              <a:ext cx="3316367" cy="278368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2150"/>
                </a:lnSpc>
                <a:buNone/>
              </a:pPr>
              <a:r>
                <a:rPr lang="en-US" sz="1750" dirty="0">
                  <a:solidFill>
                    <a:srgbClr val="00002E"/>
                  </a:solidFill>
                  <a:latin typeface="Nunito Semi Bold" pitchFamily="34" charset="0"/>
                  <a:ea typeface="Nunito Semi Bold" pitchFamily="34" charset="-122"/>
                  <a:cs typeface="Nunito Semi Bold" pitchFamily="34" charset="-120"/>
                </a:rPr>
                <a:t>Link-State Information Exchange</a:t>
              </a:r>
              <a:endParaRPr lang="en-US" sz="1750" dirty="0"/>
            </a:p>
          </p:txBody>
        </p:sp>
        <p:sp>
          <p:nvSpPr>
            <p:cNvPr id="16" name="Text 12">
              <a:extLst>
                <a:ext uri="{FF2B5EF4-FFF2-40B4-BE49-F238E27FC236}">
                  <a16:creationId xmlns:a16="http://schemas.microsoft.com/office/drawing/2014/main" id="{4D4206F3-E7DD-44BE-9E52-A3FE731802E0}"/>
                </a:ext>
              </a:extLst>
            </p:cNvPr>
            <p:cNvSpPr/>
            <p:nvPr/>
          </p:nvSpPr>
          <p:spPr>
            <a:xfrm>
              <a:off x="8356878" y="4010858"/>
              <a:ext cx="5610701" cy="60602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t"/>
            <a:lstStyle/>
            <a:p>
              <a:pPr marL="0" indent="0" algn="l">
                <a:lnSpc>
                  <a:spcPts val="2350"/>
                </a:lnSpc>
                <a:buNone/>
              </a:pPr>
              <a:r>
                <a:rPr lang="en-US" sz="1450" dirty="0">
                  <a:solidFill>
                    <a:srgbClr val="00002E"/>
                  </a:solidFill>
                  <a:latin typeface="PT Sans" pitchFamily="34" charset="0"/>
                  <a:ea typeface="PT Sans" pitchFamily="34" charset="-122"/>
                  <a:cs typeface="PT Sans" pitchFamily="34" charset="-120"/>
                </a:rPr>
                <a:t>Routers flood their link-state information, including network topology, link costs, and network addresses, to their neighbors.</a:t>
              </a:r>
              <a:endParaRPr lang="en-US" sz="1450" dirty="0"/>
            </a:p>
          </p:txBody>
        </p:sp>
        <p:sp>
          <p:nvSpPr>
            <p:cNvPr id="17" name="Shape 13">
              <a:extLst>
                <a:ext uri="{FF2B5EF4-FFF2-40B4-BE49-F238E27FC236}">
                  <a16:creationId xmlns:a16="http://schemas.microsoft.com/office/drawing/2014/main" id="{3AB8FE2F-2A03-4D8F-BC0D-A384BF8941A4}"/>
                </a:ext>
              </a:extLst>
            </p:cNvPr>
            <p:cNvSpPr/>
            <p:nvPr/>
          </p:nvSpPr>
          <p:spPr>
            <a:xfrm>
              <a:off x="6462177" y="4696420"/>
              <a:ext cx="662821" cy="22860"/>
            </a:xfrm>
            <a:prstGeom prst="roundRect">
              <a:avLst>
                <a:gd name="adj" fmla="val 1242784"/>
              </a:avLst>
            </a:prstGeom>
            <a:solidFill>
              <a:srgbClr val="DA33BF"/>
            </a:solidFill>
            <a:ln/>
          </p:spPr>
        </p:sp>
        <p:sp>
          <p:nvSpPr>
            <p:cNvPr id="18" name="Shape 14">
              <a:extLst>
                <a:ext uri="{FF2B5EF4-FFF2-40B4-BE49-F238E27FC236}">
                  <a16:creationId xmlns:a16="http://schemas.microsoft.com/office/drawing/2014/main" id="{35FC2A05-12D7-4477-A9F8-DF1AFC67D33F}"/>
                </a:ext>
              </a:extLst>
            </p:cNvPr>
            <p:cNvSpPr/>
            <p:nvPr/>
          </p:nvSpPr>
          <p:spPr>
            <a:xfrm>
              <a:off x="7102138" y="4494848"/>
              <a:ext cx="426125" cy="426125"/>
            </a:xfrm>
            <a:prstGeom prst="roundRect">
              <a:avLst>
                <a:gd name="adj" fmla="val 66671"/>
              </a:avLst>
            </a:prstGeom>
            <a:solidFill>
              <a:srgbClr val="F3F3FF"/>
            </a:solidFill>
            <a:ln w="22860">
              <a:solidFill>
                <a:srgbClr val="DA33BF"/>
              </a:solidFill>
              <a:prstDash val="solid"/>
            </a:ln>
          </p:spPr>
        </p:sp>
        <p:sp>
          <p:nvSpPr>
            <p:cNvPr id="19" name="Text 15">
              <a:extLst>
                <a:ext uri="{FF2B5EF4-FFF2-40B4-BE49-F238E27FC236}">
                  <a16:creationId xmlns:a16="http://schemas.microsoft.com/office/drawing/2014/main" id="{B4B66622-960F-485D-ABF6-8ACBC4E45951}"/>
                </a:ext>
              </a:extLst>
            </p:cNvPr>
            <p:cNvSpPr/>
            <p:nvPr/>
          </p:nvSpPr>
          <p:spPr>
            <a:xfrm>
              <a:off x="7235011" y="4574143"/>
              <a:ext cx="160377" cy="267414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ctr">
                <a:lnSpc>
                  <a:spcPts val="2100"/>
                </a:lnSpc>
                <a:buNone/>
              </a:pPr>
              <a:r>
                <a:rPr lang="en-US" sz="2100" dirty="0">
                  <a:solidFill>
                    <a:srgbClr val="00002E"/>
                  </a:solidFill>
                  <a:latin typeface="Nunito Semi Bold" pitchFamily="34" charset="0"/>
                  <a:ea typeface="Nunito Semi Bold" pitchFamily="34" charset="-122"/>
                  <a:cs typeface="Nunito Semi Bold" pitchFamily="34" charset="-120"/>
                </a:rPr>
                <a:t>3</a:t>
              </a:r>
              <a:endParaRPr lang="en-US" sz="2100" dirty="0"/>
            </a:p>
          </p:txBody>
        </p:sp>
        <p:sp>
          <p:nvSpPr>
            <p:cNvPr id="20" name="Text 16">
              <a:extLst>
                <a:ext uri="{FF2B5EF4-FFF2-40B4-BE49-F238E27FC236}">
                  <a16:creationId xmlns:a16="http://schemas.microsoft.com/office/drawing/2014/main" id="{D9E6FDE2-AFEC-4C98-AB84-E446DBDFF693}"/>
                </a:ext>
              </a:extLst>
            </p:cNvPr>
            <p:cNvSpPr/>
            <p:nvPr/>
          </p:nvSpPr>
          <p:spPr>
            <a:xfrm>
              <a:off x="3630335" y="4471154"/>
              <a:ext cx="2643188" cy="278368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r">
                <a:lnSpc>
                  <a:spcPts val="2150"/>
                </a:lnSpc>
                <a:buNone/>
              </a:pPr>
              <a:r>
                <a:rPr lang="en-US" sz="1750" dirty="0">
                  <a:solidFill>
                    <a:srgbClr val="00002E"/>
                  </a:solidFill>
                  <a:latin typeface="Nunito Semi Bold" pitchFamily="34" charset="0"/>
                  <a:ea typeface="Nunito Semi Bold" pitchFamily="34" charset="-122"/>
                  <a:cs typeface="Nunito Semi Bold" pitchFamily="34" charset="-120"/>
                </a:rPr>
                <a:t>Database Synchronization</a:t>
              </a:r>
              <a:endParaRPr lang="en-US" sz="1750" dirty="0"/>
            </a:p>
          </p:txBody>
        </p:sp>
        <p:sp>
          <p:nvSpPr>
            <p:cNvPr id="21" name="Text 17">
              <a:extLst>
                <a:ext uri="{FF2B5EF4-FFF2-40B4-BE49-F238E27FC236}">
                  <a16:creationId xmlns:a16="http://schemas.microsoft.com/office/drawing/2014/main" id="{242B308E-5D0C-45C9-8F92-36777967EE44}"/>
                </a:ext>
              </a:extLst>
            </p:cNvPr>
            <p:cNvSpPr/>
            <p:nvPr/>
          </p:nvSpPr>
          <p:spPr>
            <a:xfrm>
              <a:off x="662821" y="4863108"/>
              <a:ext cx="5610701" cy="60602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t"/>
            <a:lstStyle/>
            <a:p>
              <a:pPr marL="0" indent="0" algn="r">
                <a:lnSpc>
                  <a:spcPts val="2350"/>
                </a:lnSpc>
                <a:buNone/>
              </a:pPr>
              <a:r>
                <a:rPr lang="en-US" sz="1450" dirty="0">
                  <a:solidFill>
                    <a:srgbClr val="00002E"/>
                  </a:solidFill>
                  <a:latin typeface="PT Sans" pitchFamily="34" charset="0"/>
                  <a:ea typeface="PT Sans" pitchFamily="34" charset="-122"/>
                  <a:cs typeface="PT Sans" pitchFamily="34" charset="-120"/>
                </a:rPr>
                <a:t>Routers build a complete network map using the received link-state information, ensuring consistency across the network.</a:t>
              </a:r>
              <a:endParaRPr lang="en-US" sz="1450" dirty="0"/>
            </a:p>
          </p:txBody>
        </p:sp>
        <p:sp>
          <p:nvSpPr>
            <p:cNvPr id="22" name="Shape 18">
              <a:extLst>
                <a:ext uri="{FF2B5EF4-FFF2-40B4-BE49-F238E27FC236}">
                  <a16:creationId xmlns:a16="http://schemas.microsoft.com/office/drawing/2014/main" id="{9C0752D6-3562-4747-B9E1-5811B711600C}"/>
                </a:ext>
              </a:extLst>
            </p:cNvPr>
            <p:cNvSpPr/>
            <p:nvPr/>
          </p:nvSpPr>
          <p:spPr>
            <a:xfrm>
              <a:off x="7505402" y="5548670"/>
              <a:ext cx="662821" cy="22860"/>
            </a:xfrm>
            <a:prstGeom prst="roundRect">
              <a:avLst>
                <a:gd name="adj" fmla="val 1242784"/>
              </a:avLst>
            </a:prstGeom>
            <a:solidFill>
              <a:srgbClr val="2D4DF2"/>
            </a:solidFill>
            <a:ln/>
          </p:spPr>
        </p:sp>
        <p:sp>
          <p:nvSpPr>
            <p:cNvPr id="23" name="Shape 19">
              <a:extLst>
                <a:ext uri="{FF2B5EF4-FFF2-40B4-BE49-F238E27FC236}">
                  <a16:creationId xmlns:a16="http://schemas.microsoft.com/office/drawing/2014/main" id="{52408277-C6CE-49FE-8BDA-3BCB739A2B9F}"/>
                </a:ext>
              </a:extLst>
            </p:cNvPr>
            <p:cNvSpPr/>
            <p:nvPr/>
          </p:nvSpPr>
          <p:spPr>
            <a:xfrm>
              <a:off x="7102138" y="5347097"/>
              <a:ext cx="426125" cy="426125"/>
            </a:xfrm>
            <a:prstGeom prst="roundRect">
              <a:avLst>
                <a:gd name="adj" fmla="val 66671"/>
              </a:avLst>
            </a:prstGeom>
            <a:solidFill>
              <a:srgbClr val="F3F3FF"/>
            </a:solidFill>
            <a:ln w="22860">
              <a:solidFill>
                <a:srgbClr val="2D4DF2"/>
              </a:solidFill>
              <a:prstDash val="solid"/>
            </a:ln>
          </p:spPr>
        </p:sp>
        <p:sp>
          <p:nvSpPr>
            <p:cNvPr id="24" name="Text 20">
              <a:extLst>
                <a:ext uri="{FF2B5EF4-FFF2-40B4-BE49-F238E27FC236}">
                  <a16:creationId xmlns:a16="http://schemas.microsoft.com/office/drawing/2014/main" id="{4CB94605-4219-48D0-8EF3-2E6FDEAAFF45}"/>
                </a:ext>
              </a:extLst>
            </p:cNvPr>
            <p:cNvSpPr/>
            <p:nvPr/>
          </p:nvSpPr>
          <p:spPr>
            <a:xfrm>
              <a:off x="7235011" y="5426393"/>
              <a:ext cx="160377" cy="267414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ctr">
                <a:lnSpc>
                  <a:spcPts val="2100"/>
                </a:lnSpc>
                <a:buNone/>
              </a:pPr>
              <a:r>
                <a:rPr lang="en-US" sz="2100" dirty="0">
                  <a:solidFill>
                    <a:srgbClr val="00002E"/>
                  </a:solidFill>
                  <a:latin typeface="Nunito Semi Bold" pitchFamily="34" charset="0"/>
                  <a:ea typeface="Nunito Semi Bold" pitchFamily="34" charset="-122"/>
                  <a:cs typeface="Nunito Semi Bold" pitchFamily="34" charset="-120"/>
                </a:rPr>
                <a:t>4</a:t>
              </a:r>
              <a:endParaRPr lang="en-US" sz="2100" dirty="0"/>
            </a:p>
          </p:txBody>
        </p:sp>
        <p:sp>
          <p:nvSpPr>
            <p:cNvPr id="25" name="Text 21">
              <a:extLst>
                <a:ext uri="{FF2B5EF4-FFF2-40B4-BE49-F238E27FC236}">
                  <a16:creationId xmlns:a16="http://schemas.microsoft.com/office/drawing/2014/main" id="{08A7B37E-1B5B-47EA-8A7B-024EAAA851E9}"/>
                </a:ext>
              </a:extLst>
            </p:cNvPr>
            <p:cNvSpPr/>
            <p:nvPr/>
          </p:nvSpPr>
          <p:spPr>
            <a:xfrm>
              <a:off x="8356878" y="5323403"/>
              <a:ext cx="2599968" cy="278368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2150"/>
                </a:lnSpc>
                <a:buNone/>
              </a:pPr>
              <a:r>
                <a:rPr lang="en-US" sz="1750" dirty="0">
                  <a:solidFill>
                    <a:srgbClr val="00002E"/>
                  </a:solidFill>
                  <a:latin typeface="Nunito Semi Bold" pitchFamily="34" charset="0"/>
                  <a:ea typeface="Nunito Semi Bold" pitchFamily="34" charset="-122"/>
                  <a:cs typeface="Nunito Semi Bold" pitchFamily="34" charset="-120"/>
                </a:rPr>
                <a:t>Shortest Path Calculation</a:t>
              </a:r>
              <a:endParaRPr lang="en-US" sz="1750" dirty="0"/>
            </a:p>
          </p:txBody>
        </p:sp>
        <p:sp>
          <p:nvSpPr>
            <p:cNvPr id="26" name="Text 22">
              <a:extLst>
                <a:ext uri="{FF2B5EF4-FFF2-40B4-BE49-F238E27FC236}">
                  <a16:creationId xmlns:a16="http://schemas.microsoft.com/office/drawing/2014/main" id="{48927710-FA1F-49ED-A8F5-DD0D067F2188}"/>
                </a:ext>
              </a:extLst>
            </p:cNvPr>
            <p:cNvSpPr/>
            <p:nvPr/>
          </p:nvSpPr>
          <p:spPr>
            <a:xfrm>
              <a:off x="8356878" y="5715357"/>
              <a:ext cx="5610701" cy="60602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t"/>
            <a:lstStyle/>
            <a:p>
              <a:pPr marL="0" indent="0" algn="l">
                <a:lnSpc>
                  <a:spcPts val="2350"/>
                </a:lnSpc>
                <a:buNone/>
              </a:pPr>
              <a:r>
                <a:rPr lang="en-US" sz="1450" dirty="0">
                  <a:solidFill>
                    <a:srgbClr val="00002E"/>
                  </a:solidFill>
                  <a:latin typeface="PT Sans" pitchFamily="34" charset="0"/>
                  <a:ea typeface="PT Sans" pitchFamily="34" charset="-122"/>
                  <a:cs typeface="PT Sans" pitchFamily="34" charset="-120"/>
                </a:rPr>
                <a:t>Routers employ Dijkstra's algorithm to calculate the shortest path to every other router in the network.</a:t>
              </a:r>
              <a:endParaRPr lang="en-US" sz="1450" dirty="0"/>
            </a:p>
          </p:txBody>
        </p:sp>
        <p:sp>
          <p:nvSpPr>
            <p:cNvPr id="27" name="Shape 23">
              <a:extLst>
                <a:ext uri="{FF2B5EF4-FFF2-40B4-BE49-F238E27FC236}">
                  <a16:creationId xmlns:a16="http://schemas.microsoft.com/office/drawing/2014/main" id="{F5A76337-1DD9-4361-8917-AA1E059877CE}"/>
                </a:ext>
              </a:extLst>
            </p:cNvPr>
            <p:cNvSpPr/>
            <p:nvPr/>
          </p:nvSpPr>
          <p:spPr>
            <a:xfrm>
              <a:off x="6462177" y="6400919"/>
              <a:ext cx="662821" cy="22860"/>
            </a:xfrm>
            <a:prstGeom prst="roundRect">
              <a:avLst>
                <a:gd name="adj" fmla="val 1242784"/>
              </a:avLst>
            </a:prstGeom>
            <a:solidFill>
              <a:srgbClr val="018CE1"/>
            </a:solidFill>
            <a:ln/>
          </p:spPr>
        </p:sp>
        <p:sp>
          <p:nvSpPr>
            <p:cNvPr id="28" name="Shape 24">
              <a:extLst>
                <a:ext uri="{FF2B5EF4-FFF2-40B4-BE49-F238E27FC236}">
                  <a16:creationId xmlns:a16="http://schemas.microsoft.com/office/drawing/2014/main" id="{FCC321B7-9BA7-4254-9A57-482C52C7D200}"/>
                </a:ext>
              </a:extLst>
            </p:cNvPr>
            <p:cNvSpPr/>
            <p:nvPr/>
          </p:nvSpPr>
          <p:spPr>
            <a:xfrm>
              <a:off x="7102138" y="6199346"/>
              <a:ext cx="426125" cy="426125"/>
            </a:xfrm>
            <a:prstGeom prst="roundRect">
              <a:avLst>
                <a:gd name="adj" fmla="val 66671"/>
              </a:avLst>
            </a:prstGeom>
            <a:solidFill>
              <a:srgbClr val="F3F3FF"/>
            </a:solidFill>
            <a:ln w="22860">
              <a:solidFill>
                <a:srgbClr val="018CE1"/>
              </a:solidFill>
              <a:prstDash val="solid"/>
            </a:ln>
          </p:spPr>
        </p:sp>
        <p:sp>
          <p:nvSpPr>
            <p:cNvPr id="29" name="Text 25">
              <a:extLst>
                <a:ext uri="{FF2B5EF4-FFF2-40B4-BE49-F238E27FC236}">
                  <a16:creationId xmlns:a16="http://schemas.microsoft.com/office/drawing/2014/main" id="{81D9AB32-6792-4F96-A0C7-C8F03697D691}"/>
                </a:ext>
              </a:extLst>
            </p:cNvPr>
            <p:cNvSpPr/>
            <p:nvPr/>
          </p:nvSpPr>
          <p:spPr>
            <a:xfrm>
              <a:off x="7235011" y="6278642"/>
              <a:ext cx="160377" cy="267414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ctr">
                <a:lnSpc>
                  <a:spcPts val="2100"/>
                </a:lnSpc>
                <a:buNone/>
              </a:pPr>
              <a:r>
                <a:rPr lang="en-US" sz="2100" dirty="0">
                  <a:solidFill>
                    <a:srgbClr val="00002E"/>
                  </a:solidFill>
                  <a:latin typeface="Nunito Semi Bold" pitchFamily="34" charset="0"/>
                  <a:ea typeface="Nunito Semi Bold" pitchFamily="34" charset="-122"/>
                  <a:cs typeface="Nunito Semi Bold" pitchFamily="34" charset="-120"/>
                </a:rPr>
                <a:t>5</a:t>
              </a:r>
              <a:endParaRPr lang="en-US" sz="2100" dirty="0"/>
            </a:p>
          </p:txBody>
        </p:sp>
        <p:sp>
          <p:nvSpPr>
            <p:cNvPr id="30" name="Text 26">
              <a:extLst>
                <a:ext uri="{FF2B5EF4-FFF2-40B4-BE49-F238E27FC236}">
                  <a16:creationId xmlns:a16="http://schemas.microsoft.com/office/drawing/2014/main" id="{2040E2F7-C343-4912-85ED-6C8EDF54A9FD}"/>
                </a:ext>
              </a:extLst>
            </p:cNvPr>
            <p:cNvSpPr/>
            <p:nvPr/>
          </p:nvSpPr>
          <p:spPr>
            <a:xfrm>
              <a:off x="4045387" y="6175653"/>
              <a:ext cx="2228136" cy="278368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r">
                <a:lnSpc>
                  <a:spcPts val="2150"/>
                </a:lnSpc>
                <a:buNone/>
              </a:pPr>
              <a:r>
                <a:rPr lang="en-US" sz="1750" dirty="0">
                  <a:solidFill>
                    <a:srgbClr val="00002E"/>
                  </a:solidFill>
                  <a:latin typeface="Nunito Semi Bold" pitchFamily="34" charset="0"/>
                  <a:ea typeface="Nunito Semi Bold" pitchFamily="34" charset="-122"/>
                  <a:cs typeface="Nunito Semi Bold" pitchFamily="34" charset="-120"/>
                </a:rPr>
                <a:t>Routing Updates</a:t>
              </a:r>
              <a:endParaRPr lang="en-US" sz="1750" dirty="0"/>
            </a:p>
          </p:txBody>
        </p:sp>
        <p:sp>
          <p:nvSpPr>
            <p:cNvPr id="31" name="Text 27">
              <a:extLst>
                <a:ext uri="{FF2B5EF4-FFF2-40B4-BE49-F238E27FC236}">
                  <a16:creationId xmlns:a16="http://schemas.microsoft.com/office/drawing/2014/main" id="{4A3BB07C-CAFF-493F-BC81-1419B8120466}"/>
                </a:ext>
              </a:extLst>
            </p:cNvPr>
            <p:cNvSpPr/>
            <p:nvPr/>
          </p:nvSpPr>
          <p:spPr>
            <a:xfrm>
              <a:off x="662821" y="6567607"/>
              <a:ext cx="5610701" cy="60602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t"/>
            <a:lstStyle/>
            <a:p>
              <a:pPr marL="0" indent="0" algn="r">
                <a:lnSpc>
                  <a:spcPts val="2350"/>
                </a:lnSpc>
                <a:buNone/>
              </a:pPr>
              <a:r>
                <a:rPr lang="en-US" sz="1450" dirty="0">
                  <a:solidFill>
                    <a:srgbClr val="00002E"/>
                  </a:solidFill>
                  <a:latin typeface="PT Sans" pitchFamily="34" charset="0"/>
                  <a:ea typeface="PT Sans" pitchFamily="34" charset="-122"/>
                  <a:cs typeface="PT Sans" pitchFamily="34" charset="-120"/>
                </a:rPr>
                <a:t>When link-state information changes, routers propagate the updated information to their neighbors, ensuring dynamic route adjustments.</a:t>
              </a:r>
              <a:endParaRPr lang="en-US" sz="1450" dirty="0"/>
            </a:p>
          </p:txBody>
        </p:sp>
      </p:grpSp>
    </p:spTree>
    <p:extLst>
      <p:ext uri="{BB962C8B-B14F-4D97-AF65-F5344CB8AC3E}">
        <p14:creationId xmlns:p14="http://schemas.microsoft.com/office/powerpoint/2010/main" val="22278596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977A3E08-A4BC-491E-84D0-8CAC1040E665}"/>
              </a:ext>
            </a:extLst>
          </p:cNvPr>
          <p:cNvGrpSpPr/>
          <p:nvPr/>
        </p:nvGrpSpPr>
        <p:grpSpPr>
          <a:xfrm>
            <a:off x="786051" y="793790"/>
            <a:ext cx="10405690" cy="4409275"/>
            <a:chOff x="786051" y="793790"/>
            <a:chExt cx="7571899" cy="6642020"/>
          </a:xfrm>
        </p:grpSpPr>
        <p:sp>
          <p:nvSpPr>
            <p:cNvPr id="4" name="Text 0">
              <a:extLst>
                <a:ext uri="{FF2B5EF4-FFF2-40B4-BE49-F238E27FC236}">
                  <a16:creationId xmlns:a16="http://schemas.microsoft.com/office/drawing/2014/main" id="{6D9BD966-63C4-4659-9434-ABD4E5894FD3}"/>
                </a:ext>
              </a:extLst>
            </p:cNvPr>
            <p:cNvSpPr/>
            <p:nvPr/>
          </p:nvSpPr>
          <p:spPr>
            <a:xfrm>
              <a:off x="786051" y="793790"/>
              <a:ext cx="5284946" cy="660559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>
                <a:lnSpc>
                  <a:spcPts val="5200"/>
                </a:lnSpc>
                <a:buNone/>
              </a:pPr>
              <a:r>
                <a:rPr lang="en-US" sz="4150" dirty="0">
                  <a:solidFill>
                    <a:srgbClr val="00002E"/>
                  </a:solidFill>
                  <a:latin typeface="Nunito Semi Bold" pitchFamily="34" charset="0"/>
                  <a:ea typeface="Nunito Semi Bold" pitchFamily="34" charset="-122"/>
                  <a:cs typeface="Nunito Semi Bold" pitchFamily="34" charset="-120"/>
                </a:rPr>
                <a:t>OSPF Packet Types</a:t>
              </a:r>
              <a:endParaRPr lang="en-US" sz="4150" dirty="0"/>
            </a:p>
          </p:txBody>
        </p:sp>
        <p:sp>
          <p:nvSpPr>
            <p:cNvPr id="5" name="Text 1">
              <a:extLst>
                <a:ext uri="{FF2B5EF4-FFF2-40B4-BE49-F238E27FC236}">
                  <a16:creationId xmlns:a16="http://schemas.microsoft.com/office/drawing/2014/main" id="{0E77C940-ACEA-4B3A-82AF-003B2700430F}"/>
                </a:ext>
              </a:extLst>
            </p:cNvPr>
            <p:cNvSpPr/>
            <p:nvPr/>
          </p:nvSpPr>
          <p:spPr>
            <a:xfrm>
              <a:off x="786051" y="1791176"/>
              <a:ext cx="7571899" cy="1078349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t"/>
            <a:lstStyle/>
            <a:p>
              <a:pPr marL="0" indent="0">
                <a:lnSpc>
                  <a:spcPts val="2800"/>
                </a:lnSpc>
                <a:buNone/>
              </a:pPr>
              <a:r>
                <a:rPr lang="en-US" sz="1750" dirty="0">
                  <a:solidFill>
                    <a:srgbClr val="00002E"/>
                  </a:solidFill>
                  <a:latin typeface="PT Sans" pitchFamily="34" charset="0"/>
                  <a:ea typeface="PT Sans" pitchFamily="34" charset="-122"/>
                  <a:cs typeface="PT Sans" pitchFamily="34" charset="-120"/>
                </a:rPr>
                <a:t>OSPF uses different packet types to exchange routing information between routers. These packets are used for neighbor discovery, link-state information updates, and other essential routing tasks.</a:t>
              </a:r>
              <a:endParaRPr lang="en-US" sz="1750" dirty="0"/>
            </a:p>
          </p:txBody>
        </p:sp>
        <p:sp>
          <p:nvSpPr>
            <p:cNvPr id="6" name="Shape 2">
              <a:extLst>
                <a:ext uri="{FF2B5EF4-FFF2-40B4-BE49-F238E27FC236}">
                  <a16:creationId xmlns:a16="http://schemas.microsoft.com/office/drawing/2014/main" id="{E07F9DFF-0FB0-4BAC-A050-AE81C3E42ADF}"/>
                </a:ext>
              </a:extLst>
            </p:cNvPr>
            <p:cNvSpPr/>
            <p:nvPr/>
          </p:nvSpPr>
          <p:spPr>
            <a:xfrm>
              <a:off x="786051" y="3122176"/>
              <a:ext cx="7571899" cy="4313634"/>
            </a:xfrm>
            <a:prstGeom prst="roundRect">
              <a:avLst>
                <a:gd name="adj" fmla="val 7811"/>
              </a:avLst>
            </a:prstGeom>
            <a:noFill/>
            <a:ln w="7620">
              <a:solidFill>
                <a:srgbClr val="000000">
                  <a:alpha val="8000"/>
                </a:srgbClr>
              </a:solidFill>
              <a:prstDash val="solid"/>
            </a:ln>
          </p:spPr>
        </p:sp>
        <p:sp>
          <p:nvSpPr>
            <p:cNvPr id="7" name="Shape 3">
              <a:extLst>
                <a:ext uri="{FF2B5EF4-FFF2-40B4-BE49-F238E27FC236}">
                  <a16:creationId xmlns:a16="http://schemas.microsoft.com/office/drawing/2014/main" id="{C0039435-C0FD-48CA-BC05-78F2E7EA7AE3}"/>
                </a:ext>
              </a:extLst>
            </p:cNvPr>
            <p:cNvSpPr/>
            <p:nvPr/>
          </p:nvSpPr>
          <p:spPr>
            <a:xfrm>
              <a:off x="793671" y="3129796"/>
              <a:ext cx="7556659" cy="644009"/>
            </a:xfrm>
            <a:prstGeom prst="rect">
              <a:avLst/>
            </a:prstGeom>
            <a:solidFill>
              <a:srgbClr val="FFFFFF">
                <a:alpha val="4000"/>
              </a:srgbClr>
            </a:solidFill>
            <a:ln/>
          </p:spPr>
        </p:sp>
        <p:sp>
          <p:nvSpPr>
            <p:cNvPr id="8" name="Text 4">
              <a:extLst>
                <a:ext uri="{FF2B5EF4-FFF2-40B4-BE49-F238E27FC236}">
                  <a16:creationId xmlns:a16="http://schemas.microsoft.com/office/drawing/2014/main" id="{639D9495-4740-4777-AF7E-E6E5A4856715}"/>
                </a:ext>
              </a:extLst>
            </p:cNvPr>
            <p:cNvSpPr/>
            <p:nvPr/>
          </p:nvSpPr>
          <p:spPr>
            <a:xfrm>
              <a:off x="1018223" y="3272076"/>
              <a:ext cx="3325416" cy="359450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>
                <a:lnSpc>
                  <a:spcPts val="2800"/>
                </a:lnSpc>
                <a:buNone/>
              </a:pPr>
              <a:r>
                <a:rPr lang="en-US" sz="1750" dirty="0">
                  <a:solidFill>
                    <a:srgbClr val="00002E"/>
                  </a:solidFill>
                  <a:latin typeface="PT Sans" pitchFamily="34" charset="0"/>
                  <a:ea typeface="PT Sans" pitchFamily="34" charset="-122"/>
                  <a:cs typeface="PT Sans" pitchFamily="34" charset="-120"/>
                </a:rPr>
                <a:t>Hello</a:t>
              </a:r>
              <a:endParaRPr lang="en-US" sz="1750" dirty="0"/>
            </a:p>
          </p:txBody>
        </p:sp>
        <p:sp>
          <p:nvSpPr>
            <p:cNvPr id="9" name="Text 5">
              <a:extLst>
                <a:ext uri="{FF2B5EF4-FFF2-40B4-BE49-F238E27FC236}">
                  <a16:creationId xmlns:a16="http://schemas.microsoft.com/office/drawing/2014/main" id="{FFD02145-3C1C-42E8-A3CA-70D03E94AAD9}"/>
                </a:ext>
              </a:extLst>
            </p:cNvPr>
            <p:cNvSpPr/>
            <p:nvPr/>
          </p:nvSpPr>
          <p:spPr>
            <a:xfrm>
              <a:off x="4800362" y="3272076"/>
              <a:ext cx="3325416" cy="359450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>
                <a:lnSpc>
                  <a:spcPts val="2800"/>
                </a:lnSpc>
                <a:buNone/>
              </a:pPr>
              <a:r>
                <a:rPr lang="en-US" sz="1750" dirty="0">
                  <a:solidFill>
                    <a:srgbClr val="00002E"/>
                  </a:solidFill>
                  <a:latin typeface="PT Sans" pitchFamily="34" charset="0"/>
                  <a:ea typeface="PT Sans" pitchFamily="34" charset="-122"/>
                  <a:cs typeface="PT Sans" pitchFamily="34" charset="-120"/>
                </a:rPr>
                <a:t>Neighbor discovery and keepalives</a:t>
              </a:r>
              <a:endParaRPr lang="en-US" sz="1750" dirty="0"/>
            </a:p>
          </p:txBody>
        </p:sp>
        <p:sp>
          <p:nvSpPr>
            <p:cNvPr id="10" name="Shape 6">
              <a:extLst>
                <a:ext uri="{FF2B5EF4-FFF2-40B4-BE49-F238E27FC236}">
                  <a16:creationId xmlns:a16="http://schemas.microsoft.com/office/drawing/2014/main" id="{20277B15-9991-4D71-8945-796197DA35B7}"/>
                </a:ext>
              </a:extLst>
            </p:cNvPr>
            <p:cNvSpPr/>
            <p:nvPr/>
          </p:nvSpPr>
          <p:spPr>
            <a:xfrm>
              <a:off x="793671" y="3773805"/>
              <a:ext cx="7556659" cy="1003459"/>
            </a:xfrm>
            <a:prstGeom prst="rect">
              <a:avLst/>
            </a:prstGeom>
            <a:solidFill>
              <a:srgbClr val="000000">
                <a:alpha val="4000"/>
              </a:srgbClr>
            </a:solidFill>
            <a:ln/>
          </p:spPr>
        </p:sp>
        <p:sp>
          <p:nvSpPr>
            <p:cNvPr id="11" name="Text 7">
              <a:extLst>
                <a:ext uri="{FF2B5EF4-FFF2-40B4-BE49-F238E27FC236}">
                  <a16:creationId xmlns:a16="http://schemas.microsoft.com/office/drawing/2014/main" id="{28606EB0-8E41-429A-B71B-DC38D985F725}"/>
                </a:ext>
              </a:extLst>
            </p:cNvPr>
            <p:cNvSpPr/>
            <p:nvPr/>
          </p:nvSpPr>
          <p:spPr>
            <a:xfrm>
              <a:off x="1018223" y="3916085"/>
              <a:ext cx="3325416" cy="359450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>
                <a:lnSpc>
                  <a:spcPts val="2800"/>
                </a:lnSpc>
                <a:buNone/>
              </a:pPr>
              <a:r>
                <a:rPr lang="en-US" sz="1750" dirty="0">
                  <a:solidFill>
                    <a:srgbClr val="00002E"/>
                  </a:solidFill>
                  <a:latin typeface="PT Sans" pitchFamily="34" charset="0"/>
                  <a:ea typeface="PT Sans" pitchFamily="34" charset="-122"/>
                  <a:cs typeface="PT Sans" pitchFamily="34" charset="-120"/>
                </a:rPr>
                <a:t>Database Description (DBD)</a:t>
              </a:r>
              <a:endParaRPr lang="en-US" sz="1750" dirty="0"/>
            </a:p>
          </p:txBody>
        </p:sp>
        <p:sp>
          <p:nvSpPr>
            <p:cNvPr id="12" name="Text 8">
              <a:extLst>
                <a:ext uri="{FF2B5EF4-FFF2-40B4-BE49-F238E27FC236}">
                  <a16:creationId xmlns:a16="http://schemas.microsoft.com/office/drawing/2014/main" id="{071EB622-F57C-4012-913A-662C8DA9C920}"/>
                </a:ext>
              </a:extLst>
            </p:cNvPr>
            <p:cNvSpPr/>
            <p:nvPr/>
          </p:nvSpPr>
          <p:spPr>
            <a:xfrm>
              <a:off x="4800362" y="3916085"/>
              <a:ext cx="3325416" cy="718899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t"/>
            <a:lstStyle/>
            <a:p>
              <a:pPr marL="0" indent="0">
                <a:lnSpc>
                  <a:spcPts val="2800"/>
                </a:lnSpc>
                <a:buNone/>
              </a:pPr>
              <a:r>
                <a:rPr lang="en-US" sz="1750" dirty="0">
                  <a:solidFill>
                    <a:srgbClr val="00002E"/>
                  </a:solidFill>
                  <a:latin typeface="PT Sans" pitchFamily="34" charset="0"/>
                  <a:ea typeface="PT Sans" pitchFamily="34" charset="-122"/>
                  <a:cs typeface="PT Sans" pitchFamily="34" charset="-120"/>
                </a:rPr>
                <a:t>Exchanging link-state database information</a:t>
              </a:r>
              <a:endParaRPr lang="en-US" sz="1750" dirty="0"/>
            </a:p>
          </p:txBody>
        </p:sp>
        <p:sp>
          <p:nvSpPr>
            <p:cNvPr id="13" name="Shape 9">
              <a:extLst>
                <a:ext uri="{FF2B5EF4-FFF2-40B4-BE49-F238E27FC236}">
                  <a16:creationId xmlns:a16="http://schemas.microsoft.com/office/drawing/2014/main" id="{11237545-F4CC-4C0E-A47B-1914F0AD5745}"/>
                </a:ext>
              </a:extLst>
            </p:cNvPr>
            <p:cNvSpPr/>
            <p:nvPr/>
          </p:nvSpPr>
          <p:spPr>
            <a:xfrm>
              <a:off x="793671" y="4777264"/>
              <a:ext cx="7556659" cy="1003459"/>
            </a:xfrm>
            <a:prstGeom prst="rect">
              <a:avLst/>
            </a:prstGeom>
            <a:solidFill>
              <a:srgbClr val="FFFFFF">
                <a:alpha val="4000"/>
              </a:srgbClr>
            </a:solidFill>
            <a:ln/>
          </p:spPr>
        </p:sp>
        <p:sp>
          <p:nvSpPr>
            <p:cNvPr id="14" name="Text 10">
              <a:extLst>
                <a:ext uri="{FF2B5EF4-FFF2-40B4-BE49-F238E27FC236}">
                  <a16:creationId xmlns:a16="http://schemas.microsoft.com/office/drawing/2014/main" id="{11F5E301-0A20-46C6-884F-E1BE39DBF676}"/>
                </a:ext>
              </a:extLst>
            </p:cNvPr>
            <p:cNvSpPr/>
            <p:nvPr/>
          </p:nvSpPr>
          <p:spPr>
            <a:xfrm>
              <a:off x="1018223" y="4919543"/>
              <a:ext cx="3325416" cy="359450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>
                <a:lnSpc>
                  <a:spcPts val="2800"/>
                </a:lnSpc>
                <a:buNone/>
              </a:pPr>
              <a:r>
                <a:rPr lang="en-US" sz="1750" dirty="0">
                  <a:solidFill>
                    <a:srgbClr val="00002E"/>
                  </a:solidFill>
                  <a:latin typeface="PT Sans" pitchFamily="34" charset="0"/>
                  <a:ea typeface="PT Sans" pitchFamily="34" charset="-122"/>
                  <a:cs typeface="PT Sans" pitchFamily="34" charset="-120"/>
                </a:rPr>
                <a:t>Link-State Request (LSR)</a:t>
              </a:r>
              <a:endParaRPr lang="en-US" sz="1750" dirty="0"/>
            </a:p>
          </p:txBody>
        </p:sp>
        <p:sp>
          <p:nvSpPr>
            <p:cNvPr id="15" name="Text 11">
              <a:extLst>
                <a:ext uri="{FF2B5EF4-FFF2-40B4-BE49-F238E27FC236}">
                  <a16:creationId xmlns:a16="http://schemas.microsoft.com/office/drawing/2014/main" id="{EB6F46CD-4D94-4227-9FB4-D44E6D2780C7}"/>
                </a:ext>
              </a:extLst>
            </p:cNvPr>
            <p:cNvSpPr/>
            <p:nvPr/>
          </p:nvSpPr>
          <p:spPr>
            <a:xfrm>
              <a:off x="4800362" y="4919543"/>
              <a:ext cx="3325416" cy="718899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t"/>
            <a:lstStyle/>
            <a:p>
              <a:pPr marL="0" indent="0">
                <a:lnSpc>
                  <a:spcPts val="2800"/>
                </a:lnSpc>
                <a:buNone/>
              </a:pPr>
              <a:r>
                <a:rPr lang="en-US" sz="1750" dirty="0">
                  <a:solidFill>
                    <a:srgbClr val="00002E"/>
                  </a:solidFill>
                  <a:latin typeface="PT Sans" pitchFamily="34" charset="0"/>
                  <a:ea typeface="PT Sans" pitchFamily="34" charset="-122"/>
                  <a:cs typeface="PT Sans" pitchFamily="34" charset="-120"/>
                </a:rPr>
                <a:t>Requesting missing link-state information</a:t>
              </a:r>
              <a:endParaRPr lang="en-US" sz="1750" dirty="0"/>
            </a:p>
          </p:txBody>
        </p:sp>
        <p:sp>
          <p:nvSpPr>
            <p:cNvPr id="16" name="Shape 12">
              <a:extLst>
                <a:ext uri="{FF2B5EF4-FFF2-40B4-BE49-F238E27FC236}">
                  <a16:creationId xmlns:a16="http://schemas.microsoft.com/office/drawing/2014/main" id="{B852D5DF-4DD7-4FC8-948B-FAD71659D95E}"/>
                </a:ext>
              </a:extLst>
            </p:cNvPr>
            <p:cNvSpPr/>
            <p:nvPr/>
          </p:nvSpPr>
          <p:spPr>
            <a:xfrm>
              <a:off x="793671" y="5780723"/>
              <a:ext cx="7556659" cy="644009"/>
            </a:xfrm>
            <a:prstGeom prst="rect">
              <a:avLst/>
            </a:prstGeom>
            <a:solidFill>
              <a:srgbClr val="000000">
                <a:alpha val="4000"/>
              </a:srgbClr>
            </a:solidFill>
            <a:ln/>
          </p:spPr>
        </p:sp>
        <p:sp>
          <p:nvSpPr>
            <p:cNvPr id="17" name="Text 13">
              <a:extLst>
                <a:ext uri="{FF2B5EF4-FFF2-40B4-BE49-F238E27FC236}">
                  <a16:creationId xmlns:a16="http://schemas.microsoft.com/office/drawing/2014/main" id="{DD6C25BD-6A3F-4C23-81C1-47CDED20C921}"/>
                </a:ext>
              </a:extLst>
            </p:cNvPr>
            <p:cNvSpPr/>
            <p:nvPr/>
          </p:nvSpPr>
          <p:spPr>
            <a:xfrm>
              <a:off x="1018223" y="5923002"/>
              <a:ext cx="3325416" cy="359450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>
                <a:lnSpc>
                  <a:spcPts val="2800"/>
                </a:lnSpc>
                <a:buNone/>
              </a:pPr>
              <a:r>
                <a:rPr lang="en-US" sz="1750" dirty="0">
                  <a:solidFill>
                    <a:srgbClr val="00002E"/>
                  </a:solidFill>
                  <a:latin typeface="PT Sans" pitchFamily="34" charset="0"/>
                  <a:ea typeface="PT Sans" pitchFamily="34" charset="-122"/>
                  <a:cs typeface="PT Sans" pitchFamily="34" charset="-120"/>
                </a:rPr>
                <a:t>Link-State Update (LSU)</a:t>
              </a:r>
              <a:endParaRPr lang="en-US" sz="1750" dirty="0"/>
            </a:p>
          </p:txBody>
        </p:sp>
        <p:sp>
          <p:nvSpPr>
            <p:cNvPr id="18" name="Text 14">
              <a:extLst>
                <a:ext uri="{FF2B5EF4-FFF2-40B4-BE49-F238E27FC236}">
                  <a16:creationId xmlns:a16="http://schemas.microsoft.com/office/drawing/2014/main" id="{348F9F00-625F-428B-8E2F-4F385FFFC528}"/>
                </a:ext>
              </a:extLst>
            </p:cNvPr>
            <p:cNvSpPr/>
            <p:nvPr/>
          </p:nvSpPr>
          <p:spPr>
            <a:xfrm>
              <a:off x="4800362" y="5923002"/>
              <a:ext cx="3325416" cy="359450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>
                <a:lnSpc>
                  <a:spcPts val="2800"/>
                </a:lnSpc>
                <a:buNone/>
              </a:pPr>
              <a:r>
                <a:rPr lang="en-US" sz="1750" dirty="0">
                  <a:solidFill>
                    <a:srgbClr val="00002E"/>
                  </a:solidFill>
                  <a:latin typeface="PT Sans" pitchFamily="34" charset="0"/>
                  <a:ea typeface="PT Sans" pitchFamily="34" charset="-122"/>
                  <a:cs typeface="PT Sans" pitchFamily="34" charset="-120"/>
                </a:rPr>
                <a:t>Updating link-state information</a:t>
              </a:r>
              <a:endParaRPr lang="en-US" sz="1750" dirty="0"/>
            </a:p>
          </p:txBody>
        </p:sp>
        <p:sp>
          <p:nvSpPr>
            <p:cNvPr id="19" name="Shape 15">
              <a:extLst>
                <a:ext uri="{FF2B5EF4-FFF2-40B4-BE49-F238E27FC236}">
                  <a16:creationId xmlns:a16="http://schemas.microsoft.com/office/drawing/2014/main" id="{A0783DB4-8A61-45C2-BE89-F1A184E05F0A}"/>
                </a:ext>
              </a:extLst>
            </p:cNvPr>
            <p:cNvSpPr/>
            <p:nvPr/>
          </p:nvSpPr>
          <p:spPr>
            <a:xfrm>
              <a:off x="793671" y="6424732"/>
              <a:ext cx="7556659" cy="1003459"/>
            </a:xfrm>
            <a:prstGeom prst="rect">
              <a:avLst/>
            </a:prstGeom>
            <a:solidFill>
              <a:srgbClr val="FFFFFF">
                <a:alpha val="4000"/>
              </a:srgbClr>
            </a:solidFill>
            <a:ln/>
          </p:spPr>
        </p:sp>
        <p:sp>
          <p:nvSpPr>
            <p:cNvPr id="20" name="Text 16">
              <a:extLst>
                <a:ext uri="{FF2B5EF4-FFF2-40B4-BE49-F238E27FC236}">
                  <a16:creationId xmlns:a16="http://schemas.microsoft.com/office/drawing/2014/main" id="{0F105051-BB77-4CB9-A4CB-5AD534B223AC}"/>
                </a:ext>
              </a:extLst>
            </p:cNvPr>
            <p:cNvSpPr/>
            <p:nvPr/>
          </p:nvSpPr>
          <p:spPr>
            <a:xfrm>
              <a:off x="1018223" y="6567011"/>
              <a:ext cx="3325416" cy="359450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>
                <a:lnSpc>
                  <a:spcPts val="2800"/>
                </a:lnSpc>
                <a:buNone/>
              </a:pPr>
              <a:r>
                <a:rPr lang="en-US" sz="1750" dirty="0">
                  <a:solidFill>
                    <a:srgbClr val="00002E"/>
                  </a:solidFill>
                  <a:latin typeface="PT Sans" pitchFamily="34" charset="0"/>
                  <a:ea typeface="PT Sans" pitchFamily="34" charset="-122"/>
                  <a:cs typeface="PT Sans" pitchFamily="34" charset="-120"/>
                </a:rPr>
                <a:t>Link-State Acknowledgment ( LSA)</a:t>
              </a:r>
              <a:endParaRPr lang="en-US" sz="1750" dirty="0"/>
            </a:p>
          </p:txBody>
        </p:sp>
        <p:sp>
          <p:nvSpPr>
            <p:cNvPr id="21" name="Text 17">
              <a:extLst>
                <a:ext uri="{FF2B5EF4-FFF2-40B4-BE49-F238E27FC236}">
                  <a16:creationId xmlns:a16="http://schemas.microsoft.com/office/drawing/2014/main" id="{66A4C925-A7D5-4F29-B271-AB934F33DCC5}"/>
                </a:ext>
              </a:extLst>
            </p:cNvPr>
            <p:cNvSpPr/>
            <p:nvPr/>
          </p:nvSpPr>
          <p:spPr>
            <a:xfrm>
              <a:off x="4800362" y="6567011"/>
              <a:ext cx="3325416" cy="718899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t"/>
            <a:lstStyle/>
            <a:p>
              <a:pPr marL="0" indent="0">
                <a:lnSpc>
                  <a:spcPts val="2800"/>
                </a:lnSpc>
                <a:buNone/>
              </a:pPr>
              <a:r>
                <a:rPr lang="en-US" sz="1750" dirty="0">
                  <a:solidFill>
                    <a:srgbClr val="00002E"/>
                  </a:solidFill>
                  <a:latin typeface="PT Sans" pitchFamily="34" charset="0"/>
                  <a:ea typeface="PT Sans" pitchFamily="34" charset="-122"/>
                  <a:cs typeface="PT Sans" pitchFamily="34" charset="-120"/>
                </a:rPr>
                <a:t>Acknowledging received link-state information</a:t>
              </a:r>
              <a:endParaRPr lang="en-US" sz="1750" dirty="0"/>
            </a:p>
          </p:txBody>
        </p:sp>
      </p:grpSp>
    </p:spTree>
    <p:extLst>
      <p:ext uri="{BB962C8B-B14F-4D97-AF65-F5344CB8AC3E}">
        <p14:creationId xmlns:p14="http://schemas.microsoft.com/office/powerpoint/2010/main" val="2050141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7B15D-6588-4096-983F-FA78E8081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FORMAT – in PDF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27F697-F3DA-4175-B30C-53D9294C49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702547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2906A-F834-4DA7-B018-0FE77BFB7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SOCKET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1FD5C6-52D7-49C9-AC43-90072F88CA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/>
              <a:t>A </a:t>
            </a:r>
            <a:r>
              <a:rPr lang="en-US" b="1" dirty="0"/>
              <a:t>socket</a:t>
            </a:r>
            <a:r>
              <a:rPr lang="en-US" dirty="0"/>
              <a:t> is one endpoint of a </a:t>
            </a:r>
            <a:r>
              <a:rPr lang="en-US" b="1" dirty="0"/>
              <a:t>two way</a:t>
            </a:r>
            <a:r>
              <a:rPr lang="en-US" dirty="0"/>
              <a:t> communication link between two programs running on the network.</a:t>
            </a:r>
          </a:p>
          <a:p>
            <a:pPr algn="just"/>
            <a:r>
              <a:rPr lang="en-US" dirty="0"/>
              <a:t>socket mechanism provides a means of </a:t>
            </a:r>
            <a:r>
              <a:rPr lang="en-US" b="1" dirty="0"/>
              <a:t>inter-process communication (IPC)</a:t>
            </a:r>
            <a:r>
              <a:rPr lang="en-US" dirty="0"/>
              <a:t> by establishing named contact points between which the communication take place. </a:t>
            </a:r>
          </a:p>
          <a:p>
            <a:pPr algn="just"/>
            <a:r>
              <a:rPr lang="en-US" dirty="0"/>
              <a:t>Like ‘Pipe’ is used to create pipes and sockets is created using </a:t>
            </a:r>
            <a:r>
              <a:rPr lang="en-US" b="1" dirty="0"/>
              <a:t>‘socket’</a:t>
            </a:r>
            <a:r>
              <a:rPr lang="en-US" dirty="0"/>
              <a:t> system call</a:t>
            </a:r>
          </a:p>
          <a:p>
            <a:pPr algn="just"/>
            <a:r>
              <a:rPr lang="en-US" dirty="0"/>
              <a:t>The socket provides </a:t>
            </a:r>
            <a:r>
              <a:rPr lang="en-US" b="1" dirty="0"/>
              <a:t>bidirectional FIFO</a:t>
            </a:r>
            <a:r>
              <a:rPr lang="en-US" dirty="0"/>
              <a:t> Communication facility over the network. A socket connecting to the network is created at each end of the communication. Each socket has a </a:t>
            </a:r>
            <a:r>
              <a:rPr lang="en-US" b="1" dirty="0"/>
              <a:t>specific address</a:t>
            </a:r>
            <a:r>
              <a:rPr lang="en-US" dirty="0"/>
              <a:t>. This address is composed of an </a:t>
            </a:r>
            <a:r>
              <a:rPr lang="en-US" b="1" dirty="0"/>
              <a:t>IP address and a port number</a:t>
            </a:r>
            <a:r>
              <a:rPr lang="en-US" dirty="0"/>
              <a:t>. 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766792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EE6893-CC70-48E0-AC3A-F5CFA45E7B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789"/>
            <a:ext cx="10515600" cy="6048174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Socket are generally employed in client server applications.</a:t>
            </a:r>
          </a:p>
          <a:p>
            <a:endParaRPr lang="en-US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Types of Sockets :</a:t>
            </a: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 There are two types of Sockets: the </a:t>
            </a:r>
            <a:r>
              <a:rPr lang="en-US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datagram</a:t>
            </a: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 socket and the </a:t>
            </a:r>
            <a:r>
              <a:rPr lang="en-US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stream</a:t>
            </a: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 socket.</a:t>
            </a:r>
          </a:p>
          <a:p>
            <a:pPr fontAlgn="base"/>
            <a:r>
              <a:rPr lang="en-US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Datagram Socket : </a:t>
            </a: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This is a type of network which has </a:t>
            </a:r>
            <a:r>
              <a:rPr lang="en-US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connection less point </a:t>
            </a: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for sending and receiving packets. It is similar to </a:t>
            </a:r>
            <a:r>
              <a:rPr lang="en-US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mailbox</a:t>
            </a: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. The letters (data) posted into the box are collected and delivered (transmitted) to a letterbox (receiving socket).</a:t>
            </a:r>
          </a:p>
          <a:p>
            <a:pPr algn="just" fontAlgn="base"/>
            <a:r>
              <a:rPr lang="en-US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Stream Socket </a:t>
            </a: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In Computer operating system, a stream socket is type of </a:t>
            </a:r>
            <a:r>
              <a:rPr lang="en-US" u="sng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  <a:hlinkClick r:id="rId2"/>
              </a:rPr>
              <a:t>interprocess</a:t>
            </a:r>
            <a:r>
              <a:rPr lang="en-US" u="sng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  <a:hlinkClick r:id="rId2"/>
              </a:rPr>
              <a:t> communications</a:t>
            </a: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 socket or network socket which provides a </a:t>
            </a:r>
            <a:r>
              <a:rPr lang="en-US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connection-oriented, sequenced, and unique flow </a:t>
            </a: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of data without record boundaries with well defined mechanisms for creating and destroying connections and for detecting errors. It is similar </a:t>
            </a:r>
            <a:r>
              <a:rPr lang="en-US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to phone</a:t>
            </a: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. A connection is established between the phones (two ends) and a conversation (transfer of data) takes place.</a:t>
            </a:r>
          </a:p>
          <a:p>
            <a:endParaRPr lang="en-IN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Lightbox">
            <a:extLst>
              <a:ext uri="{FF2B5EF4-FFF2-40B4-BE49-F238E27FC236}">
                <a16:creationId xmlns:a16="http://schemas.microsoft.com/office/drawing/2014/main" id="{D6F4FBF1-8C19-4317-9707-04B226930C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7408" y="847826"/>
            <a:ext cx="8193110" cy="1380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2010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8B5921-FA86-4671-924D-5A93FA7277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3335"/>
            <a:ext cx="10515600" cy="5893628"/>
          </a:xfrm>
        </p:spPr>
        <p:txBody>
          <a:bodyPr/>
          <a:lstStyle/>
          <a:p>
            <a:r>
              <a:rPr lang="en-US" alt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Provides an abstraction for </a:t>
            </a:r>
            <a:r>
              <a:rPr lang="en-US" altLang="en-US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interprocess</a:t>
            </a:r>
            <a:endParaRPr lang="en-US" altLang="en-US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r>
              <a:rPr lang="en-US" alt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communication</a:t>
            </a:r>
          </a:p>
          <a:p>
            <a:endParaRPr lang="en-US" altLang="en-US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endParaRPr lang="en-US" altLang="en-US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endParaRPr lang="en-US" altLang="en-US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endParaRPr lang="en-US" altLang="en-US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endParaRPr lang="en-US" altLang="en-US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endParaRPr lang="en-US" altLang="en-US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r>
              <a:rPr lang="en-US" alt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The services provided (often by the operating </a:t>
            </a:r>
          </a:p>
          <a:p>
            <a:pPr marL="0" indent="0">
              <a:buNone/>
            </a:pPr>
            <a:r>
              <a:rPr lang="en-US" alt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system)  that provide the interface between </a:t>
            </a:r>
          </a:p>
          <a:p>
            <a:pPr marL="0" indent="0">
              <a:buNone/>
            </a:pPr>
            <a:r>
              <a:rPr lang="en-US" alt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application and protocol software</a:t>
            </a:r>
            <a:r>
              <a:rPr lang="en-US" altLang="en-US" dirty="0"/>
              <a:t>.</a:t>
            </a:r>
          </a:p>
          <a:p>
            <a:endParaRPr lang="en-US" altLang="en-US" dirty="0">
              <a:latin typeface="Verdana" panose="020B0604030504040204" pitchFamily="34" charset="0"/>
            </a:endParaRPr>
          </a:p>
          <a:p>
            <a:endParaRPr lang="en-US" altLang="en-US" dirty="0">
              <a:latin typeface="Verdana" panose="020B0604030504040204" pitchFamily="34" charset="0"/>
            </a:endParaRPr>
          </a:p>
        </p:txBody>
      </p:sp>
      <p:graphicFrame>
        <p:nvGraphicFramePr>
          <p:cNvPr id="4" name="Object 7">
            <a:extLst>
              <a:ext uri="{FF2B5EF4-FFF2-40B4-BE49-F238E27FC236}">
                <a16:creationId xmlns:a16="http://schemas.microsoft.com/office/drawing/2014/main" id="{ED369EDA-3249-45FB-8D60-C12D012C824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057253"/>
              </p:ext>
            </p:extLst>
          </p:nvPr>
        </p:nvGraphicFramePr>
        <p:xfrm>
          <a:off x="838200" y="1507902"/>
          <a:ext cx="4543425" cy="2676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r:id="rId3" imgW="4544059" imgH="2676899" progId="Paint.Picture">
                  <p:embed/>
                </p:oleObj>
              </mc:Choice>
              <mc:Fallback>
                <p:oleObj r:id="rId3" imgW="4544059" imgH="2676899" progId="Paint.Picture">
                  <p:embed/>
                  <p:pic>
                    <p:nvPicPr>
                      <p:cNvPr id="2055" name="Object 7">
                        <a:extLst>
                          <a:ext uri="{FF2B5EF4-FFF2-40B4-BE49-F238E27FC236}">
                            <a16:creationId xmlns:a16="http://schemas.microsoft.com/office/drawing/2014/main" id="{150B90B3-F179-4C4A-84F7-4E6C09CACD6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507902"/>
                        <a:ext cx="4543425" cy="2676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28" name="Picture 4" descr="Lightbox">
            <a:extLst>
              <a:ext uri="{FF2B5EF4-FFF2-40B4-BE49-F238E27FC236}">
                <a16:creationId xmlns:a16="http://schemas.microsoft.com/office/drawing/2014/main" id="{DD1C0724-9920-4E33-8600-0043DFCDF4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1668" y="86899"/>
            <a:ext cx="4267200" cy="628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78517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651</Words>
  <Application>Microsoft Office PowerPoint</Application>
  <PresentationFormat>Widescreen</PresentationFormat>
  <Paragraphs>100</Paragraphs>
  <Slides>12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Arial</vt:lpstr>
      <vt:lpstr>Calibri</vt:lpstr>
      <vt:lpstr>Calibri Light</vt:lpstr>
      <vt:lpstr>Nunito Semi Bold</vt:lpstr>
      <vt:lpstr>PT Sans</vt:lpstr>
      <vt:lpstr>Tahoma</vt:lpstr>
      <vt:lpstr>Times New Roman</vt:lpstr>
      <vt:lpstr>Verdana</vt:lpstr>
      <vt:lpstr>Office Theme</vt:lpstr>
      <vt:lpstr>Bitmap Image</vt:lpstr>
      <vt:lpstr>OSPF Protocol &amp; Socket </vt:lpstr>
      <vt:lpstr>OSPF Protocol</vt:lpstr>
      <vt:lpstr>PowerPoint Presentation</vt:lpstr>
      <vt:lpstr>PowerPoint Presentation</vt:lpstr>
      <vt:lpstr>PowerPoint Presentation</vt:lpstr>
      <vt:lpstr>FORMAT – in PDF</vt:lpstr>
      <vt:lpstr>SOCKET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Deepak G</dc:creator>
  <cp:lastModifiedBy>Deepak G</cp:lastModifiedBy>
  <cp:revision>19</cp:revision>
  <dcterms:created xsi:type="dcterms:W3CDTF">2024-11-10T13:42:35Z</dcterms:created>
  <dcterms:modified xsi:type="dcterms:W3CDTF">2024-11-11T14:17:36Z</dcterms:modified>
</cp:coreProperties>
</file>