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4"/>
  </p:sldMasterIdLst>
  <p:sldIdLst>
    <p:sldId id="257" r:id="rId5"/>
    <p:sldId id="263" r:id="rId6"/>
    <p:sldId id="264" r:id="rId7"/>
    <p:sldId id="265" r:id="rId8"/>
    <p:sldId id="285" r:id="rId9"/>
    <p:sldId id="272" r:id="rId10"/>
    <p:sldId id="268" r:id="rId11"/>
    <p:sldId id="275" r:id="rId12"/>
    <p:sldId id="269" r:id="rId13"/>
    <p:sldId id="271" r:id="rId14"/>
    <p:sldId id="274" r:id="rId15"/>
    <p:sldId id="281" r:id="rId16"/>
    <p:sldId id="286" r:id="rId17"/>
    <p:sldId id="280" r:id="rId18"/>
    <p:sldId id="282" r:id="rId19"/>
    <p:sldId id="284" r:id="rId20"/>
    <p:sldId id="278" r:id="rId21"/>
    <p:sldId id="277" r:id="rId22"/>
    <p:sldId id="279" r:id="rId23"/>
    <p:sldId id="266" r:id="rId24"/>
    <p:sldId id="276" r:id="rId25"/>
    <p:sldId id="262" r:id="rId26"/>
    <p:sldId id="267" r:id="rId27"/>
    <p:sldId id="287" r:id="rId28"/>
    <p:sldId id="270" r:id="rId29"/>
    <p:sldId id="27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A0C0817-A112-4847-8014-A94B7D2A4EA3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7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2029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950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823376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355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1128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3362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3673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174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66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3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8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8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6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81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61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2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276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chemeClr val="bg1"/>
            </a:gs>
            <a:gs pos="100000">
              <a:schemeClr val="bg1"/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2736" y="2186609"/>
            <a:ext cx="5455842" cy="31010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C4FF5C-C3E4-4AA3-A883-D267BC1AC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887" y="0"/>
            <a:ext cx="901147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2736" y="2103670"/>
            <a:ext cx="5455842" cy="1630907"/>
          </a:xfrm>
        </p:spPr>
        <p:txBody>
          <a:bodyPr>
            <a:normAutofit/>
          </a:bodyPr>
          <a:lstStyle/>
          <a:p>
            <a:r>
              <a:rPr lang="en-US" sz="44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3980" y="3986364"/>
            <a:ext cx="4944888" cy="1150593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Done by: Rahul Purbhoo and Darshna Purbhoo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39D82A-A87A-4585-AE1D-81838D6157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09216"/>
              </p:ext>
            </p:extLst>
          </p:nvPr>
        </p:nvGraphicFramePr>
        <p:xfrm>
          <a:off x="92765" y="238536"/>
          <a:ext cx="12006470" cy="6462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841">
                  <a:extLst>
                    <a:ext uri="{9D8B030D-6E8A-4147-A177-3AD203B41FA5}">
                      <a16:colId xmlns:a16="http://schemas.microsoft.com/office/drawing/2014/main" val="1825059324"/>
                    </a:ext>
                  </a:extLst>
                </a:gridCol>
                <a:gridCol w="3832115">
                  <a:extLst>
                    <a:ext uri="{9D8B030D-6E8A-4147-A177-3AD203B41FA5}">
                      <a16:colId xmlns:a16="http://schemas.microsoft.com/office/drawing/2014/main" val="3528207973"/>
                    </a:ext>
                  </a:extLst>
                </a:gridCol>
                <a:gridCol w="4713368">
                  <a:extLst>
                    <a:ext uri="{9D8B030D-6E8A-4147-A177-3AD203B41FA5}">
                      <a16:colId xmlns:a16="http://schemas.microsoft.com/office/drawing/2014/main" val="795068654"/>
                    </a:ext>
                  </a:extLst>
                </a:gridCol>
                <a:gridCol w="2892146">
                  <a:extLst>
                    <a:ext uri="{9D8B030D-6E8A-4147-A177-3AD203B41FA5}">
                      <a16:colId xmlns:a16="http://schemas.microsoft.com/office/drawing/2014/main" val="2890332053"/>
                    </a:ext>
                  </a:extLst>
                </a:gridCol>
              </a:tblGrid>
              <a:tr h="384313">
                <a:tc gridSpan="4"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Castellar" panose="020A0402060406010301" pitchFamily="18" charset="0"/>
                        </a:rPr>
                        <a:t>User stories: student</a:t>
                      </a:r>
                      <a:endParaRPr lang="en-ZA" sz="2400" dirty="0">
                        <a:latin typeface="Castellar" panose="020A0402060406010301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ZA" sz="2800" dirty="0">
                        <a:latin typeface="Castellar" panose="020A0402060406010301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ZA" sz="2800" dirty="0">
                        <a:latin typeface="Castellar" panose="020A0402060406010301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ZA" sz="2800" dirty="0">
                        <a:latin typeface="Castellar" panose="020A0402060406010301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947979"/>
                  </a:ext>
                </a:extLst>
              </a:tr>
              <a:tr h="265919">
                <a:tc>
                  <a:txBody>
                    <a:bodyPr/>
                    <a:lstStyle/>
                    <a:p>
                      <a:r>
                        <a:rPr lang="en-GB" sz="1600" dirty="0"/>
                        <a:t>No.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User story</a:t>
                      </a:r>
                      <a:endParaRPr lang="en-Z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Acceptance Criteria</a:t>
                      </a:r>
                      <a:endParaRPr lang="en-Z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Acceptance Test</a:t>
                      </a:r>
                      <a:endParaRPr lang="en-ZA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402263"/>
                  </a:ext>
                </a:extLst>
              </a:tr>
              <a:tr h="1005706">
                <a:tc>
                  <a:txBody>
                    <a:bodyPr/>
                    <a:lstStyle/>
                    <a:p>
                      <a:r>
                        <a:rPr lang="en-GB" sz="1600" dirty="0"/>
                        <a:t>1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As a Student:</a:t>
                      </a:r>
                    </a:p>
                    <a:p>
                      <a:r>
                        <a:rPr lang="en-GB" sz="1600" dirty="0"/>
                        <a:t>The website should be user friendly- I would like to be able to enrol/ apply for enrolment easily.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Student will be redirected to the Application Forms, when they try to access the College website.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student should be able to easily access the application forms.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541083"/>
                  </a:ext>
                </a:extLst>
              </a:tr>
              <a:tr h="1048501">
                <a:tc>
                  <a:txBody>
                    <a:bodyPr/>
                    <a:lstStyle/>
                    <a:p>
                      <a:r>
                        <a:rPr lang="en-GB" sz="1600" dirty="0"/>
                        <a:t>2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As a Student:</a:t>
                      </a:r>
                    </a:p>
                    <a:p>
                      <a:r>
                        <a:rPr lang="en-GB" sz="1600" dirty="0"/>
                        <a:t>I would like to create/activate a profile on the digital platform on the college website.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Given that the student wishes to create a profile, when they click the “Create a Profile” button, they should be redirected to a page that enables them to fill in the necessary Information.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student should be able to successfully create a profile.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048050"/>
                  </a:ext>
                </a:extLst>
              </a:tr>
              <a:tr h="744845">
                <a:tc>
                  <a:txBody>
                    <a:bodyPr/>
                    <a:lstStyle/>
                    <a:p>
                      <a:r>
                        <a:rPr lang="en-GB" sz="1600" dirty="0"/>
                        <a:t>3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As a Student: </a:t>
                      </a:r>
                    </a:p>
                    <a:p>
                      <a:r>
                        <a:rPr lang="en-GB" sz="1600" dirty="0"/>
                        <a:t>I want to be able to login to my profile to view the status of my application.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Given that the student logs in to their profile with their created Username and Password, they should be able to view their application status.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student should be able to Login and view the status of their application.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408322"/>
                  </a:ext>
                </a:extLst>
              </a:tr>
              <a:tr h="823897">
                <a:tc>
                  <a:txBody>
                    <a:bodyPr/>
                    <a:lstStyle/>
                    <a:p>
                      <a:r>
                        <a:rPr lang="en-GB" sz="1600" dirty="0"/>
                        <a:t>4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As a Student:</a:t>
                      </a:r>
                    </a:p>
                    <a:p>
                      <a:r>
                        <a:rPr lang="en-GB" sz="1600" dirty="0"/>
                        <a:t>I would like to receive assistance with my application that I am on the right track.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Given that the student requires assistance with the application, they should be redirected to the contact details for helplines.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student should receive the required assistance.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920329"/>
                  </a:ext>
                </a:extLst>
              </a:tr>
              <a:tr h="808844">
                <a:tc>
                  <a:txBody>
                    <a:bodyPr/>
                    <a:lstStyle/>
                    <a:p>
                      <a:r>
                        <a:rPr lang="en-GB" sz="1600" dirty="0"/>
                        <a:t>5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As a Student:</a:t>
                      </a:r>
                    </a:p>
                    <a:p>
                      <a:r>
                        <a:rPr lang="en-GB" sz="1600" dirty="0"/>
                        <a:t>I would like to easily be able to login or logout of the system.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When Clicking on the “Login” or “Logout” buttons, they should be redirected to the home page.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student should be able to successfully login and out of the website.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334165"/>
                  </a:ext>
                </a:extLst>
              </a:tr>
              <a:tr h="938642">
                <a:tc>
                  <a:txBody>
                    <a:bodyPr/>
                    <a:lstStyle/>
                    <a:p>
                      <a:r>
                        <a:rPr lang="en-GB" sz="1600" dirty="0"/>
                        <a:t>6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As a Student:</a:t>
                      </a:r>
                    </a:p>
                    <a:p>
                      <a:r>
                        <a:rPr lang="en-GB" sz="1600" dirty="0"/>
                        <a:t>I want to ensure my details are safe, remain confidential and will not be disclosed to a third party that would be misused.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Student should be redirected to the privacy policies.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student should be rest assured that other than the College, no third party can access their information.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96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673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138495D-EC55-499A-BA98-40974E606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753049"/>
              </p:ext>
            </p:extLst>
          </p:nvPr>
        </p:nvGraphicFramePr>
        <p:xfrm>
          <a:off x="119269" y="1"/>
          <a:ext cx="11953461" cy="685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120">
                  <a:extLst>
                    <a:ext uri="{9D8B030D-6E8A-4147-A177-3AD203B41FA5}">
                      <a16:colId xmlns:a16="http://schemas.microsoft.com/office/drawing/2014/main" val="4130514647"/>
                    </a:ext>
                  </a:extLst>
                </a:gridCol>
                <a:gridCol w="4385101">
                  <a:extLst>
                    <a:ext uri="{9D8B030D-6E8A-4147-A177-3AD203B41FA5}">
                      <a16:colId xmlns:a16="http://schemas.microsoft.com/office/drawing/2014/main" val="1547777702"/>
                    </a:ext>
                  </a:extLst>
                </a:gridCol>
                <a:gridCol w="3884874">
                  <a:extLst>
                    <a:ext uri="{9D8B030D-6E8A-4147-A177-3AD203B41FA5}">
                      <a16:colId xmlns:a16="http://schemas.microsoft.com/office/drawing/2014/main" val="582891815"/>
                    </a:ext>
                  </a:extLst>
                </a:gridCol>
                <a:gridCol w="2988366">
                  <a:extLst>
                    <a:ext uri="{9D8B030D-6E8A-4147-A177-3AD203B41FA5}">
                      <a16:colId xmlns:a16="http://schemas.microsoft.com/office/drawing/2014/main" val="2340862948"/>
                    </a:ext>
                  </a:extLst>
                </a:gridCol>
              </a:tblGrid>
              <a:tr h="566779">
                <a:tc gridSpan="4"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Castellar" panose="020A0402060406010301" pitchFamily="18" charset="0"/>
                        </a:rPr>
                        <a:t>User stories: admins team</a:t>
                      </a:r>
                      <a:endParaRPr lang="en-ZA" sz="2400" dirty="0">
                        <a:latin typeface="Castellar" panose="020A0402060406010301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527982"/>
                  </a:ext>
                </a:extLst>
              </a:tr>
              <a:tr h="387553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No</a:t>
                      </a:r>
                      <a:endParaRPr lang="en-Z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User story </a:t>
                      </a:r>
                      <a:endParaRPr lang="en-Z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Acceptance Criteria </a:t>
                      </a:r>
                      <a:endParaRPr lang="en-Z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Acceptances Tests</a:t>
                      </a:r>
                      <a:endParaRPr lang="en-ZA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36845"/>
                  </a:ext>
                </a:extLst>
              </a:tr>
              <a:tr h="961223">
                <a:tc>
                  <a:txBody>
                    <a:bodyPr/>
                    <a:lstStyle/>
                    <a:p>
                      <a:r>
                        <a:rPr lang="en-GB" sz="1600" dirty="0"/>
                        <a:t>1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As an Admissions Officer:</a:t>
                      </a:r>
                    </a:p>
                    <a:p>
                      <a:r>
                        <a:rPr lang="en-ZA" sz="1600" dirty="0"/>
                        <a:t>I would like to be able to create an admin user profile.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Given that the Admissions Officer wants to create a profile, they will be redirected to the admin application form. 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Admissions Officer should be able to successfully create the Admin Profile.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998054"/>
                  </a:ext>
                </a:extLst>
              </a:tr>
              <a:tr h="1233122">
                <a:tc>
                  <a:txBody>
                    <a:bodyPr/>
                    <a:lstStyle/>
                    <a:p>
                      <a:r>
                        <a:rPr lang="en-GB" sz="1600" dirty="0"/>
                        <a:t>2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As an Admissions Officer:</a:t>
                      </a:r>
                    </a:p>
                    <a:p>
                      <a:r>
                        <a:rPr lang="en-GB" sz="1600" dirty="0"/>
                        <a:t>I would like to be able to access the website to be able to assess the students application</a:t>
                      </a:r>
                      <a:r>
                        <a:rPr lang="en-ZA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Given that the admissions officer wants to access the website they will be redirected to the page with student applications and they will have certain privileges.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admissions officer should be able to successfully gain access to the website with the privileges.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982902"/>
                  </a:ext>
                </a:extLst>
              </a:tr>
              <a:tr h="1233122">
                <a:tc>
                  <a:txBody>
                    <a:bodyPr/>
                    <a:lstStyle/>
                    <a:p>
                      <a:r>
                        <a:rPr lang="en-GB" sz="1600" dirty="0"/>
                        <a:t>3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As an Admissions Officer:</a:t>
                      </a:r>
                    </a:p>
                    <a:p>
                      <a:r>
                        <a:rPr lang="en-GB" sz="1600" dirty="0"/>
                        <a:t>I would like to be able to review and update the Status of the students application.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Given that the admissions officer wants to update the status of the student application, he will be given the option to update the status.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admissions officer should be successfully able to update the status of the students application.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8970"/>
                  </a:ext>
                </a:extLst>
              </a:tr>
              <a:tr h="961223">
                <a:tc>
                  <a:txBody>
                    <a:bodyPr/>
                    <a:lstStyle/>
                    <a:p>
                      <a:r>
                        <a:rPr lang="en-GB" sz="1600" dirty="0"/>
                        <a:t>4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As an Admissions Officer:</a:t>
                      </a:r>
                    </a:p>
                    <a:p>
                      <a:r>
                        <a:rPr lang="en-GB" sz="1600" dirty="0"/>
                        <a:t>I would like to be able to request help from higher authorities, due to me having limited authority.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admissions Officer should be given an option to be able to forward queries to higher authorities.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admissions officer is successfully able to forward queries to higher authorities.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358011"/>
                  </a:ext>
                </a:extLst>
              </a:tr>
              <a:tr h="1514979">
                <a:tc>
                  <a:txBody>
                    <a:bodyPr/>
                    <a:lstStyle/>
                    <a:p>
                      <a:r>
                        <a:rPr lang="en-GB" sz="1600" dirty="0"/>
                        <a:t>5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As an Admissions Officer:</a:t>
                      </a:r>
                    </a:p>
                    <a:p>
                      <a:r>
                        <a:rPr lang="en-GB" sz="1600" dirty="0"/>
                        <a:t>I would like to be able to keep up to the confidentiality of the students privacy.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admissions officer should be able to keep their work protected by their user specific username and password in order to protect the confidentiality of the students. 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admissions officer should be able to change their password from the default one to a user specific, in order to maintain the confidentiality.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0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895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EA6185F-2A96-4FE7-9DDA-45A14CDB8573}"/>
              </a:ext>
            </a:extLst>
          </p:cNvPr>
          <p:cNvGrpSpPr/>
          <p:nvPr/>
        </p:nvGrpSpPr>
        <p:grpSpPr>
          <a:xfrm>
            <a:off x="0" y="176212"/>
            <a:ext cx="12192000" cy="6505575"/>
            <a:chOff x="0" y="176212"/>
            <a:chExt cx="12192000" cy="65055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44775D0-F445-4302-988A-DE4ECBE83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6212"/>
              <a:ext cx="12192000" cy="650557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3FDB7A-9BC8-40DB-AE1C-E72148A1F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30" b="1"/>
            <a:stretch/>
          </p:blipFill>
          <p:spPr>
            <a:xfrm>
              <a:off x="0" y="742121"/>
              <a:ext cx="12192000" cy="573982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1771215-B647-476A-BA43-60E6ACE34AFD}"/>
              </a:ext>
            </a:extLst>
          </p:cNvPr>
          <p:cNvSpPr txBox="1"/>
          <p:nvPr/>
        </p:nvSpPr>
        <p:spPr>
          <a:xfrm>
            <a:off x="8136835" y="3273287"/>
            <a:ext cx="262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2"/>
                </a:solidFill>
              </a:rPr>
              <a:t>The RD University Homepage</a:t>
            </a:r>
          </a:p>
        </p:txBody>
      </p:sp>
    </p:spTree>
    <p:extLst>
      <p:ext uri="{BB962C8B-B14F-4D97-AF65-F5344CB8AC3E}">
        <p14:creationId xmlns:p14="http://schemas.microsoft.com/office/powerpoint/2010/main" val="1458233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085501-21F7-44EC-A784-EA75B511D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87266" cy="46519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E34E83-1D3C-4A3E-BA17-27E71F342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165" y="2203587"/>
            <a:ext cx="9049342" cy="46519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1811F3-A2EA-46EA-8226-AD5F4B993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450" y="4850497"/>
            <a:ext cx="7885043" cy="19818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2F66E5-150D-42DC-9F5F-FB5F78FCA33F}"/>
              </a:ext>
            </a:extLst>
          </p:cNvPr>
          <p:cNvSpPr txBox="1"/>
          <p:nvPr/>
        </p:nvSpPr>
        <p:spPr>
          <a:xfrm>
            <a:off x="5473148" y="636104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2"/>
                </a:solidFill>
              </a:rPr>
              <a:t>Student registers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9D103-D555-4EAC-8183-3F1317CBEAEA}"/>
              </a:ext>
            </a:extLst>
          </p:cNvPr>
          <p:cNvSpPr txBox="1"/>
          <p:nvPr/>
        </p:nvSpPr>
        <p:spPr>
          <a:xfrm>
            <a:off x="8887266" y="2994991"/>
            <a:ext cx="1515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2"/>
                </a:solidFill>
              </a:rPr>
              <a:t>Student account is created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BC5BD-EF3F-4399-BED7-F7BE3FF2BABB}"/>
              </a:ext>
            </a:extLst>
          </p:cNvPr>
          <p:cNvSpPr txBox="1"/>
          <p:nvPr/>
        </p:nvSpPr>
        <p:spPr>
          <a:xfrm>
            <a:off x="2650435" y="5446643"/>
            <a:ext cx="1630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2"/>
                </a:solidFill>
              </a:rPr>
              <a:t>Student gets added to database</a:t>
            </a:r>
          </a:p>
        </p:txBody>
      </p:sp>
    </p:spTree>
    <p:extLst>
      <p:ext uri="{BB962C8B-B14F-4D97-AF65-F5344CB8AC3E}">
        <p14:creationId xmlns:p14="http://schemas.microsoft.com/office/powerpoint/2010/main" val="4054653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F0733F-23EB-4AE4-BDD2-442497A36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975"/>
            <a:ext cx="12192000" cy="64960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8492DD-B3BD-4C87-969B-66BB6C8A0BAE}"/>
              </a:ext>
            </a:extLst>
          </p:cNvPr>
          <p:cNvSpPr txBox="1"/>
          <p:nvPr/>
        </p:nvSpPr>
        <p:spPr>
          <a:xfrm>
            <a:off x="8428383" y="1736035"/>
            <a:ext cx="206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2"/>
                </a:solidFill>
              </a:rPr>
              <a:t>Student’s login</a:t>
            </a:r>
          </a:p>
        </p:txBody>
      </p:sp>
    </p:spTree>
    <p:extLst>
      <p:ext uri="{BB962C8B-B14F-4D97-AF65-F5344CB8AC3E}">
        <p14:creationId xmlns:p14="http://schemas.microsoft.com/office/powerpoint/2010/main" val="3637733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1DE1B5-C1EE-46F5-8B28-C8319A6BB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075"/>
            <a:ext cx="12192000" cy="6419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BCDA03-6F71-42CA-930A-A38AB182CE41}"/>
              </a:ext>
            </a:extLst>
          </p:cNvPr>
          <p:cNvSpPr txBox="1"/>
          <p:nvPr/>
        </p:nvSpPr>
        <p:spPr>
          <a:xfrm>
            <a:off x="7421217" y="2650435"/>
            <a:ext cx="3458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2"/>
                </a:solidFill>
              </a:rPr>
              <a:t>Admissions officer creates Admin account</a:t>
            </a:r>
          </a:p>
        </p:txBody>
      </p:sp>
    </p:spTree>
    <p:extLst>
      <p:ext uri="{BB962C8B-B14F-4D97-AF65-F5344CB8AC3E}">
        <p14:creationId xmlns:p14="http://schemas.microsoft.com/office/powerpoint/2010/main" val="3502931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D1975D-B7DB-4780-9038-A61993BB3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2" y="219074"/>
            <a:ext cx="12085982" cy="6486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83E32A-F848-42E8-BD07-B98AD7C9E58D}"/>
              </a:ext>
            </a:extLst>
          </p:cNvPr>
          <p:cNvSpPr txBox="1"/>
          <p:nvPr/>
        </p:nvSpPr>
        <p:spPr>
          <a:xfrm>
            <a:off x="7513983" y="2504661"/>
            <a:ext cx="254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2"/>
                </a:solidFill>
              </a:rPr>
              <a:t>Admissions officers account created</a:t>
            </a:r>
          </a:p>
        </p:txBody>
      </p:sp>
    </p:spTree>
    <p:extLst>
      <p:ext uri="{BB962C8B-B14F-4D97-AF65-F5344CB8AC3E}">
        <p14:creationId xmlns:p14="http://schemas.microsoft.com/office/powerpoint/2010/main" val="3623453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F1A92B-8DA6-4FC3-907E-3B1F5D500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262"/>
            <a:ext cx="12192000" cy="6467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AA9D84-5A52-4A65-AD19-126E1ECBCFAF}"/>
              </a:ext>
            </a:extLst>
          </p:cNvPr>
          <p:cNvSpPr txBox="1"/>
          <p:nvPr/>
        </p:nvSpPr>
        <p:spPr>
          <a:xfrm>
            <a:off x="7023652" y="2252870"/>
            <a:ext cx="163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2"/>
                </a:solidFill>
              </a:rPr>
              <a:t>Admin login</a:t>
            </a:r>
          </a:p>
        </p:txBody>
      </p:sp>
    </p:spTree>
    <p:extLst>
      <p:ext uri="{BB962C8B-B14F-4D97-AF65-F5344CB8AC3E}">
        <p14:creationId xmlns:p14="http://schemas.microsoft.com/office/powerpoint/2010/main" val="165813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E14238-46B0-40F2-8D0F-A095442FF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262"/>
            <a:ext cx="12192000" cy="6467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C72A96-C6A6-488C-AF28-D1E68F70CC6A}"/>
              </a:ext>
            </a:extLst>
          </p:cNvPr>
          <p:cNvSpPr txBox="1"/>
          <p:nvPr/>
        </p:nvSpPr>
        <p:spPr>
          <a:xfrm>
            <a:off x="6957391" y="2146852"/>
            <a:ext cx="3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2"/>
                </a:solidFill>
              </a:rPr>
              <a:t> Viewing the list of students that have applied.</a:t>
            </a:r>
          </a:p>
        </p:txBody>
      </p:sp>
    </p:spTree>
    <p:extLst>
      <p:ext uri="{BB962C8B-B14F-4D97-AF65-F5344CB8AC3E}">
        <p14:creationId xmlns:p14="http://schemas.microsoft.com/office/powerpoint/2010/main" val="2331558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085135-5964-454C-B242-301C8BBC7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25"/>
            <a:ext cx="12192000" cy="6457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8A57E6-8CB7-4CFB-B201-997DF52C4F22}"/>
              </a:ext>
            </a:extLst>
          </p:cNvPr>
          <p:cNvSpPr txBox="1"/>
          <p:nvPr/>
        </p:nvSpPr>
        <p:spPr>
          <a:xfrm>
            <a:off x="6930887" y="2729948"/>
            <a:ext cx="2372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2"/>
                </a:solidFill>
              </a:rPr>
              <a:t>Assessing the Students application. </a:t>
            </a:r>
          </a:p>
        </p:txBody>
      </p:sp>
    </p:spTree>
    <p:extLst>
      <p:ext uri="{BB962C8B-B14F-4D97-AF65-F5344CB8AC3E}">
        <p14:creationId xmlns:p14="http://schemas.microsoft.com/office/powerpoint/2010/main" val="377982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FCA5-7991-4FC0-998A-411BFE6E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Revision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ADF92-94D1-4A57-A1CC-28C401AE4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/>
              <a:t>What is revision control (also known as source control and version control)?</a:t>
            </a:r>
          </a:p>
          <a:p>
            <a:r>
              <a:rPr lang="en-ZA" dirty="0"/>
              <a:t>A Revision Control System records all the changes made to a file(or source code) or set of files, incase a version is ever needed going forward.</a:t>
            </a:r>
          </a:p>
          <a:p>
            <a:r>
              <a:rPr lang="en-ZA" dirty="0"/>
              <a:t>It ensures that everyone in a team or individually are working on the latest version, also allows them to work simultaneously on the project.</a:t>
            </a:r>
          </a:p>
          <a:p>
            <a:r>
              <a:rPr lang="en-ZA" dirty="0"/>
              <a:t>Helps managing and protecting the source code.</a:t>
            </a:r>
          </a:p>
          <a:p>
            <a:r>
              <a:rPr lang="en-ZA" dirty="0"/>
              <a:t>Keeps track of all the modifications made to the code</a:t>
            </a:r>
          </a:p>
          <a:p>
            <a:endParaRPr lang="en-ZA" dirty="0"/>
          </a:p>
        </p:txBody>
      </p:sp>
      <p:pic>
        <p:nvPicPr>
          <p:cNvPr id="1026" name="Picture 2" descr="Image result for github">
            <a:extLst>
              <a:ext uri="{FF2B5EF4-FFF2-40B4-BE49-F238E27FC236}">
                <a16:creationId xmlns:a16="http://schemas.microsoft.com/office/drawing/2014/main" id="{3672DA9F-B744-4800-9D39-30FABE62F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18" y="209550"/>
            <a:ext cx="28384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717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EEAC-397A-475A-B9C0-33C01C7B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2276060" cy="706700"/>
          </a:xfrm>
        </p:spPr>
        <p:txBody>
          <a:bodyPr/>
          <a:lstStyle/>
          <a:p>
            <a:r>
              <a:rPr lang="en-GB" dirty="0"/>
              <a:t>Demo.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7EBB4-EC18-4019-868E-761923F39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Screenshots of the webpage.</a:t>
            </a:r>
            <a:endParaRPr lang="en-ZA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4DE39A5-A730-4C22-A432-AE3B591B9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504" y="0"/>
            <a:ext cx="1224579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E77AC5-3154-462E-9C21-DFA502B99CA4}"/>
              </a:ext>
            </a:extLst>
          </p:cNvPr>
          <p:cNvSpPr txBox="1"/>
          <p:nvPr/>
        </p:nvSpPr>
        <p:spPr>
          <a:xfrm>
            <a:off x="4837044" y="2098021"/>
            <a:ext cx="192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2"/>
                </a:solidFill>
              </a:rPr>
              <a:t>Updating status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138498-5AF0-4A08-8774-5A1E4ACA60C8}"/>
              </a:ext>
            </a:extLst>
          </p:cNvPr>
          <p:cNvSpPr/>
          <p:nvPr/>
        </p:nvSpPr>
        <p:spPr>
          <a:xfrm>
            <a:off x="4041914" y="1749288"/>
            <a:ext cx="914400" cy="369332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54525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39F036-CBEE-4BF5-AA41-98BE8EEFF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F8CFD1-D331-4819-9B16-3E996EE898F5}"/>
              </a:ext>
            </a:extLst>
          </p:cNvPr>
          <p:cNvSpPr txBox="1"/>
          <p:nvPr/>
        </p:nvSpPr>
        <p:spPr>
          <a:xfrm>
            <a:off x="6453809" y="2451652"/>
            <a:ext cx="160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2"/>
                </a:solidFill>
              </a:rPr>
              <a:t>Status updated</a:t>
            </a:r>
          </a:p>
        </p:txBody>
      </p:sp>
    </p:spTree>
    <p:extLst>
      <p:ext uri="{BB962C8B-B14F-4D97-AF65-F5344CB8AC3E}">
        <p14:creationId xmlns:p14="http://schemas.microsoft.com/office/powerpoint/2010/main" val="1014108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1123CD-FB0A-46E3-9D2E-7CB50C9A3CB9}"/>
              </a:ext>
            </a:extLst>
          </p:cNvPr>
          <p:cNvGrpSpPr/>
          <p:nvPr/>
        </p:nvGrpSpPr>
        <p:grpSpPr>
          <a:xfrm>
            <a:off x="1636640" y="201262"/>
            <a:ext cx="8918719" cy="6455476"/>
            <a:chOff x="894517" y="198787"/>
            <a:chExt cx="8918719" cy="645547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7731F48-54B6-4906-9CEC-F8E2C4642B89}"/>
                </a:ext>
              </a:extLst>
            </p:cNvPr>
            <p:cNvGrpSpPr/>
            <p:nvPr/>
          </p:nvGrpSpPr>
          <p:grpSpPr>
            <a:xfrm>
              <a:off x="894517" y="263393"/>
              <a:ext cx="2411898" cy="2199861"/>
              <a:chOff x="331302" y="301485"/>
              <a:chExt cx="2411898" cy="2199861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F7BC0A5-BF36-4E13-ADF6-A567EEE93420}"/>
                  </a:ext>
                </a:extLst>
              </p:cNvPr>
              <p:cNvSpPr/>
              <p:nvPr/>
            </p:nvSpPr>
            <p:spPr>
              <a:xfrm>
                <a:off x="331304" y="301485"/>
                <a:ext cx="2411896" cy="47707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ZA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ahnschrift Light" panose="020B0502040204020203" pitchFamily="34" charset="0"/>
                  </a:rPr>
                  <a:t>Student Information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ADA68F4-1DC3-4C3F-9256-66444EAC07BC}"/>
                  </a:ext>
                </a:extLst>
              </p:cNvPr>
              <p:cNvSpPr/>
              <p:nvPr/>
            </p:nvSpPr>
            <p:spPr>
              <a:xfrm>
                <a:off x="331302" y="778563"/>
                <a:ext cx="2411897" cy="172278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Z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StudentID: Varchar</a:t>
                </a:r>
              </a:p>
              <a:p>
                <a:endParaRPr lang="en-ZA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Z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StudentSurname: Char</a:t>
                </a:r>
              </a:p>
              <a:p>
                <a:r>
                  <a:rPr lang="en-Z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StudentName: Char</a:t>
                </a:r>
              </a:p>
              <a:p>
                <a:endParaRPr lang="en-ZA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Z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+AssignValues()</a:t>
                </a: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7F5CE4C-7074-4E15-BA9F-3259243A213E}"/>
                  </a:ext>
                </a:extLst>
              </p:cNvPr>
              <p:cNvCxnSpPr/>
              <p:nvPr/>
            </p:nvCxnSpPr>
            <p:spPr>
              <a:xfrm>
                <a:off x="424070" y="1255642"/>
                <a:ext cx="2213113" cy="0"/>
              </a:xfrm>
              <a:prstGeom prst="line">
                <a:avLst/>
              </a:prstGeom>
              <a:ln w="19050" cap="flat" cmpd="sng" algn="ctr">
                <a:solidFill>
                  <a:schemeClr val="bg1">
                    <a:lumMod val="95000"/>
                    <a:lumOff val="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C0E10E6-8C8A-4605-8DAA-42E0CEA48B1E}"/>
                  </a:ext>
                </a:extLst>
              </p:cNvPr>
              <p:cNvCxnSpPr/>
              <p:nvPr/>
            </p:nvCxnSpPr>
            <p:spPr>
              <a:xfrm>
                <a:off x="430698" y="2017640"/>
                <a:ext cx="2213113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235E744-418C-4D06-A80B-78E5FDBC2A60}"/>
                </a:ext>
              </a:extLst>
            </p:cNvPr>
            <p:cNvCxnSpPr>
              <a:stCxn id="15" idx="3"/>
            </p:cNvCxnSpPr>
            <p:nvPr/>
          </p:nvCxnSpPr>
          <p:spPr>
            <a:xfrm flipV="1">
              <a:off x="3306414" y="4974535"/>
              <a:ext cx="4194313" cy="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F2C0654-CD2C-477B-8EE7-42F3576A9B68}"/>
                </a:ext>
              </a:extLst>
            </p:cNvPr>
            <p:cNvGrpSpPr/>
            <p:nvPr/>
          </p:nvGrpSpPr>
          <p:grpSpPr>
            <a:xfrm>
              <a:off x="7401337" y="4282125"/>
              <a:ext cx="2411897" cy="2372138"/>
              <a:chOff x="3107633" y="304800"/>
              <a:chExt cx="2411897" cy="237213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E346E14-9339-4D3E-82BD-360E47191D0F}"/>
                  </a:ext>
                </a:extLst>
              </p:cNvPr>
              <p:cNvSpPr/>
              <p:nvPr/>
            </p:nvSpPr>
            <p:spPr>
              <a:xfrm>
                <a:off x="3107634" y="304800"/>
                <a:ext cx="2411896" cy="47707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ZA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ahnschrift Light" panose="020B0502040204020203" pitchFamily="34" charset="0"/>
                  </a:rPr>
                  <a:t>Grades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7B33FE5-8527-4B0D-A4BE-F31133DF4CC0}"/>
                  </a:ext>
                </a:extLst>
              </p:cNvPr>
              <p:cNvSpPr/>
              <p:nvPr/>
            </p:nvSpPr>
            <p:spPr>
              <a:xfrm>
                <a:off x="3107633" y="781877"/>
                <a:ext cx="2411897" cy="189506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ZA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StudentID: Varchar</a:t>
                </a:r>
              </a:p>
              <a:p>
                <a:endParaRPr lang="en-ZA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ZA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Average: Int</a:t>
                </a:r>
              </a:p>
              <a:p>
                <a:r>
                  <a:rPr lang="en-ZA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Grades: Char</a:t>
                </a:r>
              </a:p>
              <a:p>
                <a:endParaRPr lang="en-ZA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ZA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+AssignAverage()</a:t>
                </a:r>
              </a:p>
              <a:p>
                <a:r>
                  <a:rPr lang="en-ZA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+AssignGrades()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4AE4C56-EDF3-4587-8374-FCD973D997CB}"/>
                  </a:ext>
                </a:extLst>
              </p:cNvPr>
              <p:cNvCxnSpPr/>
              <p:nvPr/>
            </p:nvCxnSpPr>
            <p:spPr>
              <a:xfrm>
                <a:off x="3207024" y="1239073"/>
                <a:ext cx="2213113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D3282A6-83AE-43C7-A7CB-B7945DBF3F55}"/>
                  </a:ext>
                </a:extLst>
              </p:cNvPr>
              <p:cNvCxnSpPr/>
              <p:nvPr/>
            </p:nvCxnSpPr>
            <p:spPr>
              <a:xfrm>
                <a:off x="3213651" y="2001071"/>
                <a:ext cx="2213113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B87744E-1D21-4090-851E-DB4DF1D034BB}"/>
                </a:ext>
              </a:extLst>
            </p:cNvPr>
            <p:cNvCxnSpPr>
              <a:stCxn id="21" idx="0"/>
            </p:cNvCxnSpPr>
            <p:nvPr/>
          </p:nvCxnSpPr>
          <p:spPr>
            <a:xfrm flipH="1" flipV="1">
              <a:off x="8607283" y="3778534"/>
              <a:ext cx="3" cy="50359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0ADBA7A-E52F-4956-9767-8CC1BD4CBD93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 flipV="1">
              <a:off x="3306414" y="1596890"/>
              <a:ext cx="4409665" cy="497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C9B3B8F-2078-41C6-905F-AAD2552F11FF}"/>
                </a:ext>
              </a:extLst>
            </p:cNvPr>
            <p:cNvGrpSpPr/>
            <p:nvPr/>
          </p:nvGrpSpPr>
          <p:grpSpPr>
            <a:xfrm>
              <a:off x="7401337" y="198787"/>
              <a:ext cx="2411899" cy="3699016"/>
              <a:chOff x="1219201" y="379339"/>
              <a:chExt cx="2411899" cy="369901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E8C190C-3721-47B0-A1F6-6D56A69764C5}"/>
                  </a:ext>
                </a:extLst>
              </p:cNvPr>
              <p:cNvGrpSpPr/>
              <p:nvPr/>
            </p:nvGrpSpPr>
            <p:grpSpPr>
              <a:xfrm>
                <a:off x="1219201" y="379339"/>
                <a:ext cx="2411899" cy="3699016"/>
                <a:chOff x="8660289" y="261728"/>
                <a:chExt cx="2411899" cy="3699016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164846B-A439-4C6C-A822-8BE5D09080A4}"/>
                    </a:ext>
                  </a:extLst>
                </p:cNvPr>
                <p:cNvSpPr/>
                <p:nvPr/>
              </p:nvSpPr>
              <p:spPr>
                <a:xfrm>
                  <a:off x="8660292" y="261728"/>
                  <a:ext cx="2411896" cy="477078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b="1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Bahnschrift Light" panose="020B0502040204020203" pitchFamily="34" charset="0"/>
                    </a:rPr>
                    <a:t>Students Grades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783DD4A-15B0-431F-BA64-076A0577EB14}"/>
                    </a:ext>
                  </a:extLst>
                </p:cNvPr>
                <p:cNvSpPr/>
                <p:nvPr/>
              </p:nvSpPr>
              <p:spPr>
                <a:xfrm>
                  <a:off x="8660289" y="738806"/>
                  <a:ext cx="2411897" cy="3221938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StudentID: Varchar</a:t>
                  </a:r>
                </a:p>
                <a:p>
                  <a:endParaRPr lang="en-ZA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StudentSurname: Char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StudentName: Char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Algebra: Int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Calculus: Int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Programming: Int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Databases: Int</a:t>
                  </a:r>
                </a:p>
                <a:p>
                  <a:endParaRPr lang="en-ZA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+AddStudentGrades()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+DivideByFour()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+AssignGrade()</a:t>
                  </a:r>
                </a:p>
                <a:p>
                  <a:pPr algn="ctr"/>
                  <a:endParaRPr lang="en-ZA" dirty="0"/>
                </a:p>
              </p:txBody>
            </p:sp>
          </p:grp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F2282B1-B3D4-4A3A-9BA6-BD27929AA1DE}"/>
                  </a:ext>
                </a:extLst>
              </p:cNvPr>
              <p:cNvCxnSpPr/>
              <p:nvPr/>
            </p:nvCxnSpPr>
            <p:spPr>
              <a:xfrm>
                <a:off x="1318591" y="1255642"/>
                <a:ext cx="2213113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CD0A12E-A101-4D0D-B8D9-C7AE38259104}"/>
                  </a:ext>
                </a:extLst>
              </p:cNvPr>
              <p:cNvCxnSpPr/>
              <p:nvPr/>
            </p:nvCxnSpPr>
            <p:spPr>
              <a:xfrm>
                <a:off x="1318592" y="2968482"/>
                <a:ext cx="2213113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8E281F8-818F-4462-A6BF-2A70EFEE4786}"/>
                </a:ext>
              </a:extLst>
            </p:cNvPr>
            <p:cNvCxnSpPr>
              <a:stCxn id="26" idx="2"/>
            </p:cNvCxnSpPr>
            <p:nvPr/>
          </p:nvCxnSpPr>
          <p:spPr>
            <a:xfrm>
              <a:off x="2100466" y="2463254"/>
              <a:ext cx="13242" cy="85393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841A49D-B22B-4891-9D17-4C26118D87D4}"/>
                </a:ext>
              </a:extLst>
            </p:cNvPr>
            <p:cNvGrpSpPr/>
            <p:nvPr/>
          </p:nvGrpSpPr>
          <p:grpSpPr>
            <a:xfrm>
              <a:off x="894517" y="3172239"/>
              <a:ext cx="2411898" cy="3127515"/>
              <a:chOff x="6612840" y="379339"/>
              <a:chExt cx="2411898" cy="312751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6A5DFFA-53EA-42A4-B0DC-EA3643355CA0}"/>
                  </a:ext>
                </a:extLst>
              </p:cNvPr>
              <p:cNvGrpSpPr/>
              <p:nvPr/>
            </p:nvGrpSpPr>
            <p:grpSpPr>
              <a:xfrm>
                <a:off x="6612840" y="379339"/>
                <a:ext cx="2411898" cy="3127515"/>
                <a:chOff x="5883961" y="301485"/>
                <a:chExt cx="2411898" cy="3127515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28378604-E1FC-42E0-9585-A0C8133635B9}"/>
                    </a:ext>
                  </a:extLst>
                </p:cNvPr>
                <p:cNvSpPr/>
                <p:nvPr/>
              </p:nvSpPr>
              <p:spPr>
                <a:xfrm>
                  <a:off x="5883963" y="301485"/>
                  <a:ext cx="2411896" cy="477078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b="1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Bahnschrift Light" panose="020B0502040204020203" pitchFamily="34" charset="0"/>
                    </a:rPr>
                    <a:t>Students Account to Create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1A8B8C43-BC73-43A9-A52D-09BB6DD3A9BB}"/>
                    </a:ext>
                  </a:extLst>
                </p:cNvPr>
                <p:cNvSpPr/>
                <p:nvPr/>
              </p:nvSpPr>
              <p:spPr>
                <a:xfrm>
                  <a:off x="5883961" y="778563"/>
                  <a:ext cx="2411897" cy="2650437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StudentID: Varchar</a:t>
                  </a:r>
                </a:p>
                <a:p>
                  <a:endParaRPr lang="en-ZA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StudentName: Char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StudentEmail: VarChar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StudentClass: VarChar</a:t>
                  </a:r>
                </a:p>
                <a:p>
                  <a:endParaRPr lang="en-ZA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SendNotiToStudent()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CreateAccount()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RecordToStudentInfo()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SendNotiToStudent()</a:t>
                  </a:r>
                </a:p>
              </p:txBody>
            </p: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45DEF39-E125-4E39-9146-D5839F01DAFB}"/>
                  </a:ext>
                </a:extLst>
              </p:cNvPr>
              <p:cNvCxnSpPr/>
              <p:nvPr/>
            </p:nvCxnSpPr>
            <p:spPr>
              <a:xfrm>
                <a:off x="6705606" y="1321903"/>
                <a:ext cx="2213113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77C7901-2E2D-4946-AB6D-CD77EF754FFF}"/>
                  </a:ext>
                </a:extLst>
              </p:cNvPr>
              <p:cNvCxnSpPr/>
              <p:nvPr/>
            </p:nvCxnSpPr>
            <p:spPr>
              <a:xfrm>
                <a:off x="6725475" y="2272740"/>
                <a:ext cx="2213113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14213D-9914-4F1D-8518-A22294584880}"/>
              </a:ext>
            </a:extLst>
          </p:cNvPr>
          <p:cNvSpPr txBox="1"/>
          <p:nvPr/>
        </p:nvSpPr>
        <p:spPr>
          <a:xfrm>
            <a:off x="4490825" y="2903285"/>
            <a:ext cx="3472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Broadway" panose="04040905080B02020502" pitchFamily="82" charset="0"/>
              </a:rPr>
              <a:t>Database design</a:t>
            </a:r>
            <a:endParaRPr lang="en-ZA" sz="2800" dirty="0"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325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CFC5-0666-4434-99C8-B72DB6B7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Troubleshooting and testing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A50BA-0046-436A-B88D-CFA702D36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Logging + postman screenshots</a:t>
            </a:r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58CC9-7821-4827-AA82-265058442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82" y="547285"/>
            <a:ext cx="9926435" cy="576342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C0F488B-B89E-4A62-B3B3-DC93C2E0C804}"/>
              </a:ext>
            </a:extLst>
          </p:cNvPr>
          <p:cNvSpPr/>
          <p:nvPr/>
        </p:nvSpPr>
        <p:spPr>
          <a:xfrm>
            <a:off x="1129606" y="393231"/>
            <a:ext cx="1893336" cy="450574"/>
          </a:xfrm>
          <a:prstGeom prst="ellips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EAE9F26-2846-4798-836C-A1682DF5E8DC}"/>
              </a:ext>
            </a:extLst>
          </p:cNvPr>
          <p:cNvSpPr/>
          <p:nvPr/>
        </p:nvSpPr>
        <p:spPr>
          <a:xfrm>
            <a:off x="3233530" y="4691270"/>
            <a:ext cx="7828863" cy="1690677"/>
          </a:xfrm>
          <a:prstGeom prst="round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0665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0788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21F2-FD8B-4616-9631-05DE10A1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Room for improvement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02B5-715B-4466-95ED-0B9C619DA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Release management</a:t>
            </a:r>
          </a:p>
          <a:p>
            <a:r>
              <a:rPr lang="en-GB" dirty="0"/>
              <a:t> how would you deploy your thingy Cloud computing 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89648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7CF5C7-04F7-4A81-9038-D8E836FDA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451" y="5019529"/>
            <a:ext cx="2581275" cy="1714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A7E0FD-6DF1-4AF3-88FD-2A789412C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758" y="284221"/>
            <a:ext cx="2638425" cy="1714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664F5E-7E41-4A1C-800D-B9FFE04AE01C}"/>
              </a:ext>
            </a:extLst>
          </p:cNvPr>
          <p:cNvSpPr txBox="1"/>
          <p:nvPr/>
        </p:nvSpPr>
        <p:spPr>
          <a:xfrm>
            <a:off x="3882183" y="228124"/>
            <a:ext cx="489026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Programming languages and Interface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u="sng" dirty="0">
                <a:latin typeface="Felix Titling" panose="04060505060202020A04" pitchFamily="82" charset="0"/>
              </a:rPr>
              <a:t>Front-end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u="sng" dirty="0">
                <a:latin typeface="Felix Titling" panose="04060505060202020A04" pitchFamily="82" charset="0"/>
              </a:rPr>
              <a:t>Back-end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C#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u="sng" dirty="0">
                <a:latin typeface="Felix Titling" panose="04060505060202020A04" pitchFamily="82" charset="0"/>
              </a:rPr>
              <a:t>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36647-2156-408E-AFC5-665E226E5CB7}"/>
              </a:ext>
            </a:extLst>
          </p:cNvPr>
          <p:cNvSpPr txBox="1"/>
          <p:nvPr/>
        </p:nvSpPr>
        <p:spPr>
          <a:xfrm>
            <a:off x="609600" y="3424174"/>
            <a:ext cx="4903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have I become a better developer with this course?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7939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B77391-A795-48E2-BF19-672FA0B325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44" t="25723" r="11739"/>
          <a:stretch/>
        </p:blipFill>
        <p:spPr>
          <a:xfrm>
            <a:off x="1816719" y="4372022"/>
            <a:ext cx="5384737" cy="2315852"/>
          </a:xfrm>
          <a:prstGeom prst="rect">
            <a:avLst/>
          </a:prstGeom>
        </p:spPr>
      </p:pic>
      <p:pic>
        <p:nvPicPr>
          <p:cNvPr id="2050" name="Picture 2" descr="Image result for github">
            <a:extLst>
              <a:ext uri="{FF2B5EF4-FFF2-40B4-BE49-F238E27FC236}">
                <a16:creationId xmlns:a16="http://schemas.microsoft.com/office/drawing/2014/main" id="{3FF40C53-E9C9-4918-ACAD-80CF3FD32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51" y="701522"/>
            <a:ext cx="28384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3AA93E-B318-41D8-B7A3-8CE254C12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383" y="170126"/>
            <a:ext cx="5194852" cy="313910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C239B3A-F442-47D2-972D-F0DAC6FA8C62}"/>
              </a:ext>
            </a:extLst>
          </p:cNvPr>
          <p:cNvSpPr/>
          <p:nvPr/>
        </p:nvSpPr>
        <p:spPr>
          <a:xfrm>
            <a:off x="4164532" y="1488697"/>
            <a:ext cx="1046921" cy="694098"/>
          </a:xfrm>
          <a:prstGeom prst="rightArrow">
            <a:avLst>
              <a:gd name="adj1" fmla="val 38544"/>
              <a:gd name="adj2" fmla="val 50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444F2F5A-02E6-4262-8B5E-6D8CC7F7E879}"/>
              </a:ext>
            </a:extLst>
          </p:cNvPr>
          <p:cNvSpPr/>
          <p:nvPr/>
        </p:nvSpPr>
        <p:spPr>
          <a:xfrm>
            <a:off x="6374273" y="3370175"/>
            <a:ext cx="569865" cy="940905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C5745C-1C7C-43F4-9336-9C346C4C0298}"/>
              </a:ext>
            </a:extLst>
          </p:cNvPr>
          <p:cNvSpPr/>
          <p:nvPr/>
        </p:nvSpPr>
        <p:spPr>
          <a:xfrm>
            <a:off x="8521147" y="0"/>
            <a:ext cx="2054088" cy="821635"/>
          </a:xfrm>
          <a:prstGeom prst="ellipse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3A2390-9959-4CC1-B3AE-9DCC76A8313C}"/>
              </a:ext>
            </a:extLst>
          </p:cNvPr>
          <p:cNvSpPr txBox="1"/>
          <p:nvPr/>
        </p:nvSpPr>
        <p:spPr>
          <a:xfrm>
            <a:off x="1325217" y="2416022"/>
            <a:ext cx="194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Download </a:t>
            </a:r>
            <a:r>
              <a:rPr lang="en-GB" dirty="0" err="1">
                <a:latin typeface="Bahnschrift" panose="020B0502040204020203" pitchFamily="34" charset="0"/>
              </a:rPr>
              <a:t>github</a:t>
            </a:r>
            <a:r>
              <a:rPr lang="en-GB" dirty="0">
                <a:latin typeface="Bahnschrift" panose="020B0502040204020203" pitchFamily="34" charset="0"/>
              </a:rPr>
              <a:t>.</a:t>
            </a:r>
            <a:endParaRPr lang="en-ZA" dirty="0">
              <a:latin typeface="Bahnschrif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50D2F6-BDFD-44AA-A434-087553A65DE1}"/>
              </a:ext>
            </a:extLst>
          </p:cNvPr>
          <p:cNvSpPr txBox="1"/>
          <p:nvPr/>
        </p:nvSpPr>
        <p:spPr>
          <a:xfrm>
            <a:off x="8297971" y="1628839"/>
            <a:ext cx="1707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Sign into your account.</a:t>
            </a:r>
            <a:endParaRPr lang="en-ZA" dirty="0">
              <a:latin typeface="Bahnschrift" panose="020B0502040204020203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43A76E-540B-4BED-9FDA-D1FC269E3493}"/>
              </a:ext>
            </a:extLst>
          </p:cNvPr>
          <p:cNvCxnSpPr>
            <a:cxnSpLocks/>
            <a:stCxn id="10" idx="0"/>
            <a:endCxn id="8" idx="4"/>
          </p:cNvCxnSpPr>
          <p:nvPr/>
        </p:nvCxnSpPr>
        <p:spPr>
          <a:xfrm flipV="1">
            <a:off x="9151681" y="821635"/>
            <a:ext cx="396510" cy="80720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78779C8-B064-41AB-B80E-1ACC6B584522}"/>
              </a:ext>
            </a:extLst>
          </p:cNvPr>
          <p:cNvSpPr txBox="1"/>
          <p:nvPr/>
        </p:nvSpPr>
        <p:spPr>
          <a:xfrm>
            <a:off x="6023641" y="4646192"/>
            <a:ext cx="3326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Create repository and commit regularly, while working.</a:t>
            </a:r>
            <a:endParaRPr lang="en-ZA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12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EB60-FA85-4FEB-82DE-3A082158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Data persistence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A7491-AD81-4C6F-9895-193F88ACE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ZA" dirty="0"/>
              <a:t>Data that is saved onto the databases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ZA" dirty="0"/>
              <a:t>Data that will be modified the least, infrequently visited, that is meant to last for a long time which is close to permanent.</a:t>
            </a:r>
          </a:p>
          <a:p>
            <a:pPr>
              <a:buFont typeface="Wingdings" panose="05000000000000000000" pitchFamily="2" charset="2"/>
              <a:buChar char="Ø"/>
            </a:pPr>
            <a:endParaRPr lang="en-ZA" dirty="0"/>
          </a:p>
          <a:p>
            <a:pPr>
              <a:buFont typeface="Wingdings" panose="05000000000000000000" pitchFamily="2" charset="2"/>
              <a:buChar char="Ø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94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E6C97B-87BE-414F-9242-EFA0A7C40D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891"/>
          <a:stretch/>
        </p:blipFill>
        <p:spPr>
          <a:xfrm>
            <a:off x="337518" y="2662656"/>
            <a:ext cx="7143750" cy="21346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52D298-D494-4310-B836-E63EF8BE3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093" y="184287"/>
            <a:ext cx="3324225" cy="1323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69F20C-A2E5-4C4B-94BD-A74EC75DA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845" y="1680539"/>
            <a:ext cx="3876675" cy="2686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546D01-6CE7-4C98-84AD-1AB2794E4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461" y="1462398"/>
            <a:ext cx="7991475" cy="962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9CEE65-5AD6-47C5-8460-593B31799E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507" y="217005"/>
            <a:ext cx="8019429" cy="10552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5C43D3F-14FF-41F0-B6D1-B731469DC0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518" y="5035523"/>
            <a:ext cx="7719804" cy="15650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E3046D2-28C2-4E84-AD10-7F48DEE475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6738" y="4565374"/>
            <a:ext cx="4121242" cy="196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6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776DA-F262-4B24-A957-D410A428F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396" y="-120767"/>
            <a:ext cx="9905998" cy="1478570"/>
          </a:xfrm>
        </p:spPr>
        <p:txBody>
          <a:bodyPr/>
          <a:lstStyle/>
          <a:p>
            <a:r>
              <a:rPr lang="en-GB" dirty="0"/>
              <a:t>Agile systems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97EFC-F54F-4EB0-8AB6-813EE38DD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108" y="950773"/>
            <a:ext cx="6597857" cy="570181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Agile methodology is a way to approach a project by breaking it up into several phases</a:t>
            </a:r>
          </a:p>
          <a:p>
            <a:endParaRPr lang="en-GB" u="sng" dirty="0"/>
          </a:p>
          <a:p>
            <a:pPr marL="0" indent="0">
              <a:buNone/>
            </a:pPr>
            <a:endParaRPr lang="en-ZA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B1A8FB-D33E-471E-9E22-0D30139E8A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23" t="6231" r="23718" b="6731"/>
          <a:stretch/>
        </p:blipFill>
        <p:spPr>
          <a:xfrm>
            <a:off x="7633253" y="1357803"/>
            <a:ext cx="4183536" cy="41131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2D623E36-68C2-4FA8-A893-D3C49640C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485145"/>
              </p:ext>
            </p:extLst>
          </p:nvPr>
        </p:nvGraphicFramePr>
        <p:xfrm>
          <a:off x="384797" y="2030528"/>
          <a:ext cx="7023168" cy="4663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11584">
                  <a:extLst>
                    <a:ext uri="{9D8B030D-6E8A-4147-A177-3AD203B41FA5}">
                      <a16:colId xmlns:a16="http://schemas.microsoft.com/office/drawing/2014/main" val="4150954266"/>
                    </a:ext>
                  </a:extLst>
                </a:gridCol>
                <a:gridCol w="3511584">
                  <a:extLst>
                    <a:ext uri="{9D8B030D-6E8A-4147-A177-3AD203B41FA5}">
                      <a16:colId xmlns:a16="http://schemas.microsoft.com/office/drawing/2014/main" val="1824405950"/>
                    </a:ext>
                  </a:extLst>
                </a:gridCol>
              </a:tblGrid>
              <a:tr h="118367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b="0" u="sng" dirty="0">
                          <a:solidFill>
                            <a:schemeClr val="bg1"/>
                          </a:solidFill>
                        </a:rPr>
                        <a:t>1. Project planning:</a:t>
                      </a:r>
                    </a:p>
                    <a:p>
                      <a:r>
                        <a:rPr lang="en-GB" b="0" u="none" dirty="0">
                          <a:solidFill>
                            <a:schemeClr val="bg1"/>
                          </a:solidFill>
                        </a:rPr>
                        <a:t>Understanding scope</a:t>
                      </a:r>
                    </a:p>
                    <a:p>
                      <a:r>
                        <a:rPr lang="en-GB" b="0" u="none" dirty="0">
                          <a:solidFill>
                            <a:schemeClr val="bg1"/>
                          </a:solidFill>
                        </a:rPr>
                        <a:t>Planning and estimating budget</a:t>
                      </a:r>
                    </a:p>
                    <a:p>
                      <a:r>
                        <a:rPr lang="en-GB" b="0" u="none" dirty="0">
                          <a:solidFill>
                            <a:schemeClr val="bg1"/>
                          </a:solidFill>
                        </a:rPr>
                        <a:t>Define project goal</a:t>
                      </a:r>
                    </a:p>
                    <a:p>
                      <a:r>
                        <a:rPr lang="en-ZA" b="0" u="none" dirty="0">
                          <a:solidFill>
                            <a:schemeClr val="bg1"/>
                          </a:solidFill>
                        </a:rPr>
                        <a:t>Review project</a:t>
                      </a:r>
                      <a:endParaRPr lang="en-GB" b="0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Testing </a:t>
                      </a:r>
                    </a:p>
                    <a:p>
                      <a:pPr marL="0" algn="l" defTabSz="914400" rtl="0" eaLnBrk="1" latinLnBrk="0" hangingPunct="1"/>
                      <a:r>
                        <a:rPr lang="en-Z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 application</a:t>
                      </a:r>
                    </a:p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Fix up any errors</a:t>
                      </a:r>
                    </a:p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Run program again</a:t>
                      </a:r>
                      <a:endParaRPr lang="en-ZA" b="0" dirty="0">
                        <a:solidFill>
                          <a:schemeClr val="bg1"/>
                        </a:solidFill>
                      </a:endParaRPr>
                    </a:p>
                    <a:p>
                      <a:pPr marL="0" algn="l" defTabSz="914400" rtl="0" eaLnBrk="1" latinLnBrk="0" hangingPunct="1"/>
                      <a:endParaRPr lang="en-ZA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53515"/>
                  </a:ext>
                </a:extLst>
              </a:tr>
              <a:tr h="1627551">
                <a:tc>
                  <a:txBody>
                    <a:bodyPr/>
                    <a:lstStyle/>
                    <a:p>
                      <a:r>
                        <a:rPr lang="en-GB" u="sng" dirty="0"/>
                        <a:t>2. Design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Understanding requirements </a:t>
                      </a:r>
                      <a:endParaRPr lang="en-GB" u="sng" dirty="0"/>
                    </a:p>
                    <a:p>
                      <a:r>
                        <a:rPr lang="en-GB" dirty="0"/>
                        <a:t>Create user story </a:t>
                      </a:r>
                    </a:p>
                    <a:p>
                      <a:r>
                        <a:rPr lang="en-GB" dirty="0"/>
                        <a:t>Assess complexity</a:t>
                      </a:r>
                    </a:p>
                    <a:p>
                      <a:r>
                        <a:rPr lang="en-GB" dirty="0"/>
                        <a:t>Define criteria</a:t>
                      </a:r>
                    </a:p>
                    <a:p>
                      <a:r>
                        <a:rPr lang="en-GB" dirty="0"/>
                        <a:t>Setup team</a:t>
                      </a:r>
                    </a:p>
                    <a:p>
                      <a:r>
                        <a:rPr lang="en-GB" dirty="0"/>
                        <a:t>Decide applicability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u="sng" dirty="0"/>
                        <a:t>5. Deployment </a:t>
                      </a:r>
                    </a:p>
                    <a:p>
                      <a:r>
                        <a:rPr lang="en-GB" dirty="0"/>
                        <a:t>Commit to a secure platform like </a:t>
                      </a:r>
                      <a:r>
                        <a:rPr lang="en-GB" dirty="0" err="1"/>
                        <a:t>Github</a:t>
                      </a:r>
                      <a:endParaRPr lang="en-GB" dirty="0"/>
                    </a:p>
                    <a:p>
                      <a:r>
                        <a:rPr lang="en-GB" dirty="0"/>
                        <a:t>Configure </a:t>
                      </a:r>
                    </a:p>
                    <a:p>
                      <a:r>
                        <a:rPr lang="en-GB" dirty="0"/>
                        <a:t>Move to 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739387"/>
                  </a:ext>
                </a:extLst>
              </a:tr>
              <a:tr h="96173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 Execution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18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Creating program 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18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Updating design doc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18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Detail tasks breakup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 Review </a:t>
                      </a:r>
                    </a:p>
                    <a:p>
                      <a:r>
                        <a:rPr lang="en-GB" dirty="0"/>
                        <a:t>What went well?</a:t>
                      </a:r>
                    </a:p>
                    <a:p>
                      <a:r>
                        <a:rPr lang="en-GB" dirty="0"/>
                        <a:t>Demo and discussions</a:t>
                      </a:r>
                    </a:p>
                    <a:p>
                      <a:r>
                        <a:rPr lang="en-GB" dirty="0"/>
                        <a:t>Check feasibility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78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052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4960-6B17-452F-9EDA-C951E3B5F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932570" y="2067015"/>
            <a:ext cx="4673529" cy="1444487"/>
          </a:xfrm>
        </p:spPr>
        <p:txBody>
          <a:bodyPr/>
          <a:lstStyle/>
          <a:p>
            <a:r>
              <a:rPr lang="en-GB" dirty="0"/>
              <a:t>Class diagram</a:t>
            </a:r>
            <a:endParaRPr lang="en-Z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CEA2741-201C-448A-AACD-7A2826FC5ED5}"/>
              </a:ext>
            </a:extLst>
          </p:cNvPr>
          <p:cNvGrpSpPr/>
          <p:nvPr/>
        </p:nvGrpSpPr>
        <p:grpSpPr>
          <a:xfrm>
            <a:off x="1245704" y="155713"/>
            <a:ext cx="10149439" cy="6546573"/>
            <a:chOff x="1020416" y="25076"/>
            <a:chExt cx="10133404" cy="65745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9F4080B-ADC0-40E3-9038-5EF8FC5C3281}"/>
                </a:ext>
              </a:extLst>
            </p:cNvPr>
            <p:cNvGrpSpPr/>
            <p:nvPr/>
          </p:nvGrpSpPr>
          <p:grpSpPr>
            <a:xfrm>
              <a:off x="1020416" y="2248845"/>
              <a:ext cx="1096220" cy="1763055"/>
              <a:chOff x="1020416" y="2248845"/>
              <a:chExt cx="1096220" cy="176305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01474953-D3AF-4CB0-8808-9BF57E9257F1}"/>
                  </a:ext>
                </a:extLst>
              </p:cNvPr>
              <p:cNvGrpSpPr/>
              <p:nvPr/>
            </p:nvGrpSpPr>
            <p:grpSpPr>
              <a:xfrm>
                <a:off x="1119208" y="2248845"/>
                <a:ext cx="785821" cy="1470991"/>
                <a:chOff x="1046922" y="1033670"/>
                <a:chExt cx="1325217" cy="2835965"/>
              </a:xfrm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6D52B5E8-C8D3-4709-A4FA-3824D655051F}"/>
                    </a:ext>
                  </a:extLst>
                </p:cNvPr>
                <p:cNvSpPr/>
                <p:nvPr/>
              </p:nvSpPr>
              <p:spPr>
                <a:xfrm>
                  <a:off x="1298713" y="1033670"/>
                  <a:ext cx="795130" cy="742121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56AAF943-F45C-46D5-AEFE-833EBC22E1A6}"/>
                    </a:ext>
                  </a:extLst>
                </p:cNvPr>
                <p:cNvCxnSpPr>
                  <a:cxnSpLocks/>
                  <a:stCxn id="49" idx="4"/>
                </p:cNvCxnSpPr>
                <p:nvPr/>
              </p:nvCxnSpPr>
              <p:spPr>
                <a:xfrm flipH="1">
                  <a:off x="1683026" y="1775791"/>
                  <a:ext cx="13252" cy="1524000"/>
                </a:xfrm>
                <a:prstGeom prst="line">
                  <a:avLst/>
                </a:prstGeom>
                <a:ln w="28575" cap="flat" cmpd="sng" algn="ctr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55B08131-C7A9-48ED-8ACC-4C10BB273F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66191" y="3299791"/>
                  <a:ext cx="516835" cy="569844"/>
                </a:xfrm>
                <a:prstGeom prst="line">
                  <a:avLst/>
                </a:prstGeom>
                <a:ln w="28575" cap="flat" cmpd="sng" algn="ctr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1B6090F8-944D-45F5-A4C4-4C6CCDF0EDAC}"/>
                    </a:ext>
                  </a:extLst>
                </p:cNvPr>
                <p:cNvCxnSpPr/>
                <p:nvPr/>
              </p:nvCxnSpPr>
              <p:spPr>
                <a:xfrm>
                  <a:off x="1683026" y="3299791"/>
                  <a:ext cx="530087" cy="569844"/>
                </a:xfrm>
                <a:prstGeom prst="line">
                  <a:avLst/>
                </a:prstGeom>
                <a:ln w="28575" cap="flat" cmpd="sng" algn="ctr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B9FFC5AC-FEE6-4EBC-BDC9-7E31EF4F0D0E}"/>
                    </a:ext>
                  </a:extLst>
                </p:cNvPr>
                <p:cNvCxnSpPr/>
                <p:nvPr/>
              </p:nvCxnSpPr>
              <p:spPr>
                <a:xfrm>
                  <a:off x="1046922" y="2107096"/>
                  <a:ext cx="1325217" cy="0"/>
                </a:xfrm>
                <a:prstGeom prst="line">
                  <a:avLst/>
                </a:prstGeom>
                <a:ln w="28575" cap="flat" cmpd="sng" algn="ctr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4EDAFEF-B75D-45D8-B3AE-BE51550E0185}"/>
                  </a:ext>
                </a:extLst>
              </p:cNvPr>
              <p:cNvSpPr txBox="1"/>
              <p:nvPr/>
            </p:nvSpPr>
            <p:spPr>
              <a:xfrm>
                <a:off x="1020416" y="3642568"/>
                <a:ext cx="1096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b="1" dirty="0">
                    <a:ln w="12700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</a:ln>
                    <a:pattFill prst="dkUpDiag">
                      <a:fgClr>
                        <a:schemeClr val="tx2"/>
                      </a:fgClr>
                      <a:bgClr>
                        <a:schemeClr val="tx2">
                          <a:lumMod val="20000"/>
                          <a:lumOff val="80000"/>
                        </a:schemeClr>
                      </a:bgClr>
                    </a:pattFill>
                    <a:effectLst>
                      <a:outerShdw dist="38100" dir="2640000" algn="bl" rotWithShape="0">
                        <a:schemeClr val="tx2">
                          <a:lumMod val="75000"/>
                        </a:schemeClr>
                      </a:outerShdw>
                    </a:effectLst>
                  </a:rPr>
                  <a:t>Student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1C92684-8FC6-4ECE-9065-B1006BA40923}"/>
                </a:ext>
              </a:extLst>
            </p:cNvPr>
            <p:cNvGrpSpPr/>
            <p:nvPr/>
          </p:nvGrpSpPr>
          <p:grpSpPr>
            <a:xfrm>
              <a:off x="9815350" y="2209088"/>
              <a:ext cx="1338470" cy="2037810"/>
              <a:chOff x="9815350" y="2209088"/>
              <a:chExt cx="1338470" cy="2037810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A625301-FAB8-46CC-BEC7-44364DE6FABF}"/>
                  </a:ext>
                </a:extLst>
              </p:cNvPr>
              <p:cNvGrpSpPr/>
              <p:nvPr/>
            </p:nvGrpSpPr>
            <p:grpSpPr>
              <a:xfrm>
                <a:off x="10116707" y="2209088"/>
                <a:ext cx="742121" cy="1470991"/>
                <a:chOff x="1046922" y="1033670"/>
                <a:chExt cx="1325217" cy="2835965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C405C060-D2A1-4549-AB13-A0D44EBD2C91}"/>
                    </a:ext>
                  </a:extLst>
                </p:cNvPr>
                <p:cNvSpPr/>
                <p:nvPr/>
              </p:nvSpPr>
              <p:spPr>
                <a:xfrm>
                  <a:off x="1298713" y="1033670"/>
                  <a:ext cx="795130" cy="742121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81251B50-D573-450A-8F5D-B8A8EE6AB4A2}"/>
                    </a:ext>
                  </a:extLst>
                </p:cNvPr>
                <p:cNvCxnSpPr>
                  <a:cxnSpLocks/>
                  <a:stCxn id="42" idx="4"/>
                </p:cNvCxnSpPr>
                <p:nvPr/>
              </p:nvCxnSpPr>
              <p:spPr>
                <a:xfrm flipH="1">
                  <a:off x="1683026" y="1775791"/>
                  <a:ext cx="13252" cy="1524000"/>
                </a:xfrm>
                <a:prstGeom prst="line">
                  <a:avLst/>
                </a:prstGeom>
                <a:ln w="28575" cap="flat" cmpd="sng" algn="ctr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45E564E1-F90E-48D5-947B-7E25C0B27A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66191" y="3299791"/>
                  <a:ext cx="516835" cy="569844"/>
                </a:xfrm>
                <a:prstGeom prst="line">
                  <a:avLst/>
                </a:prstGeom>
                <a:ln w="28575" cap="flat" cmpd="sng" algn="ctr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F17A86E-FB72-4746-B906-4286EEC9E53F}"/>
                    </a:ext>
                  </a:extLst>
                </p:cNvPr>
                <p:cNvCxnSpPr/>
                <p:nvPr/>
              </p:nvCxnSpPr>
              <p:spPr>
                <a:xfrm>
                  <a:off x="1683026" y="3299791"/>
                  <a:ext cx="530087" cy="569844"/>
                </a:xfrm>
                <a:prstGeom prst="line">
                  <a:avLst/>
                </a:prstGeom>
                <a:ln w="28575" cap="flat" cmpd="sng" algn="ctr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319208A-F0CB-4560-8E17-9E4EEA768B9A}"/>
                    </a:ext>
                  </a:extLst>
                </p:cNvPr>
                <p:cNvCxnSpPr/>
                <p:nvPr/>
              </p:nvCxnSpPr>
              <p:spPr>
                <a:xfrm>
                  <a:off x="1046922" y="2107096"/>
                  <a:ext cx="1325217" cy="0"/>
                </a:xfrm>
                <a:prstGeom prst="line">
                  <a:avLst/>
                </a:prstGeom>
                <a:ln w="28575" cap="flat" cmpd="sng" algn="ctr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A8C1EC0-0B8B-4D53-8CA0-2C8A629751C6}"/>
                  </a:ext>
                </a:extLst>
              </p:cNvPr>
              <p:cNvSpPr txBox="1"/>
              <p:nvPr/>
            </p:nvSpPr>
            <p:spPr>
              <a:xfrm>
                <a:off x="9815350" y="3600567"/>
                <a:ext cx="13384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b="1" dirty="0">
                    <a:ln w="12700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</a:ln>
                    <a:pattFill prst="dkUpDiag">
                      <a:fgClr>
                        <a:schemeClr val="tx2"/>
                      </a:fgClr>
                      <a:bgClr>
                        <a:schemeClr val="tx2">
                          <a:lumMod val="20000"/>
                          <a:lumOff val="80000"/>
                        </a:schemeClr>
                      </a:bgClr>
                    </a:pattFill>
                    <a:effectLst>
                      <a:outerShdw dist="38100" dir="2640000" algn="bl" rotWithShape="0">
                        <a:schemeClr val="tx2">
                          <a:lumMod val="75000"/>
                        </a:schemeClr>
                      </a:outerShdw>
                    </a:effectLst>
                  </a:rPr>
                  <a:t>Admissions team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81430EE-E408-40AD-B240-C2675DA87B8F}"/>
                </a:ext>
              </a:extLst>
            </p:cNvPr>
            <p:cNvGrpSpPr/>
            <p:nvPr/>
          </p:nvGrpSpPr>
          <p:grpSpPr>
            <a:xfrm>
              <a:off x="2370693" y="25076"/>
              <a:ext cx="7656237" cy="6574503"/>
              <a:chOff x="2370693" y="64833"/>
              <a:chExt cx="7656237" cy="6574503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7AF689A-E13D-4416-BCA7-DDF16508C427}"/>
                  </a:ext>
                </a:extLst>
              </p:cNvPr>
              <p:cNvSpPr/>
              <p:nvPr/>
            </p:nvSpPr>
            <p:spPr>
              <a:xfrm>
                <a:off x="3752411" y="64833"/>
                <a:ext cx="4488417" cy="657450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3792CF-A82E-4B84-87E9-A0B60556D7C2}"/>
                  </a:ext>
                </a:extLst>
              </p:cNvPr>
              <p:cNvSpPr txBox="1"/>
              <p:nvPr/>
            </p:nvSpPr>
            <p:spPr>
              <a:xfrm>
                <a:off x="4255620" y="165650"/>
                <a:ext cx="35499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dirty="0">
                    <a:latin typeface="Algerian" panose="04020705040A02060702" pitchFamily="82" charset="0"/>
                  </a:rPr>
                  <a:t>College Student Enrolment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77BA9E2A-C291-4F35-B5D1-2DE0967939C7}"/>
                  </a:ext>
                </a:extLst>
              </p:cNvPr>
              <p:cNvCxnSpPr>
                <a:cxnSpLocks/>
                <a:stCxn id="35" idx="6"/>
                <a:endCxn id="31" idx="2"/>
              </p:cNvCxnSpPr>
              <p:nvPr/>
            </p:nvCxnSpPr>
            <p:spPr>
              <a:xfrm>
                <a:off x="5546295" y="2833437"/>
                <a:ext cx="1073808" cy="404305"/>
              </a:xfrm>
              <a:prstGeom prst="straightConnector1">
                <a:avLst/>
              </a:prstGeom>
              <a:ln w="38100">
                <a:prstDash val="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00B7285-C3C0-4351-8C2C-C26BD2209976}"/>
                  </a:ext>
                </a:extLst>
              </p:cNvPr>
              <p:cNvCxnSpPr>
                <a:cxnSpLocks/>
                <a:stCxn id="31" idx="2"/>
                <a:endCxn id="39" idx="6"/>
              </p:cNvCxnSpPr>
              <p:nvPr/>
            </p:nvCxnSpPr>
            <p:spPr>
              <a:xfrm flipH="1">
                <a:off x="5549780" y="3237742"/>
                <a:ext cx="1070323" cy="671835"/>
              </a:xfrm>
              <a:prstGeom prst="straightConnector1">
                <a:avLst/>
              </a:prstGeom>
              <a:ln w="38100">
                <a:prstDash val="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0545116-2654-41BC-BFA2-BDE7D345C618}"/>
                  </a:ext>
                </a:extLst>
              </p:cNvPr>
              <p:cNvGrpSpPr/>
              <p:nvPr/>
            </p:nvGrpSpPr>
            <p:grpSpPr>
              <a:xfrm>
                <a:off x="4066127" y="537339"/>
                <a:ext cx="1491802" cy="5815403"/>
                <a:chOff x="4172143" y="537339"/>
                <a:chExt cx="1491802" cy="5815403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C54A44D8-0995-4A68-AE68-57B91B6D445A}"/>
                    </a:ext>
                  </a:extLst>
                </p:cNvPr>
                <p:cNvSpPr/>
                <p:nvPr/>
              </p:nvSpPr>
              <p:spPr>
                <a:xfrm>
                  <a:off x="4186554" y="1470704"/>
                  <a:ext cx="1474172" cy="658584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dirty="0"/>
                    <a:t>Log in</a:t>
                  </a: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B9FE2085-99BC-4E22-9574-5BB44C027635}"/>
                    </a:ext>
                  </a:extLst>
                </p:cNvPr>
                <p:cNvSpPr/>
                <p:nvPr/>
              </p:nvSpPr>
              <p:spPr>
                <a:xfrm>
                  <a:off x="4178139" y="2504145"/>
                  <a:ext cx="1474172" cy="658584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sz="1500" dirty="0"/>
                    <a:t>Submit application</a:t>
                  </a: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F1074A55-C249-49F0-AE47-325D679B1D0E}"/>
                    </a:ext>
                  </a:extLst>
                </p:cNvPr>
                <p:cNvSpPr/>
                <p:nvPr/>
              </p:nvSpPr>
              <p:spPr>
                <a:xfrm>
                  <a:off x="4184274" y="4670067"/>
                  <a:ext cx="1474172" cy="658584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sz="1400" dirty="0"/>
                    <a:t>Edit information</a:t>
                  </a: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90C4DB2C-040E-4D13-B94E-838BB1890EA9}"/>
                    </a:ext>
                  </a:extLst>
                </p:cNvPr>
                <p:cNvSpPr/>
                <p:nvPr/>
              </p:nvSpPr>
              <p:spPr>
                <a:xfrm>
                  <a:off x="4189773" y="5694158"/>
                  <a:ext cx="1474172" cy="658584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dirty="0"/>
                    <a:t>Log out</a:t>
                  </a:r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3DCCFC12-DE6B-4381-81F4-19B1164C1DA9}"/>
                    </a:ext>
                  </a:extLst>
                </p:cNvPr>
                <p:cNvSpPr/>
                <p:nvPr/>
              </p:nvSpPr>
              <p:spPr>
                <a:xfrm>
                  <a:off x="4172143" y="537339"/>
                  <a:ext cx="1474172" cy="710641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sz="1500" dirty="0"/>
                    <a:t>Create student profile</a:t>
                  </a: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D27B98AB-3AC5-413C-A3ED-BDF6B9B3D296}"/>
                    </a:ext>
                  </a:extLst>
                </p:cNvPr>
                <p:cNvSpPr/>
                <p:nvPr/>
              </p:nvSpPr>
              <p:spPr>
                <a:xfrm>
                  <a:off x="4181624" y="3580285"/>
                  <a:ext cx="1474172" cy="658584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sz="1400" dirty="0"/>
                    <a:t>View application status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647DEE9-FD9B-4998-AC43-679095780C89}"/>
                  </a:ext>
                </a:extLst>
              </p:cNvPr>
              <p:cNvGrpSpPr/>
              <p:nvPr/>
            </p:nvGrpSpPr>
            <p:grpSpPr>
              <a:xfrm>
                <a:off x="6619629" y="812120"/>
                <a:ext cx="1495971" cy="4120042"/>
                <a:chOff x="6593125" y="812120"/>
                <a:chExt cx="1495971" cy="4120042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5747C284-0ACF-4406-A313-F54DF013BDFC}"/>
                    </a:ext>
                  </a:extLst>
                </p:cNvPr>
                <p:cNvSpPr/>
                <p:nvPr/>
              </p:nvSpPr>
              <p:spPr>
                <a:xfrm>
                  <a:off x="6593125" y="812120"/>
                  <a:ext cx="1474172" cy="658584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sz="1400" dirty="0"/>
                    <a:t>Create temporary Student ID</a:t>
                  </a: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3B411948-FE2A-4B47-B733-17F978B5E5AB}"/>
                    </a:ext>
                  </a:extLst>
                </p:cNvPr>
                <p:cNvSpPr/>
                <p:nvPr/>
              </p:nvSpPr>
              <p:spPr>
                <a:xfrm>
                  <a:off x="6593599" y="2895198"/>
                  <a:ext cx="1474172" cy="685087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sz="1500" dirty="0"/>
                    <a:t>Assess Student’s application</a:t>
                  </a: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471F971-1C49-4903-8D48-8FF8852B1366}"/>
                    </a:ext>
                  </a:extLst>
                </p:cNvPr>
                <p:cNvSpPr/>
                <p:nvPr/>
              </p:nvSpPr>
              <p:spPr>
                <a:xfrm>
                  <a:off x="6614924" y="4137638"/>
                  <a:ext cx="1474172" cy="794524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sz="1500" dirty="0"/>
                    <a:t>Review Student’s application</a:t>
                  </a: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080C3AFF-5241-41EE-B299-A78D25533983}"/>
                    </a:ext>
                  </a:extLst>
                </p:cNvPr>
                <p:cNvSpPr/>
                <p:nvPr/>
              </p:nvSpPr>
              <p:spPr>
                <a:xfrm>
                  <a:off x="6593125" y="1799996"/>
                  <a:ext cx="1474172" cy="658584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sz="1400" dirty="0"/>
                    <a:t>Admissions Log in</a:t>
                  </a:r>
                </a:p>
              </p:txBody>
            </p: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051E7B4-8D73-4AAE-B508-85FC3F3F8E52}"/>
                  </a:ext>
                </a:extLst>
              </p:cNvPr>
              <p:cNvCxnSpPr>
                <a:cxnSpLocks/>
                <a:stCxn id="38" idx="6"/>
                <a:endCxn id="30" idx="2"/>
              </p:cNvCxnSpPr>
              <p:nvPr/>
            </p:nvCxnSpPr>
            <p:spPr>
              <a:xfrm>
                <a:off x="5540299" y="892660"/>
                <a:ext cx="1079330" cy="248752"/>
              </a:xfrm>
              <a:prstGeom prst="straightConnector1">
                <a:avLst/>
              </a:prstGeom>
              <a:ln w="38100">
                <a:prstDash val="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2D07699-47E3-48D6-BD26-840582445F10}"/>
                  </a:ext>
                </a:extLst>
              </p:cNvPr>
              <p:cNvCxnSpPr>
                <a:cxnSpLocks/>
                <a:stCxn id="30" idx="2"/>
                <a:endCxn id="34" idx="6"/>
              </p:cNvCxnSpPr>
              <p:nvPr/>
            </p:nvCxnSpPr>
            <p:spPr>
              <a:xfrm flipH="1">
                <a:off x="5554710" y="1141412"/>
                <a:ext cx="1064919" cy="658584"/>
              </a:xfrm>
              <a:prstGeom prst="straightConnector1">
                <a:avLst/>
              </a:prstGeom>
              <a:ln w="38100">
                <a:prstDash val="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ED4EB94-7F8A-4357-A407-4AE3574DBD31}"/>
                  </a:ext>
                </a:extLst>
              </p:cNvPr>
              <p:cNvGrpSpPr/>
              <p:nvPr/>
            </p:nvGrpSpPr>
            <p:grpSpPr>
              <a:xfrm>
                <a:off x="8114352" y="1107904"/>
                <a:ext cx="1912578" cy="3355055"/>
                <a:chOff x="8114352" y="1107904"/>
                <a:chExt cx="1912578" cy="3355055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30D0FFF-711C-4D3B-BA6C-4C4B7D965F52}"/>
                    </a:ext>
                  </a:extLst>
                </p:cNvPr>
                <p:cNvCxnSpPr/>
                <p:nvPr/>
              </p:nvCxnSpPr>
              <p:spPr>
                <a:xfrm>
                  <a:off x="8161316" y="1107904"/>
                  <a:ext cx="1857327" cy="1881359"/>
                </a:xfrm>
                <a:prstGeom prst="lin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FD2B997C-7836-46B8-BA88-AFB62C21898A}"/>
                    </a:ext>
                  </a:extLst>
                </p:cNvPr>
                <p:cNvCxnSpPr/>
                <p:nvPr/>
              </p:nvCxnSpPr>
              <p:spPr>
                <a:xfrm>
                  <a:off x="8114735" y="2129288"/>
                  <a:ext cx="1912195" cy="859975"/>
                </a:xfrm>
                <a:prstGeom prst="lin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587FA60-64B4-4A10-83A1-197DD7EA12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153029" y="2989263"/>
                  <a:ext cx="1865262" cy="157311"/>
                </a:xfrm>
                <a:prstGeom prst="lin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F05CA0BD-F5E6-4C63-97A3-512BB9FB27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114352" y="2989263"/>
                  <a:ext cx="1897421" cy="1473696"/>
                </a:xfrm>
                <a:prstGeom prst="lin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5B4C860-0986-4119-A1D2-E89DECFD0D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70693" y="1060970"/>
                <a:ext cx="1754012" cy="1928293"/>
              </a:xfrm>
              <a:prstGeom prst="line">
                <a:avLst/>
              </a:prstGeom>
              <a:ln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248CF5A-6176-4572-BF7C-83329D925D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5625" y="2989263"/>
                <a:ext cx="1749648" cy="2906666"/>
              </a:xfrm>
              <a:prstGeom prst="line">
                <a:avLst/>
              </a:prstGeom>
              <a:ln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A10F5FB-90C1-4824-9012-AB41D4EB1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0693" y="2989263"/>
                <a:ext cx="1764580" cy="1808024"/>
              </a:xfrm>
              <a:prstGeom prst="line">
                <a:avLst/>
              </a:prstGeom>
              <a:ln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DC8EF39-82FB-4292-B840-ACDE66986D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85273" y="1921565"/>
                <a:ext cx="1711323" cy="1067698"/>
              </a:xfrm>
              <a:prstGeom prst="line">
                <a:avLst/>
              </a:prstGeom>
              <a:ln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383E94E-D242-4BAF-B996-7439B578C9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85273" y="2833437"/>
                <a:ext cx="1680854" cy="155826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4D514F4-3928-4D18-BDE3-EE431F739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5273" y="2989263"/>
                <a:ext cx="1697421" cy="860595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F5CBD047-2C5F-4864-88E8-DF8D3629AF84}"/>
                  </a:ext>
                </a:extLst>
              </p:cNvPr>
              <p:cNvGrpSpPr/>
              <p:nvPr/>
            </p:nvGrpSpPr>
            <p:grpSpPr>
              <a:xfrm>
                <a:off x="5828278" y="2989263"/>
                <a:ext cx="4190013" cy="3056617"/>
                <a:chOff x="5828278" y="2989263"/>
                <a:chExt cx="4190013" cy="3056617"/>
              </a:xfrm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FA40BDF1-123D-470D-BFE9-D2D53B1EF3AF}"/>
                    </a:ext>
                  </a:extLst>
                </p:cNvPr>
                <p:cNvCxnSpPr/>
                <p:nvPr/>
              </p:nvCxnSpPr>
              <p:spPr>
                <a:xfrm flipH="1">
                  <a:off x="7169426" y="2989263"/>
                  <a:ext cx="2848865" cy="3034187"/>
                </a:xfrm>
                <a:prstGeom prst="lin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22968111-4310-467C-92AA-AE63E48276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28278" y="6023450"/>
                  <a:ext cx="1341148" cy="22430"/>
                </a:xfrm>
                <a:prstGeom prst="lin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E327DB8C-D05D-42FD-9BD4-7823A78ED968}"/>
              </a:ext>
            </a:extLst>
          </p:cNvPr>
          <p:cNvSpPr/>
          <p:nvPr/>
        </p:nvSpPr>
        <p:spPr>
          <a:xfrm>
            <a:off x="4014611" y="396521"/>
            <a:ext cx="2067339" cy="1126435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3F3D6AD-2086-46E0-9828-38E2D5B43334}"/>
              </a:ext>
            </a:extLst>
          </p:cNvPr>
          <p:cNvCxnSpPr>
            <a:cxnSpLocks/>
            <a:stCxn id="71" idx="2"/>
            <a:endCxn id="73" idx="3"/>
          </p:cNvCxnSpPr>
          <p:nvPr/>
        </p:nvCxnSpPr>
        <p:spPr>
          <a:xfrm flipH="1">
            <a:off x="2807005" y="959739"/>
            <a:ext cx="1207606" cy="1424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Scroll: Vertical 72">
            <a:extLst>
              <a:ext uri="{FF2B5EF4-FFF2-40B4-BE49-F238E27FC236}">
                <a16:creationId xmlns:a16="http://schemas.microsoft.com/office/drawing/2014/main" id="{65E25AE5-3691-4E20-B422-7A39C4C255D7}"/>
              </a:ext>
            </a:extLst>
          </p:cNvPr>
          <p:cNvSpPr/>
          <p:nvPr/>
        </p:nvSpPr>
        <p:spPr>
          <a:xfrm>
            <a:off x="1496696" y="124852"/>
            <a:ext cx="1497496" cy="1954696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describing the process of what a student does.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E88732A-96B5-4F1F-9CD3-D5E0D81B6D32}"/>
              </a:ext>
            </a:extLst>
          </p:cNvPr>
          <p:cNvSpPr/>
          <p:nvPr/>
        </p:nvSpPr>
        <p:spPr>
          <a:xfrm>
            <a:off x="1101120" y="2263101"/>
            <a:ext cx="1285461" cy="1954696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86FFF83-7E59-4B2F-9DE9-239F28E98F72}"/>
              </a:ext>
            </a:extLst>
          </p:cNvPr>
          <p:cNvCxnSpPr>
            <a:cxnSpLocks/>
            <a:stCxn id="74" idx="3"/>
            <a:endCxn id="76" idx="0"/>
          </p:cNvCxnSpPr>
          <p:nvPr/>
        </p:nvCxnSpPr>
        <p:spPr>
          <a:xfrm flipH="1">
            <a:off x="1280024" y="3931538"/>
            <a:ext cx="9347" cy="72026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Scroll: Vertical 75">
            <a:extLst>
              <a:ext uri="{FF2B5EF4-FFF2-40B4-BE49-F238E27FC236}">
                <a16:creationId xmlns:a16="http://schemas.microsoft.com/office/drawing/2014/main" id="{8A3FB015-0748-44B9-9816-46C21D6A17DA}"/>
              </a:ext>
            </a:extLst>
          </p:cNvPr>
          <p:cNvSpPr/>
          <p:nvPr/>
        </p:nvSpPr>
        <p:spPr>
          <a:xfrm>
            <a:off x="637293" y="4651804"/>
            <a:ext cx="1285461" cy="1709531"/>
          </a:xfrm>
          <a:prstGeom prst="verticalScroll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Actor: Person who is using the system.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2CAA3DF-BE6B-417F-BB4E-8AF0DA2D0A2C}"/>
              </a:ext>
            </a:extLst>
          </p:cNvPr>
          <p:cNvSpPr/>
          <p:nvPr/>
        </p:nvSpPr>
        <p:spPr>
          <a:xfrm>
            <a:off x="9989419" y="2266121"/>
            <a:ext cx="1470990" cy="218660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6881AA2-7F09-47C2-8687-B763F228B901}"/>
              </a:ext>
            </a:extLst>
          </p:cNvPr>
          <p:cNvCxnSpPr>
            <a:cxnSpLocks/>
          </p:cNvCxnSpPr>
          <p:nvPr/>
        </p:nvCxnSpPr>
        <p:spPr>
          <a:xfrm flipH="1">
            <a:off x="9685002" y="4132508"/>
            <a:ext cx="517503" cy="7078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9" name="Scroll: Vertical 78">
            <a:extLst>
              <a:ext uri="{FF2B5EF4-FFF2-40B4-BE49-F238E27FC236}">
                <a16:creationId xmlns:a16="http://schemas.microsoft.com/office/drawing/2014/main" id="{B4E9884C-0BC7-4DA3-852E-79D6CDA8018D}"/>
              </a:ext>
            </a:extLst>
          </p:cNvPr>
          <p:cNvSpPr/>
          <p:nvPr/>
        </p:nvSpPr>
        <p:spPr>
          <a:xfrm>
            <a:off x="9044606" y="4840355"/>
            <a:ext cx="1285461" cy="1709531"/>
          </a:xfrm>
          <a:prstGeom prst="verticalScroll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Actor: Retrieves application and responds.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D5CEC99-31C2-427B-A184-225F906C232B}"/>
              </a:ext>
            </a:extLst>
          </p:cNvPr>
          <p:cNvSpPr/>
          <p:nvPr/>
        </p:nvSpPr>
        <p:spPr>
          <a:xfrm>
            <a:off x="6639337" y="715618"/>
            <a:ext cx="1828800" cy="993913"/>
          </a:xfrm>
          <a:prstGeom prst="ellips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9140BE8-F9F8-41CB-9560-0FD28DA490F4}"/>
              </a:ext>
            </a:extLst>
          </p:cNvPr>
          <p:cNvCxnSpPr>
            <a:cxnSpLocks/>
            <a:stCxn id="80" idx="7"/>
          </p:cNvCxnSpPr>
          <p:nvPr/>
        </p:nvCxnSpPr>
        <p:spPr>
          <a:xfrm>
            <a:off x="8200315" y="861173"/>
            <a:ext cx="1591873" cy="2337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2" name="Scroll: Vertical 81">
            <a:extLst>
              <a:ext uri="{FF2B5EF4-FFF2-40B4-BE49-F238E27FC236}">
                <a16:creationId xmlns:a16="http://schemas.microsoft.com/office/drawing/2014/main" id="{EBF51905-2CCE-4671-8691-DF3F483E63B4}"/>
              </a:ext>
            </a:extLst>
          </p:cNvPr>
          <p:cNvSpPr/>
          <p:nvPr/>
        </p:nvSpPr>
        <p:spPr>
          <a:xfrm>
            <a:off x="9634330" y="92763"/>
            <a:ext cx="1368883" cy="1845366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describing what the admissions team does.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A428025-1F73-45CC-8795-3471B6BCF21F}"/>
              </a:ext>
            </a:extLst>
          </p:cNvPr>
          <p:cNvSpPr/>
          <p:nvPr/>
        </p:nvSpPr>
        <p:spPr>
          <a:xfrm>
            <a:off x="5340625" y="2796208"/>
            <a:ext cx="1643270" cy="1309796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E9BA5ED-3872-4A43-9F17-EA136A5C1380}"/>
              </a:ext>
            </a:extLst>
          </p:cNvPr>
          <p:cNvCxnSpPr>
            <a:cxnSpLocks/>
            <a:stCxn id="83" idx="4"/>
            <a:endCxn id="85" idx="0"/>
          </p:cNvCxnSpPr>
          <p:nvPr/>
        </p:nvCxnSpPr>
        <p:spPr>
          <a:xfrm>
            <a:off x="6162260" y="4106004"/>
            <a:ext cx="99392" cy="22745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Scroll: Vertical 84">
            <a:extLst>
              <a:ext uri="{FF2B5EF4-FFF2-40B4-BE49-F238E27FC236}">
                <a16:creationId xmlns:a16="http://schemas.microsoft.com/office/drawing/2014/main" id="{BD700DAD-A69A-40B1-A0B7-688962FEBBD3}"/>
              </a:ext>
            </a:extLst>
          </p:cNvPr>
          <p:cNvSpPr/>
          <p:nvPr/>
        </p:nvSpPr>
        <p:spPr>
          <a:xfrm>
            <a:off x="5526157" y="4333462"/>
            <a:ext cx="1470990" cy="1709531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relationship between the student and admissions team</a:t>
            </a:r>
          </a:p>
        </p:txBody>
      </p:sp>
    </p:spTree>
    <p:extLst>
      <p:ext uri="{BB962C8B-B14F-4D97-AF65-F5344CB8AC3E}">
        <p14:creationId xmlns:p14="http://schemas.microsoft.com/office/powerpoint/2010/main" val="393184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>
            <a:extLst>
              <a:ext uri="{FF2B5EF4-FFF2-40B4-BE49-F238E27FC236}">
                <a16:creationId xmlns:a16="http://schemas.microsoft.com/office/drawing/2014/main" id="{9385F3E6-224A-4759-82D7-6071F1E4B174}"/>
              </a:ext>
            </a:extLst>
          </p:cNvPr>
          <p:cNvSpPr/>
          <p:nvPr/>
        </p:nvSpPr>
        <p:spPr>
          <a:xfrm>
            <a:off x="1141493" y="2027587"/>
            <a:ext cx="1880153" cy="1056065"/>
          </a:xfrm>
          <a:prstGeom prst="diamon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Are you registered ?</a:t>
            </a:r>
            <a:endParaRPr lang="en-ZA" sz="1400" dirty="0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EBBCCBE-47BB-4F45-BBA8-6D7BA700D0F0}"/>
              </a:ext>
            </a:extLst>
          </p:cNvPr>
          <p:cNvGrpSpPr/>
          <p:nvPr/>
        </p:nvGrpSpPr>
        <p:grpSpPr>
          <a:xfrm>
            <a:off x="1408258" y="172277"/>
            <a:ext cx="9620790" cy="6322595"/>
            <a:chOff x="1408258" y="172277"/>
            <a:chExt cx="9620790" cy="632259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B936829-E0BF-4DE1-82A1-135872B1C158}"/>
                </a:ext>
              </a:extLst>
            </p:cNvPr>
            <p:cNvSpPr/>
            <p:nvPr/>
          </p:nvSpPr>
          <p:spPr>
            <a:xfrm>
              <a:off x="1437860" y="1099932"/>
              <a:ext cx="1457739" cy="58310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Go to college website.</a:t>
              </a:r>
              <a:endParaRPr lang="en-ZA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F555AF6-113F-4414-B5D1-6FD86B00D0D0}"/>
                </a:ext>
              </a:extLst>
            </p:cNvPr>
            <p:cNvSpPr/>
            <p:nvPr/>
          </p:nvSpPr>
          <p:spPr>
            <a:xfrm>
              <a:off x="1842052" y="172277"/>
              <a:ext cx="662609" cy="583101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1100" dirty="0"/>
                <a:t>Start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E4D73E-34E8-4286-B0D0-49D569DCA17C}"/>
                </a:ext>
              </a:extLst>
            </p:cNvPr>
            <p:cNvSpPr txBox="1"/>
            <p:nvPr/>
          </p:nvSpPr>
          <p:spPr>
            <a:xfrm>
              <a:off x="3270873" y="2370481"/>
              <a:ext cx="503582" cy="371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No </a:t>
              </a:r>
              <a:endParaRPr lang="en-ZA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A34B03-F3FE-473D-9F3E-474C0C8F7BD2}"/>
                </a:ext>
              </a:extLst>
            </p:cNvPr>
            <p:cNvSpPr/>
            <p:nvPr/>
          </p:nvSpPr>
          <p:spPr>
            <a:xfrm>
              <a:off x="4028668" y="927655"/>
              <a:ext cx="2014331" cy="9243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Fill out application forms</a:t>
              </a:r>
              <a:endParaRPr lang="en-ZA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827C49-F89E-4C84-AF67-DE95A5EBAE66}"/>
                </a:ext>
              </a:extLst>
            </p:cNvPr>
            <p:cNvSpPr/>
            <p:nvPr/>
          </p:nvSpPr>
          <p:spPr>
            <a:xfrm>
              <a:off x="4028668" y="2806146"/>
              <a:ext cx="2087204" cy="9243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Obtain help to fill out forms</a:t>
              </a:r>
              <a:endParaRPr lang="en-ZA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07BD93-08B2-4782-BF35-69649F7FF98D}"/>
                </a:ext>
              </a:extLst>
            </p:cNvPr>
            <p:cNvSpPr/>
            <p:nvPr/>
          </p:nvSpPr>
          <p:spPr>
            <a:xfrm>
              <a:off x="6626087" y="2093843"/>
              <a:ext cx="2133600" cy="92433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Register</a:t>
              </a:r>
              <a:endParaRPr lang="en-ZA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4846A3-71C4-453A-B51B-99690CCEB946}"/>
                </a:ext>
              </a:extLst>
            </p:cNvPr>
            <p:cNvSpPr txBox="1"/>
            <p:nvPr/>
          </p:nvSpPr>
          <p:spPr>
            <a:xfrm>
              <a:off x="1802298" y="3244334"/>
              <a:ext cx="569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Yes </a:t>
              </a:r>
              <a:endParaRPr lang="en-ZA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7C2F001-F481-47F1-8498-3F715A9DBAF9}"/>
                </a:ext>
              </a:extLst>
            </p:cNvPr>
            <p:cNvSpPr/>
            <p:nvPr/>
          </p:nvSpPr>
          <p:spPr>
            <a:xfrm>
              <a:off x="1414668" y="3774348"/>
              <a:ext cx="1345097" cy="639417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Log in</a:t>
              </a:r>
              <a:endParaRPr lang="en-ZA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32B4797A-4BB8-400A-A849-CEEA94595FF3}"/>
                </a:ext>
              </a:extLst>
            </p:cNvPr>
            <p:cNvSpPr/>
            <p:nvPr/>
          </p:nvSpPr>
          <p:spPr>
            <a:xfrm>
              <a:off x="1408258" y="4622555"/>
              <a:ext cx="1358205" cy="1189727"/>
            </a:xfrm>
            <a:prstGeom prst="diamon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Who are you?</a:t>
              </a:r>
              <a:endParaRPr lang="en-ZA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B7D3736-39DB-424E-9E8D-C17885E4AE93}"/>
                </a:ext>
              </a:extLst>
            </p:cNvPr>
            <p:cNvSpPr/>
            <p:nvPr/>
          </p:nvSpPr>
          <p:spPr>
            <a:xfrm>
              <a:off x="3546647" y="4116459"/>
              <a:ext cx="2014331" cy="5177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student</a:t>
              </a:r>
              <a:endParaRPr lang="en-ZA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EE14B0D-6B67-4277-A80F-D9626A047D86}"/>
                </a:ext>
              </a:extLst>
            </p:cNvPr>
            <p:cNvSpPr/>
            <p:nvPr/>
          </p:nvSpPr>
          <p:spPr>
            <a:xfrm>
              <a:off x="3573152" y="5188229"/>
              <a:ext cx="2014331" cy="5177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Admissions officer</a:t>
              </a:r>
              <a:endParaRPr lang="en-ZA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48DB80-8D3D-474A-90F3-2FA02E257B0D}"/>
                </a:ext>
              </a:extLst>
            </p:cNvPr>
            <p:cNvSpPr/>
            <p:nvPr/>
          </p:nvSpPr>
          <p:spPr>
            <a:xfrm>
              <a:off x="6394174" y="4084115"/>
              <a:ext cx="2411895" cy="583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View application status.</a:t>
              </a:r>
              <a:endParaRPr lang="en-ZA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EB8A9A3-436A-4B15-AC52-A88E7550CD60}"/>
                </a:ext>
              </a:extLst>
            </p:cNvPr>
            <p:cNvSpPr/>
            <p:nvPr/>
          </p:nvSpPr>
          <p:spPr>
            <a:xfrm>
              <a:off x="6394173" y="5189439"/>
              <a:ext cx="2411895" cy="5177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View applications</a:t>
              </a:r>
              <a:endParaRPr lang="en-ZA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D9A7FA-A835-455A-90C6-C8DF125D1E04}"/>
                </a:ext>
              </a:extLst>
            </p:cNvPr>
            <p:cNvSpPr/>
            <p:nvPr/>
          </p:nvSpPr>
          <p:spPr>
            <a:xfrm>
              <a:off x="9014718" y="5195498"/>
              <a:ext cx="2014330" cy="5177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update application’s status</a:t>
              </a:r>
              <a:endParaRPr lang="en-ZA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0758390-926F-4E8E-8E6A-78E99E5ED670}"/>
                </a:ext>
              </a:extLst>
            </p:cNvPr>
            <p:cNvSpPr/>
            <p:nvPr/>
          </p:nvSpPr>
          <p:spPr>
            <a:xfrm>
              <a:off x="7692887" y="5925230"/>
              <a:ext cx="1726094" cy="5177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Log out</a:t>
              </a:r>
              <a:endParaRPr lang="en-ZA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2FA6524-0F5C-4DEE-A555-CCF9F9149E70}"/>
                </a:ext>
              </a:extLst>
            </p:cNvPr>
            <p:cNvCxnSpPr>
              <a:cxnSpLocks/>
              <a:stCxn id="3" idx="4"/>
              <a:endCxn id="2" idx="0"/>
            </p:cNvCxnSpPr>
            <p:nvPr/>
          </p:nvCxnSpPr>
          <p:spPr>
            <a:xfrm flipH="1">
              <a:off x="2166730" y="755378"/>
              <a:ext cx="6627" cy="344554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716AD97-C0EC-4F82-B7B5-56A6162131FC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2087217" y="3509341"/>
              <a:ext cx="0" cy="265007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50C008F-58AE-49E3-BE6A-6B95CF152BEB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2081569" y="1683033"/>
              <a:ext cx="1" cy="344554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8FB9A8E-9AC8-4BA6-8A8A-BCE3D1DD947E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3021646" y="2555620"/>
              <a:ext cx="249227" cy="39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75F4A0E-43BA-43DE-9EB4-921F18FF4DDC}"/>
                </a:ext>
              </a:extLst>
            </p:cNvPr>
            <p:cNvCxnSpPr>
              <a:stCxn id="6" idx="3"/>
              <a:endCxn id="6" idx="3"/>
            </p:cNvCxnSpPr>
            <p:nvPr/>
          </p:nvCxnSpPr>
          <p:spPr>
            <a:xfrm>
              <a:off x="3774455" y="255601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90B9481-D591-4473-AD41-DB5B9D54D572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H="1">
              <a:off x="3616180" y="2556012"/>
              <a:ext cx="158275" cy="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CCA45C31-71AE-4BDB-80F1-589D97354B27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3774455" y="1389825"/>
              <a:ext cx="254213" cy="1166187"/>
            </a:xfrm>
            <a:prstGeom prst="bentConnector3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4D54B969-94BF-467F-B8D6-4DD5FB4ECFED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3774455" y="2556012"/>
              <a:ext cx="254213" cy="712304"/>
            </a:xfrm>
            <a:prstGeom prst="bentConnector3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4F70E855-3943-49DD-9A17-719C1B984569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>
              <a:off x="6042999" y="1389825"/>
              <a:ext cx="583088" cy="1166188"/>
            </a:xfrm>
            <a:prstGeom prst="bentConnector3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E02A42C5-442D-46F4-B195-079AC79AC9B1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6115872" y="2556013"/>
              <a:ext cx="510215" cy="712303"/>
            </a:xfrm>
            <a:prstGeom prst="bentConnector3">
              <a:avLst>
                <a:gd name="adj1" fmla="val 44805"/>
              </a:avLst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833785A-250A-4EE3-ACBC-C2C8ABD9053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2081570" y="3083652"/>
              <a:ext cx="0" cy="265007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9EF76CA0-50A4-466F-B42C-D4737F0D122B}"/>
                </a:ext>
              </a:extLst>
            </p:cNvPr>
            <p:cNvCxnSpPr>
              <a:cxnSpLocks/>
            </p:cNvCxnSpPr>
            <p:nvPr/>
          </p:nvCxnSpPr>
          <p:spPr>
            <a:xfrm>
              <a:off x="8806069" y="4402167"/>
              <a:ext cx="612912" cy="1901181"/>
            </a:xfrm>
            <a:prstGeom prst="bentConnector3">
              <a:avLst>
                <a:gd name="adj1" fmla="val 459460"/>
              </a:avLst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E0C3E5AB-5406-4EA3-B5C2-47467312B7E8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H="1">
              <a:off x="9418981" y="5454348"/>
              <a:ext cx="1610067" cy="636968"/>
            </a:xfrm>
            <a:prstGeom prst="bentConnector3">
              <a:avLst>
                <a:gd name="adj1" fmla="val -14198"/>
              </a:avLst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6C3E92B0-D83A-45AD-8210-FB95A50E2404}"/>
                </a:ext>
              </a:extLst>
            </p:cNvPr>
            <p:cNvCxnSpPr>
              <a:stCxn id="14" idx="3"/>
              <a:endCxn id="16" idx="1"/>
            </p:cNvCxnSpPr>
            <p:nvPr/>
          </p:nvCxnSpPr>
          <p:spPr>
            <a:xfrm>
              <a:off x="5560978" y="4375309"/>
              <a:ext cx="833196" cy="354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D870FBF0-2DCB-4399-9610-B1C621002945}"/>
                </a:ext>
              </a:extLst>
            </p:cNvPr>
            <p:cNvCxnSpPr>
              <a:cxnSpLocks/>
              <a:stCxn id="15" idx="3"/>
              <a:endCxn id="17" idx="1"/>
            </p:cNvCxnSpPr>
            <p:nvPr/>
          </p:nvCxnSpPr>
          <p:spPr>
            <a:xfrm>
              <a:off x="5587483" y="5447079"/>
              <a:ext cx="806690" cy="1210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DE0D7B7-C687-48BA-8239-280BA94706F4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>
              <a:off x="2087217" y="4413765"/>
              <a:ext cx="144" cy="208790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8" name="Connector: Elbow 107">
              <a:extLst>
                <a:ext uri="{FF2B5EF4-FFF2-40B4-BE49-F238E27FC236}">
                  <a16:creationId xmlns:a16="http://schemas.microsoft.com/office/drawing/2014/main" id="{F80B73E6-0362-4716-9E08-570A736C4EFF}"/>
                </a:ext>
              </a:extLst>
            </p:cNvPr>
            <p:cNvCxnSpPr>
              <a:stCxn id="13" idx="3"/>
              <a:endCxn id="14" idx="1"/>
            </p:cNvCxnSpPr>
            <p:nvPr/>
          </p:nvCxnSpPr>
          <p:spPr>
            <a:xfrm flipV="1">
              <a:off x="2766463" y="4375309"/>
              <a:ext cx="780184" cy="842110"/>
            </a:xfrm>
            <a:prstGeom prst="bentConnector3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984BE2AE-1185-424A-9BDF-AD33C05B78AD}"/>
                </a:ext>
              </a:extLst>
            </p:cNvPr>
            <p:cNvCxnSpPr>
              <a:stCxn id="13" idx="3"/>
              <a:endCxn id="15" idx="1"/>
            </p:cNvCxnSpPr>
            <p:nvPr/>
          </p:nvCxnSpPr>
          <p:spPr>
            <a:xfrm>
              <a:off x="2766463" y="5217419"/>
              <a:ext cx="806689" cy="22966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B312134E-2135-469F-B972-73DAC959F46B}"/>
                </a:ext>
              </a:extLst>
            </p:cNvPr>
            <p:cNvCxnSpPr>
              <a:stCxn id="17" idx="3"/>
              <a:endCxn id="18" idx="1"/>
            </p:cNvCxnSpPr>
            <p:nvPr/>
          </p:nvCxnSpPr>
          <p:spPr>
            <a:xfrm>
              <a:off x="8806068" y="5448289"/>
              <a:ext cx="208650" cy="6059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FB01BFE4-A232-4B22-9530-ACF6238B8A09}"/>
                </a:ext>
              </a:extLst>
            </p:cNvPr>
            <p:cNvSpPr/>
            <p:nvPr/>
          </p:nvSpPr>
          <p:spPr>
            <a:xfrm>
              <a:off x="6394173" y="5911771"/>
              <a:ext cx="662609" cy="583101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1400" dirty="0"/>
                <a:t>End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65EFD126-CFA3-45BC-B137-6DC580A933F8}"/>
                </a:ext>
              </a:extLst>
            </p:cNvPr>
            <p:cNvCxnSpPr>
              <a:stCxn id="19" idx="1"/>
              <a:endCxn id="123" idx="6"/>
            </p:cNvCxnSpPr>
            <p:nvPr/>
          </p:nvCxnSpPr>
          <p:spPr>
            <a:xfrm flipH="1">
              <a:off x="7056782" y="6184080"/>
              <a:ext cx="636105" cy="1924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4FF300F-5A1A-4258-ADB7-A9BE1900FACF}"/>
                </a:ext>
              </a:extLst>
            </p:cNvPr>
            <p:cNvSpPr txBox="1"/>
            <p:nvPr/>
          </p:nvSpPr>
          <p:spPr>
            <a:xfrm>
              <a:off x="7056782" y="509775"/>
              <a:ext cx="35913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36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Activity diagram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597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3000">
              <a:schemeClr val="bg1">
                <a:lumMod val="65000"/>
                <a:lumOff val="3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6089-B3DB-406A-A546-22A8AF146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188" y="4877774"/>
            <a:ext cx="3617843" cy="1478570"/>
          </a:xfrm>
        </p:spPr>
        <p:txBody>
          <a:bodyPr/>
          <a:lstStyle/>
          <a:p>
            <a:r>
              <a:rPr lang="en-GB" u="sng" dirty="0"/>
              <a:t>system diagram</a:t>
            </a:r>
            <a:endParaRPr lang="en-ZA" u="sng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57A3E34-C3AC-4D5A-86DB-77FF03D937D6}"/>
              </a:ext>
            </a:extLst>
          </p:cNvPr>
          <p:cNvGrpSpPr/>
          <p:nvPr/>
        </p:nvGrpSpPr>
        <p:grpSpPr>
          <a:xfrm>
            <a:off x="1007169" y="153374"/>
            <a:ext cx="10548744" cy="6268276"/>
            <a:chOff x="1007169" y="153374"/>
            <a:chExt cx="10548744" cy="626827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91B2983-3401-475A-91F4-96D90626709E}"/>
                </a:ext>
              </a:extLst>
            </p:cNvPr>
            <p:cNvGrpSpPr/>
            <p:nvPr/>
          </p:nvGrpSpPr>
          <p:grpSpPr>
            <a:xfrm>
              <a:off x="1007169" y="405163"/>
              <a:ext cx="10522225" cy="5910470"/>
              <a:chOff x="1179444" y="516834"/>
              <a:chExt cx="10522225" cy="5910470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376E4F9-5B2B-4EB9-A48D-9252940D2B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33651" y="4214192"/>
                <a:ext cx="0" cy="7288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00B0F956-4999-43E7-9918-6BC2A40FF5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3053" t="5539" r="70698" b="68242"/>
              <a:stretch/>
            </p:blipFill>
            <p:spPr>
              <a:xfrm>
                <a:off x="1179444" y="530087"/>
                <a:ext cx="1113182" cy="1709530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81A885E9-5810-466D-BB1F-BD7519E80E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70313" t="74441" r="6669" b="-50"/>
              <a:stretch/>
            </p:blipFill>
            <p:spPr>
              <a:xfrm>
                <a:off x="9793357" y="4757531"/>
                <a:ext cx="1577009" cy="1669773"/>
              </a:xfrm>
              <a:prstGeom prst="rect">
                <a:avLst/>
              </a:prstGeom>
            </p:spPr>
          </p:pic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86C5DEF-0CBB-4135-BEF6-E646C092D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1740" y="3266662"/>
                <a:ext cx="685137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929C2F6-53AD-4426-8B3D-F4AA1E07FA27}"/>
                  </a:ext>
                </a:extLst>
              </p:cNvPr>
              <p:cNvCxnSpPr>
                <a:stCxn id="30" idx="3"/>
                <a:endCxn id="36" idx="1"/>
              </p:cNvCxnSpPr>
              <p:nvPr/>
            </p:nvCxnSpPr>
            <p:spPr>
              <a:xfrm flipV="1">
                <a:off x="2292626" y="1371599"/>
                <a:ext cx="5724938" cy="1325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9B36062F-7592-41CF-9B19-C6B091C9D9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71086" t="38261" r="1639" b="34707"/>
              <a:stretch/>
            </p:blipFill>
            <p:spPr>
              <a:xfrm>
                <a:off x="9833113" y="2451652"/>
                <a:ext cx="1868556" cy="1762540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48FDCE5A-28B1-416E-9CB2-75758F07F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3440" t="38261" r="60252" b="34707"/>
              <a:stretch/>
            </p:blipFill>
            <p:spPr>
              <a:xfrm>
                <a:off x="1179444" y="2451652"/>
                <a:ext cx="1802296" cy="1762540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09F37D2B-A32A-4700-BA5F-54C2798AB9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72634" t="5538" r="8409" b="68243"/>
              <a:stretch/>
            </p:blipFill>
            <p:spPr>
              <a:xfrm>
                <a:off x="8017564" y="516834"/>
                <a:ext cx="1298714" cy="1709530"/>
              </a:xfrm>
              <a:prstGeom prst="rect">
                <a:avLst/>
              </a:prstGeom>
            </p:spPr>
          </p:pic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C85A243-5B08-4EB4-95D1-81D5F13602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64348" y="1921565"/>
                <a:ext cx="0" cy="53008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EA3BC66-2287-4642-8BC1-E162A382D5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6278" y="1921565"/>
                <a:ext cx="194807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Flowchart: Alternate Process 18">
              <a:extLst>
                <a:ext uri="{FF2B5EF4-FFF2-40B4-BE49-F238E27FC236}">
                  <a16:creationId xmlns:a16="http://schemas.microsoft.com/office/drawing/2014/main" id="{B1B2A5FD-B494-4D58-84CF-CDD666EEE8E0}"/>
                </a:ext>
              </a:extLst>
            </p:cNvPr>
            <p:cNvSpPr/>
            <p:nvPr/>
          </p:nvSpPr>
          <p:spPr>
            <a:xfrm>
              <a:off x="2809465" y="179877"/>
              <a:ext cx="1550500" cy="2199861"/>
            </a:xfrm>
            <a:prstGeom prst="flowChartAlternateProcess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/>
                <a:t>Stores the data of applications and students.</a:t>
              </a:r>
              <a:endParaRPr lang="en-ZA" dirty="0"/>
            </a:p>
          </p:txBody>
        </p:sp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516A9C73-FE2D-4C22-AB89-6C762E7505DD}"/>
                </a:ext>
              </a:extLst>
            </p:cNvPr>
            <p:cNvSpPr/>
            <p:nvPr/>
          </p:nvSpPr>
          <p:spPr>
            <a:xfrm>
              <a:off x="3419077" y="2567619"/>
              <a:ext cx="1563743" cy="2537771"/>
            </a:xfrm>
            <a:prstGeom prst="flowChartAlternateProcess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/>
                <a:t>Submits an application and checks whether or not they have been accepted.</a:t>
              </a:r>
            </a:p>
          </p:txBody>
        </p:sp>
        <p:sp>
          <p:nvSpPr>
            <p:cNvPr id="21" name="Flowchart: Alternate Process 20">
              <a:extLst>
                <a:ext uri="{FF2B5EF4-FFF2-40B4-BE49-F238E27FC236}">
                  <a16:creationId xmlns:a16="http://schemas.microsoft.com/office/drawing/2014/main" id="{6ED52178-77FB-4D40-9F02-B593BB1931AF}"/>
                </a:ext>
              </a:extLst>
            </p:cNvPr>
            <p:cNvSpPr/>
            <p:nvPr/>
          </p:nvSpPr>
          <p:spPr>
            <a:xfrm>
              <a:off x="9727091" y="153374"/>
              <a:ext cx="1828822" cy="1974572"/>
            </a:xfrm>
            <a:prstGeom prst="flowChartAlternateProcess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/>
                <a:t>Medium of accessing their applications and connecting to the website.</a:t>
              </a:r>
            </a:p>
          </p:txBody>
        </p:sp>
        <p:sp>
          <p:nvSpPr>
            <p:cNvPr id="22" name="Flowchart: Alternate Process 21">
              <a:extLst>
                <a:ext uri="{FF2B5EF4-FFF2-40B4-BE49-F238E27FC236}">
                  <a16:creationId xmlns:a16="http://schemas.microsoft.com/office/drawing/2014/main" id="{EC118211-6313-4F71-B97E-23CCD6C48C6E}"/>
                </a:ext>
              </a:extLst>
            </p:cNvPr>
            <p:cNvSpPr/>
            <p:nvPr/>
          </p:nvSpPr>
          <p:spPr>
            <a:xfrm>
              <a:off x="7162823" y="3883879"/>
              <a:ext cx="1563742" cy="2537771"/>
            </a:xfrm>
            <a:prstGeom prst="flowChartAlternateProcess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/>
                <a:t>Retrieves the applications, assesses it and responds to the applications. </a:t>
              </a:r>
            </a:p>
          </p:txBody>
        </p:sp>
        <p:sp>
          <p:nvSpPr>
            <p:cNvPr id="23" name="Flowchart: Alternate Process 22">
              <a:extLst>
                <a:ext uri="{FF2B5EF4-FFF2-40B4-BE49-F238E27FC236}">
                  <a16:creationId xmlns:a16="http://schemas.microsoft.com/office/drawing/2014/main" id="{5E7CA38B-BF67-4EF9-851F-C0438F6EADEA}"/>
                </a:ext>
              </a:extLst>
            </p:cNvPr>
            <p:cNvSpPr/>
            <p:nvPr/>
          </p:nvSpPr>
          <p:spPr>
            <a:xfrm>
              <a:off x="6016487" y="232889"/>
              <a:ext cx="1447813" cy="2604045"/>
            </a:xfrm>
            <a:prstGeom prst="flowChartAlternateProcess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/>
                <a:t>Access applications via the website of the college.</a:t>
              </a:r>
              <a:endParaRPr lang="en-ZA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591855B-0E9A-4714-8505-0D1ABA6B4DCA}"/>
                </a:ext>
              </a:extLst>
            </p:cNvPr>
            <p:cNvCxnSpPr>
              <a:cxnSpLocks/>
              <a:stCxn id="30" idx="3"/>
              <a:endCxn id="19" idx="1"/>
            </p:cNvCxnSpPr>
            <p:nvPr/>
          </p:nvCxnSpPr>
          <p:spPr>
            <a:xfrm>
              <a:off x="2120351" y="1273181"/>
              <a:ext cx="689114" cy="662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2310940-BE00-4999-9165-6FF06EA7A941}"/>
                </a:ext>
              </a:extLst>
            </p:cNvPr>
            <p:cNvCxnSpPr>
              <a:cxnSpLocks/>
              <a:stCxn id="23" idx="3"/>
              <a:endCxn id="36" idx="1"/>
            </p:cNvCxnSpPr>
            <p:nvPr/>
          </p:nvCxnSpPr>
          <p:spPr>
            <a:xfrm flipV="1">
              <a:off x="7464300" y="1259928"/>
              <a:ext cx="380989" cy="27498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5239DA-F86C-4F04-9977-15725E846949}"/>
                </a:ext>
              </a:extLst>
            </p:cNvPr>
            <p:cNvCxnSpPr>
              <a:cxnSpLocks/>
              <a:stCxn id="35" idx="3"/>
              <a:endCxn id="20" idx="1"/>
            </p:cNvCxnSpPr>
            <p:nvPr/>
          </p:nvCxnSpPr>
          <p:spPr>
            <a:xfrm>
              <a:off x="2809465" y="3221251"/>
              <a:ext cx="609612" cy="615254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CCEAFEF-0AEA-4884-B9E4-D2FC6BAD6111}"/>
                </a:ext>
              </a:extLst>
            </p:cNvPr>
            <p:cNvCxnSpPr>
              <a:cxnSpLocks/>
              <a:stCxn id="34" idx="0"/>
              <a:endCxn id="21" idx="2"/>
            </p:cNvCxnSpPr>
            <p:nvPr/>
          </p:nvCxnSpPr>
          <p:spPr>
            <a:xfrm flipV="1">
              <a:off x="10595116" y="2127946"/>
              <a:ext cx="46386" cy="21203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89A77B8-37FB-4B42-8D3F-CC207AE84F69}"/>
                </a:ext>
              </a:extLst>
            </p:cNvPr>
            <p:cNvCxnSpPr>
              <a:cxnSpLocks/>
              <a:stCxn id="22" idx="3"/>
              <a:endCxn id="31" idx="1"/>
            </p:cNvCxnSpPr>
            <p:nvPr/>
          </p:nvCxnSpPr>
          <p:spPr>
            <a:xfrm>
              <a:off x="8726565" y="5152765"/>
              <a:ext cx="894517" cy="327982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4120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1559</TotalTime>
  <Words>1323</Words>
  <Application>Microsoft Office PowerPoint</Application>
  <PresentationFormat>Widescreen</PresentationFormat>
  <Paragraphs>222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Algerian</vt:lpstr>
      <vt:lpstr>Arial</vt:lpstr>
      <vt:lpstr>Bahnschrift</vt:lpstr>
      <vt:lpstr>Bahnschrift Light</vt:lpstr>
      <vt:lpstr>Broadway</vt:lpstr>
      <vt:lpstr>Cascadia Code</vt:lpstr>
      <vt:lpstr>Castellar</vt:lpstr>
      <vt:lpstr>Felix Titling</vt:lpstr>
      <vt:lpstr>Times New Roman</vt:lpstr>
      <vt:lpstr>Tw Cen MT</vt:lpstr>
      <vt:lpstr>Wingdings</vt:lpstr>
      <vt:lpstr>Circuit</vt:lpstr>
      <vt:lpstr>Capstone Project</vt:lpstr>
      <vt:lpstr>Revision Control</vt:lpstr>
      <vt:lpstr>PowerPoint Presentation</vt:lpstr>
      <vt:lpstr>Data persistence</vt:lpstr>
      <vt:lpstr>PowerPoint Presentation</vt:lpstr>
      <vt:lpstr>Agile systems</vt:lpstr>
      <vt:lpstr>Class diagram</vt:lpstr>
      <vt:lpstr>PowerPoint Presentation</vt:lpstr>
      <vt:lpstr>system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Demo.</vt:lpstr>
      <vt:lpstr>PowerPoint Presentation</vt:lpstr>
      <vt:lpstr>PowerPoint Presentation</vt:lpstr>
      <vt:lpstr>Troubleshooting and testing</vt:lpstr>
      <vt:lpstr>PowerPoint Presentation</vt:lpstr>
      <vt:lpstr>Room for improvement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darshnap02@gmail.com</dc:creator>
  <cp:lastModifiedBy>darshnap02@gmail.com</cp:lastModifiedBy>
  <cp:revision>19</cp:revision>
  <dcterms:created xsi:type="dcterms:W3CDTF">2022-04-09T10:27:13Z</dcterms:created>
  <dcterms:modified xsi:type="dcterms:W3CDTF">2022-04-14T12:08:08Z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