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86132E"/>
    <a:srgbClr val="344529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916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852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2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4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3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Rahul Purbhoo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69CA9E9-6E0B-4945-8A69-38052BDF92B4}"/>
              </a:ext>
            </a:extLst>
          </p:cNvPr>
          <p:cNvGrpSpPr/>
          <p:nvPr/>
        </p:nvGrpSpPr>
        <p:grpSpPr>
          <a:xfrm>
            <a:off x="711245" y="115793"/>
            <a:ext cx="10875526" cy="6285008"/>
            <a:chOff x="711245" y="115793"/>
            <a:chExt cx="10875526" cy="62850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99FC7E-6B8C-4CBA-9E59-97A298B5E602}"/>
                </a:ext>
              </a:extLst>
            </p:cNvPr>
            <p:cNvSpPr/>
            <p:nvPr/>
          </p:nvSpPr>
          <p:spPr>
            <a:xfrm>
              <a:off x="3468159" y="169517"/>
              <a:ext cx="4864085" cy="6231284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8D73DF1-2281-4674-B57C-70B782133281}"/>
                </a:ext>
              </a:extLst>
            </p:cNvPr>
            <p:cNvGrpSpPr/>
            <p:nvPr/>
          </p:nvGrpSpPr>
          <p:grpSpPr>
            <a:xfrm>
              <a:off x="711245" y="2196933"/>
              <a:ext cx="1187971" cy="1737796"/>
              <a:chOff x="605229" y="2302949"/>
              <a:chExt cx="1187971" cy="173779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AB75BF9-78A8-4631-B661-4B4C4928FFFF}"/>
                  </a:ext>
                </a:extLst>
              </p:cNvPr>
              <p:cNvGrpSpPr/>
              <p:nvPr/>
            </p:nvGrpSpPr>
            <p:grpSpPr>
              <a:xfrm>
                <a:off x="712290" y="2302949"/>
                <a:ext cx="851593" cy="1449916"/>
                <a:chOff x="1046922" y="1033670"/>
                <a:chExt cx="1325217" cy="2835965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06D1E86-386E-457C-B36C-E1E5364C9DB5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7C8DA7-2156-4D80-85FF-377446366476}"/>
                    </a:ext>
                  </a:extLst>
                </p:cNvPr>
                <p:cNvCxnSpPr>
                  <a:stCxn id="54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BF32D92-89C7-45C4-AB70-C415EBF4B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F202635-A381-4CFD-AA29-2EFB273882EC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77B4BA5-19F4-404F-B2AC-0166A6868700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3D3029-62AF-4060-8EA2-9DE690906316}"/>
                  </a:ext>
                </a:extLst>
              </p:cNvPr>
              <p:cNvSpPr txBox="1"/>
              <p:nvPr/>
            </p:nvSpPr>
            <p:spPr>
              <a:xfrm>
                <a:off x="605229" y="3676704"/>
                <a:ext cx="1187971" cy="364041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dirty="0"/>
                  <a:t>Student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EA61D1-9C82-4569-9179-75EEF0A106D1}"/>
                </a:ext>
              </a:extLst>
            </p:cNvPr>
            <p:cNvGrpSpPr/>
            <p:nvPr/>
          </p:nvGrpSpPr>
          <p:grpSpPr>
            <a:xfrm>
              <a:off x="10136275" y="2263192"/>
              <a:ext cx="1450496" cy="2008615"/>
              <a:chOff x="10136275" y="2263192"/>
              <a:chExt cx="1450496" cy="200861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D333AE5-C110-4B61-A150-FA0BC95316D7}"/>
                  </a:ext>
                </a:extLst>
              </p:cNvPr>
              <p:cNvGrpSpPr/>
              <p:nvPr/>
            </p:nvGrpSpPr>
            <p:grpSpPr>
              <a:xfrm>
                <a:off x="10467452" y="2263192"/>
                <a:ext cx="804234" cy="1449917"/>
                <a:chOff x="1046922" y="1033670"/>
                <a:chExt cx="1325217" cy="2835965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51BB4C4-3D80-4AC6-99A0-1A8C8DFF790F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E46F125-8D66-4634-860D-E928C5DC5621}"/>
                    </a:ext>
                  </a:extLst>
                </p:cNvPr>
                <p:cNvCxnSpPr>
                  <a:stCxn id="47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BD2ABF6-FE9A-48FC-B9B9-5A5F835AF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69DC6FC-06D4-46B6-ABF0-CE8D17C07B69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36DC3E9-6931-4870-A5CF-9FAE8D311D09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E3D8ED-5B30-4623-929E-517D92414CFB}"/>
                  </a:ext>
                </a:extLst>
              </p:cNvPr>
              <p:cNvSpPr txBox="1"/>
              <p:nvPr/>
            </p:nvSpPr>
            <p:spPr>
              <a:xfrm>
                <a:off x="10136275" y="3634736"/>
                <a:ext cx="1450496" cy="6370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ZA" dirty="0"/>
                  <a:t>Admissions team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ECCFFC-8092-4EBF-A628-A402CF616573}"/>
                </a:ext>
              </a:extLst>
            </p:cNvPr>
            <p:cNvSpPr txBox="1"/>
            <p:nvPr/>
          </p:nvSpPr>
          <p:spPr>
            <a:xfrm>
              <a:off x="4350083" y="115793"/>
              <a:ext cx="3179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/>
                <a:t>College Student Enrolment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EF3714-744A-4DD4-ABA3-116E129E3A1F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5509912" y="2878595"/>
              <a:ext cx="1166032" cy="15145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59E3A7-8C96-4757-B390-FD5ACF46E491}"/>
                </a:ext>
              </a:extLst>
            </p:cNvPr>
            <p:cNvCxnSpPr>
              <a:cxnSpLocks/>
              <a:stCxn id="64" idx="2"/>
              <a:endCxn id="44" idx="6"/>
            </p:cNvCxnSpPr>
            <p:nvPr/>
          </p:nvCxnSpPr>
          <p:spPr>
            <a:xfrm flipH="1" flipV="1">
              <a:off x="5513689" y="3939318"/>
              <a:ext cx="1157620" cy="4853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CF9ACF-5F97-440E-8D27-D95689614300}"/>
                </a:ext>
              </a:extLst>
            </p:cNvPr>
            <p:cNvGrpSpPr/>
            <p:nvPr/>
          </p:nvGrpSpPr>
          <p:grpSpPr>
            <a:xfrm>
              <a:off x="3905858" y="615392"/>
              <a:ext cx="1616662" cy="5732088"/>
              <a:chOff x="4172143" y="537339"/>
              <a:chExt cx="1491802" cy="581540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3206A4-8E21-4273-86B5-A098966D5098}"/>
                  </a:ext>
                </a:extLst>
              </p:cNvPr>
              <p:cNvSpPr/>
              <p:nvPr/>
            </p:nvSpPr>
            <p:spPr>
              <a:xfrm>
                <a:off x="4186554" y="1470704"/>
                <a:ext cx="1474172" cy="65858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>
                    <a:latin typeface="Arial" panose="020B0604020202020204" pitchFamily="34" charset="0"/>
                    <a:cs typeface="Arial" panose="020B0604020202020204" pitchFamily="34" charset="0"/>
                  </a:rPr>
                  <a:t>Log in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20AFEEE-97D1-40D2-A0BB-CAFD5A1ABF4A}"/>
                  </a:ext>
                </a:extLst>
              </p:cNvPr>
              <p:cNvSpPr/>
              <p:nvPr/>
            </p:nvSpPr>
            <p:spPr>
              <a:xfrm>
                <a:off x="4178139" y="2504145"/>
                <a:ext cx="1474172" cy="65858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Submit application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D0CAD61-0EBD-4647-832B-2415965BD063}"/>
                  </a:ext>
                </a:extLst>
              </p:cNvPr>
              <p:cNvSpPr/>
              <p:nvPr/>
            </p:nvSpPr>
            <p:spPr>
              <a:xfrm>
                <a:off x="4184274" y="4670067"/>
                <a:ext cx="1474172" cy="65858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Edit information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699757-4F2B-4A5B-9DB3-70C1BA6DB15C}"/>
                  </a:ext>
                </a:extLst>
              </p:cNvPr>
              <p:cNvSpPr/>
              <p:nvPr/>
            </p:nvSpPr>
            <p:spPr>
              <a:xfrm>
                <a:off x="4189773" y="5694158"/>
                <a:ext cx="1474172" cy="65858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>
                    <a:latin typeface="Arial" panose="020B0604020202020204" pitchFamily="34" charset="0"/>
                    <a:cs typeface="Arial" panose="020B0604020202020204" pitchFamily="34" charset="0"/>
                  </a:rPr>
                  <a:t>Log out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B0D9A0-6C7D-4FD6-8939-346B85812EB1}"/>
                  </a:ext>
                </a:extLst>
              </p:cNvPr>
              <p:cNvSpPr/>
              <p:nvPr/>
            </p:nvSpPr>
            <p:spPr>
              <a:xfrm>
                <a:off x="4172143" y="537339"/>
                <a:ext cx="1474172" cy="7106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 student profile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0D214EC-32EE-479B-B26C-42BA5A754810}"/>
                  </a:ext>
                </a:extLst>
              </p:cNvPr>
              <p:cNvSpPr/>
              <p:nvPr/>
            </p:nvSpPr>
            <p:spPr>
              <a:xfrm>
                <a:off x="4181624" y="3580285"/>
                <a:ext cx="1474172" cy="65858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View application status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720BEAC-984E-42A5-B9AC-B2F9CFD4DDDB}"/>
                </a:ext>
              </a:extLst>
            </p:cNvPr>
            <p:cNvGrpSpPr/>
            <p:nvPr/>
          </p:nvGrpSpPr>
          <p:grpSpPr>
            <a:xfrm>
              <a:off x="6660406" y="784949"/>
              <a:ext cx="1613094" cy="4562477"/>
              <a:chOff x="6660406" y="784949"/>
              <a:chExt cx="1613094" cy="456247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72D4F0B-5F5A-4EE7-BD97-A9A023C61507}"/>
                  </a:ext>
                </a:extLst>
              </p:cNvPr>
              <p:cNvSpPr/>
              <p:nvPr/>
            </p:nvSpPr>
            <p:spPr>
              <a:xfrm>
                <a:off x="6675430" y="784949"/>
                <a:ext cx="1597556" cy="64914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 temporary Student ID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9C281C-E1A5-4A9E-B442-59F047999A8A}"/>
                  </a:ext>
                </a:extLst>
              </p:cNvPr>
              <p:cNvSpPr/>
              <p:nvPr/>
            </p:nvSpPr>
            <p:spPr>
              <a:xfrm>
                <a:off x="6675944" y="2692412"/>
                <a:ext cx="1597556" cy="67527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Assess Student’s application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93E471-D893-43CA-91E1-CF9835EF64A1}"/>
                  </a:ext>
                </a:extLst>
              </p:cNvPr>
              <p:cNvSpPr/>
              <p:nvPr/>
            </p:nvSpPr>
            <p:spPr>
              <a:xfrm>
                <a:off x="6660406" y="4564285"/>
                <a:ext cx="1597556" cy="78314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Review Student’s application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2E24503-FF45-47D7-A945-546474DA192A}"/>
                  </a:ext>
                </a:extLst>
              </p:cNvPr>
              <p:cNvSpPr/>
              <p:nvPr/>
            </p:nvSpPr>
            <p:spPr>
              <a:xfrm>
                <a:off x="6675430" y="1758672"/>
                <a:ext cx="1597556" cy="64914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Log in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F402C8-123E-49C3-B5A0-3F8250020F58}"/>
                </a:ext>
              </a:extLst>
            </p:cNvPr>
            <p:cNvCxnSpPr>
              <a:stCxn id="43" idx="6"/>
              <a:endCxn id="35" idx="2"/>
            </p:cNvCxnSpPr>
            <p:nvPr/>
          </p:nvCxnSpPr>
          <p:spPr>
            <a:xfrm>
              <a:off x="5503414" y="965622"/>
              <a:ext cx="1172016" cy="14390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3EC021-2939-437A-A558-F52786AC8BA6}"/>
                </a:ext>
              </a:extLst>
            </p:cNvPr>
            <p:cNvCxnSpPr>
              <a:cxnSpLocks/>
              <a:stCxn id="35" idx="2"/>
              <a:endCxn id="39" idx="6"/>
            </p:cNvCxnSpPr>
            <p:nvPr/>
          </p:nvCxnSpPr>
          <p:spPr>
            <a:xfrm flipH="1">
              <a:off x="5519031" y="1109524"/>
              <a:ext cx="1156399" cy="7504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7F51CC7-94DD-471C-9CAC-C8A8D778048E}"/>
                </a:ext>
              </a:extLst>
            </p:cNvPr>
            <p:cNvGrpSpPr/>
            <p:nvPr/>
          </p:nvGrpSpPr>
          <p:grpSpPr>
            <a:xfrm>
              <a:off x="2068520" y="1131522"/>
              <a:ext cx="1912271" cy="4765691"/>
              <a:chOff x="2068520" y="1131522"/>
              <a:chExt cx="1912271" cy="476569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A54754-CFEF-47AE-BDFC-5C2F38743A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8520" y="1131522"/>
                <a:ext cx="1900818" cy="19006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A43FCF5-F65A-4C74-AD3F-EF600CC4C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702" y="3032190"/>
                <a:ext cx="1896089" cy="286502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A427A44-8217-4A16-98FC-FC82BD76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520" y="3032190"/>
                <a:ext cx="1912270" cy="178212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78BB2F1-0B37-4C37-B8B0-94F7BDC16F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321" y="1979788"/>
                <a:ext cx="1854556" cy="10524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48D25E6-FCE1-4C98-A821-A7F00E4C4F59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V="1">
                <a:off x="2084321" y="2878595"/>
                <a:ext cx="1828035" cy="1403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F806842-E8BF-4F36-8DEE-1D737DFCE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321" y="3032190"/>
                <a:ext cx="1839490" cy="8482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A1AA7D-7409-4A0D-9842-B208E19D4DA9}"/>
                </a:ext>
              </a:extLst>
            </p:cNvPr>
            <p:cNvGrpSpPr/>
            <p:nvPr/>
          </p:nvGrpSpPr>
          <p:grpSpPr>
            <a:xfrm>
              <a:off x="5815496" y="1244044"/>
              <a:ext cx="4550068" cy="4867231"/>
              <a:chOff x="5815496" y="1244044"/>
              <a:chExt cx="4550068" cy="48672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9636018-4CDA-49AF-B8E4-A894130D129D}"/>
                  </a:ext>
                </a:extLst>
              </p:cNvPr>
              <p:cNvGrpSpPr/>
              <p:nvPr/>
            </p:nvGrpSpPr>
            <p:grpSpPr>
              <a:xfrm>
                <a:off x="8268865" y="1244044"/>
                <a:ext cx="2096699" cy="3590979"/>
                <a:chOff x="8268865" y="1244044"/>
                <a:chExt cx="2096699" cy="359097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FCEA3F7-A35A-4281-9F46-07A330F78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43803" y="1244044"/>
                  <a:ext cx="2012781" cy="185440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83DA823-F2A9-40CF-95E2-403ADE57E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1437" y="2169879"/>
                  <a:ext cx="2074127" cy="9285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385052A-011B-4B68-A40B-C6227521C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13793" y="3018937"/>
                  <a:ext cx="2042409" cy="7951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48E1035-D2ED-4386-B177-A6654C96D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68865" y="3098450"/>
                  <a:ext cx="2080273" cy="17365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24558E5-6F96-40BD-BD52-6AE222CE6112}"/>
                  </a:ext>
                </a:extLst>
              </p:cNvPr>
              <p:cNvGrpSpPr/>
              <p:nvPr/>
            </p:nvGrpSpPr>
            <p:grpSpPr>
              <a:xfrm>
                <a:off x="5815496" y="3098449"/>
                <a:ext cx="4540706" cy="3012826"/>
                <a:chOff x="5828278" y="2989263"/>
                <a:chExt cx="4190013" cy="3056617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22FE828-1FA5-42BA-B154-2109371D4A66}"/>
                    </a:ext>
                  </a:extLst>
                </p:cNvPr>
                <p:cNvCxnSpPr/>
                <p:nvPr/>
              </p:nvCxnSpPr>
              <p:spPr>
                <a:xfrm flipH="1">
                  <a:off x="7169426" y="2989263"/>
                  <a:ext cx="2848865" cy="30341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C48FABB-A0D1-4716-835B-500D1C152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8278" y="6023450"/>
                  <a:ext cx="1341148" cy="2243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F448287-8D1A-413E-8ADA-D0AC3373F4BA}"/>
                </a:ext>
              </a:extLst>
            </p:cNvPr>
            <p:cNvSpPr/>
            <p:nvPr/>
          </p:nvSpPr>
          <p:spPr>
            <a:xfrm>
              <a:off x="6671309" y="3596277"/>
              <a:ext cx="1597556" cy="78314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ZA" sz="1300" dirty="0">
                  <a:latin typeface="Arial" panose="020B0604020202020204" pitchFamily="34" charset="0"/>
                  <a:cs typeface="Arial" panose="020B0604020202020204" pitchFamily="34" charset="0"/>
                </a:rPr>
                <a:t>Add in Student’s application status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B73475-14A4-4ED1-9C3D-2910E5B256D9}"/>
                </a:ext>
              </a:extLst>
            </p:cNvPr>
            <p:cNvCxnSpPr>
              <a:stCxn id="36" idx="4"/>
              <a:endCxn id="64" idx="0"/>
            </p:cNvCxnSpPr>
            <p:nvPr/>
          </p:nvCxnSpPr>
          <p:spPr>
            <a:xfrm flipH="1">
              <a:off x="7470087" y="3367684"/>
              <a:ext cx="4635" cy="22859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4DC5FB-1A3B-491D-B46A-9B8CE14F7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951" y="3081652"/>
              <a:ext cx="2057187" cy="841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DEC7A431-DFDA-42CF-87DD-1534C1408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3" y="10"/>
            <a:ext cx="12191980" cy="68579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3D496EE-9DAE-4919-82E2-386D5E733961}"/>
              </a:ext>
            </a:extLst>
          </p:cNvPr>
          <p:cNvGrpSpPr/>
          <p:nvPr/>
        </p:nvGrpSpPr>
        <p:grpSpPr>
          <a:xfrm>
            <a:off x="894514" y="159030"/>
            <a:ext cx="8918719" cy="6534989"/>
            <a:chOff x="894514" y="159030"/>
            <a:chExt cx="8918719" cy="65349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16F3FE-6A94-44BB-8784-CFB117B7C88F}"/>
                </a:ext>
              </a:extLst>
            </p:cNvPr>
            <p:cNvGrpSpPr/>
            <p:nvPr/>
          </p:nvGrpSpPr>
          <p:grpSpPr>
            <a:xfrm>
              <a:off x="894514" y="223637"/>
              <a:ext cx="2411898" cy="2199861"/>
              <a:chOff x="331302" y="301485"/>
              <a:chExt cx="2411898" cy="21998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18B7EB-558F-468D-B69F-DF1DFC818392}"/>
                  </a:ext>
                </a:extLst>
              </p:cNvPr>
              <p:cNvSpPr/>
              <p:nvPr/>
            </p:nvSpPr>
            <p:spPr>
              <a:xfrm>
                <a:off x="331304" y="301485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skerville Old Face" panose="02020602080505020303" pitchFamily="18" charset="0"/>
                  </a:rPr>
                  <a:t>Student Information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450EEE-CFFF-434C-BD69-32CFBB2898FD}"/>
                  </a:ext>
                </a:extLst>
              </p:cNvPr>
              <p:cNvSpPr/>
              <p:nvPr/>
            </p:nvSpPr>
            <p:spPr>
              <a:xfrm>
                <a:off x="331302" y="778563"/>
                <a:ext cx="2411897" cy="172278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StudentSurname: Char</a:t>
                </a: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StudentName: 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+AssignValues()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F94364E-A098-4AFF-92D0-2C7EE7C9582F}"/>
                  </a:ext>
                </a:extLst>
              </p:cNvPr>
              <p:cNvCxnSpPr/>
              <p:nvPr/>
            </p:nvCxnSpPr>
            <p:spPr>
              <a:xfrm>
                <a:off x="424070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00A4F66-F2A5-458E-B29E-D3F02E4726B4}"/>
                  </a:ext>
                </a:extLst>
              </p:cNvPr>
              <p:cNvCxnSpPr/>
              <p:nvPr/>
            </p:nvCxnSpPr>
            <p:spPr>
              <a:xfrm>
                <a:off x="430698" y="20176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F88F4E-235A-485F-A4FE-9A081EA774D9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3306411" y="4974535"/>
              <a:ext cx="419431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24821C-E3F8-419F-AF5B-7A39CB59E25B}"/>
                </a:ext>
              </a:extLst>
            </p:cNvPr>
            <p:cNvGrpSpPr/>
            <p:nvPr/>
          </p:nvGrpSpPr>
          <p:grpSpPr>
            <a:xfrm>
              <a:off x="7401334" y="4321881"/>
              <a:ext cx="2411897" cy="2372138"/>
              <a:chOff x="3107633" y="304800"/>
              <a:chExt cx="2411897" cy="23721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0A206C-57B8-4EA9-8EA5-2BCA5E9DC6DC}"/>
                  </a:ext>
                </a:extLst>
              </p:cNvPr>
              <p:cNvSpPr/>
              <p:nvPr/>
            </p:nvSpPr>
            <p:spPr>
              <a:xfrm>
                <a:off x="3107634" y="304800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skerville Old Face" panose="02020602080505020303" pitchFamily="18" charset="0"/>
                  </a:rPr>
                  <a:t>Grades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760D04-733C-4D79-A2DD-ADA822ACCA50}"/>
                  </a:ext>
                </a:extLst>
              </p:cNvPr>
              <p:cNvSpPr/>
              <p:nvPr/>
            </p:nvSpPr>
            <p:spPr>
              <a:xfrm>
                <a:off x="3107633" y="781877"/>
                <a:ext cx="2411897" cy="189506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Average: Int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Grades: 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+AssignAverage()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+AssignGrades()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057B5A-5066-4C04-BE45-DD25A3E39CFE}"/>
                  </a:ext>
                </a:extLst>
              </p:cNvPr>
              <p:cNvCxnSpPr/>
              <p:nvPr/>
            </p:nvCxnSpPr>
            <p:spPr>
              <a:xfrm>
                <a:off x="3207024" y="123907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77BF90A-D8A6-40C8-8C2F-2EB6EFA85094}"/>
                  </a:ext>
                </a:extLst>
              </p:cNvPr>
              <p:cNvCxnSpPr/>
              <p:nvPr/>
            </p:nvCxnSpPr>
            <p:spPr>
              <a:xfrm>
                <a:off x="3213651" y="2001071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BC1F8-A635-45A6-9CF3-F9D69D75A37F}"/>
                </a:ext>
              </a:extLst>
            </p:cNvPr>
            <p:cNvCxnSpPr>
              <a:stCxn id="11" idx="0"/>
            </p:cNvCxnSpPr>
            <p:nvPr/>
          </p:nvCxnSpPr>
          <p:spPr>
            <a:xfrm flipH="1" flipV="1">
              <a:off x="8607280" y="3818290"/>
              <a:ext cx="3" cy="5035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9CF6F3-C3CC-4C85-8294-A0BC7EBE415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306411" y="1557134"/>
              <a:ext cx="4409665" cy="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F5A102-8779-4932-A55D-4C6D4F421381}"/>
                </a:ext>
              </a:extLst>
            </p:cNvPr>
            <p:cNvGrpSpPr/>
            <p:nvPr/>
          </p:nvGrpSpPr>
          <p:grpSpPr>
            <a:xfrm>
              <a:off x="7401334" y="159030"/>
              <a:ext cx="2411899" cy="3699016"/>
              <a:chOff x="1219201" y="379339"/>
              <a:chExt cx="2411899" cy="369901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31E2742-F29E-4B3B-AEE4-90309D9419A2}"/>
                  </a:ext>
                </a:extLst>
              </p:cNvPr>
              <p:cNvGrpSpPr/>
              <p:nvPr/>
            </p:nvGrpSpPr>
            <p:grpSpPr>
              <a:xfrm>
                <a:off x="1219201" y="379339"/>
                <a:ext cx="2411899" cy="3699016"/>
                <a:chOff x="8660289" y="261728"/>
                <a:chExt cx="2411899" cy="369901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EE46BD7-2831-450C-874B-353B05193091}"/>
                    </a:ext>
                  </a:extLst>
                </p:cNvPr>
                <p:cNvSpPr/>
                <p:nvPr/>
              </p:nvSpPr>
              <p:spPr>
                <a:xfrm>
                  <a:off x="8660292" y="261728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skerville Old Face" panose="02020602080505020303" pitchFamily="18" charset="0"/>
                    </a:rPr>
                    <a:t>Students Grades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EA758F-153B-4DDC-9DDB-89621093A42A}"/>
                    </a:ext>
                  </a:extLst>
                </p:cNvPr>
                <p:cNvSpPr/>
                <p:nvPr/>
              </p:nvSpPr>
              <p:spPr>
                <a:xfrm>
                  <a:off x="8660289" y="738806"/>
                  <a:ext cx="2411897" cy="32219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StudentSurname: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Algebra: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Calculus: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Databases: Int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+AddStudentGrades()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+DivideByFour()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+AssignGrade()</a:t>
                  </a:r>
                </a:p>
                <a:p>
                  <a:pPr algn="ctr"/>
                  <a:endParaRPr lang="en-ZA" dirty="0"/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CA55739-23CF-4523-9732-1BC693BF992C}"/>
                  </a:ext>
                </a:extLst>
              </p:cNvPr>
              <p:cNvCxnSpPr/>
              <p:nvPr/>
            </p:nvCxnSpPr>
            <p:spPr>
              <a:xfrm>
                <a:off x="1318591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0E1FDD-187D-40D6-BEC8-B3B1A0510196}"/>
                  </a:ext>
                </a:extLst>
              </p:cNvPr>
              <p:cNvCxnSpPr/>
              <p:nvPr/>
            </p:nvCxnSpPr>
            <p:spPr>
              <a:xfrm>
                <a:off x="1318592" y="296848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3E5029-1137-4BAC-A558-1959EA00FCAA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2100463" y="2423498"/>
              <a:ext cx="13242" cy="8539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064A23-BD1E-4790-8339-868CB5C410AB}"/>
                </a:ext>
              </a:extLst>
            </p:cNvPr>
            <p:cNvSpPr/>
            <p:nvPr/>
          </p:nvSpPr>
          <p:spPr>
            <a:xfrm>
              <a:off x="894516" y="3172239"/>
              <a:ext cx="2411896" cy="4770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pitchFamily="18" charset="0"/>
                </a:rPr>
                <a:t>Students Account to Create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128069-31C7-4084-A909-84F8986D8CDE}"/>
                </a:ext>
              </a:extLst>
            </p:cNvPr>
            <p:cNvSpPr/>
            <p:nvPr/>
          </p:nvSpPr>
          <p:spPr>
            <a:xfrm>
              <a:off x="894514" y="3649317"/>
              <a:ext cx="2411897" cy="26504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StudentID: Varchar</a:t>
              </a:r>
            </a:p>
            <a:p>
              <a:endParaRPr lang="en-ZA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StudentName: Char</a:t>
              </a: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StudentEmail: VarChar</a:t>
              </a: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StudentClass: VarChar</a:t>
              </a:r>
            </a:p>
            <a:p>
              <a:endParaRPr lang="en-ZA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SendNotiToStudent()</a:t>
              </a: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CreateAccount()</a:t>
              </a: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RecordToStudentInfo()</a:t>
              </a:r>
            </a:p>
            <a:p>
              <a:r>
                <a: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SendNotiToStudent()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9ED767-0F1D-409F-8C7F-68FD1A234A27}"/>
                </a:ext>
              </a:extLst>
            </p:cNvPr>
            <p:cNvCxnSpPr/>
            <p:nvPr/>
          </p:nvCxnSpPr>
          <p:spPr>
            <a:xfrm>
              <a:off x="987280" y="4114803"/>
              <a:ext cx="221311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74D20-6C2C-4B8F-8ED7-3B667416205F}"/>
                </a:ext>
              </a:extLst>
            </p:cNvPr>
            <p:cNvCxnSpPr/>
            <p:nvPr/>
          </p:nvCxnSpPr>
          <p:spPr>
            <a:xfrm>
              <a:off x="1007149" y="5065640"/>
              <a:ext cx="221311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B14268-5806-40B2-9586-4A844C564014}"/>
              </a:ext>
            </a:extLst>
          </p:cNvPr>
          <p:cNvSpPr txBox="1"/>
          <p:nvPr/>
        </p:nvSpPr>
        <p:spPr>
          <a:xfrm>
            <a:off x="4422345" y="3024219"/>
            <a:ext cx="198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785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5435FFE-17BC-40A2-925C-B13E5DF7DD61}"/>
              </a:ext>
            </a:extLst>
          </p:cNvPr>
          <p:cNvGrpSpPr/>
          <p:nvPr/>
        </p:nvGrpSpPr>
        <p:grpSpPr>
          <a:xfrm>
            <a:off x="808383" y="516834"/>
            <a:ext cx="10522225" cy="5910470"/>
            <a:chOff x="1179444" y="516834"/>
            <a:chExt cx="10522225" cy="59104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27C44F-D2C1-4647-95A1-A82D7ED0DDAE}"/>
                </a:ext>
              </a:extLst>
            </p:cNvPr>
            <p:cNvCxnSpPr>
              <a:cxnSpLocks/>
            </p:cNvCxnSpPr>
            <p:nvPr/>
          </p:nvCxnSpPr>
          <p:spPr>
            <a:xfrm>
              <a:off x="10833651" y="4214192"/>
              <a:ext cx="0" cy="728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556C4A1-9D11-4F14-B66E-BA113EC12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53" t="5539" r="70698" b="68242"/>
            <a:stretch/>
          </p:blipFill>
          <p:spPr>
            <a:xfrm>
              <a:off x="1179444" y="530087"/>
              <a:ext cx="1113182" cy="170953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488952-AA38-46B8-A2E9-743BAD61D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313" t="74441" r="6669" b="-50"/>
            <a:stretch/>
          </p:blipFill>
          <p:spPr>
            <a:xfrm>
              <a:off x="9793357" y="4757531"/>
              <a:ext cx="1577009" cy="166977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E55B3-9B6C-40F8-AC04-ACC2C42E3DFD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40" y="3266662"/>
              <a:ext cx="6851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75E0CE-6D84-484E-B337-CD316E2DEF71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 flipV="1">
              <a:off x="2292626" y="1371599"/>
              <a:ext cx="5724938" cy="1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D52A-37B5-4E00-BDE4-63A92F387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086" t="38261" r="1639" b="34707"/>
            <a:stretch/>
          </p:blipFill>
          <p:spPr>
            <a:xfrm>
              <a:off x="9833113" y="2451652"/>
              <a:ext cx="1868556" cy="17625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238B28-C6BF-4D17-A4F1-06083EB02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40" t="38261" r="60252" b="34707"/>
            <a:stretch/>
          </p:blipFill>
          <p:spPr>
            <a:xfrm>
              <a:off x="1179444" y="2451652"/>
              <a:ext cx="1802296" cy="17625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C39AC7-4FF0-40BF-B611-2156A8183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634" t="5538" r="8409" b="68243"/>
            <a:stretch/>
          </p:blipFill>
          <p:spPr>
            <a:xfrm>
              <a:off x="8017564" y="516834"/>
              <a:ext cx="1298714" cy="170953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CF67A4-DC8D-4710-AFDD-AAE681B39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4348" y="1921565"/>
              <a:ext cx="0" cy="530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EC6EF9-0FD2-4D09-AB4D-7A3136C66789}"/>
                </a:ext>
              </a:extLst>
            </p:cNvPr>
            <p:cNvCxnSpPr>
              <a:cxnSpLocks/>
            </p:cNvCxnSpPr>
            <p:nvPr/>
          </p:nvCxnSpPr>
          <p:spPr>
            <a:xfrm>
              <a:off x="9316278" y="1921565"/>
              <a:ext cx="19480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93369B3-5A0D-411F-9985-D16FAAE41FCC}"/>
              </a:ext>
            </a:extLst>
          </p:cNvPr>
          <p:cNvSpPr txBox="1"/>
          <p:nvPr/>
        </p:nvSpPr>
        <p:spPr>
          <a:xfrm>
            <a:off x="450567" y="5280992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2112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0B0649-CCA7-4DC9-B980-DF96899C3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r="2518"/>
          <a:stretch/>
        </p:blipFill>
        <p:spPr>
          <a:xfrm>
            <a:off x="927648" y="119270"/>
            <a:ext cx="10575239" cy="644055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6397C59-F3FE-4D62-993E-56678CF8A49C}"/>
              </a:ext>
            </a:extLst>
          </p:cNvPr>
          <p:cNvSpPr/>
          <p:nvPr/>
        </p:nvSpPr>
        <p:spPr>
          <a:xfrm>
            <a:off x="927648" y="119269"/>
            <a:ext cx="2319137" cy="198120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Use cases explaining the process of what a student does when applying to a college.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805FD-A7C1-4C13-8406-63EC53F46D14}"/>
              </a:ext>
            </a:extLst>
          </p:cNvPr>
          <p:cNvSpPr/>
          <p:nvPr/>
        </p:nvSpPr>
        <p:spPr>
          <a:xfrm>
            <a:off x="9157253" y="159030"/>
            <a:ext cx="1987828" cy="18089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Use cases explaining what admission teams do.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50F33E-A2B4-4A60-A2E4-C658CA79276F}"/>
              </a:ext>
            </a:extLst>
          </p:cNvPr>
          <p:cNvSpPr/>
          <p:nvPr/>
        </p:nvSpPr>
        <p:spPr>
          <a:xfrm>
            <a:off x="8574159" y="4678018"/>
            <a:ext cx="2319128" cy="20938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Secondary Actor: Retrieves application, assesses the application and responds.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57DC4C-01B1-45AC-BE98-576AAC86F31E}"/>
              </a:ext>
            </a:extLst>
          </p:cNvPr>
          <p:cNvSpPr/>
          <p:nvPr/>
        </p:nvSpPr>
        <p:spPr>
          <a:xfrm>
            <a:off x="198783" y="4558745"/>
            <a:ext cx="3207026" cy="210709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Primary Actor: Person who is using the system to apply and check whether or not their application was successful or not.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A1D7F-0972-4F83-89CD-3A2FF3A6F84B}"/>
              </a:ext>
            </a:extLst>
          </p:cNvPr>
          <p:cNvSpPr/>
          <p:nvPr/>
        </p:nvSpPr>
        <p:spPr>
          <a:xfrm>
            <a:off x="5168346" y="4863547"/>
            <a:ext cx="2064891" cy="17691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Shows the relationship between the student and admissions team.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0D3F153-F438-4067-BA57-97A63D92BA48}"/>
              </a:ext>
            </a:extLst>
          </p:cNvPr>
          <p:cNvSpPr/>
          <p:nvPr/>
        </p:nvSpPr>
        <p:spPr>
          <a:xfrm>
            <a:off x="3750365" y="463826"/>
            <a:ext cx="2107096" cy="1166191"/>
          </a:xfrm>
          <a:prstGeom prst="flowChartAlternateProcess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04AA15-12F2-422E-BDB6-E3E3FC24E439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3246785" y="1046922"/>
            <a:ext cx="503580" cy="62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F938ADC-4D89-4311-8D40-048E23EFEE25}"/>
              </a:ext>
            </a:extLst>
          </p:cNvPr>
          <p:cNvSpPr/>
          <p:nvPr/>
        </p:nvSpPr>
        <p:spPr>
          <a:xfrm rot="5400000">
            <a:off x="515114" y="2570924"/>
            <a:ext cx="2107096" cy="1166191"/>
          </a:xfrm>
          <a:prstGeom prst="flowChartAlternateProcess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C8C810A-420D-4623-A480-D75D75430AC5}"/>
              </a:ext>
            </a:extLst>
          </p:cNvPr>
          <p:cNvSpPr/>
          <p:nvPr/>
        </p:nvSpPr>
        <p:spPr>
          <a:xfrm rot="5400000">
            <a:off x="9614456" y="2723324"/>
            <a:ext cx="2107096" cy="1166191"/>
          </a:xfrm>
          <a:prstGeom prst="flowChartAlternate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47DC3D19-9497-42C0-9C44-9C5876491683}"/>
              </a:ext>
            </a:extLst>
          </p:cNvPr>
          <p:cNvSpPr/>
          <p:nvPr/>
        </p:nvSpPr>
        <p:spPr>
          <a:xfrm rot="5400000">
            <a:off x="5079755" y="2782958"/>
            <a:ext cx="2107096" cy="1166191"/>
          </a:xfrm>
          <a:prstGeom prst="flowChartAlternateProcess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1ADA116-A82D-4955-8B74-DE4FDECEA089}"/>
              </a:ext>
            </a:extLst>
          </p:cNvPr>
          <p:cNvSpPr/>
          <p:nvPr/>
        </p:nvSpPr>
        <p:spPr>
          <a:xfrm>
            <a:off x="6332085" y="722247"/>
            <a:ext cx="2107096" cy="1166191"/>
          </a:xfrm>
          <a:prstGeom prst="flowChartAlternateProcess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4357B5-C915-4125-AFA5-E555A7618102}"/>
              </a:ext>
            </a:extLst>
          </p:cNvPr>
          <p:cNvCxnSpPr>
            <a:cxnSpLocks/>
            <a:stCxn id="15" idx="0"/>
            <a:endCxn id="21" idx="3"/>
          </p:cNvCxnSpPr>
          <p:nvPr/>
        </p:nvCxnSpPr>
        <p:spPr>
          <a:xfrm flipH="1" flipV="1">
            <a:off x="6133303" y="4419602"/>
            <a:ext cx="67489" cy="4439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E6AED-CA26-49BC-A54A-51AEC45D38D3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V="1">
            <a:off x="668441" y="4207568"/>
            <a:ext cx="900221" cy="6597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01303B-E28E-4ED3-AF03-07CBCADCDC10}"/>
              </a:ext>
            </a:extLst>
          </p:cNvPr>
          <p:cNvCxnSpPr>
            <a:cxnSpLocks/>
            <a:stCxn id="13" idx="7"/>
            <a:endCxn id="20" idx="3"/>
          </p:cNvCxnSpPr>
          <p:nvPr/>
        </p:nvCxnSpPr>
        <p:spPr>
          <a:xfrm flipV="1">
            <a:off x="10553659" y="4359968"/>
            <a:ext cx="114345" cy="62468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23373C-DCB2-4C65-BAF7-B38B242F2E34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>
          <a:xfrm flipV="1">
            <a:off x="8439181" y="1063490"/>
            <a:ext cx="718072" cy="241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0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DBCE41-CF04-412A-AD83-1832B61CA195}"/>
              </a:ext>
            </a:extLst>
          </p:cNvPr>
          <p:cNvGrpSpPr/>
          <p:nvPr/>
        </p:nvGrpSpPr>
        <p:grpSpPr>
          <a:xfrm>
            <a:off x="834891" y="530086"/>
            <a:ext cx="10522225" cy="5910470"/>
            <a:chOff x="1179444" y="516834"/>
            <a:chExt cx="10522225" cy="591047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2088051-487E-46F5-B9F4-20916E102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833651" y="4214192"/>
              <a:ext cx="0" cy="728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AABBE2-898D-4AC8-AF0F-F2490FCB3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53" t="5539" r="70698" b="68242"/>
            <a:stretch/>
          </p:blipFill>
          <p:spPr>
            <a:xfrm>
              <a:off x="1179444" y="530087"/>
              <a:ext cx="1113182" cy="170953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05170-79B6-43FD-9690-516E98C70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313" t="74441" r="6669" b="-50"/>
            <a:stretch/>
          </p:blipFill>
          <p:spPr>
            <a:xfrm>
              <a:off x="9793357" y="4757531"/>
              <a:ext cx="1577009" cy="166977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FFAC1E-DA26-4ED2-82BF-97DAD3B5DD0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40" y="3266662"/>
              <a:ext cx="6851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90B63D-5B77-4A17-BDED-6F33D453BCC0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2292626" y="1371599"/>
              <a:ext cx="5724938" cy="1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4D6427-F9F0-42CF-80F9-A98B765D3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086" t="38261" r="1639" b="34707"/>
            <a:stretch/>
          </p:blipFill>
          <p:spPr>
            <a:xfrm>
              <a:off x="9833113" y="2451652"/>
              <a:ext cx="1868556" cy="17625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0C55F-B62D-4DBC-BEDE-55C166DD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40" t="38261" r="60252" b="34707"/>
            <a:stretch/>
          </p:blipFill>
          <p:spPr>
            <a:xfrm>
              <a:off x="1179444" y="2451652"/>
              <a:ext cx="1802296" cy="1762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2BC6A5-8BF9-4957-BADE-8E39D9696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634" t="5538" r="8409" b="68243"/>
            <a:stretch/>
          </p:blipFill>
          <p:spPr>
            <a:xfrm>
              <a:off x="8017564" y="516834"/>
              <a:ext cx="1298714" cy="170953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34B5B3-9560-4825-AE19-C110F36EE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4348" y="1921565"/>
              <a:ext cx="0" cy="530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5CF1C9-D4DB-41D4-8B74-E5C100C3F5C3}"/>
                </a:ext>
              </a:extLst>
            </p:cNvPr>
            <p:cNvCxnSpPr>
              <a:cxnSpLocks/>
            </p:cNvCxnSpPr>
            <p:nvPr/>
          </p:nvCxnSpPr>
          <p:spPr>
            <a:xfrm>
              <a:off x="9316278" y="1921565"/>
              <a:ext cx="19480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7FBA582-D687-4BAB-899C-9D2BEAF0EC49}"/>
              </a:ext>
            </a:extLst>
          </p:cNvPr>
          <p:cNvSpPr/>
          <p:nvPr/>
        </p:nvSpPr>
        <p:spPr>
          <a:xfrm>
            <a:off x="2637187" y="265043"/>
            <a:ext cx="1550500" cy="2199861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/>
              <a:t>Stores the data of applications and students.</a:t>
            </a:r>
            <a:endParaRPr lang="en-ZA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C93D182-B217-407A-B0C7-EE12F46F8BCC}"/>
              </a:ext>
            </a:extLst>
          </p:cNvPr>
          <p:cNvSpPr/>
          <p:nvPr/>
        </p:nvSpPr>
        <p:spPr>
          <a:xfrm>
            <a:off x="3008247" y="3637724"/>
            <a:ext cx="1563743" cy="2537771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Submits an application and checks whether or not they have been accepted.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B5FF359-92C4-4F88-A7B3-78BB58841C35}"/>
              </a:ext>
            </a:extLst>
          </p:cNvPr>
          <p:cNvSpPr/>
          <p:nvPr/>
        </p:nvSpPr>
        <p:spPr>
          <a:xfrm>
            <a:off x="9554813" y="238540"/>
            <a:ext cx="1828822" cy="1974572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Medium of accessing their applications and connecting to the website.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136566E2-C570-4438-AB66-37219CA16BDC}"/>
              </a:ext>
            </a:extLst>
          </p:cNvPr>
          <p:cNvSpPr/>
          <p:nvPr/>
        </p:nvSpPr>
        <p:spPr>
          <a:xfrm>
            <a:off x="6990545" y="3969045"/>
            <a:ext cx="1563742" cy="2537771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Retrieves the applications, assesses it and responds to the applications. 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F16141CD-2777-4656-A617-04AB9CCBB345}"/>
              </a:ext>
            </a:extLst>
          </p:cNvPr>
          <p:cNvSpPr/>
          <p:nvPr/>
        </p:nvSpPr>
        <p:spPr>
          <a:xfrm>
            <a:off x="5844209" y="318055"/>
            <a:ext cx="1447813" cy="260404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/>
              <a:t>Access applications via the website of the college.</a:t>
            </a:r>
            <a:endParaRPr lang="en-ZA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1DD687-99B9-4D49-B264-9C542B81ECB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48073" y="1364974"/>
            <a:ext cx="689114" cy="33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4B8609-31CE-40B2-81C5-4D1C34B126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7292022" y="1384851"/>
            <a:ext cx="380989" cy="2352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C7DC69-F8A1-449C-9EE5-12EBDC096F17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37187" y="3346174"/>
            <a:ext cx="371060" cy="15604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5CAE78-9127-443D-B7D8-74E671460AC6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10422838" y="2213112"/>
            <a:ext cx="46386" cy="2517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94995-64BA-41DE-AEDA-CC9822F5D55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8554287" y="5237931"/>
            <a:ext cx="894517" cy="3677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8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FB786C9-3286-4CD3-9646-41079D6237FD}"/>
              </a:ext>
            </a:extLst>
          </p:cNvPr>
          <p:cNvSpPr/>
          <p:nvPr/>
        </p:nvSpPr>
        <p:spPr>
          <a:xfrm>
            <a:off x="1278834" y="304799"/>
            <a:ext cx="9634331" cy="247815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Feature: Allows applicant to check whether they have been accepted of not.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Benefit hypothesis: Admissions administer can retrieve and respond to student.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Acceptance Criteria: Given that the student logs into the their account, they will be directed to their application to check whether they have been accepted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62B5D-D339-4C88-8A0D-F7C482ADC6AE}"/>
              </a:ext>
            </a:extLst>
          </p:cNvPr>
          <p:cNvSpPr txBox="1"/>
          <p:nvPr/>
        </p:nvSpPr>
        <p:spPr>
          <a:xfrm>
            <a:off x="4340085" y="238539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latin typeface="Baskerville Old Face" panose="02020602080505020303" pitchFamily="18" charset="0"/>
              </a:rPr>
              <a:t>College Enrolment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66E32-E37D-403A-8251-298EC1034842}"/>
              </a:ext>
            </a:extLst>
          </p:cNvPr>
          <p:cNvSpPr/>
          <p:nvPr/>
        </p:nvSpPr>
        <p:spPr>
          <a:xfrm>
            <a:off x="609600" y="3564835"/>
            <a:ext cx="4876800" cy="286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User Story</a:t>
            </a:r>
          </a:p>
          <a:p>
            <a:pPr algn="ctr">
              <a:lnSpc>
                <a:spcPct val="200000"/>
              </a:lnSpc>
            </a:pP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  <a:cs typeface="Times New Roman" panose="02020603050405020304" pitchFamily="18" charset="0"/>
              </a:rPr>
              <a:t>As a student that has applied to the college, I would like to check the application status, to find out whether I have been accepted or not.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5F4F5-05A6-415D-898F-479016AE1F45}"/>
              </a:ext>
            </a:extLst>
          </p:cNvPr>
          <p:cNvSpPr/>
          <p:nvPr/>
        </p:nvSpPr>
        <p:spPr>
          <a:xfrm>
            <a:off x="6705600" y="3564835"/>
            <a:ext cx="4876800" cy="286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Enabler story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  <a:cs typeface="Times New Roman" panose="02020603050405020304" pitchFamily="18" charset="0"/>
              </a:rPr>
              <a:t>As the admissions team, we would like to retrieve, access the student’s applications and respond to it.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A5AD2E-0071-4B99-BF82-7542E6BAB56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4181061" y="1649896"/>
            <a:ext cx="781878" cy="304800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67BAFE9-50E7-4733-B5F1-69A9FC46441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229061" y="1649896"/>
            <a:ext cx="781878" cy="304800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623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666</TotalTime>
  <Words>367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Castellar</vt:lpstr>
      <vt:lpstr>Gill Sans MT</vt:lpstr>
      <vt:lpstr>Times New Roman</vt:lpstr>
      <vt:lpstr>Gallery</vt:lpstr>
      <vt:lpstr>Rahul Purbhoo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Rahul Purbhoo </dc:title>
  <dc:creator>darshnap02@gmail.com</dc:creator>
  <cp:lastModifiedBy>darshnap02@gmail.com</cp:lastModifiedBy>
  <cp:revision>5</cp:revision>
  <dcterms:created xsi:type="dcterms:W3CDTF">2022-03-28T15:30:39Z</dcterms:created>
  <dcterms:modified xsi:type="dcterms:W3CDTF">2022-03-29T13:05:29Z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