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8" r:id="rId2"/>
    <p:sldId id="257" r:id="rId3"/>
    <p:sldId id="265" r:id="rId4"/>
    <p:sldId id="259" r:id="rId5"/>
    <p:sldId id="260" r:id="rId6"/>
    <p:sldId id="261" r:id="rId7"/>
    <p:sldId id="266" r:id="rId8"/>
    <p:sldId id="263" r:id="rId9"/>
    <p:sldId id="267" r:id="rId10"/>
    <p:sldId id="268" r:id="rId11"/>
    <p:sldId id="269" r:id="rId12"/>
    <p:sldId id="270" r:id="rId13"/>
    <p:sldId id="264"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20E4A-8C77-4C62-8E3A-D9DF21B93E74}" v="192" dt="2023-10-03T08:44:14.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showGuides="1">
      <p:cViewPr varScale="1">
        <p:scale>
          <a:sx n="96" d="100"/>
          <a:sy n="96" d="100"/>
        </p:scale>
        <p:origin x="379"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9892D-7736-48A1-A5A8-EED19F4C6DDB}"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A67E4-278A-4991-876B-51830842C61F}" type="slidenum">
              <a:rPr lang="en-IN" smtClean="0"/>
              <a:t>‹#›</a:t>
            </a:fld>
            <a:endParaRPr lang="en-IN"/>
          </a:p>
        </p:txBody>
      </p:sp>
    </p:spTree>
    <p:extLst>
      <p:ext uri="{BB962C8B-B14F-4D97-AF65-F5344CB8AC3E}">
        <p14:creationId xmlns:p14="http://schemas.microsoft.com/office/powerpoint/2010/main" val="3515292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10C11D2-4E2F-5367-3549-454692794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49"/>
            <a:ext cx="12192000" cy="7061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3673B7-4CEC-782D-12E0-18F4FC5472D0}"/>
              </a:ext>
            </a:extLst>
          </p:cNvPr>
          <p:cNvSpPr txBox="1"/>
          <p:nvPr/>
        </p:nvSpPr>
        <p:spPr>
          <a:xfrm>
            <a:off x="3463317" y="2355047"/>
            <a:ext cx="4867884" cy="523220"/>
          </a:xfrm>
          <a:prstGeom prst="rect">
            <a:avLst/>
          </a:prstGeom>
          <a:noFill/>
        </p:spPr>
        <p:txBody>
          <a:bodyPr wrap="square" rtlCol="0">
            <a:spAutoFit/>
          </a:bodyPr>
          <a:lstStyle/>
          <a:p>
            <a:pPr algn="ctr"/>
            <a:r>
              <a:rPr lang="en-US" sz="2800" b="1" dirty="0">
                <a:solidFill>
                  <a:schemeClr val="accent1">
                    <a:lumMod val="20000"/>
                    <a:lumOff val="80000"/>
                  </a:schemeClr>
                </a:solidFill>
              </a:rPr>
              <a:t>IPL DATABASE ANALYSIS</a:t>
            </a:r>
            <a:endParaRPr lang="en-IN" sz="2800" b="1" dirty="0">
              <a:solidFill>
                <a:schemeClr val="accent1">
                  <a:lumMod val="20000"/>
                  <a:lumOff val="80000"/>
                </a:schemeClr>
              </a:solidFill>
            </a:endParaRPr>
          </a:p>
        </p:txBody>
      </p:sp>
    </p:spTree>
    <p:extLst>
      <p:ext uri="{BB962C8B-B14F-4D97-AF65-F5344CB8AC3E}">
        <p14:creationId xmlns:p14="http://schemas.microsoft.com/office/powerpoint/2010/main" val="109665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EC2FAB-7C5E-2B28-316C-CD797A6B4F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480" y="853441"/>
            <a:ext cx="10861040" cy="5699760"/>
          </a:xfrm>
          <a:prstGeom prst="rect">
            <a:avLst/>
          </a:prstGeom>
        </p:spPr>
      </p:pic>
      <p:sp>
        <p:nvSpPr>
          <p:cNvPr id="3" name="TextBox 2">
            <a:extLst>
              <a:ext uri="{FF2B5EF4-FFF2-40B4-BE49-F238E27FC236}">
                <a16:creationId xmlns:a16="http://schemas.microsoft.com/office/drawing/2014/main" id="{B796F924-2DE6-7A2C-9151-59319265A4B2}"/>
              </a:ext>
            </a:extLst>
          </p:cNvPr>
          <p:cNvSpPr txBox="1"/>
          <p:nvPr/>
        </p:nvSpPr>
        <p:spPr>
          <a:xfrm>
            <a:off x="4785360" y="304799"/>
            <a:ext cx="2621280" cy="369332"/>
          </a:xfrm>
          <a:prstGeom prst="rect">
            <a:avLst/>
          </a:prstGeom>
          <a:noFill/>
        </p:spPr>
        <p:txBody>
          <a:bodyPr wrap="square" rtlCol="0">
            <a:spAutoFit/>
          </a:bodyPr>
          <a:lstStyle/>
          <a:p>
            <a:r>
              <a:rPr lang="en-IN" b="1" dirty="0"/>
              <a:t>pgAdmin-4  Interface</a:t>
            </a:r>
          </a:p>
        </p:txBody>
      </p:sp>
    </p:spTree>
    <p:extLst>
      <p:ext uri="{BB962C8B-B14F-4D97-AF65-F5344CB8AC3E}">
        <p14:creationId xmlns:p14="http://schemas.microsoft.com/office/powerpoint/2010/main" val="340589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74DB86-3C55-A74F-012B-30984B58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40" y="1249680"/>
            <a:ext cx="9387840" cy="5090160"/>
          </a:xfrm>
          <a:prstGeom prst="rect">
            <a:avLst/>
          </a:prstGeom>
        </p:spPr>
      </p:pic>
      <p:sp>
        <p:nvSpPr>
          <p:cNvPr id="3" name="TextBox 2">
            <a:extLst>
              <a:ext uri="{FF2B5EF4-FFF2-40B4-BE49-F238E27FC236}">
                <a16:creationId xmlns:a16="http://schemas.microsoft.com/office/drawing/2014/main" id="{F5A0D999-8F65-FE64-9C4A-178EAC83731A}"/>
              </a:ext>
            </a:extLst>
          </p:cNvPr>
          <p:cNvSpPr txBox="1"/>
          <p:nvPr/>
        </p:nvSpPr>
        <p:spPr>
          <a:xfrm flipH="1">
            <a:off x="5081850" y="345440"/>
            <a:ext cx="2385749" cy="584775"/>
          </a:xfrm>
          <a:prstGeom prst="rect">
            <a:avLst/>
          </a:prstGeom>
          <a:noFill/>
        </p:spPr>
        <p:txBody>
          <a:bodyPr wrap="square" rtlCol="0">
            <a:spAutoFit/>
          </a:bodyPr>
          <a:lstStyle/>
          <a:p>
            <a:r>
              <a:rPr lang="en-IN" sz="3200" b="1" dirty="0"/>
              <a:t>Flowchart</a:t>
            </a:r>
          </a:p>
        </p:txBody>
      </p:sp>
    </p:spTree>
    <p:extLst>
      <p:ext uri="{BB962C8B-B14F-4D97-AF65-F5344CB8AC3E}">
        <p14:creationId xmlns:p14="http://schemas.microsoft.com/office/powerpoint/2010/main" val="25253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D15C8-E625-9E65-E9F5-70C0CCECCB74}"/>
              </a:ext>
            </a:extLst>
          </p:cNvPr>
          <p:cNvSpPr txBox="1"/>
          <p:nvPr/>
        </p:nvSpPr>
        <p:spPr>
          <a:xfrm flipH="1">
            <a:off x="763850" y="660400"/>
            <a:ext cx="2670229" cy="584775"/>
          </a:xfrm>
          <a:prstGeom prst="rect">
            <a:avLst/>
          </a:prstGeom>
          <a:noFill/>
        </p:spPr>
        <p:txBody>
          <a:bodyPr wrap="square" rtlCol="0">
            <a:spAutoFit/>
          </a:bodyPr>
          <a:lstStyle/>
          <a:p>
            <a:r>
              <a:rPr lang="en-IN" sz="3200" b="1" dirty="0"/>
              <a:t>Conclusion:</a:t>
            </a:r>
          </a:p>
        </p:txBody>
      </p:sp>
      <p:sp>
        <p:nvSpPr>
          <p:cNvPr id="4" name="TextBox 3">
            <a:extLst>
              <a:ext uri="{FF2B5EF4-FFF2-40B4-BE49-F238E27FC236}">
                <a16:creationId xmlns:a16="http://schemas.microsoft.com/office/drawing/2014/main" id="{2025C531-724E-2317-3813-C59343835716}"/>
              </a:ext>
            </a:extLst>
          </p:cNvPr>
          <p:cNvSpPr txBox="1"/>
          <p:nvPr/>
        </p:nvSpPr>
        <p:spPr>
          <a:xfrm rot="10800000" flipH="1" flipV="1">
            <a:off x="1397925" y="1724522"/>
            <a:ext cx="9721269" cy="923330"/>
          </a:xfrm>
          <a:prstGeom prst="rect">
            <a:avLst/>
          </a:prstGeom>
          <a:noFill/>
        </p:spPr>
        <p:txBody>
          <a:bodyPr wrap="square" rtlCol="0">
            <a:spAutoFit/>
          </a:bodyPr>
          <a:lstStyle/>
          <a:p>
            <a:pPr algn="just"/>
            <a:r>
              <a:rPr lang="en-US" dirty="0"/>
              <a:t>By analyzing the data, we come into last step is conclusions. Conclusions summarize whether the experiment or our survey results support or contradict the original hypothesis. We should include key facts from our background research to help </a:t>
            </a:r>
            <a:r>
              <a:rPr lang="en-IN" dirty="0"/>
              <a:t>explain the results. </a:t>
            </a:r>
          </a:p>
        </p:txBody>
      </p:sp>
    </p:spTree>
    <p:extLst>
      <p:ext uri="{BB962C8B-B14F-4D97-AF65-F5344CB8AC3E}">
        <p14:creationId xmlns:p14="http://schemas.microsoft.com/office/powerpoint/2010/main" val="136771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9B797-4738-F58D-6D52-A1F899D5049B}"/>
              </a:ext>
            </a:extLst>
          </p:cNvPr>
          <p:cNvPicPr>
            <a:picLocks noChangeAspect="1"/>
          </p:cNvPicPr>
          <p:nvPr/>
        </p:nvPicPr>
        <p:blipFill>
          <a:blip r:embed="rId2"/>
          <a:stretch>
            <a:fillRect/>
          </a:stretch>
        </p:blipFill>
        <p:spPr>
          <a:xfrm>
            <a:off x="2550160" y="1188720"/>
            <a:ext cx="7294880" cy="5130800"/>
          </a:xfrm>
          <a:prstGeom prst="rect">
            <a:avLst/>
          </a:prstGeom>
        </p:spPr>
      </p:pic>
      <p:sp>
        <p:nvSpPr>
          <p:cNvPr id="3" name="TextBox 2">
            <a:extLst>
              <a:ext uri="{FF2B5EF4-FFF2-40B4-BE49-F238E27FC236}">
                <a16:creationId xmlns:a16="http://schemas.microsoft.com/office/drawing/2014/main" id="{24E32889-FA0A-2D2B-50E2-CC8935919824}"/>
              </a:ext>
            </a:extLst>
          </p:cNvPr>
          <p:cNvSpPr txBox="1"/>
          <p:nvPr/>
        </p:nvSpPr>
        <p:spPr>
          <a:xfrm>
            <a:off x="4998720" y="445254"/>
            <a:ext cx="2611120" cy="523220"/>
          </a:xfrm>
          <a:prstGeom prst="rect">
            <a:avLst/>
          </a:prstGeom>
          <a:noFill/>
        </p:spPr>
        <p:txBody>
          <a:bodyPr wrap="square" rtlCol="0">
            <a:spAutoFit/>
          </a:bodyPr>
          <a:lstStyle/>
          <a:p>
            <a:r>
              <a:rPr lang="en-IN" sz="2800" b="1" dirty="0"/>
              <a:t>Certificate</a:t>
            </a:r>
          </a:p>
        </p:txBody>
      </p:sp>
    </p:spTree>
    <p:extLst>
      <p:ext uri="{BB962C8B-B14F-4D97-AF65-F5344CB8AC3E}">
        <p14:creationId xmlns:p14="http://schemas.microsoft.com/office/powerpoint/2010/main" val="162708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770CE9-D1C7-AFC5-4B7E-AFE3555469B0}"/>
              </a:ext>
            </a:extLst>
          </p:cNvPr>
          <p:cNvSpPr txBox="1"/>
          <p:nvPr/>
        </p:nvSpPr>
        <p:spPr>
          <a:xfrm>
            <a:off x="4216400" y="3007360"/>
            <a:ext cx="3789680" cy="923330"/>
          </a:xfrm>
          <a:prstGeom prst="rect">
            <a:avLst/>
          </a:prstGeom>
          <a:noFill/>
        </p:spPr>
        <p:txBody>
          <a:bodyPr wrap="square" rtlCol="0">
            <a:spAutoFit/>
          </a:bodyPr>
          <a:lstStyle/>
          <a:p>
            <a:r>
              <a:rPr lang="en-IN" sz="5400" b="1" dirty="0"/>
              <a:t>Thank You</a:t>
            </a:r>
          </a:p>
        </p:txBody>
      </p:sp>
    </p:spTree>
    <p:extLst>
      <p:ext uri="{BB962C8B-B14F-4D97-AF65-F5344CB8AC3E}">
        <p14:creationId xmlns:p14="http://schemas.microsoft.com/office/powerpoint/2010/main" val="355296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CD07-8414-5A8A-9C74-AA01F6DF00C2}"/>
              </a:ext>
            </a:extLst>
          </p:cNvPr>
          <p:cNvSpPr>
            <a:spLocks noGrp="1"/>
          </p:cNvSpPr>
          <p:nvPr>
            <p:ph type="ctrTitle"/>
          </p:nvPr>
        </p:nvSpPr>
        <p:spPr>
          <a:xfrm>
            <a:off x="1595269" y="1656080"/>
            <a:ext cx="9001462" cy="2326640"/>
          </a:xfrm>
        </p:spPr>
        <p:txBody>
          <a:bodyPr>
            <a:normAutofit/>
          </a:bodyPr>
          <a:lstStyle/>
          <a:p>
            <a:r>
              <a:rPr lang="en-US" dirty="0"/>
              <a:t>IPL Database Analysis</a:t>
            </a:r>
            <a:br>
              <a:rPr lang="en-US" dirty="0"/>
            </a:br>
            <a:endParaRPr lang="en-IN" dirty="0"/>
          </a:p>
        </p:txBody>
      </p:sp>
      <p:sp>
        <p:nvSpPr>
          <p:cNvPr id="3" name="Subtitle 2">
            <a:extLst>
              <a:ext uri="{FF2B5EF4-FFF2-40B4-BE49-F238E27FC236}">
                <a16:creationId xmlns:a16="http://schemas.microsoft.com/office/drawing/2014/main" id="{97FC040C-6531-39D5-FB83-CBFF37A33112}"/>
              </a:ext>
            </a:extLst>
          </p:cNvPr>
          <p:cNvSpPr>
            <a:spLocks noGrp="1"/>
          </p:cNvSpPr>
          <p:nvPr>
            <p:ph type="subTitle" idx="1"/>
          </p:nvPr>
        </p:nvSpPr>
        <p:spPr>
          <a:xfrm>
            <a:off x="1595269" y="3429000"/>
            <a:ext cx="9001462" cy="553720"/>
          </a:xfrm>
        </p:spPr>
        <p:txBody>
          <a:bodyPr>
            <a:normAutofit fontScale="92500" lnSpcReduction="10000"/>
          </a:bodyPr>
          <a:lstStyle/>
          <a:p>
            <a:r>
              <a:rPr lang="en-US" sz="2800" dirty="0"/>
              <a:t>Using PostgreSql</a:t>
            </a:r>
          </a:p>
          <a:p>
            <a:endParaRPr lang="en-IN" dirty="0"/>
          </a:p>
        </p:txBody>
      </p:sp>
      <p:sp>
        <p:nvSpPr>
          <p:cNvPr id="5" name="TextBox 4">
            <a:extLst>
              <a:ext uri="{FF2B5EF4-FFF2-40B4-BE49-F238E27FC236}">
                <a16:creationId xmlns:a16="http://schemas.microsoft.com/office/drawing/2014/main" id="{C0058D94-2D5B-103F-4436-C63AA9E7D9EF}"/>
              </a:ext>
            </a:extLst>
          </p:cNvPr>
          <p:cNvSpPr txBox="1"/>
          <p:nvPr/>
        </p:nvSpPr>
        <p:spPr>
          <a:xfrm>
            <a:off x="10180320" y="5446375"/>
            <a:ext cx="1554480" cy="1200329"/>
          </a:xfrm>
          <a:prstGeom prst="rect">
            <a:avLst/>
          </a:prstGeom>
          <a:noFill/>
        </p:spPr>
        <p:txBody>
          <a:bodyPr wrap="square">
            <a:spAutoFit/>
          </a:bodyPr>
          <a:lstStyle/>
          <a:p>
            <a:r>
              <a:rPr lang="en-US" sz="1800" dirty="0"/>
              <a:t>By:</a:t>
            </a:r>
          </a:p>
          <a:p>
            <a:r>
              <a:rPr lang="en-US" sz="1800" dirty="0"/>
              <a:t>R Rahul</a:t>
            </a:r>
          </a:p>
          <a:p>
            <a:r>
              <a:rPr lang="en-US" dirty="0"/>
              <a:t>20NR1A0</a:t>
            </a:r>
            <a:r>
              <a:rPr lang="en-US" sz="1800" dirty="0"/>
              <a:t>595</a:t>
            </a:r>
          </a:p>
          <a:p>
            <a:r>
              <a:rPr lang="en-US" sz="1800" dirty="0"/>
              <a:t>CSE-4B</a:t>
            </a:r>
            <a:endParaRPr lang="en-IN" sz="1800" dirty="0"/>
          </a:p>
        </p:txBody>
      </p:sp>
    </p:spTree>
    <p:extLst>
      <p:ext uri="{BB962C8B-B14F-4D97-AF65-F5344CB8AC3E}">
        <p14:creationId xmlns:p14="http://schemas.microsoft.com/office/powerpoint/2010/main" val="325327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ACE56F1-FE94-A4B8-08B5-30F242CB6B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A88BF738-62E6-0CEC-1941-DA739FFC15E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a:extLst>
              <a:ext uri="{FF2B5EF4-FFF2-40B4-BE49-F238E27FC236}">
                <a16:creationId xmlns:a16="http://schemas.microsoft.com/office/drawing/2014/main" id="{6C2A5F8D-96D3-2115-931C-310F6416B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84" t="14161" r="64462" b="12210"/>
          <a:stretch/>
        </p:blipFill>
        <p:spPr bwMode="auto">
          <a:xfrm>
            <a:off x="10215880" y="355600"/>
            <a:ext cx="1610360" cy="2778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02DB7790-AB9B-CF4A-54D3-A6FE7FEBF3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84" t="14161" r="64462" b="12210"/>
          <a:stretch/>
        </p:blipFill>
        <p:spPr bwMode="auto">
          <a:xfrm>
            <a:off x="309880" y="3733800"/>
            <a:ext cx="1610360" cy="2778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39AA1A-EF59-E3B5-B054-30B038303ADC}"/>
              </a:ext>
            </a:extLst>
          </p:cNvPr>
          <p:cNvSpPr txBox="1"/>
          <p:nvPr/>
        </p:nvSpPr>
        <p:spPr>
          <a:xfrm>
            <a:off x="894080" y="355600"/>
            <a:ext cx="2824480" cy="584775"/>
          </a:xfrm>
          <a:prstGeom prst="rect">
            <a:avLst/>
          </a:prstGeom>
          <a:noFill/>
        </p:spPr>
        <p:txBody>
          <a:bodyPr wrap="square" rtlCol="0">
            <a:spAutoFit/>
          </a:bodyPr>
          <a:lstStyle/>
          <a:p>
            <a:r>
              <a:rPr lang="en-IN" sz="3200" b="1" dirty="0"/>
              <a:t>Quick Facts:</a:t>
            </a:r>
          </a:p>
        </p:txBody>
      </p:sp>
      <p:sp>
        <p:nvSpPr>
          <p:cNvPr id="10" name="TextBox 9">
            <a:extLst>
              <a:ext uri="{FF2B5EF4-FFF2-40B4-BE49-F238E27FC236}">
                <a16:creationId xmlns:a16="http://schemas.microsoft.com/office/drawing/2014/main" id="{BD8929CD-5DC6-AD5C-77DE-46B37F45CDC7}"/>
              </a:ext>
            </a:extLst>
          </p:cNvPr>
          <p:cNvSpPr txBox="1"/>
          <p:nvPr/>
        </p:nvSpPr>
        <p:spPr>
          <a:xfrm>
            <a:off x="1635760" y="1351280"/>
            <a:ext cx="7762240"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Indian Premier League known for ipl, a professional Twenty20 cricket league in India contested during April and May of every year by teams representing Indian Cities</a:t>
            </a:r>
          </a:p>
        </p:txBody>
      </p:sp>
      <p:sp>
        <p:nvSpPr>
          <p:cNvPr id="11" name="TextBox 10">
            <a:extLst>
              <a:ext uri="{FF2B5EF4-FFF2-40B4-BE49-F238E27FC236}">
                <a16:creationId xmlns:a16="http://schemas.microsoft.com/office/drawing/2014/main" id="{21072979-5A31-4799-9D39-59280D680346}"/>
              </a:ext>
            </a:extLst>
          </p:cNvPr>
          <p:cNvSpPr txBox="1"/>
          <p:nvPr/>
        </p:nvSpPr>
        <p:spPr>
          <a:xfrm>
            <a:off x="1635760" y="2634873"/>
            <a:ext cx="7284720"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It’s Inaugural season started in the year 2008</a:t>
            </a:r>
          </a:p>
        </p:txBody>
      </p:sp>
      <p:sp>
        <p:nvSpPr>
          <p:cNvPr id="12" name="TextBox 11">
            <a:extLst>
              <a:ext uri="{FF2B5EF4-FFF2-40B4-BE49-F238E27FC236}">
                <a16:creationId xmlns:a16="http://schemas.microsoft.com/office/drawing/2014/main" id="{0F436F0A-FAEC-49AD-B549-3B03A3929CD7}"/>
              </a:ext>
            </a:extLst>
          </p:cNvPr>
          <p:cNvSpPr txBox="1"/>
          <p:nvPr/>
        </p:nvSpPr>
        <p:spPr>
          <a:xfrm>
            <a:off x="2560320" y="4158595"/>
            <a:ext cx="816864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It’ It is founded by BCCI and it is now the most attended cricket league in the world and ranks  sixth (6</a:t>
            </a:r>
            <a:r>
              <a:rPr lang="en-IN" baseline="30000" dirty="0"/>
              <a:t>th</a:t>
            </a:r>
            <a:r>
              <a:rPr lang="en-IN" dirty="0"/>
              <a:t>) among all sports league </a:t>
            </a:r>
          </a:p>
          <a:p>
            <a:endParaRPr lang="en-IN" dirty="0"/>
          </a:p>
        </p:txBody>
      </p:sp>
      <p:sp>
        <p:nvSpPr>
          <p:cNvPr id="13" name="TextBox 12">
            <a:extLst>
              <a:ext uri="{FF2B5EF4-FFF2-40B4-BE49-F238E27FC236}">
                <a16:creationId xmlns:a16="http://schemas.microsoft.com/office/drawing/2014/main" id="{F7ACD8F9-0E98-58B0-FB32-C823D2CCCD77}"/>
              </a:ext>
            </a:extLst>
          </p:cNvPr>
          <p:cNvSpPr txBox="1"/>
          <p:nvPr/>
        </p:nvSpPr>
        <p:spPr>
          <a:xfrm>
            <a:off x="2560320" y="5384800"/>
            <a:ext cx="8097520"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In 2010, the IPL became the first sporting event in the world to be broadcasted live on YouTube</a:t>
            </a:r>
          </a:p>
        </p:txBody>
      </p:sp>
    </p:spTree>
    <p:extLst>
      <p:ext uri="{BB962C8B-B14F-4D97-AF65-F5344CB8AC3E}">
        <p14:creationId xmlns:p14="http://schemas.microsoft.com/office/powerpoint/2010/main" val="23034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CD07-8414-5A8A-9C74-AA01F6DF00C2}"/>
              </a:ext>
            </a:extLst>
          </p:cNvPr>
          <p:cNvSpPr>
            <a:spLocks noGrp="1"/>
          </p:cNvSpPr>
          <p:nvPr>
            <p:ph type="title" idx="4294967295"/>
          </p:nvPr>
        </p:nvSpPr>
        <p:spPr>
          <a:xfrm flipH="1">
            <a:off x="238125" y="871210"/>
            <a:ext cx="125767" cy="1409420"/>
          </a:xfrm>
        </p:spPr>
        <p:txBody>
          <a:bodyPr>
            <a:normAutofit/>
          </a:bodyPr>
          <a:lstStyle/>
          <a:p>
            <a:br>
              <a:rPr lang="en-US" dirty="0"/>
            </a:br>
            <a:endParaRPr lang="en-IN" dirty="0"/>
          </a:p>
        </p:txBody>
      </p:sp>
      <p:sp>
        <p:nvSpPr>
          <p:cNvPr id="7" name="TextBox 6">
            <a:extLst>
              <a:ext uri="{FF2B5EF4-FFF2-40B4-BE49-F238E27FC236}">
                <a16:creationId xmlns:a16="http://schemas.microsoft.com/office/drawing/2014/main" id="{628526C1-B46E-42EF-BBAA-9EE2725CBA25}"/>
              </a:ext>
            </a:extLst>
          </p:cNvPr>
          <p:cNvSpPr txBox="1"/>
          <p:nvPr/>
        </p:nvSpPr>
        <p:spPr>
          <a:xfrm>
            <a:off x="711200" y="507633"/>
            <a:ext cx="2814319" cy="523220"/>
          </a:xfrm>
          <a:prstGeom prst="rect">
            <a:avLst/>
          </a:prstGeom>
          <a:noFill/>
        </p:spPr>
        <p:txBody>
          <a:bodyPr wrap="square" rtlCol="0">
            <a:spAutoFit/>
          </a:bodyPr>
          <a:lstStyle/>
          <a:p>
            <a:r>
              <a:rPr lang="en-US" sz="2800" b="1" dirty="0">
                <a:cs typeface="Times New Roman" panose="02020603050405020304" pitchFamily="18" charset="0"/>
              </a:rPr>
              <a:t> Introduction:</a:t>
            </a:r>
            <a:endParaRPr lang="en-IN" sz="2800" b="1" dirty="0">
              <a:cs typeface="Times New Roman" panose="02020603050405020304" pitchFamily="18" charset="0"/>
            </a:endParaRPr>
          </a:p>
        </p:txBody>
      </p:sp>
      <p:sp>
        <p:nvSpPr>
          <p:cNvPr id="10" name="TextBox 9">
            <a:extLst>
              <a:ext uri="{FF2B5EF4-FFF2-40B4-BE49-F238E27FC236}">
                <a16:creationId xmlns:a16="http://schemas.microsoft.com/office/drawing/2014/main" id="{B5239AF2-A14C-F8F7-30D8-1D48DA325EA1}"/>
              </a:ext>
            </a:extLst>
          </p:cNvPr>
          <p:cNvSpPr txBox="1"/>
          <p:nvPr/>
        </p:nvSpPr>
        <p:spPr>
          <a:xfrm flipH="1">
            <a:off x="1110343" y="2619421"/>
            <a:ext cx="10319656" cy="646331"/>
          </a:xfrm>
          <a:prstGeom prst="rect">
            <a:avLst/>
          </a:prstGeom>
          <a:noFill/>
        </p:spPr>
        <p:txBody>
          <a:bodyPr wrap="square" rtlCol="0">
            <a:spAutoFit/>
          </a:bodyPr>
          <a:lstStyle/>
          <a:p>
            <a:r>
              <a:rPr lang="en-US" dirty="0"/>
              <a:t> Using different Sql functions to Analyze ball-by-ball data for all the IPL cricket matches played         </a:t>
            </a:r>
          </a:p>
          <a:p>
            <a:r>
              <a:rPr lang="en-US" dirty="0"/>
              <a:t> between 2008 &amp; 2020 using Postgresql  </a:t>
            </a:r>
            <a:endParaRPr lang="en-IN" dirty="0"/>
          </a:p>
        </p:txBody>
      </p:sp>
      <p:sp>
        <p:nvSpPr>
          <p:cNvPr id="11" name="TextBox 10">
            <a:extLst>
              <a:ext uri="{FF2B5EF4-FFF2-40B4-BE49-F238E27FC236}">
                <a16:creationId xmlns:a16="http://schemas.microsoft.com/office/drawing/2014/main" id="{4167DB33-62A9-50E3-0488-32909A5C6E49}"/>
              </a:ext>
            </a:extLst>
          </p:cNvPr>
          <p:cNvSpPr txBox="1"/>
          <p:nvPr/>
        </p:nvSpPr>
        <p:spPr>
          <a:xfrm>
            <a:off x="711200" y="1983843"/>
            <a:ext cx="2397760" cy="523220"/>
          </a:xfrm>
          <a:prstGeom prst="rect">
            <a:avLst/>
          </a:prstGeom>
          <a:noFill/>
        </p:spPr>
        <p:txBody>
          <a:bodyPr wrap="square" rtlCol="0">
            <a:spAutoFit/>
          </a:bodyPr>
          <a:lstStyle/>
          <a:p>
            <a:r>
              <a:rPr lang="en-US" sz="2800" b="1" dirty="0"/>
              <a:t>Objective:</a:t>
            </a:r>
            <a:endParaRPr lang="en-IN" sz="2800" b="1" dirty="0"/>
          </a:p>
        </p:txBody>
      </p:sp>
      <p:sp>
        <p:nvSpPr>
          <p:cNvPr id="12" name="TextBox 11">
            <a:extLst>
              <a:ext uri="{FF2B5EF4-FFF2-40B4-BE49-F238E27FC236}">
                <a16:creationId xmlns:a16="http://schemas.microsoft.com/office/drawing/2014/main" id="{887CC59B-E138-7F36-E87A-0804E83DC1F8}"/>
              </a:ext>
            </a:extLst>
          </p:cNvPr>
          <p:cNvSpPr txBox="1"/>
          <p:nvPr/>
        </p:nvSpPr>
        <p:spPr>
          <a:xfrm flipH="1">
            <a:off x="1110343" y="1201218"/>
            <a:ext cx="4901682" cy="369332"/>
          </a:xfrm>
          <a:prstGeom prst="rect">
            <a:avLst/>
          </a:prstGeom>
          <a:noFill/>
        </p:spPr>
        <p:txBody>
          <a:bodyPr wrap="square" rtlCol="0">
            <a:spAutoFit/>
          </a:bodyPr>
          <a:lstStyle/>
          <a:p>
            <a:r>
              <a:rPr lang="en-US" dirty="0"/>
              <a:t> Ipl Database Analysis using Postgresql</a:t>
            </a:r>
            <a:endParaRPr lang="en-IN" dirty="0"/>
          </a:p>
        </p:txBody>
      </p:sp>
      <p:sp>
        <p:nvSpPr>
          <p:cNvPr id="3" name="TextBox 2">
            <a:extLst>
              <a:ext uri="{FF2B5EF4-FFF2-40B4-BE49-F238E27FC236}">
                <a16:creationId xmlns:a16="http://schemas.microsoft.com/office/drawing/2014/main" id="{D321A3A8-756A-23CB-1C70-5A1AF4503A02}"/>
              </a:ext>
            </a:extLst>
          </p:cNvPr>
          <p:cNvSpPr txBox="1"/>
          <p:nvPr/>
        </p:nvSpPr>
        <p:spPr>
          <a:xfrm>
            <a:off x="711201" y="3695523"/>
            <a:ext cx="1503680" cy="523220"/>
          </a:xfrm>
          <a:prstGeom prst="rect">
            <a:avLst/>
          </a:prstGeom>
          <a:noFill/>
        </p:spPr>
        <p:txBody>
          <a:bodyPr wrap="square" rtlCol="0">
            <a:spAutoFit/>
          </a:bodyPr>
          <a:lstStyle/>
          <a:p>
            <a:r>
              <a:rPr lang="en-US" sz="2800" b="1" dirty="0"/>
              <a:t> Tools : </a:t>
            </a:r>
            <a:endParaRPr lang="en-IN" sz="2800" b="1" dirty="0"/>
          </a:p>
        </p:txBody>
      </p:sp>
      <p:sp>
        <p:nvSpPr>
          <p:cNvPr id="4" name="TextBox 3">
            <a:extLst>
              <a:ext uri="{FF2B5EF4-FFF2-40B4-BE49-F238E27FC236}">
                <a16:creationId xmlns:a16="http://schemas.microsoft.com/office/drawing/2014/main" id="{D044FD7B-6CE3-22A8-AE73-F097D94D3DAE}"/>
              </a:ext>
            </a:extLst>
          </p:cNvPr>
          <p:cNvSpPr txBox="1"/>
          <p:nvPr/>
        </p:nvSpPr>
        <p:spPr>
          <a:xfrm>
            <a:off x="1203648" y="4218743"/>
            <a:ext cx="2789232" cy="1704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pgAdmin 4</a:t>
            </a:r>
          </a:p>
          <a:p>
            <a:pPr marL="285750" indent="-285750">
              <a:lnSpc>
                <a:spcPct val="150000"/>
              </a:lnSpc>
              <a:buFont typeface="Arial" panose="020B0604020202020204" pitchFamily="34" charset="0"/>
              <a:buChar char="•"/>
            </a:pPr>
            <a:r>
              <a:rPr lang="en-US" dirty="0"/>
              <a:t>Psql shell</a:t>
            </a:r>
          </a:p>
          <a:p>
            <a:pPr marL="285750" indent="-285750">
              <a:lnSpc>
                <a:spcPct val="150000"/>
              </a:lnSpc>
              <a:buFont typeface="Arial" panose="020B0604020202020204" pitchFamily="34" charset="0"/>
              <a:buChar char="•"/>
            </a:pPr>
            <a:r>
              <a:rPr lang="en-US" dirty="0"/>
              <a:t>MS Word</a:t>
            </a:r>
          </a:p>
          <a:p>
            <a:pPr marL="285750" indent="-285750">
              <a:lnSpc>
                <a:spcPct val="150000"/>
              </a:lnSpc>
              <a:buFont typeface="Arial" panose="020B0604020202020204" pitchFamily="34" charset="0"/>
              <a:buChar char="•"/>
            </a:pPr>
            <a:r>
              <a:rPr lang="en-IN" dirty="0"/>
              <a:t>MS Excel</a:t>
            </a:r>
          </a:p>
        </p:txBody>
      </p:sp>
    </p:spTree>
    <p:extLst>
      <p:ext uri="{BB962C8B-B14F-4D97-AF65-F5344CB8AC3E}">
        <p14:creationId xmlns:p14="http://schemas.microsoft.com/office/powerpoint/2010/main" val="146866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89C40-613E-855D-6C6E-952DD5225680}"/>
              </a:ext>
            </a:extLst>
          </p:cNvPr>
          <p:cNvSpPr txBox="1"/>
          <p:nvPr/>
        </p:nvSpPr>
        <p:spPr>
          <a:xfrm>
            <a:off x="713789" y="559837"/>
            <a:ext cx="2337321" cy="523220"/>
          </a:xfrm>
          <a:prstGeom prst="rect">
            <a:avLst/>
          </a:prstGeom>
          <a:noFill/>
        </p:spPr>
        <p:txBody>
          <a:bodyPr wrap="square" rtlCol="0">
            <a:spAutoFit/>
          </a:bodyPr>
          <a:lstStyle/>
          <a:p>
            <a:r>
              <a:rPr lang="en-US" sz="2800" b="1" dirty="0"/>
              <a:t>Postgresql</a:t>
            </a:r>
            <a:r>
              <a:rPr lang="en-US" b="1" dirty="0"/>
              <a:t>:</a:t>
            </a:r>
            <a:endParaRPr lang="en-IN" b="1" dirty="0"/>
          </a:p>
        </p:txBody>
      </p:sp>
      <p:sp>
        <p:nvSpPr>
          <p:cNvPr id="3" name="TextBox 2">
            <a:extLst>
              <a:ext uri="{FF2B5EF4-FFF2-40B4-BE49-F238E27FC236}">
                <a16:creationId xmlns:a16="http://schemas.microsoft.com/office/drawing/2014/main" id="{4ED072DA-A818-F1EB-5E26-C1E5D81F1835}"/>
              </a:ext>
            </a:extLst>
          </p:cNvPr>
          <p:cNvSpPr txBox="1"/>
          <p:nvPr/>
        </p:nvSpPr>
        <p:spPr>
          <a:xfrm>
            <a:off x="1054359" y="1110343"/>
            <a:ext cx="10226351" cy="170437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open source advanced object-relational database management system allows you to</a:t>
            </a:r>
          </a:p>
          <a:p>
            <a:r>
              <a:rPr lang="en-US" dirty="0"/>
              <a:t>     store, process &amp; retrieve data safely &amp; efficiently</a:t>
            </a:r>
          </a:p>
          <a:p>
            <a:pPr marL="285750" indent="-285750">
              <a:lnSpc>
                <a:spcPct val="150000"/>
              </a:lnSpc>
              <a:buFont typeface="Arial" panose="020B0604020202020204" pitchFamily="34" charset="0"/>
              <a:buChar char="•"/>
            </a:pPr>
            <a:r>
              <a:rPr lang="en-US" dirty="0"/>
              <a:t>It is the 4</a:t>
            </a:r>
            <a:r>
              <a:rPr lang="en-US" baseline="30000" dirty="0"/>
              <a:t>th</a:t>
            </a:r>
            <a:r>
              <a:rPr lang="en-US" dirty="0"/>
              <a:t> most widely used &amp; popular database in the world</a:t>
            </a:r>
          </a:p>
          <a:p>
            <a:pPr>
              <a:lnSpc>
                <a:spcPct val="150000"/>
              </a:lnSpc>
            </a:pPr>
            <a:endParaRPr lang="en-US" dirty="0"/>
          </a:p>
        </p:txBody>
      </p:sp>
      <p:sp>
        <p:nvSpPr>
          <p:cNvPr id="4" name="TextBox 3">
            <a:extLst>
              <a:ext uri="{FF2B5EF4-FFF2-40B4-BE49-F238E27FC236}">
                <a16:creationId xmlns:a16="http://schemas.microsoft.com/office/drawing/2014/main" id="{CC3FD8FB-6238-846B-35A9-C862CF01C612}"/>
              </a:ext>
            </a:extLst>
          </p:cNvPr>
          <p:cNvSpPr txBox="1"/>
          <p:nvPr/>
        </p:nvSpPr>
        <p:spPr>
          <a:xfrm>
            <a:off x="713789" y="2905780"/>
            <a:ext cx="1670181" cy="523220"/>
          </a:xfrm>
          <a:prstGeom prst="rect">
            <a:avLst/>
          </a:prstGeom>
          <a:noFill/>
        </p:spPr>
        <p:txBody>
          <a:bodyPr wrap="square" rtlCol="0">
            <a:spAutoFit/>
          </a:bodyPr>
          <a:lstStyle/>
          <a:p>
            <a:r>
              <a:rPr lang="en-US" sz="2800" b="1" dirty="0"/>
              <a:t>History</a:t>
            </a:r>
            <a:r>
              <a:rPr lang="en-US" b="1" dirty="0"/>
              <a:t>:</a:t>
            </a:r>
            <a:endParaRPr lang="en-IN" b="1" dirty="0"/>
          </a:p>
        </p:txBody>
      </p:sp>
      <p:sp>
        <p:nvSpPr>
          <p:cNvPr id="6" name="TextBox 5">
            <a:extLst>
              <a:ext uri="{FF2B5EF4-FFF2-40B4-BE49-F238E27FC236}">
                <a16:creationId xmlns:a16="http://schemas.microsoft.com/office/drawing/2014/main" id="{F316DA58-FD85-877F-8923-5B9EE07C463E}"/>
              </a:ext>
            </a:extLst>
          </p:cNvPr>
          <p:cNvSpPr txBox="1"/>
          <p:nvPr/>
        </p:nvSpPr>
        <p:spPr>
          <a:xfrm>
            <a:off x="1054359" y="3648269"/>
            <a:ext cx="6186196" cy="1704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1977 – INGRES was developed</a:t>
            </a:r>
          </a:p>
          <a:p>
            <a:pPr marL="285750" indent="-285750">
              <a:lnSpc>
                <a:spcPct val="150000"/>
              </a:lnSpc>
              <a:buFont typeface="Arial" panose="020B0604020202020204" pitchFamily="34" charset="0"/>
              <a:buChar char="•"/>
            </a:pPr>
            <a:r>
              <a:rPr lang="en-US" dirty="0"/>
              <a:t>1986 – </a:t>
            </a:r>
            <a:r>
              <a:rPr lang="en-IN" dirty="0"/>
              <a:t>Michael Stonebraker led the POSTGRES</a:t>
            </a:r>
          </a:p>
          <a:p>
            <a:pPr marL="285750" indent="-285750">
              <a:lnSpc>
                <a:spcPct val="150000"/>
              </a:lnSpc>
              <a:buFont typeface="Arial" panose="020B0604020202020204" pitchFamily="34" charset="0"/>
              <a:buChar char="•"/>
            </a:pPr>
            <a:r>
              <a:rPr lang="en-IN" dirty="0"/>
              <a:t>1987 –</a:t>
            </a:r>
            <a:r>
              <a:rPr lang="en-US" dirty="0"/>
              <a:t> Demo version was released</a:t>
            </a:r>
          </a:p>
          <a:p>
            <a:pPr marL="285750" indent="-285750">
              <a:lnSpc>
                <a:spcPct val="150000"/>
              </a:lnSpc>
              <a:buFont typeface="Arial" panose="020B0604020202020204" pitchFamily="34" charset="0"/>
              <a:buChar char="•"/>
            </a:pPr>
            <a:r>
              <a:rPr lang="en-US" dirty="0"/>
              <a:t>1994 –</a:t>
            </a:r>
            <a:r>
              <a:rPr lang="en-IN" dirty="0"/>
              <a:t> SQL interpreter was added</a:t>
            </a:r>
            <a:endParaRPr lang="en-US" dirty="0"/>
          </a:p>
        </p:txBody>
      </p:sp>
    </p:spTree>
    <p:extLst>
      <p:ext uri="{BB962C8B-B14F-4D97-AF65-F5344CB8AC3E}">
        <p14:creationId xmlns:p14="http://schemas.microsoft.com/office/powerpoint/2010/main" val="136449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46A952-5C92-FEDA-1892-1353EBF6AC3B}"/>
              </a:ext>
            </a:extLst>
          </p:cNvPr>
          <p:cNvSpPr txBox="1"/>
          <p:nvPr/>
        </p:nvSpPr>
        <p:spPr>
          <a:xfrm>
            <a:off x="782320" y="497840"/>
            <a:ext cx="2052320" cy="523220"/>
          </a:xfrm>
          <a:prstGeom prst="rect">
            <a:avLst/>
          </a:prstGeom>
          <a:noFill/>
        </p:spPr>
        <p:txBody>
          <a:bodyPr wrap="square" rtlCol="0">
            <a:spAutoFit/>
          </a:bodyPr>
          <a:lstStyle/>
          <a:p>
            <a:r>
              <a:rPr lang="en-US" sz="2800" b="1" dirty="0"/>
              <a:t>Features:</a:t>
            </a:r>
            <a:endParaRPr lang="en-IN" sz="2800" b="1" dirty="0"/>
          </a:p>
        </p:txBody>
      </p:sp>
      <p:sp>
        <p:nvSpPr>
          <p:cNvPr id="3" name="TextBox 2">
            <a:extLst>
              <a:ext uri="{FF2B5EF4-FFF2-40B4-BE49-F238E27FC236}">
                <a16:creationId xmlns:a16="http://schemas.microsoft.com/office/drawing/2014/main" id="{E88633D4-0EED-9B74-FC1C-3425DA3DE657}"/>
              </a:ext>
            </a:extLst>
          </p:cNvPr>
          <p:cNvSpPr txBox="1"/>
          <p:nvPr/>
        </p:nvSpPr>
        <p:spPr>
          <a:xfrm>
            <a:off x="1351280" y="1280160"/>
            <a:ext cx="8890000" cy="21198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Open source &amp; free to download</a:t>
            </a:r>
          </a:p>
          <a:p>
            <a:pPr marL="285750" indent="-285750">
              <a:lnSpc>
                <a:spcPct val="150000"/>
              </a:lnSpc>
              <a:buFont typeface="Arial" panose="020B0604020202020204" pitchFamily="34" charset="0"/>
              <a:buChar char="•"/>
            </a:pPr>
            <a:r>
              <a:rPr lang="en-IN" dirty="0"/>
              <a:t>Supports variable Operating Systems like Windows, Mac &amp; Linux</a:t>
            </a:r>
          </a:p>
          <a:p>
            <a:pPr marL="285750" indent="-285750">
              <a:lnSpc>
                <a:spcPct val="150000"/>
              </a:lnSpc>
              <a:buFont typeface="Arial" panose="020B0604020202020204" pitchFamily="34" charset="0"/>
              <a:buChar char="•"/>
            </a:pPr>
            <a:r>
              <a:rPr lang="en-IN" dirty="0"/>
              <a:t>Highly secure &amp; reliable (robust)</a:t>
            </a:r>
          </a:p>
          <a:p>
            <a:pPr marL="285750" indent="-285750">
              <a:lnSpc>
                <a:spcPct val="150000"/>
              </a:lnSpc>
              <a:buFont typeface="Arial" panose="020B0604020202020204" pitchFamily="34" charset="0"/>
              <a:buChar char="•"/>
            </a:pPr>
            <a:r>
              <a:rPr lang="en-IN" dirty="0"/>
              <a:t>Suppports MVCC (Multiversion Concurrency Control) </a:t>
            </a:r>
          </a:p>
          <a:p>
            <a:pPr marL="285750" indent="-285750">
              <a:lnSpc>
                <a:spcPct val="150000"/>
              </a:lnSpc>
              <a:buFont typeface="Arial" panose="020B0604020202020204" pitchFamily="34" charset="0"/>
              <a:buChar char="•"/>
            </a:pPr>
            <a:r>
              <a:rPr lang="en-IN" dirty="0"/>
              <a:t>ACID Compliance (Atomicity, Consistency, Isolation &amp; Durability)</a:t>
            </a:r>
          </a:p>
        </p:txBody>
      </p:sp>
      <p:sp>
        <p:nvSpPr>
          <p:cNvPr id="4" name="TextBox 3">
            <a:extLst>
              <a:ext uri="{FF2B5EF4-FFF2-40B4-BE49-F238E27FC236}">
                <a16:creationId xmlns:a16="http://schemas.microsoft.com/office/drawing/2014/main" id="{48321E77-C70F-1FA4-7690-336E45C95D22}"/>
              </a:ext>
            </a:extLst>
          </p:cNvPr>
          <p:cNvSpPr txBox="1"/>
          <p:nvPr/>
        </p:nvSpPr>
        <p:spPr>
          <a:xfrm>
            <a:off x="782320" y="3596640"/>
            <a:ext cx="2753360" cy="523220"/>
          </a:xfrm>
          <a:prstGeom prst="rect">
            <a:avLst/>
          </a:prstGeom>
          <a:noFill/>
        </p:spPr>
        <p:txBody>
          <a:bodyPr wrap="square" rtlCol="0">
            <a:spAutoFit/>
          </a:bodyPr>
          <a:lstStyle/>
          <a:p>
            <a:r>
              <a:rPr lang="en-IN" sz="2800" b="1" dirty="0"/>
              <a:t>Applications:</a:t>
            </a:r>
          </a:p>
        </p:txBody>
      </p:sp>
      <p:sp>
        <p:nvSpPr>
          <p:cNvPr id="5" name="TextBox 4">
            <a:extLst>
              <a:ext uri="{FF2B5EF4-FFF2-40B4-BE49-F238E27FC236}">
                <a16:creationId xmlns:a16="http://schemas.microsoft.com/office/drawing/2014/main" id="{7A890203-5826-B242-6202-39992BBC0F23}"/>
              </a:ext>
            </a:extLst>
          </p:cNvPr>
          <p:cNvSpPr txBox="1"/>
          <p:nvPr/>
        </p:nvSpPr>
        <p:spPr>
          <a:xfrm>
            <a:off x="1351280" y="4389121"/>
            <a:ext cx="651256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It supports Amazon, Google &amp; Microsoft Cloud services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using Postgresql:   </a:t>
            </a:r>
          </a:p>
          <a:p>
            <a:r>
              <a:rPr lang="en-IN" dirty="0"/>
              <a:t>                           </a:t>
            </a:r>
          </a:p>
        </p:txBody>
      </p:sp>
      <p:sp>
        <p:nvSpPr>
          <p:cNvPr id="6" name="TextBox 5">
            <a:extLst>
              <a:ext uri="{FF2B5EF4-FFF2-40B4-BE49-F238E27FC236}">
                <a16:creationId xmlns:a16="http://schemas.microsoft.com/office/drawing/2014/main" id="{B3FFB12F-895E-02D2-BB4A-916E8CF2E222}"/>
              </a:ext>
            </a:extLst>
          </p:cNvPr>
          <p:cNvSpPr txBox="1"/>
          <p:nvPr/>
        </p:nvSpPr>
        <p:spPr>
          <a:xfrm>
            <a:off x="4541520" y="5364480"/>
            <a:ext cx="243840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Instagram</a:t>
            </a:r>
          </a:p>
          <a:p>
            <a:pPr marL="285750" indent="-285750">
              <a:buFont typeface="Wingdings" panose="05000000000000000000" pitchFamily="2" charset="2"/>
              <a:buChar char="Ø"/>
            </a:pPr>
            <a:r>
              <a:rPr lang="en-IN" dirty="0"/>
              <a:t>Netflix   </a:t>
            </a:r>
          </a:p>
          <a:p>
            <a:pPr marL="285750" indent="-285750">
              <a:buFont typeface="Wingdings" panose="05000000000000000000" pitchFamily="2" charset="2"/>
              <a:buChar char="Ø"/>
            </a:pPr>
            <a:r>
              <a:rPr lang="en-IN" dirty="0"/>
              <a:t>Uber…</a:t>
            </a:r>
          </a:p>
          <a:p>
            <a:endParaRPr lang="en-IN" dirty="0"/>
          </a:p>
        </p:txBody>
      </p:sp>
    </p:spTree>
    <p:extLst>
      <p:ext uri="{BB962C8B-B14F-4D97-AF65-F5344CB8AC3E}">
        <p14:creationId xmlns:p14="http://schemas.microsoft.com/office/powerpoint/2010/main" val="321894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880BE-60CF-3999-6657-641280081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200" y="1097281"/>
            <a:ext cx="9438640" cy="4805680"/>
          </a:xfrm>
          <a:prstGeom prst="rect">
            <a:avLst/>
          </a:prstGeom>
        </p:spPr>
      </p:pic>
      <p:sp>
        <p:nvSpPr>
          <p:cNvPr id="3" name="TextBox 2">
            <a:extLst>
              <a:ext uri="{FF2B5EF4-FFF2-40B4-BE49-F238E27FC236}">
                <a16:creationId xmlns:a16="http://schemas.microsoft.com/office/drawing/2014/main" id="{42079065-10FA-E248-F26C-7AF559146F33}"/>
              </a:ext>
            </a:extLst>
          </p:cNvPr>
          <p:cNvSpPr txBox="1"/>
          <p:nvPr/>
        </p:nvSpPr>
        <p:spPr>
          <a:xfrm>
            <a:off x="5161280" y="457200"/>
            <a:ext cx="2265680" cy="523220"/>
          </a:xfrm>
          <a:prstGeom prst="rect">
            <a:avLst/>
          </a:prstGeom>
          <a:noFill/>
        </p:spPr>
        <p:txBody>
          <a:bodyPr wrap="square" rtlCol="0">
            <a:spAutoFit/>
          </a:bodyPr>
          <a:lstStyle/>
          <a:p>
            <a:r>
              <a:rPr lang="en-IN" sz="2800" b="1" dirty="0"/>
              <a:t>PSql Shell</a:t>
            </a:r>
          </a:p>
        </p:txBody>
      </p:sp>
      <p:sp>
        <p:nvSpPr>
          <p:cNvPr id="4" name="TextBox 3">
            <a:extLst>
              <a:ext uri="{FF2B5EF4-FFF2-40B4-BE49-F238E27FC236}">
                <a16:creationId xmlns:a16="http://schemas.microsoft.com/office/drawing/2014/main" id="{BB5FEB43-6ED2-6AE4-6C9B-EC9BA1F8E01C}"/>
              </a:ext>
            </a:extLst>
          </p:cNvPr>
          <p:cNvSpPr txBox="1"/>
          <p:nvPr/>
        </p:nvSpPr>
        <p:spPr>
          <a:xfrm>
            <a:off x="2476500" y="6021308"/>
            <a:ext cx="7635240" cy="369332"/>
          </a:xfrm>
          <a:prstGeom prst="rect">
            <a:avLst/>
          </a:prstGeom>
          <a:noFill/>
        </p:spPr>
        <p:txBody>
          <a:bodyPr wrap="square" rtlCol="0">
            <a:spAutoFit/>
          </a:bodyPr>
          <a:lstStyle/>
          <a:p>
            <a:r>
              <a:rPr lang="en-IN" dirty="0"/>
              <a:t>Psql Shell where we can host &amp; write commands and run the queries</a:t>
            </a:r>
          </a:p>
        </p:txBody>
      </p:sp>
    </p:spTree>
    <p:extLst>
      <p:ext uri="{BB962C8B-B14F-4D97-AF65-F5344CB8AC3E}">
        <p14:creationId xmlns:p14="http://schemas.microsoft.com/office/powerpoint/2010/main" val="28612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894CAA-2DA3-45FB-02F9-52975A1827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280" y="1019274"/>
            <a:ext cx="9601200" cy="4973340"/>
          </a:xfrm>
          <a:prstGeom prst="rect">
            <a:avLst/>
          </a:prstGeom>
        </p:spPr>
      </p:pic>
      <p:sp>
        <p:nvSpPr>
          <p:cNvPr id="3" name="TextBox 2">
            <a:extLst>
              <a:ext uri="{FF2B5EF4-FFF2-40B4-BE49-F238E27FC236}">
                <a16:creationId xmlns:a16="http://schemas.microsoft.com/office/drawing/2014/main" id="{5C4438E4-9B21-F41F-5640-79E670EE4DC2}"/>
              </a:ext>
            </a:extLst>
          </p:cNvPr>
          <p:cNvSpPr txBox="1"/>
          <p:nvPr/>
        </p:nvSpPr>
        <p:spPr>
          <a:xfrm>
            <a:off x="1351280" y="6177280"/>
            <a:ext cx="9804400" cy="369332"/>
          </a:xfrm>
          <a:prstGeom prst="rect">
            <a:avLst/>
          </a:prstGeom>
          <a:noFill/>
        </p:spPr>
        <p:txBody>
          <a:bodyPr wrap="square" rtlCol="0">
            <a:spAutoFit/>
          </a:bodyPr>
          <a:lstStyle/>
          <a:p>
            <a:r>
              <a:rPr lang="en-IN" dirty="0"/>
              <a:t>                             pgAdmin 4 where we can create tables &amp; run the queries </a:t>
            </a:r>
          </a:p>
        </p:txBody>
      </p:sp>
      <p:sp>
        <p:nvSpPr>
          <p:cNvPr id="4" name="TextBox 3">
            <a:extLst>
              <a:ext uri="{FF2B5EF4-FFF2-40B4-BE49-F238E27FC236}">
                <a16:creationId xmlns:a16="http://schemas.microsoft.com/office/drawing/2014/main" id="{1010F671-B6DD-EDDC-B85C-486F1F9D06D8}"/>
              </a:ext>
            </a:extLst>
          </p:cNvPr>
          <p:cNvSpPr txBox="1"/>
          <p:nvPr/>
        </p:nvSpPr>
        <p:spPr>
          <a:xfrm>
            <a:off x="5151120" y="303312"/>
            <a:ext cx="2204720" cy="523220"/>
          </a:xfrm>
          <a:prstGeom prst="rect">
            <a:avLst/>
          </a:prstGeom>
          <a:noFill/>
        </p:spPr>
        <p:txBody>
          <a:bodyPr wrap="square" rtlCol="0">
            <a:spAutoFit/>
          </a:bodyPr>
          <a:lstStyle/>
          <a:p>
            <a:r>
              <a:rPr lang="en-IN" sz="2800" b="1" dirty="0"/>
              <a:t>pgAdmin 4</a:t>
            </a:r>
          </a:p>
        </p:txBody>
      </p:sp>
    </p:spTree>
    <p:extLst>
      <p:ext uri="{BB962C8B-B14F-4D97-AF65-F5344CB8AC3E}">
        <p14:creationId xmlns:p14="http://schemas.microsoft.com/office/powerpoint/2010/main" val="56662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AFD86-09E9-83B5-D841-4DB2AC233122}"/>
              </a:ext>
            </a:extLst>
          </p:cNvPr>
          <p:cNvSpPr txBox="1"/>
          <p:nvPr/>
        </p:nvSpPr>
        <p:spPr>
          <a:xfrm>
            <a:off x="4704080" y="386715"/>
            <a:ext cx="3017520" cy="523220"/>
          </a:xfrm>
          <a:prstGeom prst="rect">
            <a:avLst/>
          </a:prstGeom>
          <a:noFill/>
        </p:spPr>
        <p:txBody>
          <a:bodyPr wrap="square" rtlCol="0">
            <a:spAutoFit/>
          </a:bodyPr>
          <a:lstStyle/>
          <a:p>
            <a:r>
              <a:rPr lang="en-IN" sz="2800" b="1" dirty="0"/>
              <a:t>Data Consists:</a:t>
            </a:r>
            <a:endParaRPr lang="en-IN" sz="2800" dirty="0"/>
          </a:p>
        </p:txBody>
      </p:sp>
      <p:sp>
        <p:nvSpPr>
          <p:cNvPr id="3" name="TextBox 2">
            <a:extLst>
              <a:ext uri="{FF2B5EF4-FFF2-40B4-BE49-F238E27FC236}">
                <a16:creationId xmlns:a16="http://schemas.microsoft.com/office/drawing/2014/main" id="{2FAF6AFA-777F-CDA4-362D-B0C98F039B21}"/>
              </a:ext>
            </a:extLst>
          </p:cNvPr>
          <p:cNvSpPr txBox="1"/>
          <p:nvPr/>
        </p:nvSpPr>
        <p:spPr>
          <a:xfrm>
            <a:off x="640080" y="1287227"/>
            <a:ext cx="4988560" cy="815544"/>
          </a:xfrm>
          <a:prstGeom prst="rect">
            <a:avLst/>
          </a:prstGeom>
          <a:noFill/>
        </p:spPr>
        <p:txBody>
          <a:bodyPr wrap="square" rtlCol="0">
            <a:spAutoFit/>
          </a:bodyPr>
          <a:lstStyle/>
          <a:p>
            <a:pPr lvl="0" algn="just">
              <a:lnSpc>
                <a:spcPct val="115000"/>
              </a:lnSpc>
              <a:spcAft>
                <a:spcPts val="800"/>
              </a:spcAft>
            </a:pPr>
            <a:r>
              <a:rPr lang="en-US" sz="1400" dirty="0">
                <a:effectLst/>
                <a:ea typeface="SimHei" panose="02010609060101010101" pitchFamily="49" charset="-122"/>
                <a:cs typeface="Times New Roman" panose="02020603050405020304" pitchFamily="18" charset="0"/>
              </a:rPr>
              <a:t>This below CSV file contains match-wise data &amp; has data of 816 IPL matches. This table has 17 columns &amp; below is the description of the columns in the table</a:t>
            </a:r>
            <a:endParaRPr lang="en-IN" sz="1400" dirty="0">
              <a:effectLst/>
              <a:ea typeface="SimHei" panose="02010609060101010101" pitchFamily="49" charset="-122"/>
              <a:cs typeface="Times New Roman" panose="02020603050405020304" pitchFamily="18" charset="0"/>
            </a:endParaRPr>
          </a:p>
        </p:txBody>
      </p:sp>
      <p:pic>
        <p:nvPicPr>
          <p:cNvPr id="4" name="Picture 3">
            <a:extLst>
              <a:ext uri="{FF2B5EF4-FFF2-40B4-BE49-F238E27FC236}">
                <a16:creationId xmlns:a16="http://schemas.microsoft.com/office/drawing/2014/main" id="{92BE7499-74EC-99B4-0EF2-F78F75BC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2402840"/>
            <a:ext cx="4053840" cy="3916680"/>
          </a:xfrm>
          <a:prstGeom prst="rect">
            <a:avLst/>
          </a:prstGeom>
        </p:spPr>
      </p:pic>
      <p:sp>
        <p:nvSpPr>
          <p:cNvPr id="5" name="TextBox 4">
            <a:extLst>
              <a:ext uri="{FF2B5EF4-FFF2-40B4-BE49-F238E27FC236}">
                <a16:creationId xmlns:a16="http://schemas.microsoft.com/office/drawing/2014/main" id="{3E374BC2-A3E5-97B8-8556-5500213B18CC}"/>
              </a:ext>
            </a:extLst>
          </p:cNvPr>
          <p:cNvSpPr txBox="1"/>
          <p:nvPr/>
        </p:nvSpPr>
        <p:spPr>
          <a:xfrm>
            <a:off x="6461760" y="1325667"/>
            <a:ext cx="5191760" cy="815608"/>
          </a:xfrm>
          <a:prstGeom prst="rect">
            <a:avLst/>
          </a:prstGeom>
          <a:noFill/>
        </p:spPr>
        <p:txBody>
          <a:bodyPr wrap="square" rtlCol="0">
            <a:spAutoFit/>
          </a:bodyPr>
          <a:lstStyle/>
          <a:p>
            <a:pPr lvl="0" algn="just">
              <a:lnSpc>
                <a:spcPct val="115000"/>
              </a:lnSpc>
              <a:spcAft>
                <a:spcPts val="800"/>
              </a:spcAft>
            </a:pPr>
            <a:r>
              <a:rPr lang="en-US" sz="1400" dirty="0">
                <a:effectLst/>
                <a:ea typeface="SimHei" panose="02010609060101010101" pitchFamily="49" charset="-122"/>
                <a:cs typeface="Times New Roman" panose="02020603050405020304" pitchFamily="18" charset="0"/>
              </a:rPr>
              <a:t>This CSV file contains ball-by-ball data &amp; it has info. Of all the 193468 balls between the years 2008 &amp; 2020. It has 17 columns &amp; below is the 17 columns</a:t>
            </a:r>
            <a:endParaRPr lang="en-IN" sz="1400" dirty="0">
              <a:effectLst/>
              <a:ea typeface="SimHei" panose="02010609060101010101" pitchFamily="49" charset="-122"/>
              <a:cs typeface="Times New Roman" panose="02020603050405020304" pitchFamily="18" charset="0"/>
            </a:endParaRPr>
          </a:p>
        </p:txBody>
      </p:sp>
      <p:pic>
        <p:nvPicPr>
          <p:cNvPr id="6" name="Picture 5">
            <a:extLst>
              <a:ext uri="{FF2B5EF4-FFF2-40B4-BE49-F238E27FC236}">
                <a16:creationId xmlns:a16="http://schemas.microsoft.com/office/drawing/2014/main" id="{CB97DA2F-273F-09A0-C2DF-72345C44D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562" y="2296161"/>
            <a:ext cx="3947795" cy="4023360"/>
          </a:xfrm>
          <a:prstGeom prst="rect">
            <a:avLst/>
          </a:prstGeom>
        </p:spPr>
      </p:pic>
    </p:spTree>
    <p:extLst>
      <p:ext uri="{BB962C8B-B14F-4D97-AF65-F5344CB8AC3E}">
        <p14:creationId xmlns:p14="http://schemas.microsoft.com/office/powerpoint/2010/main" val="108435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314</TotalTime>
  <Words>420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Wingdings</vt:lpstr>
      <vt:lpstr>Damask</vt:lpstr>
      <vt:lpstr>PowerPoint Presentation</vt:lpstr>
      <vt:lpstr>IPL Database Analysis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routhu</dc:creator>
  <cp:lastModifiedBy>rahul routhu</cp:lastModifiedBy>
  <cp:revision>4</cp:revision>
  <dcterms:created xsi:type="dcterms:W3CDTF">2023-10-02T16:11:52Z</dcterms:created>
  <dcterms:modified xsi:type="dcterms:W3CDTF">2023-10-04T09:22:41Z</dcterms:modified>
</cp:coreProperties>
</file>