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6" r:id="rId2"/>
    <p:sldId id="257" r:id="rId3"/>
    <p:sldId id="262" r:id="rId4"/>
    <p:sldId id="258" r:id="rId5"/>
    <p:sldId id="263" r:id="rId6"/>
    <p:sldId id="264" r:id="rId7"/>
    <p:sldId id="269" r:id="rId8"/>
    <p:sldId id="271" r:id="rId9"/>
    <p:sldId id="261" r:id="rId10"/>
    <p:sldId id="265" r:id="rId11"/>
    <p:sldId id="273" r:id="rId12"/>
    <p:sldId id="274" r:id="rId13"/>
    <p:sldId id="275" r:id="rId14"/>
    <p:sldId id="276" r:id="rId15"/>
    <p:sldId id="277" r:id="rId16"/>
    <p:sldId id="278" r:id="rId17"/>
    <p:sldId id="280" r:id="rId18"/>
    <p:sldId id="281" r:id="rId19"/>
    <p:sldId id="282" r:id="rId20"/>
    <p:sldId id="272"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E38486-C37B-4DFD-8448-E1FE7269BB68}" type="datetimeFigureOut">
              <a:rPr lang="en-IN" smtClean="0"/>
              <a:t>22-05-2024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64B107-51AB-481B-913D-504068044A4F}" type="slidenum">
              <a:rPr lang="en-IN" smtClean="0"/>
              <a:t>‹#›</a:t>
            </a:fld>
            <a:endParaRPr lang="en-IN"/>
          </a:p>
        </p:txBody>
      </p:sp>
    </p:spTree>
    <p:extLst>
      <p:ext uri="{BB962C8B-B14F-4D97-AF65-F5344CB8AC3E}">
        <p14:creationId xmlns:p14="http://schemas.microsoft.com/office/powerpoint/2010/main" val="63344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64B107-51AB-481B-913D-504068044A4F}" type="slidenum">
              <a:rPr lang="en-IN" smtClean="0"/>
              <a:t>9</a:t>
            </a:fld>
            <a:endParaRPr lang="en-IN"/>
          </a:p>
        </p:txBody>
      </p:sp>
    </p:spTree>
    <p:extLst>
      <p:ext uri="{BB962C8B-B14F-4D97-AF65-F5344CB8AC3E}">
        <p14:creationId xmlns:p14="http://schemas.microsoft.com/office/powerpoint/2010/main" val="260315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B21E85-50FE-4083-8DDB-F534607EF505}"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135126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B21E85-50FE-4083-8DDB-F534607EF505}"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320407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B21E85-50FE-4083-8DDB-F534607EF505}"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212699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CB21E85-50FE-4083-8DDB-F534607EF505}"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185178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21E85-50FE-4083-8DDB-F534607EF505}"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118067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CB21E85-50FE-4083-8DDB-F534607EF505}"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222744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CB21E85-50FE-4083-8DDB-F534607EF505}" type="datetimeFigureOut">
              <a:rPr lang="en-IN" smtClean="0"/>
              <a:t>22-05-2024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236069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CB21E85-50FE-4083-8DDB-F534607EF505}"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236094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21E85-50FE-4083-8DDB-F534607EF505}" type="datetimeFigureOut">
              <a:rPr lang="en-IN" smtClean="0"/>
              <a:t>22-05-2024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409245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B21E85-50FE-4083-8DDB-F534607EF505}"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10432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B21E85-50FE-4083-8DDB-F534607EF505}"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37370-B595-4F82-AF25-57686131D9C7}" type="slidenum">
              <a:rPr lang="en-IN" smtClean="0"/>
              <a:t>‹#›</a:t>
            </a:fld>
            <a:endParaRPr lang="en-IN"/>
          </a:p>
        </p:txBody>
      </p:sp>
    </p:spTree>
    <p:extLst>
      <p:ext uri="{BB962C8B-B14F-4D97-AF65-F5344CB8AC3E}">
        <p14:creationId xmlns:p14="http://schemas.microsoft.com/office/powerpoint/2010/main" val="257737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21E85-50FE-4083-8DDB-F534607EF505}" type="datetimeFigureOut">
              <a:rPr lang="en-IN" smtClean="0"/>
              <a:t>22-05-2024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37370-B595-4F82-AF25-57686131D9C7}" type="slidenum">
              <a:rPr lang="en-IN" smtClean="0"/>
              <a:t>‹#›</a:t>
            </a:fld>
            <a:endParaRPr lang="en-IN"/>
          </a:p>
        </p:txBody>
      </p:sp>
    </p:spTree>
    <p:extLst>
      <p:ext uri="{BB962C8B-B14F-4D97-AF65-F5344CB8AC3E}">
        <p14:creationId xmlns:p14="http://schemas.microsoft.com/office/powerpoint/2010/main" val="13965839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313334"/>
            <a:ext cx="8064896" cy="1971650"/>
          </a:xfrm>
        </p:spPr>
        <p:txBody>
          <a:bodyPr>
            <a:normAutofit/>
          </a:bodyPr>
          <a:lstStyle/>
          <a:p>
            <a:r>
              <a:rPr lang="en-US" sz="3600" b="1" dirty="0">
                <a:latin typeface="Times New Roman" pitchFamily="18" charset="0"/>
                <a:cs typeface="Times New Roman" pitchFamily="18" charset="0"/>
              </a:rPr>
              <a:t>“QR-BASED CAMPUS EXIT MANAGEMENT SYSTEM”</a:t>
            </a:r>
            <a:endParaRPr lang="en-IN"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611560" y="4077072"/>
            <a:ext cx="7920880" cy="841648"/>
          </a:xfrm>
        </p:spPr>
        <p:txBody>
          <a:bodyPr>
            <a:normAutofit/>
          </a:bodyPr>
          <a:lstStyle/>
          <a:p>
            <a:r>
              <a:rPr lang="en-US" sz="2400" b="1" dirty="0">
                <a:solidFill>
                  <a:schemeClr val="tx1"/>
                </a:solidFill>
              </a:rPr>
              <a:t>Subtitle: “Improving Efficiency &amp; Monitoring people in Educational Institutions”</a:t>
            </a:r>
            <a:endParaRPr lang="en-IN" sz="2400" b="1" i="1" dirty="0">
              <a:solidFill>
                <a:schemeClr val="tx1"/>
              </a:solidFill>
            </a:endParaRPr>
          </a:p>
        </p:txBody>
      </p:sp>
    </p:spTree>
    <p:extLst>
      <p:ext uri="{BB962C8B-B14F-4D97-AF65-F5344CB8AC3E}">
        <p14:creationId xmlns:p14="http://schemas.microsoft.com/office/powerpoint/2010/main" val="615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ARCHITECTURE</a:t>
            </a:r>
            <a:endParaRPr lang="en-IN" b="1" dirty="0"/>
          </a:p>
        </p:txBody>
      </p:sp>
      <p:sp>
        <p:nvSpPr>
          <p:cNvPr id="3" name="Content Placeholder 2"/>
          <p:cNvSpPr>
            <a:spLocks noGrp="1"/>
          </p:cNvSpPr>
          <p:nvPr>
            <p:ph idx="1"/>
          </p:nvPr>
        </p:nvSpPr>
        <p:spPr>
          <a:xfrm>
            <a:off x="2267744" y="5733256"/>
            <a:ext cx="4968552" cy="576064"/>
          </a:xfrm>
        </p:spPr>
        <p:txBody>
          <a:bodyPr>
            <a:normAutofit fontScale="92500"/>
          </a:bodyPr>
          <a:lstStyle/>
          <a:p>
            <a:pPr marL="0" indent="0">
              <a:buNone/>
            </a:pPr>
            <a:r>
              <a:rPr lang="en-IN" dirty="0"/>
              <a:t>This is the flow of the project</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574" y="1860832"/>
            <a:ext cx="69532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Elbow Connector 6"/>
          <p:cNvCxnSpPr/>
          <p:nvPr/>
        </p:nvCxnSpPr>
        <p:spPr>
          <a:xfrm flipV="1">
            <a:off x="2627784" y="3717032"/>
            <a:ext cx="2088232" cy="576064"/>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716016" y="3284983"/>
            <a:ext cx="0" cy="432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1727684" y="3392995"/>
            <a:ext cx="1008113" cy="792088"/>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835696" y="3284983"/>
            <a:ext cx="0"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D700C70-F39B-363D-522A-1F9F45992D91}"/>
              </a:ext>
            </a:extLst>
          </p:cNvPr>
          <p:cNvSpPr txBox="1"/>
          <p:nvPr/>
        </p:nvSpPr>
        <p:spPr>
          <a:xfrm>
            <a:off x="2777843" y="4293097"/>
            <a:ext cx="714037" cy="276999"/>
          </a:xfrm>
          <a:prstGeom prst="rect">
            <a:avLst/>
          </a:prstGeom>
          <a:noFill/>
        </p:spPr>
        <p:txBody>
          <a:bodyPr wrap="square" rtlCol="0">
            <a:spAutoFit/>
          </a:bodyPr>
          <a:lstStyle/>
          <a:p>
            <a:r>
              <a:rPr lang="en-IN" sz="1200" dirty="0">
                <a:solidFill>
                  <a:schemeClr val="tx1">
                    <a:lumMod val="65000"/>
                    <a:lumOff val="35000"/>
                  </a:schemeClr>
                </a:solidFill>
              </a:rPr>
              <a:t>Monitor</a:t>
            </a:r>
          </a:p>
        </p:txBody>
      </p:sp>
      <p:cxnSp>
        <p:nvCxnSpPr>
          <p:cNvPr id="6" name="Straight Arrow Connector 5">
            <a:extLst>
              <a:ext uri="{FF2B5EF4-FFF2-40B4-BE49-F238E27FC236}">
                <a16:creationId xmlns:a16="http://schemas.microsoft.com/office/drawing/2014/main" id="{5228935D-F05C-992B-B6D2-EB949DD7C7A7}"/>
              </a:ext>
            </a:extLst>
          </p:cNvPr>
          <p:cNvCxnSpPr/>
          <p:nvPr/>
        </p:nvCxnSpPr>
        <p:spPr>
          <a:xfrm flipH="1">
            <a:off x="6948264" y="4797152"/>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564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BAE4E-6D70-7095-2FF0-D96E684E6F8F}"/>
              </a:ext>
            </a:extLst>
          </p:cNvPr>
          <p:cNvSpPr>
            <a:spLocks noGrp="1"/>
          </p:cNvSpPr>
          <p:nvPr>
            <p:ph type="title"/>
          </p:nvPr>
        </p:nvSpPr>
        <p:spPr>
          <a:xfrm>
            <a:off x="678396" y="234776"/>
            <a:ext cx="7787208" cy="994122"/>
          </a:xfrm>
        </p:spPr>
        <p:txBody>
          <a:bodyPr>
            <a:normAutofit/>
          </a:bodyPr>
          <a:lstStyle/>
          <a:p>
            <a:r>
              <a:rPr lang="en-US" sz="4000" dirty="0"/>
              <a:t>Snap Shots</a:t>
            </a:r>
            <a:endParaRPr lang="en-IN" sz="4000" dirty="0"/>
          </a:p>
        </p:txBody>
      </p:sp>
      <p:pic>
        <p:nvPicPr>
          <p:cNvPr id="4" name="Content Placeholder 3">
            <a:extLst>
              <a:ext uri="{FF2B5EF4-FFF2-40B4-BE49-F238E27FC236}">
                <a16:creationId xmlns:a16="http://schemas.microsoft.com/office/drawing/2014/main" id="{4E852B7F-8226-9A4C-FFAD-251F90B8397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92228" y="1916832"/>
            <a:ext cx="6359543" cy="3578802"/>
          </a:xfrm>
          <a:prstGeom prst="rect">
            <a:avLst/>
          </a:prstGeom>
        </p:spPr>
      </p:pic>
      <p:sp>
        <p:nvSpPr>
          <p:cNvPr id="5" name="TextBox 4">
            <a:extLst>
              <a:ext uri="{FF2B5EF4-FFF2-40B4-BE49-F238E27FC236}">
                <a16:creationId xmlns:a16="http://schemas.microsoft.com/office/drawing/2014/main" id="{3FF41741-4746-3E10-757D-67BA1E4D01E2}"/>
              </a:ext>
            </a:extLst>
          </p:cNvPr>
          <p:cNvSpPr txBox="1"/>
          <p:nvPr/>
        </p:nvSpPr>
        <p:spPr>
          <a:xfrm>
            <a:off x="3707904" y="1196752"/>
            <a:ext cx="18002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Web-App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D5CBFEE-2678-7EF2-D9B8-A943B99E8A72}"/>
              </a:ext>
            </a:extLst>
          </p:cNvPr>
          <p:cNvSpPr txBox="1"/>
          <p:nvPr/>
        </p:nvSpPr>
        <p:spPr>
          <a:xfrm>
            <a:off x="3203848" y="5949280"/>
            <a:ext cx="3024336" cy="374077"/>
          </a:xfrm>
          <a:prstGeom prst="rect">
            <a:avLst/>
          </a:prstGeom>
          <a:noFill/>
        </p:spPr>
        <p:txBody>
          <a:bodyPr wrap="square" rtlCol="0">
            <a:spAutoFit/>
          </a:bodyPr>
          <a:lstStyle/>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WEB - APP LOGIN PAGE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177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498FEB-8116-6F23-1388-239E64AC5CE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124744"/>
            <a:ext cx="7353139" cy="4135249"/>
          </a:xfrm>
          <a:prstGeom prst="rect">
            <a:avLst/>
          </a:prstGeom>
          <a:noFill/>
          <a:ln>
            <a:noFill/>
          </a:ln>
        </p:spPr>
      </p:pic>
      <p:sp>
        <p:nvSpPr>
          <p:cNvPr id="6" name="TextBox 5">
            <a:extLst>
              <a:ext uri="{FF2B5EF4-FFF2-40B4-BE49-F238E27FC236}">
                <a16:creationId xmlns:a16="http://schemas.microsoft.com/office/drawing/2014/main" id="{C033881D-791B-7536-1FF5-055A7CA285BC}"/>
              </a:ext>
            </a:extLst>
          </p:cNvPr>
          <p:cNvSpPr txBox="1"/>
          <p:nvPr/>
        </p:nvSpPr>
        <p:spPr>
          <a:xfrm>
            <a:off x="2286000" y="5577010"/>
            <a:ext cx="4572000" cy="374077"/>
          </a:xfrm>
          <a:prstGeom prst="rect">
            <a:avLst/>
          </a:prstGeom>
          <a:noFill/>
        </p:spPr>
        <p:txBody>
          <a:bodyPr wrap="square">
            <a:spAutoFit/>
          </a:bodyPr>
          <a:lstStyle/>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WEB – AP</a:t>
            </a:r>
            <a:r>
              <a:rPr lang="en-IN" b="1" dirty="0">
                <a:latin typeface="Times New Roman" panose="02020603050405020304" pitchFamily="18" charset="0"/>
                <a:ea typeface="Calibri" panose="020F0502020204030204" pitchFamily="34" charset="0"/>
                <a:cs typeface="Times New Roman" panose="02020603050405020304" pitchFamily="18" charset="0"/>
              </a:rPr>
              <a:t>P DASHBOARD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999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BB756A-B0DD-8B6F-A251-811431C4AE2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764704"/>
            <a:ext cx="7809131" cy="4392488"/>
          </a:xfrm>
          <a:prstGeom prst="rect">
            <a:avLst/>
          </a:prstGeom>
          <a:noFill/>
          <a:ln>
            <a:noFill/>
          </a:ln>
        </p:spPr>
      </p:pic>
      <p:sp>
        <p:nvSpPr>
          <p:cNvPr id="4" name="TextBox 3">
            <a:extLst>
              <a:ext uri="{FF2B5EF4-FFF2-40B4-BE49-F238E27FC236}">
                <a16:creationId xmlns:a16="http://schemas.microsoft.com/office/drawing/2014/main" id="{4D25FB22-BA25-AB75-ABAD-62CD66ECEC19}"/>
              </a:ext>
            </a:extLst>
          </p:cNvPr>
          <p:cNvSpPr txBox="1"/>
          <p:nvPr/>
        </p:nvSpPr>
        <p:spPr>
          <a:xfrm>
            <a:off x="2286000" y="5591347"/>
            <a:ext cx="4572000" cy="374077"/>
          </a:xfrm>
          <a:prstGeom prst="rect">
            <a:avLst/>
          </a:prstGeom>
          <a:noFill/>
        </p:spPr>
        <p:txBody>
          <a:bodyPr wrap="square">
            <a:spAutoFit/>
          </a:bodyPr>
          <a:lstStyle/>
          <a:p>
            <a:pPr algn="ctr"/>
            <a:r>
              <a:rPr lang="en-IN" sz="1800" b="1" dirty="0">
                <a:effectLst/>
                <a:latin typeface="Times New Roman" panose="02020603050405020304" pitchFamily="18" charset="0"/>
                <a:ea typeface="Times New Roman" panose="02020603050405020304" pitchFamily="18" charset="0"/>
              </a:rPr>
              <a:t>STUDENT QR-GENERATION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8901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313F27-8FB2-5224-3388-A43E08955F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980728"/>
            <a:ext cx="7911389" cy="4448744"/>
          </a:xfrm>
          <a:prstGeom prst="rect">
            <a:avLst/>
          </a:prstGeom>
          <a:noFill/>
          <a:ln>
            <a:noFill/>
          </a:ln>
        </p:spPr>
      </p:pic>
      <p:sp>
        <p:nvSpPr>
          <p:cNvPr id="4" name="TextBox 3">
            <a:extLst>
              <a:ext uri="{FF2B5EF4-FFF2-40B4-BE49-F238E27FC236}">
                <a16:creationId xmlns:a16="http://schemas.microsoft.com/office/drawing/2014/main" id="{8FDCBCE9-CA25-552D-7615-FE8156BDD4D7}"/>
              </a:ext>
            </a:extLst>
          </p:cNvPr>
          <p:cNvSpPr txBox="1"/>
          <p:nvPr/>
        </p:nvSpPr>
        <p:spPr>
          <a:xfrm>
            <a:off x="2195736" y="5599834"/>
            <a:ext cx="4572000" cy="369332"/>
          </a:xfrm>
          <a:prstGeom prst="rect">
            <a:avLst/>
          </a:prstGeom>
          <a:noFill/>
        </p:spPr>
        <p:txBody>
          <a:bodyPr wrap="square">
            <a:spAutoFit/>
          </a:bodyPr>
          <a:lstStyle/>
          <a:p>
            <a:pPr algn="ctr"/>
            <a:r>
              <a:rPr lang="en-IN" sz="1800" b="1" dirty="0">
                <a:effectLst/>
                <a:latin typeface="Times New Roman" panose="02020603050405020304" pitchFamily="18" charset="0"/>
                <a:ea typeface="Times New Roman" panose="02020603050405020304" pitchFamily="18" charset="0"/>
              </a:rPr>
              <a:t>STUDENT </a:t>
            </a:r>
            <a:r>
              <a:rPr lang="en-IN" b="1" dirty="0">
                <a:latin typeface="Times New Roman" panose="02020603050405020304" pitchFamily="18" charset="0"/>
                <a:ea typeface="Times New Roman" panose="02020603050405020304" pitchFamily="18" charset="0"/>
              </a:rPr>
              <a:t>TABLE DETAILS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98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2E60B1-D2FF-094D-51D3-4BFD766A05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636" y="1340768"/>
            <a:ext cx="6552728" cy="3686036"/>
          </a:xfrm>
          <a:prstGeom prst="rect">
            <a:avLst/>
          </a:prstGeom>
          <a:noFill/>
          <a:ln>
            <a:noFill/>
          </a:ln>
        </p:spPr>
      </p:pic>
      <p:sp>
        <p:nvSpPr>
          <p:cNvPr id="4" name="TextBox 3">
            <a:extLst>
              <a:ext uri="{FF2B5EF4-FFF2-40B4-BE49-F238E27FC236}">
                <a16:creationId xmlns:a16="http://schemas.microsoft.com/office/drawing/2014/main" id="{F2D9A525-C6FB-4D52-7B20-CDE32EB5E719}"/>
              </a:ext>
            </a:extLst>
          </p:cNvPr>
          <p:cNvSpPr txBox="1"/>
          <p:nvPr/>
        </p:nvSpPr>
        <p:spPr>
          <a:xfrm>
            <a:off x="2195736" y="5479646"/>
            <a:ext cx="4572000" cy="369332"/>
          </a:xfrm>
          <a:prstGeom prst="rect">
            <a:avLst/>
          </a:prstGeom>
          <a:noFill/>
        </p:spPr>
        <p:txBody>
          <a:bodyPr wrap="square">
            <a:spAutoFit/>
          </a:bodyPr>
          <a:lstStyle/>
          <a:p>
            <a:pPr algn="ctr"/>
            <a:r>
              <a:rPr lang="en-IN" b="1" dirty="0">
                <a:latin typeface="Times New Roman" panose="02020603050405020304" pitchFamily="18" charset="0"/>
                <a:ea typeface="Times New Roman" panose="02020603050405020304" pitchFamily="18" charset="0"/>
              </a:rPr>
              <a:t>FACULTY</a:t>
            </a:r>
            <a:r>
              <a:rPr lang="en-IN" sz="1800" b="1" dirty="0">
                <a:effectLst/>
                <a:latin typeface="Times New Roman" panose="02020603050405020304" pitchFamily="18" charset="0"/>
                <a:ea typeface="Times New Roman" panose="02020603050405020304" pitchFamily="18" charset="0"/>
              </a:rPr>
              <a:t> QR-GENERATION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2803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D5E0B9-18A7-47AB-4241-DFF655905A4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980728"/>
            <a:ext cx="7496580" cy="4216970"/>
          </a:xfrm>
          <a:prstGeom prst="rect">
            <a:avLst/>
          </a:prstGeom>
          <a:noFill/>
          <a:ln>
            <a:noFill/>
          </a:ln>
        </p:spPr>
      </p:pic>
      <p:sp>
        <p:nvSpPr>
          <p:cNvPr id="4" name="TextBox 3">
            <a:extLst>
              <a:ext uri="{FF2B5EF4-FFF2-40B4-BE49-F238E27FC236}">
                <a16:creationId xmlns:a16="http://schemas.microsoft.com/office/drawing/2014/main" id="{C266BA87-9458-18E2-0443-1B0C49360560}"/>
              </a:ext>
            </a:extLst>
          </p:cNvPr>
          <p:cNvSpPr txBox="1"/>
          <p:nvPr/>
        </p:nvSpPr>
        <p:spPr>
          <a:xfrm>
            <a:off x="2411760" y="5589240"/>
            <a:ext cx="4572000" cy="374077"/>
          </a:xfrm>
          <a:prstGeom prst="rect">
            <a:avLst/>
          </a:prstGeom>
          <a:noFill/>
        </p:spPr>
        <p:txBody>
          <a:bodyPr wrap="square">
            <a:spAutoFit/>
          </a:bodyPr>
          <a:lstStyle/>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FACULTY TABLE DETAILS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1809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D5BD24-D04B-66B1-73FE-279E78FFD3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767" y="1268760"/>
            <a:ext cx="7296466" cy="4104456"/>
          </a:xfrm>
          <a:prstGeom prst="rect">
            <a:avLst/>
          </a:prstGeom>
          <a:noFill/>
          <a:ln>
            <a:noFill/>
          </a:ln>
        </p:spPr>
      </p:pic>
      <p:sp>
        <p:nvSpPr>
          <p:cNvPr id="4" name="TextBox 3">
            <a:extLst>
              <a:ext uri="{FF2B5EF4-FFF2-40B4-BE49-F238E27FC236}">
                <a16:creationId xmlns:a16="http://schemas.microsoft.com/office/drawing/2014/main" id="{BC022243-01D8-D429-AEBF-98463CC558EA}"/>
              </a:ext>
            </a:extLst>
          </p:cNvPr>
          <p:cNvSpPr txBox="1"/>
          <p:nvPr/>
        </p:nvSpPr>
        <p:spPr>
          <a:xfrm>
            <a:off x="2294389" y="620688"/>
            <a:ext cx="4572000" cy="374077"/>
          </a:xfrm>
          <a:prstGeom prst="rect">
            <a:avLst/>
          </a:prstGeom>
          <a:noFill/>
        </p:spPr>
        <p:txBody>
          <a:bodyPr wrap="square">
            <a:spAutoFit/>
          </a:bodyPr>
          <a:lstStyle/>
          <a:p>
            <a:pPr algn="ct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D</a:t>
            </a:r>
            <a:r>
              <a:rPr lang="en-IN" b="1" dirty="0">
                <a:latin typeface="Times New Roman" panose="02020603050405020304" pitchFamily="18" charset="0"/>
                <a:ea typeface="Calibri" panose="020F0502020204030204" pitchFamily="34" charset="0"/>
                <a:cs typeface="Times New Roman" panose="02020603050405020304" pitchFamily="18" charset="0"/>
              </a:rPr>
              <a:t>ATABASE – MongoDB (</a:t>
            </a:r>
            <a:r>
              <a:rPr lang="en-IN" b="1" dirty="0" err="1">
                <a:latin typeface="Times New Roman" panose="02020603050405020304" pitchFamily="18" charset="0"/>
                <a:ea typeface="Calibri" panose="020F0502020204030204" pitchFamily="34" charset="0"/>
                <a:cs typeface="Times New Roman" panose="02020603050405020304" pitchFamily="18" charset="0"/>
              </a:rPr>
              <a:t>NoSql</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DA5CD51-182C-5245-99A8-F591F6E4CF63}"/>
              </a:ext>
            </a:extLst>
          </p:cNvPr>
          <p:cNvSpPr txBox="1"/>
          <p:nvPr/>
        </p:nvSpPr>
        <p:spPr>
          <a:xfrm>
            <a:off x="2195736" y="5647211"/>
            <a:ext cx="4572000" cy="374077"/>
          </a:xfrm>
          <a:prstGeom prst="rect">
            <a:avLst/>
          </a:prstGeom>
          <a:noFill/>
        </p:spPr>
        <p:txBody>
          <a:bodyPr wrap="square">
            <a:spAutoFit/>
          </a:bodyPr>
          <a:lstStyle/>
          <a:p>
            <a:pPr algn="ctr"/>
            <a:r>
              <a:rPr lang="en-IN" sz="1800" b="1" dirty="0">
                <a:effectLst/>
                <a:latin typeface="Times New Roman" panose="02020603050405020304" pitchFamily="18" charset="0"/>
                <a:ea typeface="Times New Roman" panose="02020603050405020304" pitchFamily="18" charset="0"/>
              </a:rPr>
              <a:t>STUDENTS DATA COLLECTION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4547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CFDB3A-15F7-436A-D652-BF99BE1308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1090" y="908720"/>
            <a:ext cx="7381819" cy="4248472"/>
          </a:xfrm>
          <a:prstGeom prst="rect">
            <a:avLst/>
          </a:prstGeom>
          <a:noFill/>
          <a:ln>
            <a:noFill/>
          </a:ln>
        </p:spPr>
      </p:pic>
      <p:sp>
        <p:nvSpPr>
          <p:cNvPr id="4" name="TextBox 3">
            <a:extLst>
              <a:ext uri="{FF2B5EF4-FFF2-40B4-BE49-F238E27FC236}">
                <a16:creationId xmlns:a16="http://schemas.microsoft.com/office/drawing/2014/main" id="{B910D4A7-84D9-B39A-104E-9C5C3FBB0FCB}"/>
              </a:ext>
            </a:extLst>
          </p:cNvPr>
          <p:cNvSpPr txBox="1"/>
          <p:nvPr/>
        </p:nvSpPr>
        <p:spPr>
          <a:xfrm>
            <a:off x="2285999" y="5579948"/>
            <a:ext cx="4572000" cy="369332"/>
          </a:xfrm>
          <a:prstGeom prst="rect">
            <a:avLst/>
          </a:prstGeom>
          <a:noFill/>
        </p:spPr>
        <p:txBody>
          <a:bodyPr wrap="square">
            <a:spAutoFit/>
          </a:bodyPr>
          <a:lstStyle/>
          <a:p>
            <a:pPr algn="ctr"/>
            <a:r>
              <a:rPr lang="en-IN" sz="1800" b="1" dirty="0">
                <a:effectLst/>
                <a:latin typeface="Times New Roman" panose="02020603050405020304" pitchFamily="18" charset="0"/>
                <a:ea typeface="Times New Roman" panose="02020603050405020304" pitchFamily="18" charset="0"/>
              </a:rPr>
              <a:t>FACULTY DATA COLLECTION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396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E9BC0A-6AF5-35A1-5F95-C4312DB6DB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208852"/>
            <a:ext cx="3000036" cy="4440295"/>
          </a:xfrm>
          <a:prstGeom prst="rect">
            <a:avLst/>
          </a:prstGeom>
          <a:noFill/>
          <a:ln>
            <a:noFill/>
          </a:ln>
        </p:spPr>
      </p:pic>
      <p:pic>
        <p:nvPicPr>
          <p:cNvPr id="3" name="Picture 2">
            <a:extLst>
              <a:ext uri="{FF2B5EF4-FFF2-40B4-BE49-F238E27FC236}">
                <a16:creationId xmlns:a16="http://schemas.microsoft.com/office/drawing/2014/main" id="{9C16B246-25BE-D23A-2761-6CD19BFF573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1116107"/>
            <a:ext cx="2879804" cy="4535809"/>
          </a:xfrm>
          <a:prstGeom prst="rect">
            <a:avLst/>
          </a:prstGeom>
          <a:noFill/>
          <a:ln>
            <a:noFill/>
          </a:ln>
        </p:spPr>
      </p:pic>
      <p:sp>
        <p:nvSpPr>
          <p:cNvPr id="5" name="TextBox 4">
            <a:extLst>
              <a:ext uri="{FF2B5EF4-FFF2-40B4-BE49-F238E27FC236}">
                <a16:creationId xmlns:a16="http://schemas.microsoft.com/office/drawing/2014/main" id="{73828199-7631-9D4B-EDF9-7F2A4DC8A7EC}"/>
              </a:ext>
            </a:extLst>
          </p:cNvPr>
          <p:cNvSpPr txBox="1"/>
          <p:nvPr/>
        </p:nvSpPr>
        <p:spPr>
          <a:xfrm>
            <a:off x="2303998" y="692696"/>
            <a:ext cx="4572000" cy="369332"/>
          </a:xfrm>
          <a:prstGeom prst="rect">
            <a:avLst/>
          </a:prstGeom>
          <a:noFill/>
        </p:spPr>
        <p:txBody>
          <a:bodyPr wrap="square">
            <a:spAutoFit/>
          </a:bodyPr>
          <a:lstStyle/>
          <a:p>
            <a:pPr algn="ctr"/>
            <a:r>
              <a:rPr lang="en-IN" sz="1800" b="1" dirty="0">
                <a:effectLst/>
                <a:latin typeface="Times New Roman" panose="02020603050405020304" pitchFamily="18" charset="0"/>
                <a:ea typeface="Times New Roman" panose="02020603050405020304" pitchFamily="18" charset="0"/>
              </a:rPr>
              <a:t>MOBILE APP</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30185A1-4294-792D-12F2-17D9CC429587}"/>
              </a:ext>
            </a:extLst>
          </p:cNvPr>
          <p:cNvSpPr txBox="1"/>
          <p:nvPr/>
        </p:nvSpPr>
        <p:spPr>
          <a:xfrm>
            <a:off x="1547664" y="5949280"/>
            <a:ext cx="1872208" cy="369332"/>
          </a:xfrm>
          <a:prstGeom prst="rect">
            <a:avLst/>
          </a:prstGeom>
          <a:noFill/>
        </p:spPr>
        <p:txBody>
          <a:bodyPr wrap="square" rtlCol="0">
            <a:spAutoFit/>
          </a:bodyPr>
          <a:lstStyle/>
          <a:p>
            <a:pPr algn="ctr"/>
            <a:r>
              <a:rPr lang="en-IN" b="1" dirty="0">
                <a:latin typeface="Times New Roman" panose="02020603050405020304" pitchFamily="18" charset="0"/>
                <a:ea typeface="Times New Roman" panose="02020603050405020304" pitchFamily="18" charset="0"/>
              </a:rPr>
              <a:t>L</a:t>
            </a:r>
            <a:r>
              <a:rPr lang="en-IN" sz="1800" b="1" dirty="0">
                <a:effectLst/>
                <a:latin typeface="Times New Roman" panose="02020603050405020304" pitchFamily="18" charset="0"/>
                <a:ea typeface="Times New Roman" panose="02020603050405020304" pitchFamily="18" charset="0"/>
              </a:rPr>
              <a:t>OG-IN PAGE</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62DB278-4FEC-B25C-0665-34CCDE02BC45}"/>
              </a:ext>
            </a:extLst>
          </p:cNvPr>
          <p:cNvSpPr txBox="1"/>
          <p:nvPr/>
        </p:nvSpPr>
        <p:spPr>
          <a:xfrm>
            <a:off x="5795878" y="5945869"/>
            <a:ext cx="2160240" cy="369332"/>
          </a:xfrm>
          <a:prstGeom prst="rect">
            <a:avLst/>
          </a:prstGeom>
          <a:noFill/>
        </p:spPr>
        <p:txBody>
          <a:bodyPr wrap="square" rtlCol="0">
            <a:spAutoFit/>
          </a:bodyPr>
          <a:lstStyle/>
          <a:p>
            <a:pPr algn="ctr"/>
            <a:r>
              <a:rPr lang="en-IN" sz="1800" b="1" dirty="0">
                <a:effectLst/>
                <a:latin typeface="Times New Roman" panose="02020603050405020304" pitchFamily="18" charset="0"/>
                <a:ea typeface="Times New Roman" panose="02020603050405020304" pitchFamily="18" charset="0"/>
              </a:rPr>
              <a:t> APP INTERFACE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216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96044"/>
            <a:ext cx="8229600" cy="792088"/>
          </a:xfrm>
        </p:spPr>
        <p:txBody>
          <a:bodyPr>
            <a:normAutofit fontScale="90000"/>
          </a:bodyPr>
          <a:lstStyle/>
          <a:p>
            <a:br>
              <a:rPr lang="en-IN" dirty="0">
                <a:latin typeface="Algerian" pitchFamily="82" charset="0"/>
                <a:cs typeface="Times New Roman" pitchFamily="18" charset="0"/>
              </a:rPr>
            </a:br>
            <a:endParaRPr lang="en-IN" dirty="0">
              <a:latin typeface="Algerian" pitchFamily="82"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IN" dirty="0">
                <a:solidFill>
                  <a:schemeClr val="tx1">
                    <a:lumMod val="95000"/>
                  </a:schemeClr>
                </a:solidFill>
                <a:latin typeface="Times New Roman" pitchFamily="18" charset="0"/>
                <a:cs typeface="Times New Roman" pitchFamily="18" charset="0"/>
              </a:rPr>
              <a:t>                                        </a:t>
            </a:r>
            <a:r>
              <a:rPr lang="en-IN" b="1" dirty="0">
                <a:solidFill>
                  <a:srgbClr val="C00000"/>
                </a:solidFill>
                <a:latin typeface="+mj-lt"/>
                <a:cs typeface="Times New Roman" pitchFamily="18" charset="0"/>
              </a:rPr>
              <a:t>Batch Number-16</a:t>
            </a:r>
          </a:p>
          <a:p>
            <a:pPr marL="0" indent="0">
              <a:buNone/>
            </a:pPr>
            <a:endParaRPr lang="en-IN"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r>
              <a:rPr lang="en-US" sz="3200" dirty="0">
                <a:solidFill>
                  <a:schemeClr val="tx1">
                    <a:lumMod val="95000"/>
                  </a:schemeClr>
                </a:solidFill>
                <a:latin typeface="Times New Roman" pitchFamily="18" charset="0"/>
                <a:cs typeface="Times New Roman" pitchFamily="18" charset="0"/>
              </a:rPr>
              <a:t>Submitted by :</a:t>
            </a:r>
          </a:p>
          <a:p>
            <a:pPr marL="0" indent="0">
              <a:buNone/>
            </a:pPr>
            <a:endParaRPr lang="en-US" sz="3200" dirty="0">
              <a:solidFill>
                <a:schemeClr val="tx1">
                  <a:lumMod val="95000"/>
                </a:schemeClr>
              </a:solidFill>
              <a:latin typeface="Times New Roman" pitchFamily="18" charset="0"/>
              <a:cs typeface="Times New Roman" pitchFamily="18" charset="0"/>
            </a:endParaRPr>
          </a:p>
          <a:p>
            <a:r>
              <a:rPr lang="en-US" b="1" dirty="0">
                <a:latin typeface="Times New Roman" pitchFamily="18" charset="0"/>
                <a:cs typeface="Times New Roman" pitchFamily="18" charset="0"/>
              </a:rPr>
              <a:t>N BHAGYASWARI (20NR1A0572)</a:t>
            </a:r>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R RAHUL (20NR1A0595)</a:t>
            </a:r>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N LALITHA LAYA DEVI (21NR5A0575)</a:t>
            </a:r>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D BHAGYA LAKSHMI (20NR1A05A7)</a:t>
            </a:r>
          </a:p>
          <a:p>
            <a:endParaRPr lang="en-IN" dirty="0"/>
          </a:p>
          <a:p>
            <a:pPr marL="0" indent="0">
              <a:buNone/>
            </a:pPr>
            <a:r>
              <a:rPr lang="en-US" b="1" dirty="0">
                <a:latin typeface="Times New Roman" pitchFamily="18" charset="0"/>
                <a:cs typeface="Times New Roman" pitchFamily="18" charset="0"/>
              </a:rPr>
              <a:t>                                                                          under the guidance of</a:t>
            </a:r>
            <a:endParaRPr lang="en-IN"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                                                                          Mr. </a:t>
            </a:r>
            <a:r>
              <a:rPr lang="en-IN" b="1" dirty="0">
                <a:latin typeface="Times New Roman" pitchFamily="18" charset="0"/>
                <a:cs typeface="Times New Roman" pitchFamily="18" charset="0"/>
              </a:rPr>
              <a:t>S. Durga Prasad </a:t>
            </a:r>
          </a:p>
          <a:p>
            <a:pPr marL="0" indent="0">
              <a:buNone/>
            </a:pPr>
            <a:r>
              <a:rPr lang="en-IN" b="1" dirty="0">
                <a:latin typeface="Times New Roman" pitchFamily="18" charset="0"/>
                <a:cs typeface="Times New Roman" pitchFamily="18" charset="0"/>
              </a:rPr>
              <a:t>                                                                                 </a:t>
            </a:r>
            <a:r>
              <a:rPr lang="en-IN" sz="2000" b="1" i="1" dirty="0">
                <a:latin typeface="Times New Roman" pitchFamily="18" charset="0"/>
                <a:cs typeface="Times New Roman" pitchFamily="18" charset="0"/>
              </a:rPr>
              <a:t>‘Associate Prof’</a:t>
            </a:r>
          </a:p>
          <a:p>
            <a:pPr marL="0" indent="0">
              <a:buNone/>
            </a:pP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4" name="Rectangle 3"/>
          <p:cNvSpPr/>
          <p:nvPr/>
        </p:nvSpPr>
        <p:spPr>
          <a:xfrm>
            <a:off x="2627784" y="692696"/>
            <a:ext cx="4176463" cy="646331"/>
          </a:xfrm>
          <a:prstGeom prst="rect">
            <a:avLst/>
          </a:prstGeom>
        </p:spPr>
        <p:txBody>
          <a:bodyPr wrap="square">
            <a:spAutoFit/>
          </a:bodyPr>
          <a:lstStyle/>
          <a:p>
            <a:pPr algn="ctr"/>
            <a:r>
              <a:rPr lang="en-IN" sz="3600" b="1" dirty="0">
                <a:latin typeface="+mj-lt"/>
                <a:cs typeface="Times New Roman" pitchFamily="18" charset="0"/>
              </a:rPr>
              <a:t>TEAM MEMBERS</a:t>
            </a:r>
            <a:endParaRPr lang="en-IN" sz="3600" b="1" dirty="0">
              <a:latin typeface="+mj-lt"/>
            </a:endParaRPr>
          </a:p>
        </p:txBody>
      </p:sp>
    </p:spTree>
    <p:extLst>
      <p:ext uri="{BB962C8B-B14F-4D97-AF65-F5344CB8AC3E}">
        <p14:creationId xmlns:p14="http://schemas.microsoft.com/office/powerpoint/2010/main" val="2964827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313F-31CB-F9A2-D7EE-6033249696A0}"/>
              </a:ext>
            </a:extLst>
          </p:cNvPr>
          <p:cNvSpPr>
            <a:spLocks noGrp="1"/>
          </p:cNvSpPr>
          <p:nvPr>
            <p:ph type="title"/>
          </p:nvPr>
        </p:nvSpPr>
        <p:spPr/>
        <p:txBody>
          <a:bodyPr/>
          <a:lstStyle/>
          <a:p>
            <a:r>
              <a:rPr lang="en-US" b="1" dirty="0"/>
              <a:t>FUTURE ENHANCEMENTS</a:t>
            </a:r>
            <a:endParaRPr lang="en-IN" b="1" dirty="0"/>
          </a:p>
        </p:txBody>
      </p:sp>
      <p:sp>
        <p:nvSpPr>
          <p:cNvPr id="3" name="Content Placeholder 2">
            <a:extLst>
              <a:ext uri="{FF2B5EF4-FFF2-40B4-BE49-F238E27FC236}">
                <a16:creationId xmlns:a16="http://schemas.microsoft.com/office/drawing/2014/main" id="{EFFA94B7-23E3-D090-51EF-4FA741EEBE62}"/>
              </a:ext>
            </a:extLst>
          </p:cNvPr>
          <p:cNvSpPr>
            <a:spLocks noGrp="1"/>
          </p:cNvSpPr>
          <p:nvPr>
            <p:ph idx="1"/>
          </p:nvPr>
        </p:nvSpPr>
        <p:spPr>
          <a:xfrm>
            <a:off x="457200" y="1417639"/>
            <a:ext cx="8147248" cy="4891682"/>
          </a:xfrm>
        </p:spPr>
        <p:txBody>
          <a:bodyPr>
            <a:normAutofit fontScale="85000" lnSpcReduction="10000"/>
          </a:bodyPr>
          <a:lstStyle/>
          <a:p>
            <a:pPr algn="just">
              <a:lnSpc>
                <a:spcPct val="110000"/>
              </a:lnSpc>
              <a:buFont typeface="Wingdings" panose="05000000000000000000" pitchFamily="2" charset="2"/>
              <a:buChar char="Ø"/>
            </a:pP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Push Notifications: </a:t>
            </a:r>
          </a:p>
          <a:p>
            <a:pPr marL="400050" lvl="1" indent="0" algn="just">
              <a:lnSpc>
                <a:spcPct val="170000"/>
              </a:lnSpc>
              <a:buNone/>
            </a:pPr>
            <a:r>
              <a:rPr lang="en-IN" sz="1700" dirty="0">
                <a:effectLst/>
                <a:latin typeface="Times New Roman" panose="02020603050405020304" pitchFamily="18" charset="0"/>
                <a:ea typeface="Calibri" panose="020F0502020204030204" pitchFamily="34" charset="0"/>
              </a:rPr>
              <a:t>Introduce push notifications to notify administrators and users about important events, such as late exits, unauthorized entries, or system updates.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Offline Mode: </a:t>
            </a:r>
          </a:p>
          <a:p>
            <a:pPr marL="400050" lvl="1" indent="0">
              <a:lnSpc>
                <a:spcPct val="170000"/>
              </a:lnSpc>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Develop an offline mode for the mobile app to allow security personnel to scan QR codes and update exit records even when internet connectivity is unavailable.</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with Student/Faculty Databases:</a:t>
            </a:r>
          </a:p>
          <a:p>
            <a:pPr marL="400050" lvl="1" indent="0">
              <a:lnSpc>
                <a:spcPct val="170000"/>
              </a:lnSpc>
              <a:buNone/>
            </a:pPr>
            <a:r>
              <a:rPr lang="en-IN" sz="1600" dirty="0">
                <a:effectLst/>
                <a:latin typeface="Times New Roman" panose="02020603050405020304" pitchFamily="18" charset="0"/>
                <a:ea typeface="Calibri" panose="020F0502020204030204" pitchFamily="34" charset="0"/>
              </a:rPr>
              <a:t>Integrate the system with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normalization techniques, which needs less space to store &amp; retrieve the data accurately</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buFont typeface="Wingdings" panose="05000000000000000000" pitchFamily="2" charset="2"/>
              <a:buChar char="Ø"/>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Enhanced Reporting and Analytics:</a:t>
            </a:r>
          </a:p>
          <a:p>
            <a:pPr marL="400050" lvl="1" indent="0">
              <a:lnSpc>
                <a:spcPct val="170000"/>
              </a:lnSpc>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advanced reporting features to provide administrators with deeper insights into exit activities, peak hours, and user behaviour.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buFont typeface="Wingdings" panose="05000000000000000000" pitchFamily="2" charset="2"/>
              <a:buChar char="Ø"/>
            </a:pP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buFont typeface="Wingdings" panose="05000000000000000000" pitchFamily="2" charset="2"/>
              <a:buChar char="Ø"/>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81549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A1C68B4-759F-676F-C709-97339FA95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66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cs typeface="Times New Roman" pitchFamily="18" charset="0"/>
              </a:rPr>
              <a:t>ABSTRACT</a:t>
            </a:r>
          </a:p>
        </p:txBody>
      </p:sp>
      <p:sp>
        <p:nvSpPr>
          <p:cNvPr id="3" name="Content Placeholder 2"/>
          <p:cNvSpPr>
            <a:spLocks noGrp="1"/>
          </p:cNvSpPr>
          <p:nvPr>
            <p:ph idx="1"/>
          </p:nvPr>
        </p:nvSpPr>
        <p:spPr>
          <a:xfrm>
            <a:off x="457200" y="1600201"/>
            <a:ext cx="8229600" cy="4277072"/>
          </a:xfrm>
        </p:spPr>
        <p:txBody>
          <a:bodyPr>
            <a:normAutofit/>
          </a:bodyPr>
          <a:lstStyle/>
          <a:p>
            <a:pPr algn="just">
              <a:lnSpc>
                <a:spcPct val="110000"/>
              </a:lnSpc>
            </a:pPr>
            <a:r>
              <a:rPr lang="en-IN" sz="2000" dirty="0">
                <a:latin typeface="Times New Roman" pitchFamily="18" charset="0"/>
                <a:cs typeface="Times New Roman" pitchFamily="18" charset="0"/>
              </a:rPr>
              <a:t>The main purpose of the project is to define that, In any of the traditional college campus settings, managing student/faculty’s movements during the college hours poses significant challenges for administrators and security personnel. In the absence of a simplified exit management system often leads to inefficiencies, security breaches, and difficulties in monitoring the student/faculty’s presence.</a:t>
            </a:r>
          </a:p>
          <a:p>
            <a:pPr marL="0" indent="0" algn="just">
              <a:lnSpc>
                <a:spcPct val="110000"/>
              </a:lnSpc>
              <a:buNone/>
            </a:pPr>
            <a:endParaRPr lang="en-IN" sz="2000" dirty="0">
              <a:latin typeface="Times New Roman" pitchFamily="18" charset="0"/>
              <a:cs typeface="Times New Roman" pitchFamily="18" charset="0"/>
            </a:endParaRPr>
          </a:p>
          <a:p>
            <a:pPr algn="just">
              <a:lnSpc>
                <a:spcPct val="110000"/>
              </a:lnSpc>
            </a:pPr>
            <a:r>
              <a:rPr lang="en-IN" sz="2000" dirty="0">
                <a:latin typeface="Times New Roman" pitchFamily="18" charset="0"/>
                <a:cs typeface="Times New Roman" pitchFamily="18" charset="0"/>
              </a:rPr>
              <a:t>The system aims to track the exit of individuals from the campus by requiring them to scan their unique QR codes upon leaving. This ensures that campus security can monitor departures effectively.</a:t>
            </a:r>
          </a:p>
        </p:txBody>
      </p:sp>
    </p:spTree>
    <p:extLst>
      <p:ext uri="{BB962C8B-B14F-4D97-AF65-F5344CB8AC3E}">
        <p14:creationId xmlns:p14="http://schemas.microsoft.com/office/powerpoint/2010/main" val="186185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301006"/>
          </a:xfrm>
        </p:spPr>
        <p:txBody>
          <a:bodyPr>
            <a:noAutofit/>
          </a:bodyPr>
          <a:lstStyle/>
          <a:p>
            <a:r>
              <a:rPr lang="en-US" sz="3200" b="1" dirty="0">
                <a:solidFill>
                  <a:schemeClr val="tx1">
                    <a:lumMod val="95000"/>
                  </a:schemeClr>
                </a:solidFill>
                <a:cs typeface="Times New Roman" pitchFamily="18" charset="0"/>
              </a:rPr>
              <a:t>STRUCTURE ACROSS KEY–DOMAINS</a:t>
            </a:r>
            <a:endParaRPr lang="en-US" sz="3200" b="1" dirty="0">
              <a:solidFill>
                <a:schemeClr val="tx1">
                  <a:lumMod val="9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61654"/>
            <a:ext cx="8229600" cy="5040560"/>
          </a:xfrm>
        </p:spPr>
        <p:txBody>
          <a:bodyPr>
            <a:normAutofit fontScale="47500" lnSpcReduction="20000"/>
          </a:bodyPr>
          <a:lstStyle/>
          <a:p>
            <a:pPr algn="just">
              <a:lnSpc>
                <a:spcPct val="120000"/>
              </a:lnSpc>
              <a:buFont typeface="Wingdings" panose="05000000000000000000" pitchFamily="2" charset="2"/>
              <a:buChar char="Ø"/>
            </a:pPr>
            <a:r>
              <a:rPr lang="en-US" sz="3600" b="1" dirty="0">
                <a:latin typeface="Times New Roman" pitchFamily="18" charset="0"/>
                <a:cs typeface="Times New Roman" pitchFamily="18" charset="0"/>
              </a:rPr>
              <a:t>QR Code Generation:- </a:t>
            </a:r>
            <a:r>
              <a:rPr lang="en-US" sz="3600" dirty="0">
                <a:latin typeface="Times New Roman" pitchFamily="18" charset="0"/>
                <a:cs typeface="Times New Roman" pitchFamily="18" charset="0"/>
              </a:rPr>
              <a:t>This involves the creation of Registrations &amp; QR codes that will be used for campus exit verification for both students &amp; Employees.</a:t>
            </a:r>
          </a:p>
          <a:p>
            <a:pPr algn="just">
              <a:buFont typeface="Wingdings" panose="05000000000000000000" pitchFamily="2" charset="2"/>
              <a:buChar char="Ø"/>
            </a:pPr>
            <a:endParaRPr lang="en-US" sz="3600" dirty="0">
              <a:latin typeface="Times New Roman" pitchFamily="18" charset="0"/>
              <a:cs typeface="Times New Roman" pitchFamily="18" charset="0"/>
            </a:endParaRPr>
          </a:p>
          <a:p>
            <a:pPr algn="just">
              <a:lnSpc>
                <a:spcPct val="120000"/>
              </a:lnSpc>
              <a:buFont typeface="Wingdings" panose="05000000000000000000" pitchFamily="2" charset="2"/>
              <a:buChar char="Ø"/>
            </a:pPr>
            <a:r>
              <a:rPr lang="en-US" sz="3600" b="1" dirty="0">
                <a:latin typeface="Times New Roman" pitchFamily="18" charset="0"/>
                <a:cs typeface="Times New Roman" pitchFamily="18" charset="0"/>
              </a:rPr>
              <a:t>QR Scanner Mobile App using React Native</a:t>
            </a:r>
            <a:r>
              <a:rPr lang="en-US" sz="3600" dirty="0">
                <a:latin typeface="Times New Roman" pitchFamily="18" charset="0"/>
                <a:cs typeface="Times New Roman" pitchFamily="18" charset="0"/>
              </a:rPr>
              <a:t>:- We are developing a mobile application using React Native technology, allowing users to scan QR codes for efficient exit verification.</a:t>
            </a:r>
          </a:p>
          <a:p>
            <a:pPr algn="just">
              <a:buFont typeface="Wingdings" panose="05000000000000000000" pitchFamily="2" charset="2"/>
              <a:buChar char="Ø"/>
            </a:pPr>
            <a:endParaRPr lang="en-US" sz="3600" dirty="0">
              <a:latin typeface="Times New Roman" pitchFamily="18" charset="0"/>
              <a:cs typeface="Times New Roman" pitchFamily="18" charset="0"/>
            </a:endParaRPr>
          </a:p>
          <a:p>
            <a:pPr algn="just">
              <a:lnSpc>
                <a:spcPct val="120000"/>
              </a:lnSpc>
              <a:buFont typeface="Wingdings" panose="05000000000000000000" pitchFamily="2" charset="2"/>
              <a:buChar char="Ø"/>
            </a:pPr>
            <a:r>
              <a:rPr lang="en-US" sz="3600" b="1" dirty="0">
                <a:latin typeface="Times New Roman" pitchFamily="18" charset="0"/>
                <a:cs typeface="Times New Roman" pitchFamily="18" charset="0"/>
              </a:rPr>
              <a:t>Admin Monitoring Student/Faculty’s presence through a Web Application:- </a:t>
            </a:r>
            <a:r>
              <a:rPr lang="en-US" sz="3600" dirty="0">
                <a:latin typeface="Times New Roman" pitchFamily="18" charset="0"/>
                <a:cs typeface="Times New Roman" pitchFamily="18" charset="0"/>
              </a:rPr>
              <a:t>This system incorporates dedicated scanners for both students and faculty members. Administrative oversight is facilitated through a watchman role, granting exclusive privileges for data modification, including updates, deletions, and modifications. Meanwhile, faculty and students are restricted to viewing and accessing data without the ability to alter it.</a:t>
            </a:r>
          </a:p>
          <a:p>
            <a:pPr algn="just">
              <a:buFont typeface="Wingdings" panose="05000000000000000000" pitchFamily="2" charset="2"/>
              <a:buChar char="Ø"/>
            </a:pPr>
            <a:endParaRPr lang="en-US" sz="3600" dirty="0">
              <a:latin typeface="Times New Roman" pitchFamily="18" charset="0"/>
              <a:cs typeface="Times New Roman" pitchFamily="18" charset="0"/>
            </a:endParaRPr>
          </a:p>
          <a:p>
            <a:pPr algn="just">
              <a:lnSpc>
                <a:spcPct val="120000"/>
              </a:lnSpc>
              <a:buFont typeface="Wingdings" panose="05000000000000000000" pitchFamily="2" charset="2"/>
              <a:buChar char="Ø"/>
            </a:pPr>
            <a:r>
              <a:rPr lang="en-US" sz="3600" b="1" dirty="0">
                <a:latin typeface="Times New Roman" pitchFamily="18" charset="0"/>
                <a:cs typeface="Times New Roman" pitchFamily="18" charset="0"/>
              </a:rPr>
              <a:t>Analysis:-</a:t>
            </a:r>
            <a:r>
              <a:rPr lang="en-US" sz="3600" dirty="0">
                <a:latin typeface="Times New Roman" pitchFamily="18" charset="0"/>
                <a:cs typeface="Times New Roman" pitchFamily="18" charset="0"/>
              </a:rPr>
              <a:t> This domain encompasses the analysis of exit data collected through QR code scans, providing insights &amp; reports for optimizing campus exit processes and security measures.</a:t>
            </a:r>
          </a:p>
          <a:p>
            <a:endParaRPr lang="en-US" b="1" dirty="0">
              <a:solidFill>
                <a:schemeClr val="accent2">
                  <a:lumMod val="50000"/>
                </a:schemeClr>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a:p>
            <a:endParaRPr lang="en-IN" dirty="0"/>
          </a:p>
        </p:txBody>
      </p:sp>
    </p:spTree>
    <p:extLst>
      <p:ext uri="{BB962C8B-B14F-4D97-AF65-F5344CB8AC3E}">
        <p14:creationId xmlns:p14="http://schemas.microsoft.com/office/powerpoint/2010/main" val="278761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REQUIREMENTS </a:t>
            </a:r>
            <a:endParaRPr lang="en-IN" dirty="0"/>
          </a:p>
        </p:txBody>
      </p:sp>
      <p:sp>
        <p:nvSpPr>
          <p:cNvPr id="3" name="Content Placeholder 2"/>
          <p:cNvSpPr>
            <a:spLocks noGrp="1"/>
          </p:cNvSpPr>
          <p:nvPr>
            <p:ph idx="1"/>
          </p:nvPr>
        </p:nvSpPr>
        <p:spPr>
          <a:xfrm>
            <a:off x="457200" y="1600200"/>
            <a:ext cx="8147248" cy="4853136"/>
          </a:xfrm>
        </p:spPr>
        <p:txBody>
          <a:bodyPr>
            <a:noAutofit/>
          </a:bodyPr>
          <a:lstStyle/>
          <a:p>
            <a:pPr lvl="0">
              <a:buFont typeface="Wingdings" pitchFamily="2" charset="2"/>
              <a:buChar char="Ø"/>
            </a:pPr>
            <a:r>
              <a:rPr lang="en-IN" sz="2000" b="1" u="sng" dirty="0">
                <a:latin typeface="Times New Roman" pitchFamily="18" charset="0"/>
                <a:cs typeface="Times New Roman" pitchFamily="18" charset="0"/>
              </a:rPr>
              <a:t>Hardware Interfaces:</a:t>
            </a:r>
            <a:endParaRPr lang="en-IN" sz="2000" u="sng"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The system requires devices with camera functionality for QR code scanning, such as smartphones or tablets, to interact with the mobile application.</a:t>
            </a:r>
          </a:p>
          <a:p>
            <a:pPr lvl="0"/>
            <a:r>
              <a:rPr lang="en-IN" sz="2000" dirty="0">
                <a:latin typeface="Times New Roman" pitchFamily="18" charset="0"/>
                <a:cs typeface="Times New Roman" pitchFamily="18" charset="0"/>
              </a:rPr>
              <a:t>A server environment is necessary to host the web application and backend services, equipped with adequate </a:t>
            </a:r>
            <a:r>
              <a:rPr lang="en-IN" sz="1800" dirty="0">
                <a:latin typeface="Times New Roman" pitchFamily="18" charset="0"/>
                <a:cs typeface="Times New Roman" pitchFamily="18" charset="0"/>
              </a:rPr>
              <a:t>processing</a:t>
            </a:r>
            <a:r>
              <a:rPr lang="en-IN" sz="2000" dirty="0">
                <a:latin typeface="Times New Roman" pitchFamily="18" charset="0"/>
                <a:cs typeface="Times New Roman" pitchFamily="18" charset="0"/>
              </a:rPr>
              <a:t> power and storage capacity such as databases. </a:t>
            </a:r>
          </a:p>
          <a:p>
            <a:pPr lvl="0">
              <a:buFont typeface="Wingdings" pitchFamily="2" charset="2"/>
              <a:buChar char="Ø"/>
            </a:pPr>
            <a:r>
              <a:rPr lang="en-IN" sz="2000" b="1" u="sng" dirty="0">
                <a:latin typeface="Times New Roman" pitchFamily="18" charset="0"/>
                <a:cs typeface="Times New Roman" pitchFamily="18" charset="0"/>
              </a:rPr>
              <a:t>Software Interfaces:</a:t>
            </a:r>
            <a:endParaRPr lang="en-IN" sz="2000" u="sng" dirty="0">
              <a:latin typeface="Times New Roman" pitchFamily="18" charset="0"/>
              <a:cs typeface="Times New Roman" pitchFamily="18" charset="0"/>
            </a:endParaRPr>
          </a:p>
          <a:p>
            <a:pPr lvl="0"/>
            <a:r>
              <a:rPr lang="en-IN" sz="2000" b="1" dirty="0">
                <a:latin typeface="Times New Roman" pitchFamily="18" charset="0"/>
                <a:cs typeface="Times New Roman" pitchFamily="18" charset="0"/>
              </a:rPr>
              <a:t>Web Application:</a:t>
            </a:r>
            <a:r>
              <a:rPr lang="en-IN" sz="2000" dirty="0">
                <a:latin typeface="Times New Roman" pitchFamily="18" charset="0"/>
                <a:cs typeface="Times New Roman" pitchFamily="18" charset="0"/>
              </a:rPr>
              <a:t> </a:t>
            </a:r>
          </a:p>
          <a:p>
            <a:pPr lvl="1"/>
            <a:r>
              <a:rPr lang="en-IN" sz="2000" dirty="0">
                <a:latin typeface="Times New Roman" pitchFamily="18" charset="0"/>
                <a:cs typeface="Times New Roman" pitchFamily="18" charset="0"/>
              </a:rPr>
              <a:t>The web application interface is accessible through standard web browsers such as Google Chrome, Mozilla Firefox, or Safari.</a:t>
            </a:r>
          </a:p>
          <a:p>
            <a:pPr lvl="0"/>
            <a:r>
              <a:rPr lang="en-IN" sz="2000" b="1" dirty="0">
                <a:latin typeface="Times New Roman" pitchFamily="18" charset="0"/>
                <a:cs typeface="Times New Roman" pitchFamily="18" charset="0"/>
              </a:rPr>
              <a:t>Mobile Application:</a:t>
            </a:r>
          </a:p>
          <a:p>
            <a:pPr lvl="1"/>
            <a:r>
              <a:rPr lang="en-IN" sz="2000" dirty="0">
                <a:latin typeface="Times New Roman" pitchFamily="18" charset="0"/>
                <a:cs typeface="Times New Roman" pitchFamily="18" charset="0"/>
              </a:rPr>
              <a:t>The mobile application interface is compatible with6 iOS and Android operating systems, accessible through smartphones or tablets.</a:t>
            </a:r>
          </a:p>
          <a:p>
            <a:pPr lvl="0"/>
            <a:endParaRPr lang="en-IN" sz="2000" dirty="0">
              <a:latin typeface="Times New Roman" pitchFamily="18" charset="0"/>
              <a:cs typeface="Times New Roman" pitchFamily="18" charset="0"/>
            </a:endParaRPr>
          </a:p>
          <a:p>
            <a:pPr lvl="0"/>
            <a:endParaRPr lang="en-IN" sz="2000" dirty="0">
              <a:latin typeface="Times New Roman" pitchFamily="18" charset="0"/>
              <a:cs typeface="Times New Roman" pitchFamily="18" charset="0"/>
            </a:endParaRPr>
          </a:p>
          <a:p>
            <a:pPr lvl="0"/>
            <a:endParaRPr lang="en-IN" sz="2000" dirty="0">
              <a:latin typeface="Times New Roman" pitchFamily="18" charset="0"/>
              <a:cs typeface="Times New Roman" pitchFamily="18" charset="0"/>
            </a:endParaRPr>
          </a:p>
          <a:p>
            <a:pPr lvl="0"/>
            <a:endParaRPr lang="en-IN" sz="2000" dirty="0">
              <a:latin typeface="Times New Roman" pitchFamily="18" charset="0"/>
              <a:cs typeface="Times New Roman" pitchFamily="18" charset="0"/>
            </a:endParaRPr>
          </a:p>
          <a:p>
            <a:pPr lvl="0"/>
            <a:endParaRPr lang="en-IN" sz="2000" dirty="0">
              <a:latin typeface="Times New Roman" pitchFamily="18" charset="0"/>
              <a:cs typeface="Times New Roman" pitchFamily="18" charset="0"/>
            </a:endParaRPr>
          </a:p>
          <a:p>
            <a:pPr marL="0" lv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0266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7968" y="404664"/>
            <a:ext cx="7862463" cy="4708981"/>
          </a:xfrm>
          <a:prstGeom prst="rect">
            <a:avLst/>
          </a:prstGeom>
        </p:spPr>
        <p:txBody>
          <a:bodyPr wrap="square">
            <a:spAutoFit/>
          </a:bodyPr>
          <a:lstStyle/>
          <a:p>
            <a:pPr marL="342900" lvl="0" indent="-342900">
              <a:buFont typeface="Arial" pitchFamily="34" charset="0"/>
              <a:buChar char="•"/>
            </a:pPr>
            <a:r>
              <a:rPr lang="en-IN" sz="2000" b="1" dirty="0">
                <a:latin typeface="Times New Roman" pitchFamily="18" charset="0"/>
                <a:cs typeface="Times New Roman" pitchFamily="18" charset="0"/>
              </a:rPr>
              <a:t>Database: </a:t>
            </a:r>
          </a:p>
          <a:p>
            <a:pPr marL="800100" lvl="1" indent="-342900">
              <a:buFont typeface="Times New Roman" pitchFamily="18" charset="0"/>
              <a:buChar char="‾"/>
            </a:pPr>
            <a:r>
              <a:rPr lang="en-IN" sz="2000" dirty="0">
                <a:latin typeface="Times New Roman" pitchFamily="18" charset="0"/>
                <a:cs typeface="Times New Roman" pitchFamily="18" charset="0"/>
              </a:rPr>
              <a:t>The system interacts with the </a:t>
            </a:r>
            <a:r>
              <a:rPr lang="en-IN" sz="2000" dirty="0" err="1">
                <a:latin typeface="Times New Roman" pitchFamily="18" charset="0"/>
                <a:cs typeface="Times New Roman" pitchFamily="18" charset="0"/>
              </a:rPr>
              <a:t>NoSql</a:t>
            </a:r>
            <a:r>
              <a:rPr lang="en-IN" sz="2000" dirty="0">
                <a:latin typeface="Times New Roman" pitchFamily="18" charset="0"/>
                <a:cs typeface="Times New Roman" pitchFamily="18" charset="0"/>
              </a:rPr>
              <a:t> Database </a:t>
            </a:r>
            <a:r>
              <a:rPr lang="en-IN" sz="2000" dirty="0" err="1">
                <a:latin typeface="Times New Roman" pitchFamily="18" charset="0"/>
                <a:cs typeface="Times New Roman" pitchFamily="18" charset="0"/>
              </a:rPr>
              <a:t>i.e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MongoDB</a:t>
            </a:r>
            <a:r>
              <a:rPr lang="en-IN" sz="2000" dirty="0">
                <a:latin typeface="Times New Roman" pitchFamily="18" charset="0"/>
                <a:cs typeface="Times New Roman" pitchFamily="18" charset="0"/>
              </a:rPr>
              <a:t> database management system for storing and retrieving data in </a:t>
            </a:r>
            <a:r>
              <a:rPr lang="en-IN" sz="2000" dirty="0" err="1">
                <a:latin typeface="Times New Roman" pitchFamily="18" charset="0"/>
                <a:cs typeface="Times New Roman" pitchFamily="18" charset="0"/>
              </a:rPr>
              <a:t>Json</a:t>
            </a:r>
            <a:r>
              <a:rPr lang="en-IN" sz="2000" dirty="0">
                <a:latin typeface="Times New Roman" pitchFamily="18" charset="0"/>
                <a:cs typeface="Times New Roman" pitchFamily="18" charset="0"/>
              </a:rPr>
              <a:t> Format</a:t>
            </a:r>
          </a:p>
          <a:p>
            <a:r>
              <a:rPr lang="en-IN" sz="2000" dirty="0">
                <a:latin typeface="Times New Roman" pitchFamily="18" charset="0"/>
                <a:cs typeface="Times New Roman" pitchFamily="18" charset="0"/>
              </a:rPr>
              <a:t> </a:t>
            </a:r>
          </a:p>
          <a:p>
            <a:pPr marL="342900" indent="-342900">
              <a:buFont typeface="Wingdings" pitchFamily="2" charset="2"/>
              <a:buChar char="Ø"/>
            </a:pPr>
            <a:r>
              <a:rPr lang="en-IN" sz="2000" dirty="0">
                <a:latin typeface="Times New Roman" pitchFamily="18" charset="0"/>
                <a:cs typeface="Times New Roman" pitchFamily="18" charset="0"/>
              </a:rPr>
              <a:t> </a:t>
            </a:r>
            <a:r>
              <a:rPr lang="en-IN" sz="2000" b="1" u="sng" dirty="0">
                <a:latin typeface="Times New Roman" pitchFamily="18" charset="0"/>
                <a:cs typeface="Times New Roman" pitchFamily="18" charset="0"/>
              </a:rPr>
              <a:t>User Interfaces:</a:t>
            </a:r>
          </a:p>
          <a:p>
            <a:endParaRPr lang="en-IN" sz="2000" u="sng" dirty="0">
              <a:latin typeface="Times New Roman" pitchFamily="18" charset="0"/>
              <a:cs typeface="Times New Roman" pitchFamily="18" charset="0"/>
            </a:endParaRPr>
          </a:p>
          <a:p>
            <a:pPr marL="342900" lvl="0" indent="-342900">
              <a:buFont typeface="Arial" pitchFamily="34" charset="0"/>
              <a:buChar char="•"/>
            </a:pPr>
            <a:r>
              <a:rPr lang="en-IN" sz="2000" b="1" dirty="0">
                <a:latin typeface="Times New Roman" pitchFamily="18" charset="0"/>
                <a:cs typeface="Times New Roman" pitchFamily="18" charset="0"/>
              </a:rPr>
              <a:t>Web Application Interface: </a:t>
            </a:r>
            <a:endParaRPr lang="en-IN" sz="2000" dirty="0">
              <a:latin typeface="Times New Roman" pitchFamily="18" charset="0"/>
              <a:cs typeface="Times New Roman" pitchFamily="18" charset="0"/>
            </a:endParaRPr>
          </a:p>
          <a:p>
            <a:pPr marL="800100" lvl="1" indent="-342900">
              <a:buFont typeface="Times New Roman" pitchFamily="18" charset="0"/>
              <a:buChar char="‾"/>
            </a:pPr>
            <a:r>
              <a:rPr lang="en-IN" sz="2000" dirty="0">
                <a:latin typeface="Times New Roman" pitchFamily="18" charset="0"/>
                <a:cs typeface="Times New Roman" pitchFamily="18" charset="0"/>
              </a:rPr>
              <a:t>The web interface provides administrators with functionalities for user management, monitoring exits, generating reports through graphs, and managing system settings.</a:t>
            </a:r>
          </a:p>
          <a:p>
            <a:pPr marL="800100" lvl="1" indent="-342900">
              <a:buFont typeface="Times New Roman" pitchFamily="18" charset="0"/>
              <a:buChar char="‾"/>
            </a:pPr>
            <a:endParaRPr lang="en-IN" sz="2000" dirty="0">
              <a:latin typeface="Times New Roman" pitchFamily="18" charset="0"/>
              <a:cs typeface="Times New Roman" pitchFamily="18" charset="0"/>
            </a:endParaRPr>
          </a:p>
          <a:p>
            <a:pPr marL="342900" lvl="0" indent="-342900">
              <a:buFont typeface="Arial" pitchFamily="34" charset="0"/>
              <a:buChar char="•"/>
            </a:pPr>
            <a:r>
              <a:rPr lang="en-IN" sz="2000" b="1" dirty="0">
                <a:latin typeface="Times New Roman" pitchFamily="18" charset="0"/>
                <a:cs typeface="Times New Roman" pitchFamily="18" charset="0"/>
              </a:rPr>
              <a:t>Mobile Application Interface: </a:t>
            </a:r>
            <a:endParaRPr lang="en-IN" sz="2000" dirty="0">
              <a:latin typeface="Times New Roman" pitchFamily="18" charset="0"/>
              <a:cs typeface="Times New Roman" pitchFamily="18" charset="0"/>
            </a:endParaRPr>
          </a:p>
          <a:p>
            <a:pPr marL="800100" lvl="1" indent="-342900">
              <a:buFont typeface="Times New Roman" pitchFamily="18" charset="0"/>
              <a:buChar char="‾"/>
            </a:pPr>
            <a:r>
              <a:rPr lang="en-IN" sz="2000" dirty="0">
                <a:latin typeface="Times New Roman" pitchFamily="18" charset="0"/>
                <a:cs typeface="Times New Roman" pitchFamily="18" charset="0"/>
              </a:rPr>
              <a:t>The mobile interface allows watchmen or security personnel to scan QR codes, view exit records, and entry statuses in real-time</a:t>
            </a:r>
            <a:r>
              <a:rPr lang="en-IN" sz="2000" dirty="0"/>
              <a:t>.</a:t>
            </a:r>
          </a:p>
        </p:txBody>
      </p:sp>
    </p:spTree>
    <p:extLst>
      <p:ext uri="{BB962C8B-B14F-4D97-AF65-F5344CB8AC3E}">
        <p14:creationId xmlns:p14="http://schemas.microsoft.com/office/powerpoint/2010/main" val="23571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FC61F-53FA-9B71-42CC-F490E32E7B94}"/>
              </a:ext>
            </a:extLst>
          </p:cNvPr>
          <p:cNvSpPr txBox="1"/>
          <p:nvPr/>
        </p:nvSpPr>
        <p:spPr>
          <a:xfrm>
            <a:off x="467544" y="692696"/>
            <a:ext cx="8208912" cy="4653646"/>
          </a:xfrm>
          <a:prstGeom prst="rect">
            <a:avLst/>
          </a:prstGeom>
          <a:noFill/>
        </p:spPr>
        <p:txBody>
          <a:bodyPr wrap="square">
            <a:spAutoFit/>
          </a:bodyPr>
          <a:lstStyle/>
          <a:p>
            <a:pPr algn="ctr">
              <a:spcAft>
                <a:spcPts val="800"/>
              </a:spcAft>
            </a:pPr>
            <a:r>
              <a:rPr lang="en-IN" sz="4000" b="1" kern="100" dirty="0">
                <a:effectLst/>
                <a:latin typeface="+mj-lt"/>
                <a:ea typeface="Calibri" panose="020F0502020204030204" pitchFamily="34" charset="0"/>
                <a:cs typeface="Times New Roman" panose="02020603050405020304" pitchFamily="18" charset="0"/>
              </a:rPr>
              <a:t>EXISTING SYSTEM</a:t>
            </a:r>
            <a:endParaRPr lang="en-IN" sz="4000" b="1" kern="100" dirty="0">
              <a:latin typeface="+mj-lt"/>
              <a:ea typeface="Calibri" panose="020F0502020204030204" pitchFamily="34" charset="0"/>
              <a:cs typeface="Times New Roman" panose="02020603050405020304" pitchFamily="18" charset="0"/>
            </a:endParaRPr>
          </a:p>
          <a:p>
            <a:pPr algn="just">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existing system for campus exit management typically relies on manual methods such as sign-out sheets or physical tokens like ID cards. These methods are prone to errors, time-consuming, and lack real-time monitoring capabilities.</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Here are the key drawbacks of the existing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rPr>
              <a:t>Manual Sign-out Sheets</a:t>
            </a:r>
          </a:p>
          <a:p>
            <a:pPr marL="342900" indent="-342900" algn="just">
              <a:lnSpc>
                <a:spcPct val="150000"/>
              </a:lnSpc>
              <a:spcAft>
                <a:spcPts val="800"/>
              </a:spcAft>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rPr>
              <a:t>Limited Tracking</a:t>
            </a:r>
            <a:endParaRPr lang="en-IN" sz="2000" b="1" dirty="0">
              <a:latin typeface="Times New Roman" panose="02020603050405020304" pitchFamily="18" charset="0"/>
              <a:ea typeface="Calibri" panose="020F0502020204030204" pitchFamily="34" charset="0"/>
            </a:endParaRPr>
          </a:p>
          <a:p>
            <a:pPr marL="342900" indent="-342900" algn="just">
              <a:lnSpc>
                <a:spcPct val="150000"/>
              </a:lnSpc>
              <a:spcAft>
                <a:spcPts val="800"/>
              </a:spcAft>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rPr>
              <a:t>More Dependency on Human Resources</a:t>
            </a:r>
          </a:p>
        </p:txBody>
      </p:sp>
    </p:spTree>
    <p:extLst>
      <p:ext uri="{BB962C8B-B14F-4D97-AF65-F5344CB8AC3E}">
        <p14:creationId xmlns:p14="http://schemas.microsoft.com/office/powerpoint/2010/main" val="335791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3EDF9-5364-D7FB-14FC-C636930A8107}"/>
              </a:ext>
            </a:extLst>
          </p:cNvPr>
          <p:cNvSpPr txBox="1"/>
          <p:nvPr/>
        </p:nvSpPr>
        <p:spPr>
          <a:xfrm>
            <a:off x="683568" y="620688"/>
            <a:ext cx="7920880" cy="5327292"/>
          </a:xfrm>
          <a:prstGeom prst="rect">
            <a:avLst/>
          </a:prstGeom>
          <a:noFill/>
        </p:spPr>
        <p:txBody>
          <a:bodyPr wrap="square">
            <a:spAutoFit/>
          </a:bodyPr>
          <a:lstStyle/>
          <a:p>
            <a:pPr lvl="1" algn="ctr">
              <a:lnSpc>
                <a:spcPct val="107000"/>
              </a:lnSpc>
              <a:spcAft>
                <a:spcPts val="800"/>
              </a:spcAft>
            </a:pPr>
            <a:r>
              <a:rPr lang="en-IN" sz="4400" b="1" dirty="0">
                <a:effectLst/>
                <a:latin typeface="+mj-lt"/>
                <a:ea typeface="Calibri" panose="020F0502020204030204" pitchFamily="34" charset="0"/>
              </a:rPr>
              <a:t>PROPOSED SYSTEM</a:t>
            </a:r>
            <a:endParaRPr lang="en-IN" sz="2000" b="1" dirty="0">
              <a:latin typeface="+mj-lt"/>
              <a:ea typeface="Calibri" panose="020F0502020204030204" pitchFamily="34" charset="0"/>
              <a:cs typeface="Times New Roman" panose="02020603050405020304" pitchFamily="18" charset="0"/>
            </a:endParaRPr>
          </a:p>
          <a:p>
            <a:pPr algn="just">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proposed QR-Based Campus Exit Management System aims to address the limitations of the existing system by introducing an automated and efficient solution.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Here's how the proposed system improves upon the existing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QR Code Technology</a:t>
            </a:r>
          </a:p>
          <a:p>
            <a:pPr marL="342900" lvl="0" indent="-342900">
              <a:lnSpc>
                <a:spcPct val="150000"/>
              </a:lnSpc>
              <a:spcAft>
                <a:spcPts val="800"/>
              </a:spcAft>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rPr>
              <a:t>Real-time Monitoring</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rPr>
              <a:t>Integration with Mobile App</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b="1" dirty="0">
                <a:latin typeface="Times New Roman" panose="02020603050405020304" pitchFamily="18" charset="0"/>
                <a:ea typeface="Calibri" panose="020F0502020204030204" pitchFamily="34" charset="0"/>
              </a:rPr>
              <a:t>Simple &amp; Efficient</a:t>
            </a:r>
            <a:endParaRPr lang="en-IN" sz="1800" b="1" dirty="0">
              <a:effectLst/>
              <a:latin typeface="Times New Roman" panose="02020603050405020304" pitchFamily="18" charset="0"/>
              <a:ea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rPr>
              <a:t>Enhanced Security</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800" b="1" dirty="0">
                <a:effectLst/>
                <a:latin typeface="Times New Roman" panose="02020603050405020304" pitchFamily="18" charset="0"/>
                <a:ea typeface="Calibri" panose="020F0502020204030204" pitchFamily="34" charset="0"/>
              </a:rPr>
              <a:t>Accuracy</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265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688632"/>
          </a:xfrm>
        </p:spPr>
        <p:txBody>
          <a:bodyPr>
            <a:normAutofit lnSpcReduction="10000"/>
          </a:bodyPr>
          <a:lstStyle/>
          <a:p>
            <a:pPr algn="just">
              <a:buFont typeface="Wingdings" pitchFamily="2" charset="2"/>
              <a:buChar char="Ø"/>
            </a:pPr>
            <a:r>
              <a:rPr lang="en-IN" b="1" dirty="0"/>
              <a:t>Advantages:</a:t>
            </a:r>
          </a:p>
          <a:p>
            <a:pPr lvl="0" algn="just"/>
            <a:r>
              <a:rPr lang="en-IN" sz="2000" b="1" dirty="0">
                <a:latin typeface="Times New Roman" pitchFamily="18" charset="0"/>
                <a:cs typeface="Times New Roman" pitchFamily="18" charset="0"/>
              </a:rPr>
              <a:t>Real-time Monitoring:</a:t>
            </a:r>
            <a:endParaRPr lang="en-IN" sz="2000" dirty="0">
              <a:latin typeface="Times New Roman" pitchFamily="18" charset="0"/>
              <a:cs typeface="Times New Roman" pitchFamily="18" charset="0"/>
            </a:endParaRPr>
          </a:p>
          <a:p>
            <a:pPr marL="0" lvl="0" indent="0" algn="just">
              <a:buNone/>
            </a:pPr>
            <a:r>
              <a:rPr lang="en-IN" sz="1800" dirty="0"/>
              <a:t>       </a:t>
            </a:r>
            <a:r>
              <a:rPr lang="en-IN" sz="1800" dirty="0">
                <a:latin typeface="Times New Roman" panose="02020603050405020304" pitchFamily="18" charset="0"/>
                <a:cs typeface="Times New Roman" panose="02020603050405020304" pitchFamily="18" charset="0"/>
              </a:rPr>
              <a:t>Administrators can monitor exits in real-time through the web application,                  </a:t>
            </a:r>
          </a:p>
          <a:p>
            <a:pPr marL="0" lvl="0" indent="0" algn="just">
              <a:buNone/>
            </a:pPr>
            <a:r>
              <a:rPr lang="en-IN" sz="1800" dirty="0">
                <a:latin typeface="Times New Roman" panose="02020603050405020304" pitchFamily="18" charset="0"/>
                <a:cs typeface="Times New Roman" panose="02020603050405020304" pitchFamily="18" charset="0"/>
              </a:rPr>
              <a:t>       viewing updated exit records and statistics.</a:t>
            </a:r>
          </a:p>
          <a:p>
            <a:pPr lvl="0" algn="just"/>
            <a:r>
              <a:rPr lang="en-IN" sz="2000" b="1" dirty="0">
                <a:latin typeface="Times New Roman" pitchFamily="18" charset="0"/>
                <a:cs typeface="Times New Roman" pitchFamily="18" charset="0"/>
              </a:rPr>
              <a:t>Efficiency:</a:t>
            </a:r>
          </a:p>
          <a:p>
            <a:pPr marL="0" lvl="0" indent="0" algn="just">
              <a:buNone/>
            </a:pPr>
            <a:r>
              <a:rPr lang="en-IN" sz="2000" b="1" dirty="0"/>
              <a:t>        </a:t>
            </a:r>
            <a:r>
              <a:rPr lang="en-IN" sz="2000" dirty="0">
                <a:latin typeface="Times New Roman" panose="02020603050405020304" pitchFamily="18" charset="0"/>
                <a:cs typeface="Times New Roman" panose="02020603050405020304" pitchFamily="18" charset="0"/>
              </a:rPr>
              <a:t>Streamlined tracking process saves time and reduces manual effort.                                                   </a:t>
            </a:r>
          </a:p>
          <a:p>
            <a:pPr algn="just"/>
            <a:r>
              <a:rPr lang="en-IN" sz="2000" b="1" dirty="0">
                <a:latin typeface="Times New Roman" pitchFamily="18" charset="0"/>
                <a:cs typeface="Times New Roman" pitchFamily="18" charset="0"/>
              </a:rPr>
              <a:t>Transparency:</a:t>
            </a:r>
          </a:p>
          <a:p>
            <a:pPr marL="0" lvl="0" indent="0" algn="just">
              <a:buNone/>
            </a:pPr>
            <a:r>
              <a:rPr lang="en-IN" sz="2000" dirty="0">
                <a:latin typeface="Times New Roman" pitchFamily="18" charset="0"/>
                <a:cs typeface="Times New Roman" pitchFamily="18" charset="0"/>
              </a:rPr>
              <a:t>       Administrators can easily access information.</a:t>
            </a:r>
          </a:p>
          <a:p>
            <a:pPr marL="0" lvl="0" indent="0" algn="just">
              <a:buNone/>
            </a:pPr>
            <a:endParaRPr lang="en-IN" sz="2000" dirty="0">
              <a:latin typeface="Times New Roman" pitchFamily="18" charset="0"/>
              <a:cs typeface="Times New Roman" pitchFamily="18" charset="0"/>
            </a:endParaRPr>
          </a:p>
          <a:p>
            <a:pPr algn="just">
              <a:buFont typeface="Wingdings" pitchFamily="2" charset="2"/>
              <a:buChar char="Ø"/>
            </a:pPr>
            <a:r>
              <a:rPr lang="en-IN" b="1" dirty="0"/>
              <a:t>Disadvantages:</a:t>
            </a:r>
          </a:p>
          <a:p>
            <a:pPr algn="just">
              <a:lnSpc>
                <a:spcPct val="110000"/>
              </a:lnSpc>
            </a:pPr>
            <a:r>
              <a:rPr lang="en-IN" sz="2000" b="1" dirty="0">
                <a:latin typeface="Times New Roman" pitchFamily="18" charset="0"/>
                <a:cs typeface="Times New Roman" pitchFamily="18" charset="0"/>
              </a:rPr>
              <a:t>Misleading of Data:</a:t>
            </a:r>
          </a:p>
          <a:p>
            <a:pPr marL="0" indent="0" algn="just">
              <a:lnSpc>
                <a:spcPct val="110000"/>
              </a:lnSpc>
              <a:buNone/>
            </a:pPr>
            <a:r>
              <a:rPr lang="en-IN" sz="1800" dirty="0"/>
              <a:t> </a:t>
            </a:r>
            <a:r>
              <a:rPr lang="en-IN" sz="1800" dirty="0">
                <a:latin typeface="Times New Roman" pitchFamily="18" charset="0"/>
                <a:cs typeface="Times New Roman" pitchFamily="18" charset="0"/>
              </a:rPr>
              <a:t>      There are chances of misusing of student’s id-cards without their knowledge to          </a:t>
            </a:r>
          </a:p>
          <a:p>
            <a:pPr marL="0" indent="0" algn="just">
              <a:lnSpc>
                <a:spcPct val="70000"/>
              </a:lnSpc>
              <a:buNone/>
            </a:pPr>
            <a:r>
              <a:rPr lang="en-IN" sz="1800" dirty="0">
                <a:latin typeface="Times New Roman" pitchFamily="18" charset="0"/>
                <a:cs typeface="Times New Roman" pitchFamily="18" charset="0"/>
              </a:rPr>
              <a:t>       save the culprit’s credentials data</a:t>
            </a:r>
            <a:r>
              <a:rPr lang="en-IN" sz="2000" dirty="0">
                <a:latin typeface="Times New Roman" pitchFamily="18" charset="0"/>
                <a:cs typeface="Times New Roman" pitchFamily="18" charset="0"/>
              </a:rPr>
              <a:t>.</a:t>
            </a:r>
          </a:p>
          <a:p>
            <a:pPr algn="just">
              <a:lnSpc>
                <a:spcPct val="110000"/>
              </a:lnSpc>
              <a:spcBef>
                <a:spcPts val="0"/>
              </a:spcBef>
            </a:pPr>
            <a:r>
              <a:rPr lang="en-IN" sz="2000" b="1" dirty="0">
                <a:latin typeface="Times New Roman" pitchFamily="18" charset="0"/>
                <a:cs typeface="Times New Roman" pitchFamily="18" charset="0"/>
              </a:rPr>
              <a:t>Impact of Timings:</a:t>
            </a:r>
          </a:p>
          <a:p>
            <a:pPr marL="0" indent="0" algn="just">
              <a:lnSpc>
                <a:spcPct val="110000"/>
              </a:lnSpc>
              <a:spcBef>
                <a:spcPts val="0"/>
              </a:spcBef>
              <a:buNone/>
            </a:pPr>
            <a:r>
              <a:rPr lang="en-US" sz="1800" dirty="0">
                <a:latin typeface="Times New Roman" pitchFamily="18" charset="0"/>
                <a:cs typeface="Times New Roman" pitchFamily="18" charset="0"/>
              </a:rPr>
              <a:t>       Incase of Missing of any scanning entry/exit points of an employee can effect their  </a:t>
            </a:r>
          </a:p>
          <a:p>
            <a:pPr marL="0" indent="0" algn="just">
              <a:spcBef>
                <a:spcPts val="0"/>
              </a:spcBef>
              <a:buNone/>
            </a:pPr>
            <a:r>
              <a:rPr lang="en-US" sz="1800" dirty="0">
                <a:latin typeface="Times New Roman" pitchFamily="18" charset="0"/>
                <a:cs typeface="Times New Roman" pitchFamily="18" charset="0"/>
              </a:rPr>
              <a:t>       timings as the system will not consider single entry/exit point.</a:t>
            </a:r>
            <a:endParaRPr lang="en-IN" sz="1800" dirty="0">
              <a:latin typeface="Times New Roman" pitchFamily="18" charset="0"/>
              <a:cs typeface="Times New Roman" pitchFamily="18" charset="0"/>
            </a:endParaRPr>
          </a:p>
          <a:p>
            <a:pPr>
              <a:spcBef>
                <a:spcPts val="0"/>
              </a:spcBef>
            </a:pPr>
            <a:endParaRPr lang="en-IN" sz="2000" b="1" dirty="0"/>
          </a:p>
        </p:txBody>
      </p:sp>
    </p:spTree>
    <p:extLst>
      <p:ext uri="{BB962C8B-B14F-4D97-AF65-F5344CB8AC3E}">
        <p14:creationId xmlns:p14="http://schemas.microsoft.com/office/powerpoint/2010/main" val="346602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900</Words>
  <Application>Microsoft Office PowerPoint</Application>
  <PresentationFormat>On-screen Show (4:3)</PresentationFormat>
  <Paragraphs>115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Symbol</vt:lpstr>
      <vt:lpstr>Times New Roman</vt:lpstr>
      <vt:lpstr>Wingdings</vt:lpstr>
      <vt:lpstr>Office Theme</vt:lpstr>
      <vt:lpstr>“QR-BASED CAMPUS EXIT MANAGEMENT SYSTEM”</vt:lpstr>
      <vt:lpstr> </vt:lpstr>
      <vt:lpstr>ABSTRACT</vt:lpstr>
      <vt:lpstr>STRUCTURE ACROSS KEY–DOMAINS</vt:lpstr>
      <vt:lpstr>SOFTWARE REQUIREMENTS </vt:lpstr>
      <vt:lpstr>PowerPoint Presentation</vt:lpstr>
      <vt:lpstr>PowerPoint Presentation</vt:lpstr>
      <vt:lpstr>PowerPoint Presentation</vt:lpstr>
      <vt:lpstr>PowerPoint Presentation</vt:lpstr>
      <vt:lpstr>ARCHITECTURE</vt:lpstr>
      <vt:lpstr>Snap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OF QR-BASED CAMPUS EXIT MANAGEMENT SYSTEM</dc:title>
  <dc:creator>Lenovo</dc:creator>
  <cp:lastModifiedBy>Rahul Routu</cp:lastModifiedBy>
  <cp:revision>47</cp:revision>
  <dcterms:created xsi:type="dcterms:W3CDTF">2024-04-20T01:07:55Z</dcterms:created>
  <dcterms:modified xsi:type="dcterms:W3CDTF">2024-05-22T14:02:44Z</dcterms:modified>
</cp:coreProperties>
</file>