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1"/>
  </p:notesMasterIdLst>
  <p:sldIdLst>
    <p:sldId id="256" r:id="rId2"/>
    <p:sldId id="257" r:id="rId3"/>
    <p:sldId id="258" r:id="rId4"/>
    <p:sldId id="259" r:id="rId5"/>
    <p:sldId id="296" r:id="rId6"/>
    <p:sldId id="261" r:id="rId7"/>
    <p:sldId id="297" r:id="rId8"/>
    <p:sldId id="298" r:id="rId9"/>
    <p:sldId id="262" r:id="rId10"/>
  </p:sldIdLst>
  <p:sldSz cx="9144000" cy="5143500" type="screen16x9"/>
  <p:notesSz cx="6858000" cy="9144000"/>
  <p:embeddedFontLst>
    <p:embeddedFont>
      <p:font typeface="Calibri" panose="020F0502020204030204" pitchFamily="34" charset="0"/>
      <p:regular r:id="rId12"/>
      <p:bold r:id="rId13"/>
      <p:italic r:id="rId14"/>
      <p:boldItalic r:id="rId15"/>
    </p:embeddedFont>
    <p:embeddedFont>
      <p:font typeface="Roboto Slab" panose="020B0604020202020204" charset="0"/>
      <p:regular r:id="rId16"/>
      <p:bold r:id="rId17"/>
    </p:embeddedFont>
    <p:embeddedFont>
      <p:font typeface="Source Sans Pro" panose="020B0503030403020204" pitchFamily="3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01FB10D-A61A-4DE4-8506-F670E7A89527}">
  <a:tblStyle styleId="{701FB10D-A61A-4DE4-8506-F670E7A8952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398DAF6-0271-4389-B3DC-BA433CC306D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39140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56846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59502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5800"/>
              <a:buNone/>
              <a:defRPr sz="5800" b="1"/>
            </a:lvl1pPr>
            <a:lvl2pPr lvl="1">
              <a:spcBef>
                <a:spcPts val="0"/>
              </a:spcBef>
              <a:spcAft>
                <a:spcPts val="0"/>
              </a:spcAft>
              <a:buSzPts val="5800"/>
              <a:buNone/>
              <a:defRPr sz="5800" b="1"/>
            </a:lvl2pPr>
            <a:lvl3pPr lvl="2">
              <a:spcBef>
                <a:spcPts val="0"/>
              </a:spcBef>
              <a:spcAft>
                <a:spcPts val="0"/>
              </a:spcAft>
              <a:buSzPts val="5800"/>
              <a:buNone/>
              <a:defRPr sz="5800" b="1"/>
            </a:lvl3pPr>
            <a:lvl4pPr lvl="3">
              <a:spcBef>
                <a:spcPts val="0"/>
              </a:spcBef>
              <a:spcAft>
                <a:spcPts val="0"/>
              </a:spcAft>
              <a:buSzPts val="5800"/>
              <a:buNone/>
              <a:defRPr sz="5800" b="1"/>
            </a:lvl4pPr>
            <a:lvl5pPr lvl="4">
              <a:spcBef>
                <a:spcPts val="0"/>
              </a:spcBef>
              <a:spcAft>
                <a:spcPts val="0"/>
              </a:spcAft>
              <a:buSzPts val="5800"/>
              <a:buNone/>
              <a:defRPr sz="5800" b="1"/>
            </a:lvl5pPr>
            <a:lvl6pPr lvl="5">
              <a:spcBef>
                <a:spcPts val="0"/>
              </a:spcBef>
              <a:spcAft>
                <a:spcPts val="0"/>
              </a:spcAft>
              <a:buSzPts val="5800"/>
              <a:buNone/>
              <a:defRPr sz="5800" b="1"/>
            </a:lvl6pPr>
            <a:lvl7pPr lvl="6">
              <a:spcBef>
                <a:spcPts val="0"/>
              </a:spcBef>
              <a:spcAft>
                <a:spcPts val="0"/>
              </a:spcAft>
              <a:buSzPts val="5800"/>
              <a:buNone/>
              <a:defRPr sz="5800" b="1"/>
            </a:lvl7pPr>
            <a:lvl8pPr lvl="7">
              <a:spcBef>
                <a:spcPts val="0"/>
              </a:spcBef>
              <a:spcAft>
                <a:spcPts val="0"/>
              </a:spcAft>
              <a:buSzPts val="5800"/>
              <a:buNone/>
              <a:defRPr sz="5800" b="1"/>
            </a:lvl8pPr>
            <a:lvl9pPr lvl="8">
              <a:spcBef>
                <a:spcPts val="0"/>
              </a:spcBef>
              <a:spcAft>
                <a:spcPts val="0"/>
              </a:spcAft>
              <a:buSzPts val="5800"/>
              <a:buNone/>
              <a:defRPr sz="5800" b="1"/>
            </a:lvl9pPr>
          </a:lstStyle>
          <a:p>
            <a:endParaRPr/>
          </a:p>
        </p:txBody>
      </p:sp>
      <p:sp>
        <p:nvSpPr>
          <p:cNvPr id="11" name="Google Shape;11;p2"/>
          <p:cNvSpPr/>
          <p:nvPr/>
        </p:nvSpPr>
        <p:spPr>
          <a:xfrm>
            <a:off x="7337531" y="463007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0243" y="4182401"/>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893253" y="3333348"/>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71302" y="4923775"/>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14019" y="3625322"/>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882858" y="4186761"/>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014029" y="4567546"/>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3"/>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400"/>
              <a:buNone/>
              <a:defRPr sz="4400" b="1"/>
            </a:lvl1pPr>
            <a:lvl2pPr lvl="1" rtl="0">
              <a:spcBef>
                <a:spcPts val="0"/>
              </a:spcBef>
              <a:spcAft>
                <a:spcPts val="0"/>
              </a:spcAft>
              <a:buSzPts val="4400"/>
              <a:buNone/>
              <a:defRPr sz="4400" b="1"/>
            </a:lvl2pPr>
            <a:lvl3pPr lvl="2" rtl="0">
              <a:spcBef>
                <a:spcPts val="0"/>
              </a:spcBef>
              <a:spcAft>
                <a:spcPts val="0"/>
              </a:spcAft>
              <a:buSzPts val="4400"/>
              <a:buNone/>
              <a:defRPr sz="4400" b="1"/>
            </a:lvl3pPr>
            <a:lvl4pPr lvl="3" rtl="0">
              <a:spcBef>
                <a:spcPts val="0"/>
              </a:spcBef>
              <a:spcAft>
                <a:spcPts val="0"/>
              </a:spcAft>
              <a:buSzPts val="4400"/>
              <a:buNone/>
              <a:defRPr sz="4400" b="1"/>
            </a:lvl4pPr>
            <a:lvl5pPr lvl="4" rtl="0">
              <a:spcBef>
                <a:spcPts val="0"/>
              </a:spcBef>
              <a:spcAft>
                <a:spcPts val="0"/>
              </a:spcAft>
              <a:buSzPts val="4400"/>
              <a:buNone/>
              <a:defRPr sz="4400" b="1"/>
            </a:lvl5pPr>
            <a:lvl6pPr lvl="5" rtl="0">
              <a:spcBef>
                <a:spcPts val="0"/>
              </a:spcBef>
              <a:spcAft>
                <a:spcPts val="0"/>
              </a:spcAft>
              <a:buSzPts val="4400"/>
              <a:buNone/>
              <a:defRPr sz="4400" b="1"/>
            </a:lvl6pPr>
            <a:lvl7pPr lvl="6" rtl="0">
              <a:spcBef>
                <a:spcPts val="0"/>
              </a:spcBef>
              <a:spcAft>
                <a:spcPts val="0"/>
              </a:spcAft>
              <a:buSzPts val="4400"/>
              <a:buNone/>
              <a:defRPr sz="4400" b="1"/>
            </a:lvl7pPr>
            <a:lvl8pPr lvl="7" rtl="0">
              <a:spcBef>
                <a:spcPts val="0"/>
              </a:spcBef>
              <a:spcAft>
                <a:spcPts val="0"/>
              </a:spcAft>
              <a:buSzPts val="4400"/>
              <a:buNone/>
              <a:defRPr sz="4400" b="1"/>
            </a:lvl8pPr>
            <a:lvl9pPr lvl="8" rtl="0">
              <a:spcBef>
                <a:spcPts val="0"/>
              </a:spcBef>
              <a:spcAft>
                <a:spcPts val="0"/>
              </a:spcAft>
              <a:buSzPts val="4400"/>
              <a:buNone/>
              <a:defRPr sz="4400" b="1"/>
            </a:lvl9pPr>
          </a:lstStyle>
          <a:p>
            <a:endParaRPr/>
          </a:p>
        </p:txBody>
      </p:sp>
      <p:sp>
        <p:nvSpPr>
          <p:cNvPr id="28" name="Google Shape;28;p3"/>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2" name="Google Shape;42;p5"/>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43" name="Google Shape;43;p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6" name="Google Shape;46;p6"/>
          <p:cNvSpPr txBox="1">
            <a:spLocks noGrp="1"/>
          </p:cNvSpPr>
          <p:nvPr>
            <p:ph type="body" idx="1"/>
          </p:nvPr>
        </p:nvSpPr>
        <p:spPr>
          <a:xfrm>
            <a:off x="786137"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body" idx="2"/>
          </p:nvPr>
        </p:nvSpPr>
        <p:spPr>
          <a:xfrm>
            <a:off x="4682659"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8" name="Google Shape;48;p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7">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accent1"/>
                </a:solidFill>
                <a:latin typeface="Source Sans Pro"/>
                <a:ea typeface="Source Sans Pro"/>
                <a:cs typeface="Source Sans Pro"/>
                <a:sym typeface="Source Sans Pro"/>
              </a:defRPr>
            </a:lvl1pPr>
            <a:lvl2pPr lvl="1" algn="r">
              <a:buNone/>
              <a:defRPr sz="1300" b="1">
                <a:solidFill>
                  <a:schemeClr val="accent1"/>
                </a:solidFill>
                <a:latin typeface="Source Sans Pro"/>
                <a:ea typeface="Source Sans Pro"/>
                <a:cs typeface="Source Sans Pro"/>
                <a:sym typeface="Source Sans Pro"/>
              </a:defRPr>
            </a:lvl2pPr>
            <a:lvl3pPr lvl="2" algn="r">
              <a:buNone/>
              <a:defRPr sz="1300" b="1">
                <a:solidFill>
                  <a:schemeClr val="accent1"/>
                </a:solidFill>
                <a:latin typeface="Source Sans Pro"/>
                <a:ea typeface="Source Sans Pro"/>
                <a:cs typeface="Source Sans Pro"/>
                <a:sym typeface="Source Sans Pro"/>
              </a:defRPr>
            </a:lvl3pPr>
            <a:lvl4pPr lvl="3" algn="r">
              <a:buNone/>
              <a:defRPr sz="1300" b="1">
                <a:solidFill>
                  <a:schemeClr val="accent1"/>
                </a:solidFill>
                <a:latin typeface="Source Sans Pro"/>
                <a:ea typeface="Source Sans Pro"/>
                <a:cs typeface="Source Sans Pro"/>
                <a:sym typeface="Source Sans Pro"/>
              </a:defRPr>
            </a:lvl4pPr>
            <a:lvl5pPr lvl="4" algn="r">
              <a:buNone/>
              <a:defRPr sz="1300" b="1">
                <a:solidFill>
                  <a:schemeClr val="accent1"/>
                </a:solidFill>
                <a:latin typeface="Source Sans Pro"/>
                <a:ea typeface="Source Sans Pro"/>
                <a:cs typeface="Source Sans Pro"/>
                <a:sym typeface="Source Sans Pro"/>
              </a:defRPr>
            </a:lvl5pPr>
            <a:lvl6pPr lvl="5" algn="r">
              <a:buNone/>
              <a:defRPr sz="1300" b="1">
                <a:solidFill>
                  <a:schemeClr val="accent1"/>
                </a:solidFill>
                <a:latin typeface="Source Sans Pro"/>
                <a:ea typeface="Source Sans Pro"/>
                <a:cs typeface="Source Sans Pro"/>
                <a:sym typeface="Source Sans Pro"/>
              </a:defRPr>
            </a:lvl6pPr>
            <a:lvl7pPr lvl="6" algn="r">
              <a:buNone/>
              <a:defRPr sz="1300" b="1">
                <a:solidFill>
                  <a:schemeClr val="accent1"/>
                </a:solidFill>
                <a:latin typeface="Source Sans Pro"/>
                <a:ea typeface="Source Sans Pro"/>
                <a:cs typeface="Source Sans Pro"/>
                <a:sym typeface="Source Sans Pro"/>
              </a:defRPr>
            </a:lvl7pPr>
            <a:lvl8pPr lvl="7" algn="r">
              <a:buNone/>
              <a:defRPr sz="1300" b="1">
                <a:solidFill>
                  <a:schemeClr val="accent1"/>
                </a:solidFill>
                <a:latin typeface="Source Sans Pro"/>
                <a:ea typeface="Source Sans Pro"/>
                <a:cs typeface="Source Sans Pro"/>
                <a:sym typeface="Source Sans Pro"/>
              </a:defRPr>
            </a:lvl8pPr>
            <a:lvl9pPr lvl="8" algn="r">
              <a:buNone/>
              <a:defRPr sz="1300" b="1">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6"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ctrTitle"/>
          </p:nvPr>
        </p:nvSpPr>
        <p:spPr>
          <a:xfrm>
            <a:off x="1872460" y="567242"/>
            <a:ext cx="6370389"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4000" dirty="0">
                <a:effectLst>
                  <a:outerShdw blurRad="38100" dist="38100" dir="2700000" algn="tl">
                    <a:srgbClr val="000000">
                      <a:alpha val="43137"/>
                    </a:srgbClr>
                  </a:outerShdw>
                </a:effectLst>
              </a:rPr>
              <a:t>EFW COURSE PROJECT</a:t>
            </a:r>
            <a:endParaRPr sz="4000" dirty="0">
              <a:effectLst>
                <a:outerShdw blurRad="38100" dist="38100" dir="2700000" algn="tl">
                  <a:srgbClr val="000000">
                    <a:alpha val="43137"/>
                  </a:srgbClr>
                </a:outerShdw>
              </a:effectLst>
            </a:endParaRPr>
          </a:p>
        </p:txBody>
      </p:sp>
      <p:sp>
        <p:nvSpPr>
          <p:cNvPr id="2" name="TextBox 1">
            <a:extLst>
              <a:ext uri="{FF2B5EF4-FFF2-40B4-BE49-F238E27FC236}">
                <a16:creationId xmlns:a16="http://schemas.microsoft.com/office/drawing/2014/main" id="{399BF846-5152-4A8D-B363-49F67229E8A3}"/>
              </a:ext>
            </a:extLst>
          </p:cNvPr>
          <p:cNvSpPr txBox="1"/>
          <p:nvPr/>
        </p:nvSpPr>
        <p:spPr>
          <a:xfrm>
            <a:off x="1436499" y="1727042"/>
            <a:ext cx="7242310" cy="677108"/>
          </a:xfrm>
          <a:prstGeom prst="rect">
            <a:avLst/>
          </a:prstGeom>
          <a:noFill/>
        </p:spPr>
        <p:txBody>
          <a:bodyPr wrap="square" rtlCol="0">
            <a:spAutoFit/>
          </a:bodyPr>
          <a:lstStyle/>
          <a:p>
            <a:r>
              <a:rPr lang="en-IN" sz="3800" b="1" dirty="0">
                <a:solidFill>
                  <a:schemeClr val="accent2">
                    <a:lumMod val="60000"/>
                    <a:lumOff val="40000"/>
                  </a:schemeClr>
                </a:solidFill>
                <a:latin typeface="Roboto Slab" panose="020B0604020202020204" charset="0"/>
                <a:ea typeface="Roboto Slab" panose="020B0604020202020204" charset="0"/>
              </a:rPr>
              <a:t>Contactless Voltage Detector</a:t>
            </a:r>
          </a:p>
        </p:txBody>
      </p:sp>
      <p:sp>
        <p:nvSpPr>
          <p:cNvPr id="3" name="TextBox 2">
            <a:extLst>
              <a:ext uri="{FF2B5EF4-FFF2-40B4-BE49-F238E27FC236}">
                <a16:creationId xmlns:a16="http://schemas.microsoft.com/office/drawing/2014/main" id="{95E65378-E44E-4034-A3BD-45E2A4C98DE9}"/>
              </a:ext>
            </a:extLst>
          </p:cNvPr>
          <p:cNvSpPr txBox="1"/>
          <p:nvPr/>
        </p:nvSpPr>
        <p:spPr>
          <a:xfrm>
            <a:off x="245164" y="3856383"/>
            <a:ext cx="2372139" cy="954107"/>
          </a:xfrm>
          <a:prstGeom prst="rect">
            <a:avLst/>
          </a:prstGeom>
          <a:noFill/>
        </p:spPr>
        <p:txBody>
          <a:bodyPr wrap="square" rtlCol="0">
            <a:spAutoFit/>
          </a:bodyPr>
          <a:lstStyle/>
          <a:p>
            <a:r>
              <a:rPr lang="en-IN" dirty="0">
                <a:solidFill>
                  <a:schemeClr val="accent2">
                    <a:lumMod val="75000"/>
                  </a:schemeClr>
                </a:solidFill>
              </a:rPr>
              <a:t>Name: Rahul R Chheda</a:t>
            </a:r>
          </a:p>
          <a:p>
            <a:r>
              <a:rPr lang="en-IN" dirty="0">
                <a:solidFill>
                  <a:schemeClr val="accent2">
                    <a:lumMod val="75000"/>
                  </a:schemeClr>
                </a:solidFill>
              </a:rPr>
              <a:t>Roll No: 426</a:t>
            </a:r>
          </a:p>
          <a:p>
            <a:r>
              <a:rPr lang="en-IN" dirty="0">
                <a:solidFill>
                  <a:schemeClr val="accent2">
                    <a:lumMod val="75000"/>
                  </a:schemeClr>
                </a:solidFill>
              </a:rPr>
              <a:t>Division : D</a:t>
            </a:r>
          </a:p>
          <a:p>
            <a:r>
              <a:rPr lang="en-IN" dirty="0">
                <a:solidFill>
                  <a:schemeClr val="accent2">
                    <a:lumMod val="75000"/>
                  </a:schemeClr>
                </a:solidFill>
              </a:rPr>
              <a:t>USN : 01FE20BEC210</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4" name="Title 3">
            <a:extLst>
              <a:ext uri="{FF2B5EF4-FFF2-40B4-BE49-F238E27FC236}">
                <a16:creationId xmlns:a16="http://schemas.microsoft.com/office/drawing/2014/main" id="{25EDA1A5-F5AA-4D0D-A72C-3C27148898B6}"/>
              </a:ext>
            </a:extLst>
          </p:cNvPr>
          <p:cNvSpPr>
            <a:spLocks noGrp="1"/>
          </p:cNvSpPr>
          <p:nvPr>
            <p:ph type="title"/>
          </p:nvPr>
        </p:nvSpPr>
        <p:spPr/>
        <p:txBody>
          <a:bodyPr/>
          <a:lstStyle/>
          <a:p>
            <a:r>
              <a:rPr lang="en-IN" sz="2400" b="1" u="sng" dirty="0"/>
              <a:t>Introduction:</a:t>
            </a:r>
          </a:p>
        </p:txBody>
      </p:sp>
      <p:sp>
        <p:nvSpPr>
          <p:cNvPr id="13" name="TextBox 12">
            <a:extLst>
              <a:ext uri="{FF2B5EF4-FFF2-40B4-BE49-F238E27FC236}">
                <a16:creationId xmlns:a16="http://schemas.microsoft.com/office/drawing/2014/main" id="{60273A48-4301-48A9-A49A-8F6E218FB1B3}"/>
              </a:ext>
            </a:extLst>
          </p:cNvPr>
          <p:cNvSpPr txBox="1"/>
          <p:nvPr/>
        </p:nvSpPr>
        <p:spPr>
          <a:xfrm>
            <a:off x="786149" y="1294031"/>
            <a:ext cx="7314863" cy="2246769"/>
          </a:xfrm>
          <a:prstGeom prst="rect">
            <a:avLst/>
          </a:prstGeom>
          <a:noFill/>
        </p:spPr>
        <p:txBody>
          <a:bodyPr wrap="square">
            <a:spAutoFit/>
          </a:bodyPr>
          <a:lstStyle/>
          <a:p>
            <a:r>
              <a:rPr lang="en-IN" sz="1800" dirty="0">
                <a:latin typeface="Calibri" panose="020F0502020204030204" pitchFamily="34" charset="0"/>
                <a:cs typeface="Calibri" panose="020F0502020204030204" pitchFamily="34" charset="0"/>
              </a:rPr>
              <a:t>Electricity can cause serious injury or even death which is why safety must come first when working with electricity or electrical devices. In order to avoid injury, prior to starting work on an electrical box such as an AC main switch-board or a power supply.</a:t>
            </a:r>
          </a:p>
          <a:p>
            <a:endParaRPr lang="en-IN" sz="1800" dirty="0">
              <a:latin typeface="Calibri" panose="020F0502020204030204" pitchFamily="34" charset="0"/>
              <a:cs typeface="Calibri" panose="020F0502020204030204" pitchFamily="34" charset="0"/>
            </a:endParaRPr>
          </a:p>
          <a:p>
            <a:r>
              <a:rPr lang="en-IN" sz="1800" dirty="0">
                <a:effectLst/>
                <a:latin typeface="Calibri" panose="020F0502020204030204" pitchFamily="34" charset="0"/>
                <a:ea typeface="Calibri" panose="020F0502020204030204" pitchFamily="34" charset="0"/>
                <a:cs typeface="Calibri" panose="020F0502020204030204" pitchFamily="34" charset="0"/>
              </a:rPr>
              <a:t>The above situation can be handled if we use a voltage detector to detect voltage flowing in a wire or a component before working on it.</a:t>
            </a: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85" name="Google Shape;85;p14"/>
          <p:cNvSpPr txBox="1">
            <a:spLocks noGrp="1"/>
          </p:cNvSpPr>
          <p:nvPr>
            <p:ph type="ctrTitle" idx="4294967295"/>
          </p:nvPr>
        </p:nvSpPr>
        <p:spPr>
          <a:xfrm>
            <a:off x="3310984" y="-183118"/>
            <a:ext cx="5642100" cy="1159800"/>
          </a:xfrm>
          <a:prstGeom prst="rect">
            <a:avLst/>
          </a:prstGeom>
        </p:spPr>
        <p:txBody>
          <a:bodyPr spcFirstLastPara="1" wrap="square" lIns="91425" tIns="91425" rIns="91425" bIns="91425" anchor="b" anchorCtr="0">
            <a:noAutofit/>
          </a:bodyPr>
          <a:lstStyle/>
          <a:p>
            <a:r>
              <a:rPr lang="en-IN" sz="2400" b="1" u="dbl" dirty="0">
                <a:effectLst/>
                <a:latin typeface="Calibri" panose="020F0502020204030204" pitchFamily="34" charset="0"/>
                <a:ea typeface="Calibri" panose="020F0502020204030204" pitchFamily="34" charset="0"/>
                <a:cs typeface="Times New Roman" panose="02020603050405020304" pitchFamily="18" charset="0"/>
              </a:rPr>
              <a:t>Components Required:</a:t>
            </a:r>
            <a:endParaRPr sz="3200" b="1" dirty="0"/>
          </a:p>
        </p:txBody>
      </p:sp>
      <p:cxnSp>
        <p:nvCxnSpPr>
          <p:cNvPr id="89" name="Google Shape;89;p14"/>
          <p:cNvCxnSpPr/>
          <p:nvPr/>
        </p:nvCxnSpPr>
        <p:spPr>
          <a:xfrm>
            <a:off x="6694986" y="3933625"/>
            <a:ext cx="214500" cy="856800"/>
          </a:xfrm>
          <a:prstGeom prst="straightConnector1">
            <a:avLst/>
          </a:prstGeom>
          <a:noFill/>
          <a:ln w="9525" cap="flat" cmpd="sng">
            <a:solidFill>
              <a:srgbClr val="CFD8DC"/>
            </a:solidFill>
            <a:prstDash val="solid"/>
            <a:round/>
            <a:headEnd type="none" w="med" len="med"/>
            <a:tailEnd type="none" w="med" len="med"/>
          </a:ln>
        </p:spPr>
      </p:cxnSp>
      <p:cxnSp>
        <p:nvCxnSpPr>
          <p:cNvPr id="90" name="Google Shape;90;p14"/>
          <p:cNvCxnSpPr/>
          <p:nvPr/>
        </p:nvCxnSpPr>
        <p:spPr>
          <a:xfrm>
            <a:off x="7059842" y="3727574"/>
            <a:ext cx="394200" cy="525600"/>
          </a:xfrm>
          <a:prstGeom prst="straightConnector1">
            <a:avLst/>
          </a:prstGeom>
          <a:noFill/>
          <a:ln w="9525" cap="flat" cmpd="sng">
            <a:solidFill>
              <a:srgbClr val="CFD8DC"/>
            </a:solidFill>
            <a:prstDash val="solid"/>
            <a:round/>
            <a:headEnd type="none" w="med" len="med"/>
            <a:tailEnd type="none" w="med" len="med"/>
          </a:ln>
        </p:spPr>
      </p:cxnSp>
      <p:cxnSp>
        <p:nvCxnSpPr>
          <p:cNvPr id="91" name="Google Shape;91;p14"/>
          <p:cNvCxnSpPr/>
          <p:nvPr/>
        </p:nvCxnSpPr>
        <p:spPr>
          <a:xfrm>
            <a:off x="7224089" y="3501963"/>
            <a:ext cx="752400" cy="464100"/>
          </a:xfrm>
          <a:prstGeom prst="straightConnector1">
            <a:avLst/>
          </a:prstGeom>
          <a:noFill/>
          <a:ln w="9525" cap="flat" cmpd="sng">
            <a:solidFill>
              <a:srgbClr val="CFD8DC"/>
            </a:solidFill>
            <a:prstDash val="solid"/>
            <a:round/>
            <a:headEnd type="none" w="med" len="med"/>
            <a:tailEnd type="none" w="med" len="med"/>
          </a:ln>
        </p:spPr>
      </p:cxnSp>
      <p:sp>
        <p:nvSpPr>
          <p:cNvPr id="92" name="Google Shape;92;p14"/>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graphicFrame>
        <p:nvGraphicFramePr>
          <p:cNvPr id="3" name="Table 2">
            <a:extLst>
              <a:ext uri="{FF2B5EF4-FFF2-40B4-BE49-F238E27FC236}">
                <a16:creationId xmlns:a16="http://schemas.microsoft.com/office/drawing/2014/main" id="{FFB9E6EE-1259-4500-BE21-8BB996B8E5F3}"/>
              </a:ext>
            </a:extLst>
          </p:cNvPr>
          <p:cNvGraphicFramePr>
            <a:graphicFrameLocks noGrp="1"/>
          </p:cNvGraphicFramePr>
          <p:nvPr>
            <p:extLst>
              <p:ext uri="{D42A27DB-BD31-4B8C-83A1-F6EECF244321}">
                <p14:modId xmlns:p14="http://schemas.microsoft.com/office/powerpoint/2010/main" val="34248266"/>
              </p:ext>
            </p:extLst>
          </p:nvPr>
        </p:nvGraphicFramePr>
        <p:xfrm>
          <a:off x="1690276" y="1301768"/>
          <a:ext cx="5314315" cy="3024505"/>
        </p:xfrm>
        <a:graphic>
          <a:graphicData uri="http://schemas.openxmlformats.org/drawingml/2006/table">
            <a:tbl>
              <a:tblPr firstRow="1" firstCol="1" bandRow="1">
                <a:tableStyleId>{701FB10D-A61A-4DE4-8506-F670E7A89527}</a:tableStyleId>
              </a:tblPr>
              <a:tblGrid>
                <a:gridCol w="818515">
                  <a:extLst>
                    <a:ext uri="{9D8B030D-6E8A-4147-A177-3AD203B41FA5}">
                      <a16:colId xmlns:a16="http://schemas.microsoft.com/office/drawing/2014/main" val="2065631998"/>
                    </a:ext>
                  </a:extLst>
                </a:gridCol>
                <a:gridCol w="3047365">
                  <a:extLst>
                    <a:ext uri="{9D8B030D-6E8A-4147-A177-3AD203B41FA5}">
                      <a16:colId xmlns:a16="http://schemas.microsoft.com/office/drawing/2014/main" val="3117960414"/>
                    </a:ext>
                  </a:extLst>
                </a:gridCol>
                <a:gridCol w="1448435">
                  <a:extLst>
                    <a:ext uri="{9D8B030D-6E8A-4147-A177-3AD203B41FA5}">
                      <a16:colId xmlns:a16="http://schemas.microsoft.com/office/drawing/2014/main" val="2369834414"/>
                    </a:ext>
                  </a:extLst>
                </a:gridCol>
              </a:tblGrid>
              <a:tr h="678180">
                <a:tc>
                  <a:txBody>
                    <a:bodyPr/>
                    <a:lstStyle/>
                    <a:p>
                      <a:pPr>
                        <a:lnSpc>
                          <a:spcPct val="107000"/>
                        </a:lnSpc>
                        <a:spcAft>
                          <a:spcPts val="800"/>
                        </a:spcAft>
                      </a:pPr>
                      <a:r>
                        <a:rPr lang="en-IN" sz="1600">
                          <a:effectLst/>
                        </a:rPr>
                        <a:t>SL 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a:effectLst/>
                        </a:rPr>
                        <a:t>Components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a:effectLst/>
                        </a:rPr>
                        <a:t>Quantity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3465281"/>
                  </a:ext>
                </a:extLst>
              </a:tr>
              <a:tr h="346075">
                <a:tc>
                  <a:txBody>
                    <a:bodyPr/>
                    <a:lstStyle/>
                    <a:p>
                      <a:pPr>
                        <a:lnSpc>
                          <a:spcPct val="107000"/>
                        </a:lnSpc>
                        <a:spcAft>
                          <a:spcPts val="800"/>
                        </a:spcAft>
                      </a:pPr>
                      <a:r>
                        <a:rPr lang="en-IN" sz="16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a:effectLst/>
                        </a:rPr>
                        <a:t>IC 555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50801847"/>
                  </a:ext>
                </a:extLst>
              </a:tr>
              <a:tr h="330835">
                <a:tc>
                  <a:txBody>
                    <a:bodyPr/>
                    <a:lstStyle/>
                    <a:p>
                      <a:pPr>
                        <a:lnSpc>
                          <a:spcPct val="107000"/>
                        </a:lnSpc>
                        <a:spcAft>
                          <a:spcPts val="800"/>
                        </a:spcAft>
                      </a:pPr>
                      <a:r>
                        <a:rPr lang="en-IN" sz="16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a:effectLst/>
                        </a:rPr>
                        <a:t>Capacitor 4.7µF</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20012521"/>
                  </a:ext>
                </a:extLst>
              </a:tr>
              <a:tr h="346075">
                <a:tc>
                  <a:txBody>
                    <a:bodyPr/>
                    <a:lstStyle/>
                    <a:p>
                      <a:pPr>
                        <a:lnSpc>
                          <a:spcPct val="107000"/>
                        </a:lnSpc>
                        <a:spcAft>
                          <a:spcPts val="800"/>
                        </a:spcAft>
                      </a:pPr>
                      <a:r>
                        <a:rPr lang="en-IN" sz="16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a:effectLst/>
                        </a:rPr>
                        <a:t>Resistors: 220 Ω,10kΩ</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a:effectLst/>
                        </a:rPr>
                        <a:t>1 each</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96207551"/>
                  </a:ext>
                </a:extLst>
              </a:tr>
              <a:tr h="330835">
                <a:tc>
                  <a:txBody>
                    <a:bodyPr/>
                    <a:lstStyle/>
                    <a:p>
                      <a:pPr>
                        <a:lnSpc>
                          <a:spcPct val="107000"/>
                        </a:lnSpc>
                        <a:spcAft>
                          <a:spcPts val="800"/>
                        </a:spcAft>
                      </a:pPr>
                      <a:r>
                        <a:rPr lang="en-IN" sz="16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a:effectLst/>
                        </a:rPr>
                        <a:t>Buzzer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96586428"/>
                  </a:ext>
                </a:extLst>
              </a:tr>
              <a:tr h="330835">
                <a:tc>
                  <a:txBody>
                    <a:bodyPr/>
                    <a:lstStyle/>
                    <a:p>
                      <a:pPr>
                        <a:lnSpc>
                          <a:spcPct val="107000"/>
                        </a:lnSpc>
                        <a:spcAft>
                          <a:spcPts val="800"/>
                        </a:spcAft>
                      </a:pPr>
                      <a:r>
                        <a:rPr lang="en-IN" sz="1600">
                          <a:effectLst/>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a:effectLst/>
                        </a:rPr>
                        <a:t>LED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12218237"/>
                  </a:ext>
                </a:extLst>
              </a:tr>
              <a:tr h="330835">
                <a:tc>
                  <a:txBody>
                    <a:bodyPr/>
                    <a:lstStyle/>
                    <a:p>
                      <a:pPr>
                        <a:lnSpc>
                          <a:spcPct val="107000"/>
                        </a:lnSpc>
                        <a:spcAft>
                          <a:spcPts val="800"/>
                        </a:spcAft>
                      </a:pPr>
                      <a:r>
                        <a:rPr lang="en-IN" sz="1600">
                          <a:effectLst/>
                        </a:rPr>
                        <a:t>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a:effectLst/>
                        </a:rPr>
                        <a:t>Battery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30202465"/>
                  </a:ext>
                </a:extLst>
              </a:tr>
              <a:tr h="330835">
                <a:tc>
                  <a:txBody>
                    <a:bodyPr/>
                    <a:lstStyle/>
                    <a:p>
                      <a:pPr>
                        <a:lnSpc>
                          <a:spcPct val="107000"/>
                        </a:lnSpc>
                        <a:spcAft>
                          <a:spcPts val="800"/>
                        </a:spcAft>
                      </a:pPr>
                      <a:r>
                        <a:rPr lang="en-IN" sz="1600">
                          <a:effectLst/>
                        </a:rPr>
                        <a:t>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a:effectLst/>
                        </a:rPr>
                        <a:t>Wires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dirty="0">
                          <a:effectLst/>
                        </a:rPr>
                        <a:t>assorted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00501307"/>
                  </a:ext>
                </a:extLst>
              </a:tr>
            </a:tbl>
          </a:graphicData>
        </a:graphic>
      </p:graphicFrame>
      <p:sp>
        <p:nvSpPr>
          <p:cNvPr id="4" name="Rectangle 1">
            <a:extLst>
              <a:ext uri="{FF2B5EF4-FFF2-40B4-BE49-F238E27FC236}">
                <a16:creationId xmlns:a16="http://schemas.microsoft.com/office/drawing/2014/main" id="{4AB3853E-B8B5-437C-82B6-F8BDDB84BF19}"/>
              </a:ext>
            </a:extLst>
          </p:cNvPr>
          <p:cNvSpPr>
            <a:spLocks noChangeArrowheads="1"/>
          </p:cNvSpPr>
          <p:nvPr/>
        </p:nvSpPr>
        <p:spPr bwMode="auto">
          <a:xfrm>
            <a:off x="1689958" y="1301927"/>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3301938" y="371061"/>
            <a:ext cx="5152949" cy="549082"/>
          </a:xfrm>
          <a:prstGeom prst="rect">
            <a:avLst/>
          </a:prstGeom>
        </p:spPr>
        <p:txBody>
          <a:bodyPr spcFirstLastPara="1" wrap="square" lIns="91425" tIns="91425" rIns="91425" bIns="91425" anchor="b" anchorCtr="0">
            <a:noAutofit/>
          </a:bodyPr>
          <a:lstStyle/>
          <a:p>
            <a:pPr>
              <a:lnSpc>
                <a:spcPct val="107000"/>
              </a:lnSpc>
              <a:spcAft>
                <a:spcPts val="800"/>
              </a:spcAft>
            </a:pPr>
            <a:r>
              <a:rPr lang="en-IN" sz="2400" b="1" u="dbl" dirty="0">
                <a:effectLst/>
                <a:latin typeface="Calibri" panose="020F0502020204030204" pitchFamily="34" charset="0"/>
                <a:ea typeface="Calibri" panose="020F0502020204030204" pitchFamily="34" charset="0"/>
                <a:cs typeface="Times New Roman" panose="02020603050405020304" pitchFamily="18" charset="0"/>
              </a:rPr>
              <a:t>Principle: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
        <p:nvSpPr>
          <p:cNvPr id="11" name="TextBox 10">
            <a:extLst>
              <a:ext uri="{FF2B5EF4-FFF2-40B4-BE49-F238E27FC236}">
                <a16:creationId xmlns:a16="http://schemas.microsoft.com/office/drawing/2014/main" id="{D486EB82-5863-406F-8043-80933FFC5BB2}"/>
              </a:ext>
            </a:extLst>
          </p:cNvPr>
          <p:cNvSpPr txBox="1"/>
          <p:nvPr/>
        </p:nvSpPr>
        <p:spPr>
          <a:xfrm>
            <a:off x="1435893" y="920143"/>
            <a:ext cx="7279482" cy="2062103"/>
          </a:xfrm>
          <a:prstGeom prst="rect">
            <a:avLst/>
          </a:prstGeom>
          <a:noFill/>
        </p:spPr>
        <p:txBody>
          <a:bodyPr wrap="square">
            <a:spAutoFit/>
          </a:bodyPr>
          <a:lstStyle/>
          <a:p>
            <a:r>
              <a:rPr lang="en-IN" sz="1600" dirty="0"/>
              <a:t>ELECTROMAGNETIC INDUCTION: Electromagnetic or magnetic induction is the production of an electromotive force across an electrical conductor in a changing magnetic field.</a:t>
            </a:r>
          </a:p>
          <a:p>
            <a:endParaRPr lang="en-IN" sz="1600" dirty="0"/>
          </a:p>
          <a:p>
            <a:r>
              <a:rPr lang="en-US" sz="1600" dirty="0"/>
              <a:t>Faraday's law of induction makes use of the magnetic flux ΦB through a region of space enclosed by a wire loop. The magnetic flux is defined by a surface integral:</a:t>
            </a:r>
          </a:p>
          <a:p>
            <a:r>
              <a:rPr lang="en-US" sz="1600" dirty="0"/>
              <a:t>    </a:t>
            </a:r>
            <a:endParaRPr lang="en-IN" sz="1600" dirty="0"/>
          </a:p>
        </p:txBody>
      </p:sp>
      <p:pic>
        <p:nvPicPr>
          <p:cNvPr id="18" name="Graphic 4">
            <a:extLst>
              <a:ext uri="{FF2B5EF4-FFF2-40B4-BE49-F238E27FC236}">
                <a16:creationId xmlns:a16="http://schemas.microsoft.com/office/drawing/2014/main" id="{B7D7EE45-DB11-4308-BCA5-87BFD6B36DA0}"/>
              </a:ext>
            </a:extLst>
          </p:cNvPr>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011690" y="2691389"/>
            <a:ext cx="1413510" cy="466725"/>
          </a:xfrm>
          <a:prstGeom prst="rect">
            <a:avLst/>
          </a:prstGeom>
        </p:spPr>
      </p:pic>
      <p:sp>
        <p:nvSpPr>
          <p:cNvPr id="20" name="TextBox 19">
            <a:extLst>
              <a:ext uri="{FF2B5EF4-FFF2-40B4-BE49-F238E27FC236}">
                <a16:creationId xmlns:a16="http://schemas.microsoft.com/office/drawing/2014/main" id="{E685A68B-2500-4813-84CF-25A3C6D957BA}"/>
              </a:ext>
            </a:extLst>
          </p:cNvPr>
          <p:cNvSpPr txBox="1"/>
          <p:nvPr/>
        </p:nvSpPr>
        <p:spPr>
          <a:xfrm>
            <a:off x="1435892" y="3333982"/>
            <a:ext cx="6565107" cy="1323439"/>
          </a:xfrm>
          <a:prstGeom prst="rect">
            <a:avLst/>
          </a:prstGeom>
          <a:noFill/>
        </p:spPr>
        <p:txBody>
          <a:bodyPr wrap="square">
            <a:spAutoFit/>
          </a:bodyPr>
          <a:lstStyle/>
          <a:p>
            <a:r>
              <a:rPr lang="en-IN" sz="1600" dirty="0"/>
              <a:t>where </a:t>
            </a:r>
            <a:r>
              <a:rPr lang="en-IN" sz="1600" dirty="0" err="1"/>
              <a:t>dA</a:t>
            </a:r>
            <a:r>
              <a:rPr lang="en-IN" sz="1600" dirty="0"/>
              <a:t> is an element of the surface Σ enclosed by the wire loop, B is the magnetic field. The dot product </a:t>
            </a:r>
            <a:r>
              <a:rPr lang="en-IN" sz="1600" dirty="0" err="1"/>
              <a:t>B·dA</a:t>
            </a:r>
            <a:r>
              <a:rPr lang="en-IN" sz="1600" dirty="0"/>
              <a:t> corresponds to an infinitesimal amount of magnetic flux. In more visual terms, the magnetic flux through the wire loop is proportional to the number of magnetic field lines that pass through the loop</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
        <p:nvSpPr>
          <p:cNvPr id="2" name="AutoShape 2">
            <a:extLst>
              <a:ext uri="{FF2B5EF4-FFF2-40B4-BE49-F238E27FC236}">
                <a16:creationId xmlns:a16="http://schemas.microsoft.com/office/drawing/2014/main" id="{6A2DC141-1CA9-4CC9-9DA5-48A47CD76239}"/>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Graphic 5">
            <a:extLst>
              <a:ext uri="{FF2B5EF4-FFF2-40B4-BE49-F238E27FC236}">
                <a16:creationId xmlns:a16="http://schemas.microsoft.com/office/drawing/2014/main" id="{906832EE-34EA-4B73-B461-F10B04163202}"/>
              </a:ext>
            </a:extLst>
          </p:cNvPr>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41771" y="1072632"/>
            <a:ext cx="1217295" cy="542925"/>
          </a:xfrm>
          <a:prstGeom prst="rect">
            <a:avLst/>
          </a:prstGeom>
        </p:spPr>
      </p:pic>
      <p:sp>
        <p:nvSpPr>
          <p:cNvPr id="7" name="TextBox 6">
            <a:extLst>
              <a:ext uri="{FF2B5EF4-FFF2-40B4-BE49-F238E27FC236}">
                <a16:creationId xmlns:a16="http://schemas.microsoft.com/office/drawing/2014/main" id="{DB970122-B205-4699-8A8E-75C1D6790C48}"/>
              </a:ext>
            </a:extLst>
          </p:cNvPr>
          <p:cNvSpPr txBox="1"/>
          <p:nvPr/>
        </p:nvSpPr>
        <p:spPr>
          <a:xfrm>
            <a:off x="4164806" y="1185266"/>
            <a:ext cx="4572000" cy="307777"/>
          </a:xfrm>
          <a:prstGeom prst="rect">
            <a:avLst/>
          </a:prstGeom>
          <a:noFill/>
        </p:spPr>
        <p:txBody>
          <a:bodyPr wrap="square">
            <a:spAutoFit/>
          </a:bodyPr>
          <a:lstStyle/>
          <a:p>
            <a:r>
              <a:rPr lang="en-IN" dirty="0"/>
              <a:t>where ɛ is the EMF and ΦB is the magnetic flux. </a:t>
            </a:r>
          </a:p>
        </p:txBody>
      </p:sp>
      <p:sp>
        <p:nvSpPr>
          <p:cNvPr id="9" name="TextBox 8">
            <a:extLst>
              <a:ext uri="{FF2B5EF4-FFF2-40B4-BE49-F238E27FC236}">
                <a16:creationId xmlns:a16="http://schemas.microsoft.com/office/drawing/2014/main" id="{ADC4BA29-561C-44E5-8D0D-537562426510}"/>
              </a:ext>
            </a:extLst>
          </p:cNvPr>
          <p:cNvSpPr txBox="1"/>
          <p:nvPr/>
        </p:nvSpPr>
        <p:spPr>
          <a:xfrm>
            <a:off x="1314450" y="1991378"/>
            <a:ext cx="6515100" cy="1569660"/>
          </a:xfrm>
          <a:prstGeom prst="rect">
            <a:avLst/>
          </a:prstGeom>
          <a:noFill/>
        </p:spPr>
        <p:txBody>
          <a:bodyPr wrap="square">
            <a:spAutoFit/>
          </a:bodyPr>
          <a:lstStyle/>
          <a:p>
            <a:r>
              <a:rPr lang="en-IN" sz="1600" dirty="0"/>
              <a:t>The direction of the electromotive force is given by Lenz's law which states that an induced current will flow in the direction that will oppose the change which produced it. This is due to the negative sign in the previous equation. To increase the generated EMF, a common approach is to exploit flux linkage by creating a tightly wound coil of wire, composed of N identical turns, each with the </a:t>
            </a:r>
            <a:r>
              <a:rPr lang="en-IN" sz="1600" dirty="0" err="1"/>
              <a:t>sam</a:t>
            </a:r>
            <a:endParaRPr lang="en-IN" sz="1600" dirty="0"/>
          </a:p>
        </p:txBody>
      </p:sp>
    </p:spTree>
    <p:extLst>
      <p:ext uri="{BB962C8B-B14F-4D97-AF65-F5344CB8AC3E}">
        <p14:creationId xmlns:p14="http://schemas.microsoft.com/office/powerpoint/2010/main" val="862296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indent="457200">
              <a:lnSpc>
                <a:spcPct val="107000"/>
              </a:lnSpc>
              <a:spcAft>
                <a:spcPts val="800"/>
              </a:spcAft>
            </a:pPr>
            <a:r>
              <a:rPr lang="en-IN" sz="2400" b="1" u="dbl" dirty="0">
                <a:effectLst/>
                <a:latin typeface="Calibri" panose="020F0502020204030204" pitchFamily="34" charset="0"/>
                <a:ea typeface="Calibri" panose="020F0502020204030204" pitchFamily="34" charset="0"/>
                <a:cs typeface="Times New Roman" panose="02020603050405020304" pitchFamily="18" charset="0"/>
              </a:rPr>
              <a:t>Design/Circuit Diagram:</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pic>
        <p:nvPicPr>
          <p:cNvPr id="5" name="Picture 4">
            <a:extLst>
              <a:ext uri="{FF2B5EF4-FFF2-40B4-BE49-F238E27FC236}">
                <a16:creationId xmlns:a16="http://schemas.microsoft.com/office/drawing/2014/main" id="{8641957B-7DFF-43AB-A90C-57DA802E01CC}"/>
              </a:ext>
            </a:extLst>
          </p:cNvPr>
          <p:cNvPicPr/>
          <p:nvPr/>
        </p:nvPicPr>
        <p:blipFill>
          <a:blip r:embed="rId3">
            <a:extLst>
              <a:ext uri="{28A0092B-C50C-407E-A947-70E740481C1C}">
                <a14:useLocalDpi xmlns:a14="http://schemas.microsoft.com/office/drawing/2010/main" val="0"/>
              </a:ext>
            </a:extLst>
          </a:blip>
          <a:stretch>
            <a:fillRect/>
          </a:stretch>
        </p:blipFill>
        <p:spPr>
          <a:xfrm>
            <a:off x="1563370" y="1144587"/>
            <a:ext cx="6017260" cy="29686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a:lnSpc>
                <a:spcPct val="107000"/>
              </a:lnSpc>
              <a:spcAft>
                <a:spcPts val="800"/>
              </a:spcAft>
            </a:pPr>
            <a:r>
              <a:rPr lang="en-IN" sz="2400" b="1" u="dbl" dirty="0">
                <a:effectLst/>
                <a:latin typeface="Calibri" panose="020F0502020204030204" pitchFamily="34" charset="0"/>
                <a:ea typeface="Calibri" panose="020F0502020204030204" pitchFamily="34" charset="0"/>
                <a:cs typeface="Calibri" panose="020F0502020204030204" pitchFamily="34" charset="0"/>
              </a:rPr>
              <a:t>Working: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
        <p:nvSpPr>
          <p:cNvPr id="3" name="TextBox 2">
            <a:extLst>
              <a:ext uri="{FF2B5EF4-FFF2-40B4-BE49-F238E27FC236}">
                <a16:creationId xmlns:a16="http://schemas.microsoft.com/office/drawing/2014/main" id="{87617BEC-5CEA-4828-89B0-E28283E34E20}"/>
              </a:ext>
            </a:extLst>
          </p:cNvPr>
          <p:cNvSpPr txBox="1"/>
          <p:nvPr/>
        </p:nvSpPr>
        <p:spPr>
          <a:xfrm>
            <a:off x="1285461" y="1391478"/>
            <a:ext cx="4022035" cy="400110"/>
          </a:xfrm>
          <a:prstGeom prst="rect">
            <a:avLst/>
          </a:prstGeom>
          <a:noFill/>
        </p:spPr>
        <p:txBody>
          <a:bodyPr wrap="square" rtlCol="0">
            <a:spAutoFit/>
          </a:bodyPr>
          <a:lstStyle/>
          <a:p>
            <a:pPr marL="285750" indent="-285750">
              <a:buFont typeface="Arial" panose="020B0604020202020204" pitchFamily="34" charset="0"/>
              <a:buChar char="•"/>
            </a:pPr>
            <a:endParaRPr lang="en-IN" sz="2000" dirty="0"/>
          </a:p>
        </p:txBody>
      </p:sp>
      <p:sp>
        <p:nvSpPr>
          <p:cNvPr id="6" name="TextBox 5">
            <a:extLst>
              <a:ext uri="{FF2B5EF4-FFF2-40B4-BE49-F238E27FC236}">
                <a16:creationId xmlns:a16="http://schemas.microsoft.com/office/drawing/2014/main" id="{69AF850C-4C36-40C4-9882-04F4508B5E80}"/>
              </a:ext>
            </a:extLst>
          </p:cNvPr>
          <p:cNvSpPr txBox="1"/>
          <p:nvPr/>
        </p:nvSpPr>
        <p:spPr>
          <a:xfrm>
            <a:off x="786150" y="1101150"/>
            <a:ext cx="6864806" cy="1077218"/>
          </a:xfrm>
          <a:prstGeom prst="rect">
            <a:avLst/>
          </a:prstGeom>
          <a:noFill/>
        </p:spPr>
        <p:txBody>
          <a:bodyPr wrap="square">
            <a:spAutoFit/>
          </a:bodyPr>
          <a:lstStyle/>
          <a:p>
            <a:r>
              <a:rPr lang="en-IN" sz="1600" dirty="0"/>
              <a:t>When an AC/DC Power Supply Source is moved near to the Antenna of the circuit. There is a small current induced in the coil by Electromagnetic Induction. This current is amplified using the circuit to light up an LED or even a Buzzer.</a:t>
            </a:r>
          </a:p>
        </p:txBody>
      </p:sp>
    </p:spTree>
    <p:extLst>
      <p:ext uri="{BB962C8B-B14F-4D97-AF65-F5344CB8AC3E}">
        <p14:creationId xmlns:p14="http://schemas.microsoft.com/office/powerpoint/2010/main" val="2940984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a:lnSpc>
                <a:spcPct val="107000"/>
              </a:lnSpc>
              <a:spcAft>
                <a:spcPts val="800"/>
              </a:spcAft>
            </a:pPr>
            <a:r>
              <a:rPr lang="en-IN" sz="2400" b="1" u="dbl" dirty="0">
                <a:effectLst/>
                <a:latin typeface="Calibri" panose="020F0502020204030204" pitchFamily="34" charset="0"/>
                <a:ea typeface="Calibri" panose="020F0502020204030204" pitchFamily="34" charset="0"/>
                <a:cs typeface="Calibri" panose="020F0502020204030204" pitchFamily="34" charset="0"/>
              </a:rPr>
              <a:t>Applications: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
        <p:nvSpPr>
          <p:cNvPr id="3" name="TextBox 2">
            <a:extLst>
              <a:ext uri="{FF2B5EF4-FFF2-40B4-BE49-F238E27FC236}">
                <a16:creationId xmlns:a16="http://schemas.microsoft.com/office/drawing/2014/main" id="{87617BEC-5CEA-4828-89B0-E28283E34E20}"/>
              </a:ext>
            </a:extLst>
          </p:cNvPr>
          <p:cNvSpPr txBox="1"/>
          <p:nvPr/>
        </p:nvSpPr>
        <p:spPr>
          <a:xfrm>
            <a:off x="1285461" y="1398621"/>
            <a:ext cx="4022035" cy="400110"/>
          </a:xfrm>
          <a:prstGeom prst="rect">
            <a:avLst/>
          </a:prstGeom>
          <a:noFill/>
        </p:spPr>
        <p:txBody>
          <a:bodyPr wrap="square" rtlCol="0">
            <a:spAutoFit/>
          </a:bodyPr>
          <a:lstStyle/>
          <a:p>
            <a:pPr marL="285750" indent="-285750">
              <a:buFont typeface="Arial" panose="020B0604020202020204" pitchFamily="34" charset="0"/>
              <a:buChar char="•"/>
            </a:pPr>
            <a:endParaRPr lang="en-IN" sz="2000" dirty="0"/>
          </a:p>
        </p:txBody>
      </p:sp>
      <p:sp>
        <p:nvSpPr>
          <p:cNvPr id="7" name="TextBox 6">
            <a:extLst>
              <a:ext uri="{FF2B5EF4-FFF2-40B4-BE49-F238E27FC236}">
                <a16:creationId xmlns:a16="http://schemas.microsoft.com/office/drawing/2014/main" id="{8A37C265-B22C-4E7D-81A7-89720413073F}"/>
              </a:ext>
            </a:extLst>
          </p:cNvPr>
          <p:cNvSpPr txBox="1"/>
          <p:nvPr/>
        </p:nvSpPr>
        <p:spPr>
          <a:xfrm>
            <a:off x="914399" y="1127040"/>
            <a:ext cx="6944139" cy="736355"/>
          </a:xfrm>
          <a:prstGeom prst="rect">
            <a:avLst/>
          </a:prstGeom>
          <a:noFill/>
        </p:spPr>
        <p:txBody>
          <a:bodyPr wrap="square">
            <a:spAutoFit/>
          </a:bodyPr>
          <a:lstStyle/>
          <a:p>
            <a:pPr marL="342900" lvl="0" indent="-342900">
              <a:lnSpc>
                <a:spcPct val="107000"/>
              </a:lnSpc>
              <a:buFont typeface="Symbol" panose="05050102010706020507" pitchFamily="18" charset="2"/>
              <a:buChar char=""/>
            </a:pPr>
            <a:r>
              <a:rPr lang="en-IN" sz="2000" dirty="0">
                <a:effectLst/>
                <a:latin typeface="Calibri" panose="020F0502020204030204" pitchFamily="34" charset="0"/>
                <a:ea typeface="Calibri" panose="020F0502020204030204" pitchFamily="34" charset="0"/>
                <a:cs typeface="Calibri" panose="020F0502020204030204" pitchFamily="34" charset="0"/>
              </a:rPr>
              <a:t>Detect any small amount of Voltage present in a wire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2000" dirty="0">
                <a:effectLst/>
                <a:latin typeface="Calibri" panose="020F0502020204030204" pitchFamily="34" charset="0"/>
                <a:ea typeface="Calibri" panose="020F0502020204030204" pitchFamily="34" charset="0"/>
                <a:cs typeface="Calibri" panose="020F0502020204030204" pitchFamily="34" charset="0"/>
              </a:rPr>
              <a:t>Useful while handling many live wires.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15520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5725650" y="909615"/>
            <a:ext cx="1875600" cy="18528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ctrTitle" idx="4294967295"/>
          </p:nvPr>
        </p:nvSpPr>
        <p:spPr>
          <a:xfrm>
            <a:off x="533400" y="1252131"/>
            <a:ext cx="4779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6000" b="1" dirty="0"/>
              <a:t>Thank you</a:t>
            </a:r>
            <a:endParaRPr sz="6000" b="1" dirty="0"/>
          </a:p>
        </p:txBody>
      </p:sp>
      <p:cxnSp>
        <p:nvCxnSpPr>
          <p:cNvPr id="120" name="Google Shape;120;p18"/>
          <p:cNvCxnSpPr/>
          <p:nvPr/>
        </p:nvCxnSpPr>
        <p:spPr>
          <a:xfrm rot="10800000" flipH="1">
            <a:off x="6805299" y="540952"/>
            <a:ext cx="143700" cy="377100"/>
          </a:xfrm>
          <a:prstGeom prst="straightConnector1">
            <a:avLst/>
          </a:prstGeom>
          <a:noFill/>
          <a:ln w="9525" cap="flat" cmpd="sng">
            <a:solidFill>
              <a:srgbClr val="CFD8DC"/>
            </a:solidFill>
            <a:prstDash val="solid"/>
            <a:round/>
            <a:headEnd type="none" w="med" len="med"/>
            <a:tailEnd type="none" w="med" len="med"/>
          </a:ln>
        </p:spPr>
      </p:cxnSp>
      <p:cxnSp>
        <p:nvCxnSpPr>
          <p:cNvPr id="121" name="Google Shape;121;p18"/>
          <p:cNvCxnSpPr/>
          <p:nvPr/>
        </p:nvCxnSpPr>
        <p:spPr>
          <a:xfrm flipH="1">
            <a:off x="7451750" y="1182125"/>
            <a:ext cx="337200" cy="131100"/>
          </a:xfrm>
          <a:prstGeom prst="straightConnector1">
            <a:avLst/>
          </a:prstGeom>
          <a:noFill/>
          <a:ln w="9525" cap="flat" cmpd="sng">
            <a:solidFill>
              <a:srgbClr val="CFD8DC"/>
            </a:solidFill>
            <a:prstDash val="solid"/>
            <a:round/>
            <a:headEnd type="none" w="med" len="med"/>
            <a:tailEnd type="none" w="med" len="med"/>
          </a:ln>
        </p:spPr>
      </p:cxnSp>
      <p:cxnSp>
        <p:nvCxnSpPr>
          <p:cNvPr id="122" name="Google Shape;122;p18"/>
          <p:cNvCxnSpPr>
            <a:endCxn id="117" idx="6"/>
          </p:cNvCxnSpPr>
          <p:nvPr/>
        </p:nvCxnSpPr>
        <p:spPr>
          <a:xfrm rot="10800000">
            <a:off x="7601250" y="1836015"/>
            <a:ext cx="998100" cy="98100"/>
          </a:xfrm>
          <a:prstGeom prst="straightConnector1">
            <a:avLst/>
          </a:prstGeom>
          <a:noFill/>
          <a:ln w="9525" cap="flat" cmpd="sng">
            <a:solidFill>
              <a:srgbClr val="CFD8DC"/>
            </a:solidFill>
            <a:prstDash val="solid"/>
            <a:round/>
            <a:headEnd type="none" w="med" len="med"/>
            <a:tailEnd type="none" w="med" len="med"/>
          </a:ln>
        </p:spPr>
      </p:cxnSp>
      <p:sp>
        <p:nvSpPr>
          <p:cNvPr id="123" name="Google Shape;123;p18"/>
          <p:cNvSpPr/>
          <p:nvPr/>
        </p:nvSpPr>
        <p:spPr>
          <a:xfrm>
            <a:off x="5875408" y="1057537"/>
            <a:ext cx="1576200" cy="1556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 name="Google Shape;124;p18"/>
          <p:cNvGrpSpPr/>
          <p:nvPr/>
        </p:nvGrpSpPr>
        <p:grpSpPr>
          <a:xfrm>
            <a:off x="6224310" y="1351742"/>
            <a:ext cx="878284" cy="816182"/>
            <a:chOff x="5972700" y="2330200"/>
            <a:chExt cx="411625" cy="387275"/>
          </a:xfrm>
        </p:grpSpPr>
        <p:sp>
          <p:nvSpPr>
            <p:cNvPr id="125" name="Google Shape;125;p18"/>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126" name="Google Shape;126;p18"/>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gr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TotalTime>
  <Words>434</Words>
  <Application>Microsoft Office PowerPoint</Application>
  <PresentationFormat>On-screen Show (16:9)</PresentationFormat>
  <Paragraphs>57</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Symbol</vt:lpstr>
      <vt:lpstr>Roboto Slab</vt:lpstr>
      <vt:lpstr>Source Sans Pro</vt:lpstr>
      <vt:lpstr>Calibri</vt:lpstr>
      <vt:lpstr>Arial</vt:lpstr>
      <vt:lpstr>Cordelia template</vt:lpstr>
      <vt:lpstr>EFW COURSE PROJECT</vt:lpstr>
      <vt:lpstr>Introduction:</vt:lpstr>
      <vt:lpstr>Components Required:</vt:lpstr>
      <vt:lpstr>Principle:</vt:lpstr>
      <vt:lpstr>PowerPoint Presentation</vt:lpstr>
      <vt:lpstr>Design/Circuit Diagram:</vt:lpstr>
      <vt:lpstr>Working:</vt:lpstr>
      <vt:lpstr>Applications: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EFW COURSE PROJECT</dc:title>
  <dc:creator>Rahul Chheda</dc:creator>
  <cp:lastModifiedBy>01fe20bec210</cp:lastModifiedBy>
  <cp:revision>13</cp:revision>
  <dcterms:modified xsi:type="dcterms:W3CDTF">2022-05-30T18:13:57Z</dcterms:modified>
</cp:coreProperties>
</file>