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62" r:id="rId3"/>
    <p:sldId id="258" r:id="rId4"/>
    <p:sldId id="263" r:id="rId5"/>
    <p:sldId id="264" r:id="rId6"/>
    <p:sldId id="267" r:id="rId7"/>
    <p:sldId id="265" r:id="rId8"/>
    <p:sldId id="266" r:id="rId9"/>
    <p:sldId id="260" r:id="rId10"/>
    <p:sldId id="268" r:id="rId11"/>
    <p:sldId id="270" r:id="rId12"/>
    <p:sldId id="271"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87" d="100"/>
          <a:sy n="87" d="100"/>
        </p:scale>
        <p:origin x="19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B0FC3C-FC90-43D9-B81A-971C1BCB7DCF}"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D578F-EE58-4FA7-A8F7-C064F294E6C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9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0FC3C-FC90-43D9-B81A-971C1BCB7DCF}"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D578F-EE58-4FA7-A8F7-C064F294E6C0}" type="slidenum">
              <a:rPr lang="en-IN" smtClean="0"/>
              <a:t>‹#›</a:t>
            </a:fld>
            <a:endParaRPr lang="en-IN"/>
          </a:p>
        </p:txBody>
      </p:sp>
    </p:spTree>
    <p:extLst>
      <p:ext uri="{BB962C8B-B14F-4D97-AF65-F5344CB8AC3E}">
        <p14:creationId xmlns:p14="http://schemas.microsoft.com/office/powerpoint/2010/main" val="95616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0FC3C-FC90-43D9-B81A-971C1BCB7DCF}"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D578F-EE58-4FA7-A8F7-C064F294E6C0}" type="slidenum">
              <a:rPr lang="en-IN" smtClean="0"/>
              <a:t>‹#›</a:t>
            </a:fld>
            <a:endParaRPr lang="en-IN"/>
          </a:p>
        </p:txBody>
      </p:sp>
    </p:spTree>
    <p:extLst>
      <p:ext uri="{BB962C8B-B14F-4D97-AF65-F5344CB8AC3E}">
        <p14:creationId xmlns:p14="http://schemas.microsoft.com/office/powerpoint/2010/main" val="189276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0FC3C-FC90-43D9-B81A-971C1BCB7DCF}"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D578F-EE58-4FA7-A8F7-C064F294E6C0}" type="slidenum">
              <a:rPr lang="en-IN" smtClean="0"/>
              <a:t>‹#›</a:t>
            </a:fld>
            <a:endParaRPr lang="en-IN"/>
          </a:p>
        </p:txBody>
      </p:sp>
    </p:spTree>
    <p:extLst>
      <p:ext uri="{BB962C8B-B14F-4D97-AF65-F5344CB8AC3E}">
        <p14:creationId xmlns:p14="http://schemas.microsoft.com/office/powerpoint/2010/main" val="422905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0FC3C-FC90-43D9-B81A-971C1BCB7DCF}"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D578F-EE58-4FA7-A8F7-C064F294E6C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44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0FC3C-FC90-43D9-B81A-971C1BCB7DCF}" type="datetimeFigureOut">
              <a:rPr lang="en-IN" smtClean="0"/>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5D578F-EE58-4FA7-A8F7-C064F294E6C0}" type="slidenum">
              <a:rPr lang="en-IN" smtClean="0"/>
              <a:t>‹#›</a:t>
            </a:fld>
            <a:endParaRPr lang="en-IN"/>
          </a:p>
        </p:txBody>
      </p:sp>
    </p:spTree>
    <p:extLst>
      <p:ext uri="{BB962C8B-B14F-4D97-AF65-F5344CB8AC3E}">
        <p14:creationId xmlns:p14="http://schemas.microsoft.com/office/powerpoint/2010/main" val="170765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B0FC3C-FC90-43D9-B81A-971C1BCB7DCF}" type="datetimeFigureOut">
              <a:rPr lang="en-IN" smtClean="0"/>
              <a:t>09-01-2022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5D578F-EE58-4FA7-A8F7-C064F294E6C0}" type="slidenum">
              <a:rPr lang="en-IN" smtClean="0"/>
              <a:t>‹#›</a:t>
            </a:fld>
            <a:endParaRPr lang="en-IN"/>
          </a:p>
        </p:txBody>
      </p:sp>
    </p:spTree>
    <p:extLst>
      <p:ext uri="{BB962C8B-B14F-4D97-AF65-F5344CB8AC3E}">
        <p14:creationId xmlns:p14="http://schemas.microsoft.com/office/powerpoint/2010/main" val="75911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B0FC3C-FC90-43D9-B81A-971C1BCB7DCF}" type="datetimeFigureOut">
              <a:rPr lang="en-IN" smtClean="0"/>
              <a:t>09-01-2022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5D578F-EE58-4FA7-A8F7-C064F294E6C0}" type="slidenum">
              <a:rPr lang="en-IN" smtClean="0"/>
              <a:t>‹#›</a:t>
            </a:fld>
            <a:endParaRPr lang="en-IN"/>
          </a:p>
        </p:txBody>
      </p:sp>
    </p:spTree>
    <p:extLst>
      <p:ext uri="{BB962C8B-B14F-4D97-AF65-F5344CB8AC3E}">
        <p14:creationId xmlns:p14="http://schemas.microsoft.com/office/powerpoint/2010/main" val="226254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B0FC3C-FC90-43D9-B81A-971C1BCB7DCF}" type="datetimeFigureOut">
              <a:rPr lang="en-IN" smtClean="0"/>
              <a:t>09-01-2022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55D578F-EE58-4FA7-A8F7-C064F294E6C0}" type="slidenum">
              <a:rPr lang="en-IN" smtClean="0"/>
              <a:t>‹#›</a:t>
            </a:fld>
            <a:endParaRPr lang="en-IN"/>
          </a:p>
        </p:txBody>
      </p:sp>
    </p:spTree>
    <p:extLst>
      <p:ext uri="{BB962C8B-B14F-4D97-AF65-F5344CB8AC3E}">
        <p14:creationId xmlns:p14="http://schemas.microsoft.com/office/powerpoint/2010/main" val="138428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B0FC3C-FC90-43D9-B81A-971C1BCB7DCF}" type="datetimeFigureOut">
              <a:rPr lang="en-IN" smtClean="0"/>
              <a:t>09-01-2022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5D578F-EE58-4FA7-A8F7-C064F294E6C0}" type="slidenum">
              <a:rPr lang="en-IN" smtClean="0"/>
              <a:t>‹#›</a:t>
            </a:fld>
            <a:endParaRPr lang="en-IN"/>
          </a:p>
        </p:txBody>
      </p:sp>
    </p:spTree>
    <p:extLst>
      <p:ext uri="{BB962C8B-B14F-4D97-AF65-F5344CB8AC3E}">
        <p14:creationId xmlns:p14="http://schemas.microsoft.com/office/powerpoint/2010/main" val="364541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0FC3C-FC90-43D9-B81A-971C1BCB7DCF}" type="datetimeFigureOut">
              <a:rPr lang="en-IN" smtClean="0"/>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5D578F-EE58-4FA7-A8F7-C064F294E6C0}" type="slidenum">
              <a:rPr lang="en-IN" smtClean="0"/>
              <a:t>‹#›</a:t>
            </a:fld>
            <a:endParaRPr lang="en-IN"/>
          </a:p>
        </p:txBody>
      </p:sp>
    </p:spTree>
    <p:extLst>
      <p:ext uri="{BB962C8B-B14F-4D97-AF65-F5344CB8AC3E}">
        <p14:creationId xmlns:p14="http://schemas.microsoft.com/office/powerpoint/2010/main" val="167286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B0FC3C-FC90-43D9-B81A-971C1BCB7DCF}" type="datetimeFigureOut">
              <a:rPr lang="en-IN" smtClean="0"/>
              <a:t>09-01-2022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5D578F-EE58-4FA7-A8F7-C064F294E6C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417953"/>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1E47-89F9-4F3E-8EA3-CF3AF20831D4}"/>
              </a:ext>
            </a:extLst>
          </p:cNvPr>
          <p:cNvSpPr>
            <a:spLocks noGrp="1"/>
          </p:cNvSpPr>
          <p:nvPr>
            <p:ph type="ctrTitle"/>
          </p:nvPr>
        </p:nvSpPr>
        <p:spPr>
          <a:xfrm>
            <a:off x="1524000" y="563527"/>
            <a:ext cx="9144000" cy="1987137"/>
          </a:xfrm>
        </p:spPr>
        <p:txBody>
          <a:bodyPr>
            <a:normAutofit/>
          </a:bodyPr>
          <a:lstStyle/>
          <a:p>
            <a:pPr algn="ctr"/>
            <a:r>
              <a:rPr lang="en-IN" sz="9600" b="1" dirty="0">
                <a:latin typeface="Aparajita" panose="02020603050405020304" pitchFamily="18" charset="0"/>
                <a:cs typeface="Aparajita" panose="02020603050405020304" pitchFamily="18" charset="0"/>
              </a:rPr>
              <a:t>COURSE</a:t>
            </a:r>
            <a:r>
              <a:rPr lang="en-IN" sz="8800" b="1" dirty="0">
                <a:latin typeface="Arial Narrow" panose="020B0606020202030204" pitchFamily="34" charset="0"/>
              </a:rPr>
              <a:t> </a:t>
            </a:r>
            <a:r>
              <a:rPr lang="en-IN" sz="9600" b="1" dirty="0">
                <a:latin typeface="Aparajita" panose="02020603050405020304" pitchFamily="18" charset="0"/>
                <a:cs typeface="Aparajita" panose="02020603050405020304" pitchFamily="18" charset="0"/>
              </a:rPr>
              <a:t>PROJECT</a:t>
            </a:r>
            <a:r>
              <a:rPr lang="en-IN" sz="8800" b="1" dirty="0">
                <a:latin typeface="Arial Narrow" panose="020B0606020202030204" pitchFamily="34" charset="0"/>
              </a:rPr>
              <a:t> </a:t>
            </a:r>
          </a:p>
        </p:txBody>
      </p:sp>
      <p:sp>
        <p:nvSpPr>
          <p:cNvPr id="3" name="Subtitle 2">
            <a:extLst>
              <a:ext uri="{FF2B5EF4-FFF2-40B4-BE49-F238E27FC236}">
                <a16:creationId xmlns:a16="http://schemas.microsoft.com/office/drawing/2014/main" id="{1ADA3466-8F9D-4609-8DDA-C37EBEAC82C8}"/>
              </a:ext>
            </a:extLst>
          </p:cNvPr>
          <p:cNvSpPr>
            <a:spLocks noGrp="1"/>
          </p:cNvSpPr>
          <p:nvPr>
            <p:ph type="subTitle" idx="1"/>
          </p:nvPr>
        </p:nvSpPr>
        <p:spPr>
          <a:xfrm>
            <a:off x="1524000" y="4455042"/>
            <a:ext cx="9144000" cy="1658678"/>
          </a:xfrm>
        </p:spPr>
        <p:txBody>
          <a:bodyPr>
            <a:normAutofit fontScale="92500" lnSpcReduction="20000"/>
          </a:bodyPr>
          <a:lstStyle/>
          <a:p>
            <a:pPr algn="just"/>
            <a:r>
              <a:rPr lang="en-IN" dirty="0">
                <a:solidFill>
                  <a:schemeClr val="accent2">
                    <a:lumMod val="50000"/>
                  </a:schemeClr>
                </a:solidFill>
              </a:rPr>
              <a:t>SNEHA G HIREHOLI – 01FE20BEC209</a:t>
            </a:r>
          </a:p>
          <a:p>
            <a:pPr algn="just"/>
            <a:r>
              <a:rPr lang="en-IN" dirty="0">
                <a:solidFill>
                  <a:schemeClr val="accent2">
                    <a:lumMod val="50000"/>
                  </a:schemeClr>
                </a:solidFill>
              </a:rPr>
              <a:t>RAHUL R CHHEDA – 01FE20BEC210</a:t>
            </a:r>
          </a:p>
          <a:p>
            <a:pPr algn="just"/>
            <a:r>
              <a:rPr lang="en-IN" dirty="0">
                <a:solidFill>
                  <a:schemeClr val="accent2">
                    <a:lumMod val="50000"/>
                  </a:schemeClr>
                </a:solidFill>
              </a:rPr>
              <a:t>AMRUTA MEHARWADE – 01FE20BEC212</a:t>
            </a:r>
          </a:p>
          <a:p>
            <a:pPr algn="just"/>
            <a:r>
              <a:rPr lang="en-IN" dirty="0">
                <a:solidFill>
                  <a:schemeClr val="accent2">
                    <a:lumMod val="50000"/>
                  </a:schemeClr>
                </a:solidFill>
              </a:rPr>
              <a:t>VEERESH PATTAR – 01FE20BEC211 </a:t>
            </a:r>
          </a:p>
        </p:txBody>
      </p:sp>
      <p:sp>
        <p:nvSpPr>
          <p:cNvPr id="5" name="TextBox 4">
            <a:extLst>
              <a:ext uri="{FF2B5EF4-FFF2-40B4-BE49-F238E27FC236}">
                <a16:creationId xmlns:a16="http://schemas.microsoft.com/office/drawing/2014/main" id="{558CE56C-EA57-40CE-9B29-30E14545B41F}"/>
              </a:ext>
            </a:extLst>
          </p:cNvPr>
          <p:cNvSpPr txBox="1"/>
          <p:nvPr/>
        </p:nvSpPr>
        <p:spPr>
          <a:xfrm>
            <a:off x="1524000" y="2550664"/>
            <a:ext cx="9143999" cy="1200329"/>
          </a:xfrm>
          <a:prstGeom prst="rect">
            <a:avLst/>
          </a:prstGeom>
          <a:noFill/>
        </p:spPr>
        <p:txBody>
          <a:bodyPr wrap="square" rtlCol="0">
            <a:spAutoFit/>
          </a:bodyPr>
          <a:lstStyle/>
          <a:p>
            <a:pPr algn="ctr"/>
            <a:r>
              <a:rPr lang="en-IN" sz="3600" b="1" dirty="0">
                <a:solidFill>
                  <a:schemeClr val="accent4">
                    <a:lumMod val="75000"/>
                  </a:schemeClr>
                </a:solidFill>
                <a:latin typeface="Oswald" panose="00000500000000000000" pitchFamily="2" charset="0"/>
              </a:rPr>
              <a:t>DESIGN AND IMPLEMTATION OF DIGITAL SYSTEM FOR LOTTERY NUMBER GENERATOR</a:t>
            </a:r>
          </a:p>
        </p:txBody>
      </p:sp>
    </p:spTree>
    <p:extLst>
      <p:ext uri="{BB962C8B-B14F-4D97-AF65-F5344CB8AC3E}">
        <p14:creationId xmlns:p14="http://schemas.microsoft.com/office/powerpoint/2010/main" val="163400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E16B-84EC-4165-8256-11A965740940}"/>
              </a:ext>
            </a:extLst>
          </p:cNvPr>
          <p:cNvSpPr>
            <a:spLocks noGrp="1"/>
          </p:cNvSpPr>
          <p:nvPr>
            <p:ph type="title"/>
          </p:nvPr>
        </p:nvSpPr>
        <p:spPr/>
        <p:txBody>
          <a:bodyPr/>
          <a:lstStyle/>
          <a:p>
            <a:r>
              <a:rPr lang="en-IN" b="1" dirty="0">
                <a:solidFill>
                  <a:schemeClr val="accent5">
                    <a:lumMod val="50000"/>
                  </a:schemeClr>
                </a:solidFill>
                <a:latin typeface="Oswald" panose="00000500000000000000" pitchFamily="2" charset="0"/>
              </a:rPr>
              <a:t>IMPLEMENTATION:</a:t>
            </a:r>
            <a:endParaRPr lang="en-IN" dirty="0"/>
          </a:p>
        </p:txBody>
      </p:sp>
      <p:pic>
        <p:nvPicPr>
          <p:cNvPr id="5" name="Content Placeholder 4">
            <a:extLst>
              <a:ext uri="{FF2B5EF4-FFF2-40B4-BE49-F238E27FC236}">
                <a16:creationId xmlns:a16="http://schemas.microsoft.com/office/drawing/2014/main" id="{2573FE1C-C7BC-4040-AF2C-5F5A53E75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7436" y="1846263"/>
            <a:ext cx="5357454" cy="4022725"/>
          </a:xfrm>
        </p:spPr>
      </p:pic>
    </p:spTree>
    <p:extLst>
      <p:ext uri="{BB962C8B-B14F-4D97-AF65-F5344CB8AC3E}">
        <p14:creationId xmlns:p14="http://schemas.microsoft.com/office/powerpoint/2010/main" val="286813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7826-F86B-4E5F-8B58-003F0169D1BA}"/>
              </a:ext>
            </a:extLst>
          </p:cNvPr>
          <p:cNvSpPr>
            <a:spLocks noGrp="1"/>
          </p:cNvSpPr>
          <p:nvPr>
            <p:ph type="title"/>
          </p:nvPr>
        </p:nvSpPr>
        <p:spPr/>
        <p:txBody>
          <a:bodyPr/>
          <a:lstStyle/>
          <a:p>
            <a:r>
              <a:rPr lang="en-IN" b="1" dirty="0">
                <a:solidFill>
                  <a:schemeClr val="accent5">
                    <a:lumMod val="50000"/>
                  </a:schemeClr>
                </a:solidFill>
                <a:latin typeface="Oswald" panose="00000500000000000000" pitchFamily="2" charset="0"/>
              </a:rPr>
              <a:t>PIN DIAGRAM :</a:t>
            </a:r>
            <a:endParaRPr lang="en-IN" dirty="0"/>
          </a:p>
        </p:txBody>
      </p:sp>
      <p:sp>
        <p:nvSpPr>
          <p:cNvPr id="3" name="Content Placeholder 2">
            <a:extLst>
              <a:ext uri="{FF2B5EF4-FFF2-40B4-BE49-F238E27FC236}">
                <a16:creationId xmlns:a16="http://schemas.microsoft.com/office/drawing/2014/main" id="{BCB692A3-E869-4D5A-B872-1E88B0E84795}"/>
              </a:ext>
            </a:extLst>
          </p:cNvPr>
          <p:cNvSpPr>
            <a:spLocks noGrp="1"/>
          </p:cNvSpPr>
          <p:nvPr>
            <p:ph idx="1"/>
          </p:nvPr>
        </p:nvSpPr>
        <p:spPr/>
        <p:txBody>
          <a:bodyPr/>
          <a:lstStyle/>
          <a:p>
            <a:pPr>
              <a:buFont typeface="Wingdings" panose="05000000000000000000" pitchFamily="2" charset="2"/>
              <a:buChar char="§"/>
            </a:pPr>
            <a:r>
              <a:rPr lang="en-IN" dirty="0"/>
              <a:t> Pin Diagram of 4026 IC</a:t>
            </a:r>
          </a:p>
          <a:p>
            <a:pPr marL="0" indent="0">
              <a:buNone/>
            </a:pPr>
            <a:r>
              <a:rPr lang="en-IN" dirty="0"/>
              <a:t>   </a:t>
            </a:r>
          </a:p>
        </p:txBody>
      </p:sp>
      <p:pic>
        <p:nvPicPr>
          <p:cNvPr id="5" name="Picture 4">
            <a:extLst>
              <a:ext uri="{FF2B5EF4-FFF2-40B4-BE49-F238E27FC236}">
                <a16:creationId xmlns:a16="http://schemas.microsoft.com/office/drawing/2014/main" id="{9707360B-48D2-482E-ADC8-87C135ADE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465" y="2242037"/>
            <a:ext cx="4318489" cy="3084635"/>
          </a:xfrm>
          <a:prstGeom prst="rect">
            <a:avLst/>
          </a:prstGeom>
        </p:spPr>
      </p:pic>
    </p:spTree>
    <p:extLst>
      <p:ext uri="{BB962C8B-B14F-4D97-AF65-F5344CB8AC3E}">
        <p14:creationId xmlns:p14="http://schemas.microsoft.com/office/powerpoint/2010/main" val="291273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D336A-0EBC-4442-AE7B-718BEEF9FC4E}"/>
              </a:ext>
            </a:extLst>
          </p:cNvPr>
          <p:cNvSpPr>
            <a:spLocks noGrp="1"/>
          </p:cNvSpPr>
          <p:nvPr>
            <p:ph type="title"/>
          </p:nvPr>
        </p:nvSpPr>
        <p:spPr/>
        <p:txBody>
          <a:bodyPr/>
          <a:lstStyle/>
          <a:p>
            <a:r>
              <a:rPr lang="en-IN" b="1" dirty="0">
                <a:solidFill>
                  <a:schemeClr val="accent5">
                    <a:lumMod val="50000"/>
                  </a:schemeClr>
                </a:solidFill>
                <a:latin typeface="Oswald" panose="00000500000000000000" pitchFamily="2" charset="0"/>
              </a:rPr>
              <a:t>PIN DIAGRAM :</a:t>
            </a:r>
            <a:endParaRPr lang="en-IN" dirty="0"/>
          </a:p>
        </p:txBody>
      </p:sp>
      <p:pic>
        <p:nvPicPr>
          <p:cNvPr id="10" name="Content Placeholder 9">
            <a:extLst>
              <a:ext uri="{FF2B5EF4-FFF2-40B4-BE49-F238E27FC236}">
                <a16:creationId xmlns:a16="http://schemas.microsoft.com/office/drawing/2014/main" id="{24EE0516-26B3-4F2C-9703-62727ABD15C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60719" y="2859340"/>
            <a:ext cx="4428784" cy="2395902"/>
          </a:xfrm>
        </p:spPr>
      </p:pic>
      <p:pic>
        <p:nvPicPr>
          <p:cNvPr id="12" name="Content Placeholder 11">
            <a:extLst>
              <a:ext uri="{FF2B5EF4-FFF2-40B4-BE49-F238E27FC236}">
                <a16:creationId xmlns:a16="http://schemas.microsoft.com/office/drawing/2014/main" id="{0EADAB87-DE44-484C-8AAE-79A92B8C329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08384" y="2359985"/>
            <a:ext cx="4438039" cy="3394612"/>
          </a:xfrm>
        </p:spPr>
      </p:pic>
      <p:sp>
        <p:nvSpPr>
          <p:cNvPr id="13" name="TextBox 12">
            <a:extLst>
              <a:ext uri="{FF2B5EF4-FFF2-40B4-BE49-F238E27FC236}">
                <a16:creationId xmlns:a16="http://schemas.microsoft.com/office/drawing/2014/main" id="{DDE29E9B-70AD-4414-BA91-2DCDBFF9075F}"/>
              </a:ext>
            </a:extLst>
          </p:cNvPr>
          <p:cNvSpPr txBox="1"/>
          <p:nvPr/>
        </p:nvSpPr>
        <p:spPr>
          <a:xfrm>
            <a:off x="1360719" y="2113684"/>
            <a:ext cx="4428784" cy="400110"/>
          </a:xfrm>
          <a:prstGeom prst="rect">
            <a:avLst/>
          </a:prstGeom>
          <a:noFill/>
        </p:spPr>
        <p:txBody>
          <a:bodyPr wrap="square" rtlCol="0">
            <a:spAutoFit/>
          </a:bodyPr>
          <a:lstStyle/>
          <a:p>
            <a:r>
              <a:rPr lang="en-IN" sz="2000" dirty="0"/>
              <a:t>Pin Diagram of 555 IC</a:t>
            </a:r>
            <a:endParaRPr lang="en-IN" dirty="0"/>
          </a:p>
        </p:txBody>
      </p:sp>
      <p:sp>
        <p:nvSpPr>
          <p:cNvPr id="14" name="TextBox 13">
            <a:extLst>
              <a:ext uri="{FF2B5EF4-FFF2-40B4-BE49-F238E27FC236}">
                <a16:creationId xmlns:a16="http://schemas.microsoft.com/office/drawing/2014/main" id="{929691A7-A0D1-4D38-8775-E7E4CD73A26C}"/>
              </a:ext>
            </a:extLst>
          </p:cNvPr>
          <p:cNvSpPr txBox="1"/>
          <p:nvPr/>
        </p:nvSpPr>
        <p:spPr>
          <a:xfrm>
            <a:off x="6608457" y="1848617"/>
            <a:ext cx="4026877" cy="400110"/>
          </a:xfrm>
          <a:prstGeom prst="rect">
            <a:avLst/>
          </a:prstGeom>
          <a:noFill/>
        </p:spPr>
        <p:txBody>
          <a:bodyPr wrap="square" rtlCol="0">
            <a:spAutoFit/>
          </a:bodyPr>
          <a:lstStyle/>
          <a:p>
            <a:r>
              <a:rPr lang="en-IN" sz="2000" dirty="0"/>
              <a:t>Pin Diagram of 7404 IC</a:t>
            </a:r>
          </a:p>
        </p:txBody>
      </p:sp>
    </p:spTree>
    <p:extLst>
      <p:ext uri="{BB962C8B-B14F-4D97-AF65-F5344CB8AC3E}">
        <p14:creationId xmlns:p14="http://schemas.microsoft.com/office/powerpoint/2010/main" val="3190253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DEBE-EBC0-4F19-83E9-B93C4C1FC914}"/>
              </a:ext>
            </a:extLst>
          </p:cNvPr>
          <p:cNvSpPr>
            <a:spLocks noGrp="1"/>
          </p:cNvSpPr>
          <p:nvPr>
            <p:ph type="title"/>
          </p:nvPr>
        </p:nvSpPr>
        <p:spPr/>
        <p:txBody>
          <a:bodyPr/>
          <a:lstStyle/>
          <a:p>
            <a:r>
              <a:rPr lang="en-IN" b="1" dirty="0">
                <a:solidFill>
                  <a:schemeClr val="accent5">
                    <a:lumMod val="50000"/>
                  </a:schemeClr>
                </a:solidFill>
                <a:latin typeface="Oswald" panose="00000500000000000000" pitchFamily="2" charset="0"/>
              </a:rPr>
              <a:t>RESULT AND CONCLUSION:</a:t>
            </a:r>
            <a:endParaRPr lang="en-IN" dirty="0"/>
          </a:p>
        </p:txBody>
      </p:sp>
      <p:sp>
        <p:nvSpPr>
          <p:cNvPr id="3" name="Content Placeholder 2">
            <a:extLst>
              <a:ext uri="{FF2B5EF4-FFF2-40B4-BE49-F238E27FC236}">
                <a16:creationId xmlns:a16="http://schemas.microsoft.com/office/drawing/2014/main" id="{A0B53D23-8907-43F5-AA6B-AD7984F93C6A}"/>
              </a:ext>
            </a:extLst>
          </p:cNvPr>
          <p:cNvSpPr>
            <a:spLocks noGrp="1"/>
          </p:cNvSpPr>
          <p:nvPr>
            <p:ph idx="1"/>
          </p:nvPr>
        </p:nvSpPr>
        <p:spPr/>
        <p:txBody>
          <a:bodyPr/>
          <a:lstStyle/>
          <a:p>
            <a:pPr>
              <a:lnSpc>
                <a:spcPct val="100000"/>
              </a:lnSpc>
              <a:buFont typeface="Arial" panose="020B0604020202020204" pitchFamily="34" charset="0"/>
              <a:buChar char="•"/>
            </a:pPr>
            <a:r>
              <a:rPr lang="en-US" b="0" i="0" dirty="0">
                <a:solidFill>
                  <a:srgbClr val="000000"/>
                </a:solidFill>
                <a:effectLst/>
                <a:latin typeface="Bahnschrift" panose="020B0502040204020203" pitchFamily="34" charset="0"/>
              </a:rPr>
              <a:t> In this circuit the user is given a push button SW1 where it needs to be pressed for the number sequence to start. The number count goes from 0 to 99. When the button is pressed the circuit will increment the sequence at high speed and upon the release of this button you will have your random number.</a:t>
            </a:r>
          </a:p>
          <a:p>
            <a:pPr>
              <a:lnSpc>
                <a:spcPct val="100000"/>
              </a:lnSpc>
              <a:buFont typeface="Arial" panose="020B0604020202020204" pitchFamily="34" charset="0"/>
              <a:buChar char="•"/>
            </a:pPr>
            <a:r>
              <a:rPr lang="en-US" dirty="0">
                <a:solidFill>
                  <a:srgbClr val="000000"/>
                </a:solidFill>
                <a:latin typeface="Bahnschrift" panose="020B0502040204020203" pitchFamily="34" charset="0"/>
              </a:rPr>
              <a:t> In this circuit, we have used 4026 decade counter and designed a random number generator, this circuit provides us a 2 digit random number as a result.</a:t>
            </a:r>
            <a:endParaRPr lang="en-IN" dirty="0">
              <a:latin typeface="Bahnschrift" panose="020B0502040204020203" pitchFamily="34" charset="0"/>
            </a:endParaRPr>
          </a:p>
        </p:txBody>
      </p:sp>
    </p:spTree>
    <p:extLst>
      <p:ext uri="{BB962C8B-B14F-4D97-AF65-F5344CB8AC3E}">
        <p14:creationId xmlns:p14="http://schemas.microsoft.com/office/powerpoint/2010/main" val="106683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E47-FF9A-4AD3-877A-B1433C6D9EC2}"/>
              </a:ext>
            </a:extLst>
          </p:cNvPr>
          <p:cNvSpPr>
            <a:spLocks noGrp="1"/>
          </p:cNvSpPr>
          <p:nvPr>
            <p:ph type="title"/>
          </p:nvPr>
        </p:nvSpPr>
        <p:spPr/>
        <p:txBody>
          <a:bodyPr/>
          <a:lstStyle/>
          <a:p>
            <a:r>
              <a:rPr lang="en-IN" b="1" i="0" dirty="0">
                <a:solidFill>
                  <a:schemeClr val="accent5">
                    <a:lumMod val="50000"/>
                  </a:schemeClr>
                </a:solidFill>
                <a:effectLst/>
                <a:latin typeface="Oswald" panose="020B0604020202020204" pitchFamily="2" charset="0"/>
              </a:rPr>
              <a:t>INTRODUCTION:</a:t>
            </a:r>
            <a:endParaRPr lang="en-IN" dirty="0"/>
          </a:p>
        </p:txBody>
      </p:sp>
      <p:sp>
        <p:nvSpPr>
          <p:cNvPr id="3" name="Content Placeholder 2">
            <a:extLst>
              <a:ext uri="{FF2B5EF4-FFF2-40B4-BE49-F238E27FC236}">
                <a16:creationId xmlns:a16="http://schemas.microsoft.com/office/drawing/2014/main" id="{782F7A21-780F-4130-88E2-66E009579514}"/>
              </a:ext>
            </a:extLst>
          </p:cNvPr>
          <p:cNvSpPr>
            <a:spLocks noGrp="1"/>
          </p:cNvSpPr>
          <p:nvPr>
            <p:ph idx="1"/>
          </p:nvPr>
        </p:nvSpPr>
        <p:spPr/>
        <p:txBody>
          <a:bodyPr>
            <a:normAutofit/>
          </a:bodyPr>
          <a:lstStyle/>
          <a:p>
            <a:pPr>
              <a:buFont typeface="Arial" panose="020B0604020202020204" pitchFamily="34" charset="0"/>
              <a:buChar char="•"/>
            </a:pPr>
            <a:r>
              <a:rPr lang="en-US" sz="2800" dirty="0">
                <a:solidFill>
                  <a:schemeClr val="tx1"/>
                </a:solidFill>
                <a:latin typeface="Bahnschrift" panose="020B0502040204020203" pitchFamily="34" charset="0"/>
              </a:rPr>
              <a:t> Lottery generator is an application of random number generator.</a:t>
            </a:r>
          </a:p>
          <a:p>
            <a:pPr>
              <a:buFont typeface="Arial" panose="020B0604020202020204" pitchFamily="34" charset="0"/>
              <a:buChar char="•"/>
            </a:pPr>
            <a:r>
              <a:rPr lang="en-US" sz="2800" dirty="0">
                <a:solidFill>
                  <a:schemeClr val="tx1"/>
                </a:solidFill>
                <a:latin typeface="Bahnschrift" panose="020B0502040204020203" pitchFamily="34" charset="0"/>
              </a:rPr>
              <a:t> An random number is generated on 7 segment display which is considered as lottery number.</a:t>
            </a:r>
          </a:p>
          <a:p>
            <a:pPr>
              <a:buFont typeface="Arial" panose="020B0604020202020204" pitchFamily="34" charset="0"/>
              <a:buChar char="•"/>
            </a:pPr>
            <a:r>
              <a:rPr lang="en-US" sz="2800" dirty="0">
                <a:solidFill>
                  <a:schemeClr val="tx1"/>
                </a:solidFill>
                <a:latin typeface="Bahnschrift" panose="020B0502040204020203" pitchFamily="34" charset="0"/>
              </a:rPr>
              <a:t> It can be used in wide application like for picking up lucky draw, housie.</a:t>
            </a:r>
          </a:p>
          <a:p>
            <a:pPr marL="0" indent="0">
              <a:buNone/>
            </a:pPr>
            <a:endParaRPr lang="en-US" sz="2800" dirty="0">
              <a:solidFill>
                <a:schemeClr val="tx1"/>
              </a:solidFill>
              <a:latin typeface="Bahnschrift" panose="020B0502040204020203" pitchFamily="34" charset="0"/>
            </a:endParaRPr>
          </a:p>
          <a:p>
            <a:endParaRPr lang="en-IN" sz="28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46761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FA60-FACD-4A76-B73B-DFD2315A7860}"/>
              </a:ext>
            </a:extLst>
          </p:cNvPr>
          <p:cNvSpPr>
            <a:spLocks noGrp="1"/>
          </p:cNvSpPr>
          <p:nvPr>
            <p:ph type="title"/>
          </p:nvPr>
        </p:nvSpPr>
        <p:spPr/>
        <p:txBody>
          <a:bodyPr/>
          <a:lstStyle/>
          <a:p>
            <a:r>
              <a:rPr lang="en-IN" b="1" i="0" dirty="0">
                <a:solidFill>
                  <a:schemeClr val="accent5">
                    <a:lumMod val="50000"/>
                  </a:schemeClr>
                </a:solidFill>
                <a:effectLst/>
                <a:latin typeface="Oswald" panose="00000500000000000000" pitchFamily="2" charset="0"/>
              </a:rPr>
              <a:t>PARTS USED:</a:t>
            </a:r>
            <a:endParaRPr lang="en-IN" dirty="0">
              <a:solidFill>
                <a:schemeClr val="accent5">
                  <a:lumMod val="50000"/>
                </a:schemeClr>
              </a:solidFill>
            </a:endParaRPr>
          </a:p>
        </p:txBody>
      </p:sp>
      <p:sp>
        <p:nvSpPr>
          <p:cNvPr id="3" name="Content Placeholder 2">
            <a:extLst>
              <a:ext uri="{FF2B5EF4-FFF2-40B4-BE49-F238E27FC236}">
                <a16:creationId xmlns:a16="http://schemas.microsoft.com/office/drawing/2014/main" id="{8CA2F4A1-6A98-40E6-A0A9-0AAC9F14C532}"/>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sz="2800" b="0" i="0" dirty="0">
                <a:solidFill>
                  <a:srgbClr val="000000"/>
                </a:solidFill>
                <a:effectLst/>
                <a:latin typeface="Bahnschrift" panose="020B0502040204020203" pitchFamily="34" charset="0"/>
              </a:rPr>
              <a:t> Timer/Clock </a:t>
            </a:r>
            <a:r>
              <a:rPr lang="en-US" sz="2800" dirty="0">
                <a:solidFill>
                  <a:srgbClr val="000000"/>
                </a:solidFill>
                <a:latin typeface="Bahnschrift" panose="020B0502040204020203" pitchFamily="34" charset="0"/>
              </a:rPr>
              <a:t>(IC 555)</a:t>
            </a:r>
            <a:endParaRPr lang="en-US" sz="2800" b="0" i="0" dirty="0">
              <a:solidFill>
                <a:srgbClr val="000000"/>
              </a:solidFill>
              <a:effectLst/>
              <a:latin typeface="Bahnschrift" panose="020B0502040204020203" pitchFamily="34" charset="0"/>
            </a:endParaRPr>
          </a:p>
          <a:p>
            <a:pPr>
              <a:buFont typeface="Arial" panose="020B0604020202020204" pitchFamily="34" charset="0"/>
              <a:buChar char="•"/>
            </a:pPr>
            <a:r>
              <a:rPr lang="en-US" sz="2800" b="0" i="0" dirty="0">
                <a:solidFill>
                  <a:srgbClr val="000000"/>
                </a:solidFill>
                <a:effectLst/>
                <a:latin typeface="Bahnschrift" panose="020B0502040204020203" pitchFamily="34" charset="0"/>
              </a:rPr>
              <a:t> Decade </a:t>
            </a:r>
            <a:r>
              <a:rPr lang="en-US" sz="2800" dirty="0">
                <a:solidFill>
                  <a:srgbClr val="000000"/>
                </a:solidFill>
                <a:latin typeface="Bahnschrift" panose="020B0502040204020203" pitchFamily="34" charset="0"/>
              </a:rPr>
              <a:t>Counter (</a:t>
            </a:r>
            <a:r>
              <a:rPr lang="en-US" sz="2800" b="0" i="0" dirty="0">
                <a:solidFill>
                  <a:srgbClr val="000000"/>
                </a:solidFill>
                <a:effectLst/>
                <a:latin typeface="Bahnschrift" panose="020B0502040204020203" pitchFamily="34" charset="0"/>
              </a:rPr>
              <a:t>IC 4026)</a:t>
            </a:r>
          </a:p>
          <a:p>
            <a:pPr>
              <a:buFont typeface="Arial" panose="020B0604020202020204" pitchFamily="34" charset="0"/>
              <a:buChar char="•"/>
            </a:pPr>
            <a:r>
              <a:rPr lang="en-US" sz="2800" b="0" i="0" dirty="0">
                <a:solidFill>
                  <a:srgbClr val="000000"/>
                </a:solidFill>
                <a:effectLst/>
                <a:latin typeface="Bahnschrift" panose="020B0502040204020203" pitchFamily="34" charset="0"/>
              </a:rPr>
              <a:t> Common </a:t>
            </a:r>
            <a:r>
              <a:rPr lang="en-US" sz="2800" dirty="0">
                <a:solidFill>
                  <a:srgbClr val="000000"/>
                </a:solidFill>
                <a:latin typeface="Bahnschrift" panose="020B0502040204020203" pitchFamily="34" charset="0"/>
              </a:rPr>
              <a:t>Anode</a:t>
            </a:r>
            <a:r>
              <a:rPr lang="en-US" sz="2800" b="0" i="0" dirty="0">
                <a:solidFill>
                  <a:srgbClr val="000000"/>
                </a:solidFill>
                <a:effectLst/>
                <a:latin typeface="Bahnschrift" panose="020B0502040204020203" pitchFamily="34" charset="0"/>
              </a:rPr>
              <a:t> 7 segment display</a:t>
            </a:r>
          </a:p>
          <a:p>
            <a:pPr>
              <a:buFont typeface="Arial" panose="020B0604020202020204" pitchFamily="34" charset="0"/>
              <a:buChar char="•"/>
            </a:pPr>
            <a:r>
              <a:rPr lang="en-US" sz="2800" b="0" i="0" dirty="0">
                <a:solidFill>
                  <a:srgbClr val="000000"/>
                </a:solidFill>
                <a:effectLst/>
                <a:latin typeface="Bahnschrift" panose="020B0502040204020203" pitchFamily="34" charset="0"/>
              </a:rPr>
              <a:t> Resistors – 1k (2)</a:t>
            </a:r>
          </a:p>
          <a:p>
            <a:pPr>
              <a:buFont typeface="Arial" panose="020B0604020202020204" pitchFamily="34" charset="0"/>
              <a:buChar char="•"/>
            </a:pPr>
            <a:r>
              <a:rPr lang="en-US" sz="2800" b="0" i="0" dirty="0">
                <a:solidFill>
                  <a:srgbClr val="000000"/>
                </a:solidFill>
                <a:effectLst/>
                <a:latin typeface="Bahnschrift" panose="020B0502040204020203" pitchFamily="34" charset="0"/>
              </a:rPr>
              <a:t> Capacitors – 47uF</a:t>
            </a:r>
          </a:p>
          <a:p>
            <a:pPr>
              <a:buFont typeface="Arial" panose="020B0604020202020204" pitchFamily="34" charset="0"/>
              <a:buChar char="•"/>
            </a:pPr>
            <a:r>
              <a:rPr lang="en-US" sz="2800" dirty="0">
                <a:solidFill>
                  <a:srgbClr val="000000"/>
                </a:solidFill>
                <a:latin typeface="Bahnschrift" panose="020B0502040204020203" pitchFamily="34" charset="0"/>
              </a:rPr>
              <a:t> Single stranded wire</a:t>
            </a:r>
          </a:p>
          <a:p>
            <a:pPr>
              <a:buFont typeface="Arial" panose="020B0604020202020204" pitchFamily="34" charset="0"/>
              <a:buChar char="•"/>
            </a:pPr>
            <a:r>
              <a:rPr lang="en-US" sz="2800" b="0" i="0" dirty="0">
                <a:solidFill>
                  <a:srgbClr val="000000"/>
                </a:solidFill>
                <a:effectLst/>
                <a:latin typeface="Bahnschrift" panose="020B0502040204020203" pitchFamily="34" charset="0"/>
              </a:rPr>
              <a:t> Breadboard</a:t>
            </a:r>
          </a:p>
          <a:p>
            <a:pPr>
              <a:buFont typeface="Arial" panose="020B0604020202020204" pitchFamily="34" charset="0"/>
              <a:buChar char="•"/>
            </a:pPr>
            <a:r>
              <a:rPr lang="en-US" sz="2800" dirty="0">
                <a:solidFill>
                  <a:srgbClr val="000000"/>
                </a:solidFill>
                <a:latin typeface="Bahnschrift" panose="020B0502040204020203" pitchFamily="34" charset="0"/>
              </a:rPr>
              <a:t> NOT gate (IC 7404)</a:t>
            </a:r>
          </a:p>
          <a:p>
            <a:pPr>
              <a:buFont typeface="Arial" panose="020B0604020202020204" pitchFamily="34" charset="0"/>
              <a:buChar char="•"/>
            </a:pPr>
            <a:r>
              <a:rPr lang="en-US" sz="2800" b="0" i="0" dirty="0">
                <a:solidFill>
                  <a:srgbClr val="000000"/>
                </a:solidFill>
                <a:effectLst/>
                <a:latin typeface="Bahnschrift" panose="020B0502040204020203" pitchFamily="34" charset="0"/>
              </a:rPr>
              <a:t> Push Button-1</a:t>
            </a:r>
          </a:p>
          <a:p>
            <a:pPr marL="0" indent="0">
              <a:buNone/>
            </a:pPr>
            <a:endParaRPr lang="en-IN" sz="2800" dirty="0">
              <a:latin typeface="Bahnschrift" panose="020B0502040204020203" pitchFamily="34" charset="0"/>
            </a:endParaRPr>
          </a:p>
        </p:txBody>
      </p:sp>
    </p:spTree>
    <p:extLst>
      <p:ext uri="{BB962C8B-B14F-4D97-AF65-F5344CB8AC3E}">
        <p14:creationId xmlns:p14="http://schemas.microsoft.com/office/powerpoint/2010/main" val="288788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5E37-DC3E-40A8-AE90-A307B6678FE9}"/>
              </a:ext>
            </a:extLst>
          </p:cNvPr>
          <p:cNvSpPr>
            <a:spLocks noGrp="1"/>
          </p:cNvSpPr>
          <p:nvPr>
            <p:ph type="title"/>
          </p:nvPr>
        </p:nvSpPr>
        <p:spPr/>
        <p:txBody>
          <a:bodyPr/>
          <a:lstStyle/>
          <a:p>
            <a:r>
              <a:rPr lang="en-IN" b="1" i="0" dirty="0">
                <a:solidFill>
                  <a:schemeClr val="accent5">
                    <a:lumMod val="50000"/>
                  </a:schemeClr>
                </a:solidFill>
                <a:effectLst/>
                <a:latin typeface="Oswald" panose="00000500000000000000" pitchFamily="2" charset="0"/>
              </a:rPr>
              <a:t>BLOCK DIAGRAM:</a:t>
            </a:r>
            <a:endParaRPr lang="en-IN" dirty="0"/>
          </a:p>
        </p:txBody>
      </p:sp>
      <p:sp>
        <p:nvSpPr>
          <p:cNvPr id="8" name="Rectangle 7">
            <a:extLst>
              <a:ext uri="{FF2B5EF4-FFF2-40B4-BE49-F238E27FC236}">
                <a16:creationId xmlns:a16="http://schemas.microsoft.com/office/drawing/2014/main" id="{75A46442-E2E7-4579-A0C9-90DE932DA297}"/>
              </a:ext>
            </a:extLst>
          </p:cNvPr>
          <p:cNvSpPr/>
          <p:nvPr/>
        </p:nvSpPr>
        <p:spPr>
          <a:xfrm>
            <a:off x="4907504" y="2743533"/>
            <a:ext cx="1993895" cy="407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PUSH BUTTON</a:t>
            </a:r>
            <a:endParaRPr lang="en-IN" dirty="0"/>
          </a:p>
        </p:txBody>
      </p:sp>
      <p:cxnSp>
        <p:nvCxnSpPr>
          <p:cNvPr id="10" name="Straight Arrow Connector 9">
            <a:extLst>
              <a:ext uri="{FF2B5EF4-FFF2-40B4-BE49-F238E27FC236}">
                <a16:creationId xmlns:a16="http://schemas.microsoft.com/office/drawing/2014/main" id="{E5F14F09-462D-411B-8BCB-8EE1BE983FA5}"/>
              </a:ext>
            </a:extLst>
          </p:cNvPr>
          <p:cNvCxnSpPr>
            <a:cxnSpLocks/>
          </p:cNvCxnSpPr>
          <p:nvPr/>
        </p:nvCxnSpPr>
        <p:spPr>
          <a:xfrm>
            <a:off x="5904451" y="3159493"/>
            <a:ext cx="0" cy="269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E0EC341-38FA-42D9-B3DA-D2D48A015819}"/>
              </a:ext>
            </a:extLst>
          </p:cNvPr>
          <p:cNvSpPr/>
          <p:nvPr/>
        </p:nvSpPr>
        <p:spPr>
          <a:xfrm>
            <a:off x="4417348" y="4118119"/>
            <a:ext cx="2974204" cy="407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COUNT STARTS FROM 0 T0 99</a:t>
            </a:r>
            <a:endParaRPr lang="en-IN" dirty="0"/>
          </a:p>
        </p:txBody>
      </p:sp>
      <p:sp>
        <p:nvSpPr>
          <p:cNvPr id="19" name="Rectangle 18">
            <a:extLst>
              <a:ext uri="{FF2B5EF4-FFF2-40B4-BE49-F238E27FC236}">
                <a16:creationId xmlns:a16="http://schemas.microsoft.com/office/drawing/2014/main" id="{2BE3CF53-08AF-4453-B514-B7B7C76F3A32}"/>
              </a:ext>
            </a:extLst>
          </p:cNvPr>
          <p:cNvSpPr/>
          <p:nvPr/>
        </p:nvSpPr>
        <p:spPr>
          <a:xfrm>
            <a:off x="3923543" y="2066422"/>
            <a:ext cx="3886111" cy="407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FREQUENCY IS  GENERATED BY CLOCK</a:t>
            </a:r>
            <a:endParaRPr lang="en-IN" dirty="0"/>
          </a:p>
        </p:txBody>
      </p:sp>
      <p:sp>
        <p:nvSpPr>
          <p:cNvPr id="20" name="Rectangle 19">
            <a:extLst>
              <a:ext uri="{FF2B5EF4-FFF2-40B4-BE49-F238E27FC236}">
                <a16:creationId xmlns:a16="http://schemas.microsoft.com/office/drawing/2014/main" id="{67CB4D4A-4AF5-4178-B570-A4A472EFE914}"/>
              </a:ext>
            </a:extLst>
          </p:cNvPr>
          <p:cNvSpPr/>
          <p:nvPr/>
        </p:nvSpPr>
        <p:spPr>
          <a:xfrm>
            <a:off x="4442293" y="3430826"/>
            <a:ext cx="2924315" cy="407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FREQUENCY FED TO IC 4026</a:t>
            </a:r>
            <a:endParaRPr lang="en-IN" dirty="0"/>
          </a:p>
        </p:txBody>
      </p:sp>
      <p:sp>
        <p:nvSpPr>
          <p:cNvPr id="21" name="Rectangle 20">
            <a:extLst>
              <a:ext uri="{FF2B5EF4-FFF2-40B4-BE49-F238E27FC236}">
                <a16:creationId xmlns:a16="http://schemas.microsoft.com/office/drawing/2014/main" id="{716425AB-3B4E-4EAC-9BEA-6ACC5E1C0A73}"/>
              </a:ext>
            </a:extLst>
          </p:cNvPr>
          <p:cNvSpPr/>
          <p:nvPr/>
        </p:nvSpPr>
        <p:spPr>
          <a:xfrm>
            <a:off x="4118233" y="5486220"/>
            <a:ext cx="3496730" cy="407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DISPLAY OF A RANDOM NUMBER</a:t>
            </a:r>
            <a:endParaRPr lang="en-IN" dirty="0"/>
          </a:p>
        </p:txBody>
      </p:sp>
      <p:cxnSp>
        <p:nvCxnSpPr>
          <p:cNvPr id="22" name="Straight Arrow Connector 21">
            <a:extLst>
              <a:ext uri="{FF2B5EF4-FFF2-40B4-BE49-F238E27FC236}">
                <a16:creationId xmlns:a16="http://schemas.microsoft.com/office/drawing/2014/main" id="{C3FBD9A0-4726-4DEC-BC23-88E92DED5AE3}"/>
              </a:ext>
            </a:extLst>
          </p:cNvPr>
          <p:cNvCxnSpPr>
            <a:cxnSpLocks/>
          </p:cNvCxnSpPr>
          <p:nvPr/>
        </p:nvCxnSpPr>
        <p:spPr>
          <a:xfrm>
            <a:off x="5906548" y="2474026"/>
            <a:ext cx="0" cy="269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74D77DE-1FC0-4D62-A206-10544FC9D3AA}"/>
              </a:ext>
            </a:extLst>
          </p:cNvPr>
          <p:cNvCxnSpPr>
            <a:cxnSpLocks/>
          </p:cNvCxnSpPr>
          <p:nvPr/>
        </p:nvCxnSpPr>
        <p:spPr>
          <a:xfrm>
            <a:off x="5904450" y="3838430"/>
            <a:ext cx="0" cy="269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55AF774-0524-402E-A06D-A342A7DDBEAA}"/>
              </a:ext>
            </a:extLst>
          </p:cNvPr>
          <p:cNvCxnSpPr>
            <a:cxnSpLocks/>
          </p:cNvCxnSpPr>
          <p:nvPr/>
        </p:nvCxnSpPr>
        <p:spPr>
          <a:xfrm>
            <a:off x="5904450" y="4525723"/>
            <a:ext cx="0" cy="269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685BC6E7-3AEC-4AD1-BF0B-BD9E9DA9A8A0}"/>
              </a:ext>
            </a:extLst>
          </p:cNvPr>
          <p:cNvSpPr/>
          <p:nvPr/>
        </p:nvSpPr>
        <p:spPr>
          <a:xfrm>
            <a:off x="4408839" y="4795230"/>
            <a:ext cx="2974204" cy="407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PUSH BUTTON IS RELEASED</a:t>
            </a:r>
            <a:endParaRPr lang="en-IN" dirty="0"/>
          </a:p>
        </p:txBody>
      </p:sp>
      <p:cxnSp>
        <p:nvCxnSpPr>
          <p:cNvPr id="45" name="Straight Arrow Connector 44">
            <a:extLst>
              <a:ext uri="{FF2B5EF4-FFF2-40B4-BE49-F238E27FC236}">
                <a16:creationId xmlns:a16="http://schemas.microsoft.com/office/drawing/2014/main" id="{DAF641C4-50D9-4B5E-A41C-3CC6BB9B1B04}"/>
              </a:ext>
            </a:extLst>
          </p:cNvPr>
          <p:cNvCxnSpPr>
            <a:cxnSpLocks/>
          </p:cNvCxnSpPr>
          <p:nvPr/>
        </p:nvCxnSpPr>
        <p:spPr>
          <a:xfrm>
            <a:off x="5904450" y="5202834"/>
            <a:ext cx="0" cy="269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56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8FC8-67DD-4D4B-B010-B98756C0A4D6}"/>
              </a:ext>
            </a:extLst>
          </p:cNvPr>
          <p:cNvSpPr>
            <a:spLocks noGrp="1"/>
          </p:cNvSpPr>
          <p:nvPr>
            <p:ph type="title"/>
          </p:nvPr>
        </p:nvSpPr>
        <p:spPr/>
        <p:txBody>
          <a:bodyPr/>
          <a:lstStyle/>
          <a:p>
            <a:r>
              <a:rPr lang="en-IN" b="1" i="0" dirty="0">
                <a:solidFill>
                  <a:schemeClr val="accent5">
                    <a:lumMod val="50000"/>
                  </a:schemeClr>
                </a:solidFill>
                <a:effectLst/>
                <a:latin typeface="Oswald" panose="00000500000000000000" pitchFamily="2" charset="0"/>
              </a:rPr>
              <a:t>HOW IT WORKS:</a:t>
            </a:r>
            <a:endParaRPr lang="en-IN" dirty="0"/>
          </a:p>
        </p:txBody>
      </p:sp>
      <p:sp>
        <p:nvSpPr>
          <p:cNvPr id="3" name="Content Placeholder 2">
            <a:extLst>
              <a:ext uri="{FF2B5EF4-FFF2-40B4-BE49-F238E27FC236}">
                <a16:creationId xmlns:a16="http://schemas.microsoft.com/office/drawing/2014/main" id="{801EF40D-69F1-4BBD-A998-D21B2F27ABA8}"/>
              </a:ext>
            </a:extLst>
          </p:cNvPr>
          <p:cNvSpPr>
            <a:spLocks noGrp="1"/>
          </p:cNvSpPr>
          <p:nvPr>
            <p:ph idx="1"/>
          </p:nvPr>
        </p:nvSpPr>
        <p:spPr/>
        <p:txBody>
          <a:bodyPr>
            <a:normAutofit fontScale="85000" lnSpcReduction="20000"/>
          </a:bodyPr>
          <a:lstStyle/>
          <a:p>
            <a:pPr algn="just" fontAlgn="base">
              <a:lnSpc>
                <a:spcPct val="110000"/>
              </a:lnSpc>
              <a:buFont typeface="Arial" panose="020B0604020202020204" pitchFamily="34" charset="0"/>
              <a:buChar char="•"/>
            </a:pPr>
            <a:r>
              <a:rPr lang="en-US" sz="2800" b="0" i="0" dirty="0">
                <a:solidFill>
                  <a:srgbClr val="000000"/>
                </a:solidFill>
                <a:effectLst/>
                <a:latin typeface="Bahnschrift" panose="020B0502040204020203" pitchFamily="34" charset="0"/>
              </a:rPr>
              <a:t> </a:t>
            </a:r>
            <a:r>
              <a:rPr lang="en-US" b="0" i="0" dirty="0">
                <a:solidFill>
                  <a:srgbClr val="000000"/>
                </a:solidFill>
                <a:effectLst/>
                <a:latin typeface="Bahnschrift" panose="020B0502040204020203" pitchFamily="34" charset="0"/>
              </a:rPr>
              <a:t>In this circuit 555 timer is wired as astable multivibrator where it generates square waves to feed the IC 4026. The frequency of this square wave depends upon the value of R1,R2 and C1. The formula to determine the output frequency is </a:t>
            </a:r>
            <a:r>
              <a:rPr lang="en-US" b="1" i="1" dirty="0">
                <a:solidFill>
                  <a:srgbClr val="000000"/>
                </a:solidFill>
                <a:effectLst/>
                <a:latin typeface="Bahnschrift" panose="020B0502040204020203" pitchFamily="34" charset="0"/>
              </a:rPr>
              <a:t>f = 1.44 / ( R2 + 2R1 ) C1 </a:t>
            </a:r>
            <a:r>
              <a:rPr lang="en-US" b="0" i="0" dirty="0">
                <a:solidFill>
                  <a:srgbClr val="000000"/>
                </a:solidFill>
                <a:effectLst/>
                <a:latin typeface="Bahnschrift" panose="020B0502040204020203" pitchFamily="34" charset="0"/>
              </a:rPr>
              <a:t>which gives a square wave of frequency 480hz as output.</a:t>
            </a:r>
          </a:p>
          <a:p>
            <a:pPr algn="just" fontAlgn="base">
              <a:lnSpc>
                <a:spcPct val="110000"/>
              </a:lnSpc>
              <a:buFont typeface="Arial" panose="020B0604020202020204" pitchFamily="34" charset="0"/>
              <a:buChar char="•"/>
            </a:pPr>
            <a:r>
              <a:rPr lang="en-US" sz="2800" b="0" i="0" dirty="0">
                <a:solidFill>
                  <a:srgbClr val="000000"/>
                </a:solidFill>
                <a:effectLst/>
                <a:latin typeface="Bahnschrift" panose="020B0502040204020203" pitchFamily="34" charset="0"/>
              </a:rPr>
              <a:t> </a:t>
            </a:r>
            <a:r>
              <a:rPr lang="en-US" b="0" i="0" dirty="0">
                <a:solidFill>
                  <a:srgbClr val="000000"/>
                </a:solidFill>
                <a:effectLst/>
                <a:latin typeface="Bahnschrift" panose="020B0502040204020203" pitchFamily="34" charset="0"/>
              </a:rPr>
              <a:t>You should keep the frequency output high so that the user will cannot judge the number sequence by any means. A button is placed in way of this signal which is feed to the IC 4026 when button is pressed. IC 4026 is a 7 segment decoder which takes clock signal input. The IC counts from 0 to 9 with each individual clock pulse and resets back to 0 once it hits 9. This cycle repeats itself with the incoming clock signal. The chip also decodes these counted values of 0 to 9 and lights up the 7 segment accordingly.</a:t>
            </a:r>
          </a:p>
          <a:p>
            <a:pPr algn="just" fontAlgn="base">
              <a:lnSpc>
                <a:spcPct val="110000"/>
              </a:lnSpc>
              <a:buFont typeface="Arial" panose="020B0604020202020204" pitchFamily="34" charset="0"/>
              <a:buChar char="•"/>
            </a:pPr>
            <a:r>
              <a:rPr lang="en-US" sz="2800" b="0" i="0" dirty="0">
                <a:solidFill>
                  <a:srgbClr val="000000"/>
                </a:solidFill>
                <a:effectLst/>
                <a:latin typeface="Bahnschrift" panose="020B0502040204020203" pitchFamily="34" charset="0"/>
              </a:rPr>
              <a:t> </a:t>
            </a:r>
            <a:r>
              <a:rPr lang="en-US" b="0" i="0" dirty="0">
                <a:solidFill>
                  <a:srgbClr val="000000"/>
                </a:solidFill>
                <a:effectLst/>
                <a:latin typeface="Bahnschrift" panose="020B0502040204020203" pitchFamily="34" charset="0"/>
              </a:rPr>
              <a:t>Since the speed of the clock signal is too fast the IC will count from 0 to 9 almost 48 times ( due to 480 hertz clock signal ) in a matter of second. This makes the number appears in the 7 segment to be random and unpredictable in nature.</a:t>
            </a:r>
          </a:p>
          <a:p>
            <a:endParaRPr lang="en-IN" dirty="0">
              <a:latin typeface="Bahnschrift" panose="020B0502040204020203" pitchFamily="34" charset="0"/>
            </a:endParaRPr>
          </a:p>
        </p:txBody>
      </p:sp>
    </p:spTree>
    <p:extLst>
      <p:ext uri="{BB962C8B-B14F-4D97-AF65-F5344CB8AC3E}">
        <p14:creationId xmlns:p14="http://schemas.microsoft.com/office/powerpoint/2010/main" val="87744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AB86-5F54-4A1F-8383-F859ABADC74C}"/>
              </a:ext>
            </a:extLst>
          </p:cNvPr>
          <p:cNvSpPr>
            <a:spLocks noGrp="1"/>
          </p:cNvSpPr>
          <p:nvPr>
            <p:ph type="title"/>
          </p:nvPr>
        </p:nvSpPr>
        <p:spPr/>
        <p:txBody>
          <a:bodyPr/>
          <a:lstStyle/>
          <a:p>
            <a:r>
              <a:rPr lang="en-IN" b="1" dirty="0">
                <a:solidFill>
                  <a:schemeClr val="accent5">
                    <a:lumMod val="50000"/>
                  </a:schemeClr>
                </a:solidFill>
                <a:latin typeface="Oswald" panose="00000500000000000000" pitchFamily="2" charset="0"/>
              </a:rPr>
              <a:t>CIRCUIT DESIGN:</a:t>
            </a:r>
            <a:endParaRPr lang="en-IN" dirty="0"/>
          </a:p>
        </p:txBody>
      </p:sp>
      <p:pic>
        <p:nvPicPr>
          <p:cNvPr id="7" name="Content Placeholder 6">
            <a:extLst>
              <a:ext uri="{FF2B5EF4-FFF2-40B4-BE49-F238E27FC236}">
                <a16:creationId xmlns:a16="http://schemas.microsoft.com/office/drawing/2014/main" id="{6ACB41EC-5763-4313-A21B-1B5AEE329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405" y="1846263"/>
            <a:ext cx="7003515" cy="4022725"/>
          </a:xfrm>
        </p:spPr>
      </p:pic>
    </p:spTree>
    <p:extLst>
      <p:ext uri="{BB962C8B-B14F-4D97-AF65-F5344CB8AC3E}">
        <p14:creationId xmlns:p14="http://schemas.microsoft.com/office/powerpoint/2010/main" val="154439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0392-1978-440C-BF85-E89213132501}"/>
              </a:ext>
            </a:extLst>
          </p:cNvPr>
          <p:cNvSpPr>
            <a:spLocks noGrp="1"/>
          </p:cNvSpPr>
          <p:nvPr>
            <p:ph type="title"/>
          </p:nvPr>
        </p:nvSpPr>
        <p:spPr/>
        <p:txBody>
          <a:bodyPr/>
          <a:lstStyle/>
          <a:p>
            <a:r>
              <a:rPr lang="en-IN" b="1" dirty="0">
                <a:solidFill>
                  <a:schemeClr val="accent5">
                    <a:lumMod val="50000"/>
                  </a:schemeClr>
                </a:solidFill>
                <a:latin typeface="Oswald" panose="00000500000000000000" pitchFamily="2" charset="0"/>
              </a:rPr>
              <a:t>ALTERNATE CIRCUIT DESIGN:</a:t>
            </a:r>
            <a:endParaRPr lang="en-IN" dirty="0"/>
          </a:p>
        </p:txBody>
      </p:sp>
      <p:pic>
        <p:nvPicPr>
          <p:cNvPr id="9" name="Content Placeholder 8">
            <a:extLst>
              <a:ext uri="{FF2B5EF4-FFF2-40B4-BE49-F238E27FC236}">
                <a16:creationId xmlns:a16="http://schemas.microsoft.com/office/drawing/2014/main" id="{8195FE2A-AD6A-40EB-B037-25507633A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861958"/>
            <a:ext cx="10058400" cy="3991334"/>
          </a:xfrm>
        </p:spPr>
      </p:pic>
    </p:spTree>
    <p:extLst>
      <p:ext uri="{BB962C8B-B14F-4D97-AF65-F5344CB8AC3E}">
        <p14:creationId xmlns:p14="http://schemas.microsoft.com/office/powerpoint/2010/main" val="393880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2FAC-305A-488F-AA68-041ADF4D4AAF}"/>
              </a:ext>
            </a:extLst>
          </p:cNvPr>
          <p:cNvSpPr>
            <a:spLocks noGrp="1"/>
          </p:cNvSpPr>
          <p:nvPr>
            <p:ph type="title"/>
          </p:nvPr>
        </p:nvSpPr>
        <p:spPr/>
        <p:txBody>
          <a:bodyPr/>
          <a:lstStyle/>
          <a:p>
            <a:r>
              <a:rPr lang="en-IN" b="1" dirty="0">
                <a:solidFill>
                  <a:schemeClr val="accent5">
                    <a:lumMod val="50000"/>
                  </a:schemeClr>
                </a:solidFill>
                <a:latin typeface="Oswald" panose="00000500000000000000" pitchFamily="2" charset="0"/>
              </a:rPr>
              <a:t>DECISION MATRIX:</a:t>
            </a:r>
            <a:endParaRPr lang="en-IN" dirty="0"/>
          </a:p>
        </p:txBody>
      </p:sp>
      <p:graphicFrame>
        <p:nvGraphicFramePr>
          <p:cNvPr id="5" name="Table 5">
            <a:extLst>
              <a:ext uri="{FF2B5EF4-FFF2-40B4-BE49-F238E27FC236}">
                <a16:creationId xmlns:a16="http://schemas.microsoft.com/office/drawing/2014/main" id="{5A1D8DB5-DAE6-4F03-AEC3-F9A054E523DC}"/>
              </a:ext>
            </a:extLst>
          </p:cNvPr>
          <p:cNvGraphicFramePr>
            <a:graphicFrameLocks noGrp="1"/>
          </p:cNvGraphicFramePr>
          <p:nvPr>
            <p:ph idx="1"/>
            <p:extLst>
              <p:ext uri="{D42A27DB-BD31-4B8C-83A1-F6EECF244321}">
                <p14:modId xmlns:p14="http://schemas.microsoft.com/office/powerpoint/2010/main" val="1435977404"/>
              </p:ext>
            </p:extLst>
          </p:nvPr>
        </p:nvGraphicFramePr>
        <p:xfrm>
          <a:off x="1096963" y="1846263"/>
          <a:ext cx="10058400" cy="2633064"/>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977133396"/>
                    </a:ext>
                  </a:extLst>
                </a:gridCol>
                <a:gridCol w="2011680">
                  <a:extLst>
                    <a:ext uri="{9D8B030D-6E8A-4147-A177-3AD203B41FA5}">
                      <a16:colId xmlns:a16="http://schemas.microsoft.com/office/drawing/2014/main" val="2948746546"/>
                    </a:ext>
                  </a:extLst>
                </a:gridCol>
                <a:gridCol w="2011680">
                  <a:extLst>
                    <a:ext uri="{9D8B030D-6E8A-4147-A177-3AD203B41FA5}">
                      <a16:colId xmlns:a16="http://schemas.microsoft.com/office/drawing/2014/main" val="412996457"/>
                    </a:ext>
                  </a:extLst>
                </a:gridCol>
                <a:gridCol w="2011680">
                  <a:extLst>
                    <a:ext uri="{9D8B030D-6E8A-4147-A177-3AD203B41FA5}">
                      <a16:colId xmlns:a16="http://schemas.microsoft.com/office/drawing/2014/main" val="4112062380"/>
                    </a:ext>
                  </a:extLst>
                </a:gridCol>
                <a:gridCol w="2011680">
                  <a:extLst>
                    <a:ext uri="{9D8B030D-6E8A-4147-A177-3AD203B41FA5}">
                      <a16:colId xmlns:a16="http://schemas.microsoft.com/office/drawing/2014/main" val="4232279257"/>
                    </a:ext>
                  </a:extLst>
                </a:gridCol>
              </a:tblGrid>
              <a:tr h="844092">
                <a:tc>
                  <a:txBody>
                    <a:bodyPr/>
                    <a:lstStyle/>
                    <a:p>
                      <a:pPr algn="ctr"/>
                      <a:endParaRPr lang="en-IN" dirty="0"/>
                    </a:p>
                  </a:txBody>
                  <a:tcPr/>
                </a:tc>
                <a:tc>
                  <a:txBody>
                    <a:bodyPr/>
                    <a:lstStyle/>
                    <a:p>
                      <a:pPr algn="ctr"/>
                      <a:r>
                        <a:rPr lang="en-IN" sz="2000" dirty="0">
                          <a:latin typeface="Arial Rounded MT Bold" panose="020F0704030504030204" pitchFamily="34" charset="0"/>
                        </a:rPr>
                        <a:t>COST</a:t>
                      </a:r>
                    </a:p>
                    <a:p>
                      <a:pPr algn="ctr"/>
                      <a:r>
                        <a:rPr lang="en-IN" sz="2000" dirty="0">
                          <a:latin typeface="Arial Rounded MT Bold" panose="020F0704030504030204" pitchFamily="34" charset="0"/>
                        </a:rPr>
                        <a:t>(WEIGHT=05)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Rounded MT Bold" panose="020F0704030504030204" pitchFamily="34" charset="0"/>
                        </a:rPr>
                        <a:t>COMPLEXITY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Rounded MT Bold" panose="020F0704030504030204" pitchFamily="34" charset="0"/>
                        </a:rPr>
                        <a:t>(WEIGHT=03)</a:t>
                      </a:r>
                    </a:p>
                  </a:txBody>
                  <a:tcPr/>
                </a:tc>
                <a:tc>
                  <a:txBody>
                    <a:bodyPr/>
                    <a:lstStyle/>
                    <a:p>
                      <a:pPr algn="ctr"/>
                      <a:r>
                        <a:rPr lang="en-IN" sz="2000" dirty="0">
                          <a:latin typeface="Arial Rounded MT Bold" panose="020F0704030504030204" pitchFamily="34" charset="0"/>
                        </a:rPr>
                        <a:t>AVAILIBILTY</a:t>
                      </a:r>
                    </a:p>
                    <a:p>
                      <a:pPr algn="ctr"/>
                      <a:r>
                        <a:rPr lang="en-IN" sz="2000" dirty="0">
                          <a:latin typeface="Arial Rounded MT Bold" panose="020F0704030504030204" pitchFamily="34" charset="0"/>
                        </a:rPr>
                        <a:t>(WEIGHT=04)</a:t>
                      </a:r>
                    </a:p>
                  </a:txBody>
                  <a:tcPr/>
                </a:tc>
                <a:tc>
                  <a:txBody>
                    <a:bodyPr/>
                    <a:lstStyle/>
                    <a:p>
                      <a:pPr algn="ctr"/>
                      <a:r>
                        <a:rPr lang="en-IN" sz="2800" dirty="0">
                          <a:latin typeface="Arial Rounded MT Bold" panose="020F0704030504030204" pitchFamily="34" charset="0"/>
                        </a:rPr>
                        <a:t>SCORE</a:t>
                      </a:r>
                    </a:p>
                  </a:txBody>
                  <a:tcPr/>
                </a:tc>
                <a:extLst>
                  <a:ext uri="{0D108BD9-81ED-4DB2-BD59-A6C34878D82A}">
                    <a16:rowId xmlns:a16="http://schemas.microsoft.com/office/drawing/2014/main" val="4086787221"/>
                  </a:ext>
                </a:extLst>
              </a:tr>
              <a:tr h="844092">
                <a:tc>
                  <a:txBody>
                    <a:bodyPr/>
                    <a:lstStyle/>
                    <a:p>
                      <a:pPr algn="ctr"/>
                      <a:r>
                        <a:rPr lang="en-IN" sz="2800" dirty="0">
                          <a:latin typeface="Arial Rounded MT Bold" panose="020F0704030504030204" pitchFamily="34" charset="0"/>
                        </a:rPr>
                        <a:t>DESIGN 1</a:t>
                      </a:r>
                    </a:p>
                  </a:txBody>
                  <a:tcPr/>
                </a:tc>
                <a:tc>
                  <a:txBody>
                    <a:bodyPr/>
                    <a:lstStyle/>
                    <a:p>
                      <a:pPr algn="ctr"/>
                      <a:r>
                        <a:rPr lang="en-IN" sz="2800" dirty="0"/>
                        <a:t>05*05=25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dirty="0"/>
                        <a:t>05*03=15</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dirty="0"/>
                        <a:t>05*04=20</a:t>
                      </a:r>
                    </a:p>
                    <a:p>
                      <a:endParaRPr lang="en-IN" dirty="0"/>
                    </a:p>
                  </a:txBody>
                  <a:tcPr/>
                </a:tc>
                <a:tc>
                  <a:txBody>
                    <a:bodyPr/>
                    <a:lstStyle/>
                    <a:p>
                      <a:pPr algn="ctr"/>
                      <a:r>
                        <a:rPr lang="en-IN" sz="2800" b="1" dirty="0"/>
                        <a:t>60</a:t>
                      </a:r>
                    </a:p>
                  </a:txBody>
                  <a:tcPr/>
                </a:tc>
                <a:extLst>
                  <a:ext uri="{0D108BD9-81ED-4DB2-BD59-A6C34878D82A}">
                    <a16:rowId xmlns:a16="http://schemas.microsoft.com/office/drawing/2014/main" val="1006916224"/>
                  </a:ext>
                </a:extLst>
              </a:tr>
              <a:tr h="8440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dirty="0">
                          <a:latin typeface="Arial Rounded MT Bold" panose="020F0704030504030204" pitchFamily="34" charset="0"/>
                        </a:rPr>
                        <a:t>DESIGN 2</a:t>
                      </a:r>
                    </a:p>
                    <a:p>
                      <a:pPr algn="ctr"/>
                      <a:endParaRPr lang="en-IN" sz="2800" dirty="0">
                        <a:latin typeface="Arial Rounded MT Bold" panose="020F07040305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dirty="0"/>
                        <a:t>02*05=10</a:t>
                      </a:r>
                    </a:p>
                    <a:p>
                      <a:pPr algn="ctr"/>
                      <a:endParaRPr lang="en-IN"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dirty="0"/>
                        <a:t>04*03=12</a:t>
                      </a:r>
                    </a:p>
                    <a:p>
                      <a:pPr algn="ctr"/>
                      <a:endParaRPr lang="en-IN"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dirty="0"/>
                        <a:t>03*04=12</a:t>
                      </a:r>
                    </a:p>
                    <a:p>
                      <a:pPr algn="ctr"/>
                      <a:endParaRPr lang="en-IN" sz="2800" dirty="0"/>
                    </a:p>
                  </a:txBody>
                  <a:tcPr/>
                </a:tc>
                <a:tc>
                  <a:txBody>
                    <a:bodyPr/>
                    <a:lstStyle/>
                    <a:p>
                      <a:pPr algn="ctr"/>
                      <a:r>
                        <a:rPr lang="en-IN" sz="2800" b="1" dirty="0"/>
                        <a:t>34</a:t>
                      </a:r>
                    </a:p>
                  </a:txBody>
                  <a:tcPr/>
                </a:tc>
                <a:extLst>
                  <a:ext uri="{0D108BD9-81ED-4DB2-BD59-A6C34878D82A}">
                    <a16:rowId xmlns:a16="http://schemas.microsoft.com/office/drawing/2014/main" val="3956212732"/>
                  </a:ext>
                </a:extLst>
              </a:tr>
            </a:tbl>
          </a:graphicData>
        </a:graphic>
      </p:graphicFrame>
      <p:sp>
        <p:nvSpPr>
          <p:cNvPr id="6" name="TextBox 5">
            <a:extLst>
              <a:ext uri="{FF2B5EF4-FFF2-40B4-BE49-F238E27FC236}">
                <a16:creationId xmlns:a16="http://schemas.microsoft.com/office/drawing/2014/main" id="{8319104B-511F-4046-95FF-2F2D36615637}"/>
              </a:ext>
            </a:extLst>
          </p:cNvPr>
          <p:cNvSpPr txBox="1"/>
          <p:nvPr/>
        </p:nvSpPr>
        <p:spPr>
          <a:xfrm>
            <a:off x="1096963" y="4791808"/>
            <a:ext cx="10058400" cy="830997"/>
          </a:xfrm>
          <a:prstGeom prst="rect">
            <a:avLst/>
          </a:prstGeom>
          <a:noFill/>
        </p:spPr>
        <p:txBody>
          <a:bodyPr wrap="square" rtlCol="0">
            <a:spAutoFit/>
          </a:bodyPr>
          <a:lstStyle/>
          <a:p>
            <a:pPr algn="just"/>
            <a:r>
              <a:rPr lang="en-IN" sz="2400" dirty="0">
                <a:latin typeface="Bahnschrift" panose="020B0502040204020203" pitchFamily="34" charset="0"/>
              </a:rPr>
              <a:t>Since the score of Design 1 is high compared to Design 2, we prefer Design 1 over Design 2. Hence, we select Design 1 as our Final Design.</a:t>
            </a:r>
          </a:p>
        </p:txBody>
      </p:sp>
    </p:spTree>
    <p:extLst>
      <p:ext uri="{BB962C8B-B14F-4D97-AF65-F5344CB8AC3E}">
        <p14:creationId xmlns:p14="http://schemas.microsoft.com/office/powerpoint/2010/main" val="110667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00FF-857E-47E7-AEF1-9212D53D47F1}"/>
              </a:ext>
            </a:extLst>
          </p:cNvPr>
          <p:cNvSpPr>
            <a:spLocks noGrp="1"/>
          </p:cNvSpPr>
          <p:nvPr>
            <p:ph type="title"/>
          </p:nvPr>
        </p:nvSpPr>
        <p:spPr/>
        <p:txBody>
          <a:bodyPr/>
          <a:lstStyle/>
          <a:p>
            <a:r>
              <a:rPr lang="en-IN" b="1" dirty="0">
                <a:solidFill>
                  <a:schemeClr val="accent5">
                    <a:lumMod val="50000"/>
                  </a:schemeClr>
                </a:solidFill>
                <a:latin typeface="Oswald" panose="00000500000000000000" pitchFamily="2" charset="0"/>
              </a:rPr>
              <a:t>SIMULATION:</a:t>
            </a:r>
          </a:p>
        </p:txBody>
      </p:sp>
      <p:pic>
        <p:nvPicPr>
          <p:cNvPr id="7" name="Content Placeholder 6">
            <a:extLst>
              <a:ext uri="{FF2B5EF4-FFF2-40B4-BE49-F238E27FC236}">
                <a16:creationId xmlns:a16="http://schemas.microsoft.com/office/drawing/2014/main" id="{CA94027F-50DE-4CE1-8F27-85DE94DAF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118" y="1846263"/>
            <a:ext cx="7700089" cy="4022725"/>
          </a:xfrm>
        </p:spPr>
      </p:pic>
    </p:spTree>
    <p:extLst>
      <p:ext uri="{BB962C8B-B14F-4D97-AF65-F5344CB8AC3E}">
        <p14:creationId xmlns:p14="http://schemas.microsoft.com/office/powerpoint/2010/main" val="30095032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180</TotalTime>
  <Words>587</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Aparajita</vt:lpstr>
      <vt:lpstr>Arial</vt:lpstr>
      <vt:lpstr>Arial Narrow</vt:lpstr>
      <vt:lpstr>Arial Rounded MT Bold</vt:lpstr>
      <vt:lpstr>Bahnschrift</vt:lpstr>
      <vt:lpstr>Calibri</vt:lpstr>
      <vt:lpstr>Calibri Light</vt:lpstr>
      <vt:lpstr>Oswald</vt:lpstr>
      <vt:lpstr>Wingdings</vt:lpstr>
      <vt:lpstr>Retrospect</vt:lpstr>
      <vt:lpstr>COURSE PROJECT </vt:lpstr>
      <vt:lpstr>INTRODUCTION:</vt:lpstr>
      <vt:lpstr>PARTS USED:</vt:lpstr>
      <vt:lpstr>BLOCK DIAGRAM:</vt:lpstr>
      <vt:lpstr>HOW IT WORKS:</vt:lpstr>
      <vt:lpstr>CIRCUIT DESIGN:</vt:lpstr>
      <vt:lpstr>ALTERNATE CIRCUIT DESIGN:</vt:lpstr>
      <vt:lpstr>DECISION MATRIX:</vt:lpstr>
      <vt:lpstr>SIMULATION:</vt:lpstr>
      <vt:lpstr>IMPLEMENTATION:</vt:lpstr>
      <vt:lpstr>PIN DIAGRAM :</vt:lpstr>
      <vt:lpstr>PIN DIAGRAM :</vt:lpstr>
      <vt:lpstr>RESULT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dc:title>
  <dc:creator>Sneha GH</dc:creator>
  <cp:lastModifiedBy>01fe20bec210</cp:lastModifiedBy>
  <cp:revision>18</cp:revision>
  <dcterms:created xsi:type="dcterms:W3CDTF">2022-01-04T08:27:08Z</dcterms:created>
  <dcterms:modified xsi:type="dcterms:W3CDTF">2022-01-09T11:29:03Z</dcterms:modified>
</cp:coreProperties>
</file>