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72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5F5"/>
          </a:solidFill>
        </a:fill>
      </a:tcStyle>
    </a:wholeTbl>
    <a:band2H>
      <a:tcTxStyle/>
      <a:tcStyle>
        <a:tcBdr/>
        <a:fill>
          <a:solidFill>
            <a:srgbClr val="E7F2FA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0DB"/>
          </a:solidFill>
        </a:fill>
      </a:tcStyle>
    </a:wholeTbl>
    <a:band2H>
      <a:tcTxStyle/>
      <a:tcStyle>
        <a:tcBdr/>
        <a:fill>
          <a:solidFill>
            <a:srgbClr val="E7E9EE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CCE8"/>
          </a:solidFill>
        </a:fill>
      </a:tcStyle>
    </a:wholeTbl>
    <a:band2H>
      <a:tcTxStyle/>
      <a:tcStyle>
        <a:tcBdr/>
        <a:fill>
          <a:solidFill>
            <a:srgbClr val="FBE7F4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75" d="100"/>
          <a:sy n="75" d="100"/>
        </p:scale>
        <p:origin x="72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3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27221" y="156"/>
            <a:ext cx="2356674" cy="6853097"/>
            <a:chOff x="0" y="0"/>
            <a:chExt cx="2356673" cy="6853095"/>
          </a:xfrm>
        </p:grpSpPr>
        <p:sp>
          <p:nvSpPr>
            <p:cNvPr id="52" name="Freeform 27"/>
            <p:cNvSpPr/>
            <p:nvPr/>
          </p:nvSpPr>
          <p:spPr>
            <a:xfrm>
              <a:off x="0" y="-1"/>
              <a:ext cx="494327" cy="440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5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Freeform 6"/>
          <p:cNvSpPr/>
          <p:nvPr/>
        </p:nvSpPr>
        <p:spPr>
          <a:xfrm>
            <a:off x="-1" y="4323810"/>
            <a:ext cx="1742309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24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6" name="Group 9"/>
          <p:cNvGrpSpPr/>
          <p:nvPr/>
        </p:nvGrpSpPr>
        <p:grpSpPr>
          <a:xfrm>
            <a:off x="27221" y="156"/>
            <a:ext cx="2356674" cy="6853097"/>
            <a:chOff x="0" y="0"/>
            <a:chExt cx="2356673" cy="6853095"/>
          </a:xfrm>
        </p:grpSpPr>
        <p:sp>
          <p:nvSpPr>
            <p:cNvPr id="254" name="Freeform 27"/>
            <p:cNvSpPr/>
            <p:nvPr/>
          </p:nvSpPr>
          <p:spPr>
            <a:xfrm>
              <a:off x="0" y="-1"/>
              <a:ext cx="494327" cy="440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Title Text"/>
          <p:cNvSpPr txBox="1">
            <a:spLocks noGrp="1"/>
          </p:cNvSpPr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271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TextBox 13"/>
          <p:cNvSpPr txBox="1"/>
          <p:nvPr/>
        </p:nvSpPr>
        <p:spPr>
          <a:xfrm>
            <a:off x="2513372" y="327092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273" name="TextBox 14"/>
          <p:cNvSpPr txBox="1"/>
          <p:nvPr/>
        </p:nvSpPr>
        <p:spPr>
          <a:xfrm>
            <a:off x="11160571" y="258439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2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31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43" name="Group 9"/>
          <p:cNvGrpSpPr/>
          <p:nvPr/>
        </p:nvGrpSpPr>
        <p:grpSpPr>
          <a:xfrm>
            <a:off x="27221" y="156"/>
            <a:ext cx="2356674" cy="6853097"/>
            <a:chOff x="0" y="0"/>
            <a:chExt cx="2356673" cy="6853095"/>
          </a:xfrm>
        </p:grpSpPr>
        <p:sp>
          <p:nvSpPr>
            <p:cNvPr id="331" name="Freeform 27"/>
            <p:cNvSpPr/>
            <p:nvPr/>
          </p:nvSpPr>
          <p:spPr>
            <a:xfrm>
              <a:off x="0" y="-1"/>
              <a:ext cx="494327" cy="440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7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9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0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Title Text"/>
          <p:cNvSpPr txBox="1">
            <a:spLocks noGrp="1"/>
          </p:cNvSpPr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4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9" name="TextBox 16"/>
          <p:cNvSpPr txBox="1"/>
          <p:nvPr/>
        </p:nvSpPr>
        <p:spPr>
          <a:xfrm>
            <a:off x="2513372" y="327092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350" name="TextBox 17"/>
          <p:cNvSpPr txBox="1"/>
          <p:nvPr/>
        </p:nvSpPr>
        <p:spPr>
          <a:xfrm>
            <a:off x="11160571" y="258439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3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35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83" name="Group 9"/>
          <p:cNvGrpSpPr/>
          <p:nvPr/>
        </p:nvGrpSpPr>
        <p:grpSpPr>
          <a:xfrm>
            <a:off x="27221" y="156"/>
            <a:ext cx="2356674" cy="6853097"/>
            <a:chOff x="0" y="0"/>
            <a:chExt cx="2356673" cy="6853095"/>
          </a:xfrm>
        </p:grpSpPr>
        <p:sp>
          <p:nvSpPr>
            <p:cNvPr id="371" name="Freeform 27"/>
            <p:cNvSpPr/>
            <p:nvPr/>
          </p:nvSpPr>
          <p:spPr>
            <a:xfrm>
              <a:off x="0" y="-1"/>
              <a:ext cx="494327" cy="440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9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0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2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Title Text"/>
          <p:cNvSpPr txBox="1">
            <a:spLocks noGrp="1"/>
          </p:cNvSpPr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8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8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0" name="Group 9"/>
          <p:cNvGrpSpPr/>
          <p:nvPr/>
        </p:nvGrpSpPr>
        <p:grpSpPr>
          <a:xfrm>
            <a:off x="27221" y="156"/>
            <a:ext cx="2356674" cy="6853097"/>
            <a:chOff x="0" y="0"/>
            <a:chExt cx="2356673" cy="6853095"/>
          </a:xfrm>
        </p:grpSpPr>
        <p:sp>
          <p:nvSpPr>
            <p:cNvPr id="98" name="Freeform 27"/>
            <p:cNvSpPr/>
            <p:nvPr/>
          </p:nvSpPr>
          <p:spPr>
            <a:xfrm>
              <a:off x="0" y="-1"/>
              <a:ext cx="494327" cy="440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589211" y="1598613"/>
            <a:ext cx="3505199" cy="426243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6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91" name="Group 9"/>
          <p:cNvGrpSpPr/>
          <p:nvPr/>
        </p:nvGrpSpPr>
        <p:grpSpPr>
          <a:xfrm>
            <a:off x="27221" y="156"/>
            <a:ext cx="2356674" cy="6853097"/>
            <a:chOff x="0" y="0"/>
            <a:chExt cx="2356673" cy="6853095"/>
          </a:xfrm>
        </p:grpSpPr>
        <p:sp>
          <p:nvSpPr>
            <p:cNvPr id="179" name="Freeform 27"/>
            <p:cNvSpPr/>
            <p:nvPr/>
          </p:nvSpPr>
          <p:spPr>
            <a:xfrm>
              <a:off x="0" y="-1"/>
              <a:ext cx="494327" cy="440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94" name="Picture Placeholder 2"/>
          <p:cNvSpPr>
            <a:spLocks noGrp="1"/>
          </p:cNvSpPr>
          <p:nvPr>
            <p:ph type="pic" idx="21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20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29" name="Group 9"/>
          <p:cNvGrpSpPr/>
          <p:nvPr/>
        </p:nvGrpSpPr>
        <p:grpSpPr>
          <a:xfrm>
            <a:off x="27221" y="156"/>
            <a:ext cx="2356674" cy="6853097"/>
            <a:chOff x="0" y="0"/>
            <a:chExt cx="2356673" cy="6853095"/>
          </a:xfrm>
        </p:grpSpPr>
        <p:sp>
          <p:nvSpPr>
            <p:cNvPr id="217" name="Freeform 27"/>
            <p:cNvSpPr/>
            <p:nvPr/>
          </p:nvSpPr>
          <p:spPr>
            <a:xfrm>
              <a:off x="0" y="-1"/>
              <a:ext cx="494327" cy="440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Title Text"/>
          <p:cNvSpPr txBox="1">
            <a:spLocks noGrp="1"/>
          </p:cNvSpPr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" name="Group 9"/>
          <p:cNvGrpSpPr/>
          <p:nvPr/>
        </p:nvGrpSpPr>
        <p:grpSpPr>
          <a:xfrm>
            <a:off x="27221" y="156"/>
            <a:ext cx="2356674" cy="6853097"/>
            <a:chOff x="0" y="0"/>
            <a:chExt cx="2356673" cy="6853095"/>
          </a:xfrm>
        </p:grpSpPr>
        <p:sp>
          <p:nvSpPr>
            <p:cNvPr id="15" name="Freeform 27"/>
            <p:cNvSpPr/>
            <p:nvPr/>
          </p:nvSpPr>
          <p:spPr>
            <a:xfrm>
              <a:off x="0" y="-1"/>
              <a:ext cx="494327" cy="440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itle 1"/>
          <p:cNvSpPr txBox="1">
            <a:spLocks noGrp="1"/>
          </p:cNvSpPr>
          <p:nvPr>
            <p:ph type="ctrTitle"/>
          </p:nvPr>
        </p:nvSpPr>
        <p:spPr>
          <a:xfrm>
            <a:off x="2589212" y="2514599"/>
            <a:ext cx="8915401" cy="2262783"/>
          </a:xfrm>
          <a:prstGeom prst="rect">
            <a:avLst/>
          </a:prstGeom>
        </p:spPr>
        <p:txBody>
          <a:bodyPr/>
          <a:lstStyle/>
          <a:p>
            <a:pPr algn="r">
              <a:defRPr sz="6400" b="1"/>
            </a:pPr>
            <a:r>
              <a:rPr dirty="0"/>
              <a:t>OSED EVALUATION </a:t>
            </a:r>
            <a:br>
              <a:rPr dirty="0"/>
            </a:br>
            <a:endParaRPr dirty="0"/>
          </a:p>
        </p:txBody>
      </p:sp>
      <p:graphicFrame>
        <p:nvGraphicFramePr>
          <p:cNvPr id="399" name="Table 3"/>
          <p:cNvGraphicFramePr/>
          <p:nvPr>
            <p:extLst>
              <p:ext uri="{D42A27DB-BD31-4B8C-83A1-F6EECF244321}">
                <p14:modId xmlns:p14="http://schemas.microsoft.com/office/powerpoint/2010/main" val="374841452"/>
              </p:ext>
            </p:extLst>
          </p:nvPr>
        </p:nvGraphicFramePr>
        <p:xfrm>
          <a:off x="3376612" y="4474543"/>
          <a:ext cx="8127999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USN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ROLL NUMBER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dirty="0"/>
                        <a:t>Rahul RC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01FE20BEC2</a:t>
                      </a:r>
                      <a:r>
                        <a:rPr lang="en-US" dirty="0"/>
                        <a:t>1</a:t>
                      </a:r>
                      <a:r>
                        <a:rPr dirty="0"/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42</a:t>
                      </a: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dirty="0"/>
                        <a:t>Sneha GH</a:t>
                      </a:r>
                      <a:endParaRPr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01FE20BEC2</a:t>
                      </a:r>
                      <a:r>
                        <a:rPr lang="en-US" dirty="0"/>
                        <a:t>09</a:t>
                      </a:r>
                      <a:endParaRPr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42</a:t>
                      </a: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Neyush Mohta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01FE20BEC213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429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Sagar CK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01FE20BEC206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422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132011" y="708376"/>
            <a:ext cx="8915401" cy="1628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sz="1400" dirty="0"/>
              <a:t>int main (void) 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sz="1400" dirty="0"/>
              <a:t>{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sz="1400" dirty="0"/>
              <a:t>serial();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sz="1400" dirty="0" err="1"/>
              <a:t>os_sys_init</a:t>
            </a:r>
            <a:r>
              <a:rPr lang="en-US" sz="1400" dirty="0"/>
              <a:t>(job1);		//initialize job1 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sz="1400" dirty="0"/>
              <a:t>while (1);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sz="1400" dirty="0"/>
              <a:t>}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9112738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HANK YOU"/>
          <p:cNvSpPr txBox="1">
            <a:spLocks noGrp="1"/>
          </p:cNvSpPr>
          <p:nvPr>
            <p:ph type="title"/>
          </p:nvPr>
        </p:nvSpPr>
        <p:spPr>
          <a:xfrm>
            <a:off x="4489748" y="3044195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 algn="ctr">
              <a:defRPr sz="4800" b="1"/>
            </a:lvl1pPr>
          </a:lstStyle>
          <a:p>
            <a:r>
              <a:t>PROBLEM STATEMENT</a:t>
            </a:r>
          </a:p>
        </p:txBody>
      </p:sp>
      <p:sp>
        <p:nvSpPr>
          <p:cNvPr id="40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 3"/>
              <a:buNone/>
            </a:lvl1pPr>
          </a:lstStyle>
          <a:p>
            <a:r>
              <a:rPr lang="en-US" dirty="0"/>
              <a:t>-&gt;An equipment in an industry continuously monitors the temperature to open or close a valve to the air conditioner. Realize the system.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 algn="ctr">
              <a:defRPr sz="4800" b="1"/>
            </a:lvl1pPr>
          </a:lstStyle>
          <a:p>
            <a:r>
              <a:t>BLOCK DIAGRAM</a:t>
            </a:r>
          </a:p>
        </p:txBody>
      </p:sp>
      <p:grpSp>
        <p:nvGrpSpPr>
          <p:cNvPr id="407" name="Rectangle 6"/>
          <p:cNvGrpSpPr/>
          <p:nvPr/>
        </p:nvGrpSpPr>
        <p:grpSpPr>
          <a:xfrm>
            <a:off x="839788" y="2449445"/>
            <a:ext cx="2522538" cy="962125"/>
            <a:chOff x="0" y="0"/>
            <a:chExt cx="3175208" cy="1254871"/>
          </a:xfrm>
        </p:grpSpPr>
        <p:sp>
          <p:nvSpPr>
            <p:cNvPr id="405" name="Rectangle"/>
            <p:cNvSpPr/>
            <p:nvPr/>
          </p:nvSpPr>
          <p:spPr>
            <a:xfrm>
              <a:off x="0" y="0"/>
              <a:ext cx="3175209" cy="1254872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2727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LPC2148"/>
            <p:cNvSpPr txBox="1"/>
            <p:nvPr/>
          </p:nvSpPr>
          <p:spPr>
            <a:xfrm>
              <a:off x="104876" y="265022"/>
              <a:ext cx="2965456" cy="724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LPC</a:t>
              </a:r>
              <a:r>
                <a:rPr lang="en-US" dirty="0"/>
                <a:t>2148</a:t>
              </a:r>
              <a:endParaRPr dirty="0"/>
            </a:p>
          </p:txBody>
        </p:sp>
      </p:grpSp>
      <p:grpSp>
        <p:nvGrpSpPr>
          <p:cNvPr id="410" name="Rectangle 7"/>
          <p:cNvGrpSpPr/>
          <p:nvPr/>
        </p:nvGrpSpPr>
        <p:grpSpPr>
          <a:xfrm>
            <a:off x="9250992" y="2554188"/>
            <a:ext cx="1979075" cy="654188"/>
            <a:chOff x="0" y="0"/>
            <a:chExt cx="1979073" cy="654187"/>
          </a:xfrm>
        </p:grpSpPr>
        <p:sp>
          <p:nvSpPr>
            <p:cNvPr id="408" name="Rectangle"/>
            <p:cNvSpPr/>
            <p:nvPr/>
          </p:nvSpPr>
          <p:spPr>
            <a:xfrm>
              <a:off x="0" y="-1"/>
              <a:ext cx="1979074" cy="654189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2727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" name="JOB1"/>
            <p:cNvSpPr txBox="1"/>
            <p:nvPr/>
          </p:nvSpPr>
          <p:spPr>
            <a:xfrm>
              <a:off x="53657" y="141673"/>
              <a:ext cx="18717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Start Task1</a:t>
              </a:r>
              <a:endParaRPr dirty="0"/>
            </a:p>
          </p:txBody>
        </p:sp>
      </p:grpSp>
      <p:grpSp>
        <p:nvGrpSpPr>
          <p:cNvPr id="413" name="Rectangle 8"/>
          <p:cNvGrpSpPr/>
          <p:nvPr/>
        </p:nvGrpSpPr>
        <p:grpSpPr>
          <a:xfrm>
            <a:off x="9250992" y="3985623"/>
            <a:ext cx="1979076" cy="699583"/>
            <a:chOff x="0" y="0"/>
            <a:chExt cx="1979074" cy="699581"/>
          </a:xfrm>
        </p:grpSpPr>
        <p:sp>
          <p:nvSpPr>
            <p:cNvPr id="411" name="Rectangle"/>
            <p:cNvSpPr/>
            <p:nvPr/>
          </p:nvSpPr>
          <p:spPr>
            <a:xfrm>
              <a:off x="0" y="0"/>
              <a:ext cx="1979074" cy="699581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2727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2" name="EXTERNAL INTERRUPT"/>
            <p:cNvSpPr txBox="1"/>
            <p:nvPr/>
          </p:nvSpPr>
          <p:spPr>
            <a:xfrm>
              <a:off x="53657" y="26627"/>
              <a:ext cx="1871760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Read </a:t>
              </a:r>
              <a:r>
                <a:rPr lang="en-US" dirty="0" err="1"/>
                <a:t>ADC_Value</a:t>
              </a:r>
              <a:r>
                <a:rPr lang="en-US" dirty="0"/>
                <a:t> </a:t>
              </a:r>
              <a:endParaRPr dirty="0"/>
            </a:p>
          </p:txBody>
        </p:sp>
      </p:grpSp>
      <p:grpSp>
        <p:nvGrpSpPr>
          <p:cNvPr id="416" name="Rectangle 9"/>
          <p:cNvGrpSpPr/>
          <p:nvPr/>
        </p:nvGrpSpPr>
        <p:grpSpPr>
          <a:xfrm>
            <a:off x="5808806" y="3596753"/>
            <a:ext cx="2657474" cy="1477325"/>
            <a:chOff x="0" y="-422512"/>
            <a:chExt cx="1580745" cy="1477324"/>
          </a:xfrm>
        </p:grpSpPr>
        <p:sp>
          <p:nvSpPr>
            <p:cNvPr id="414" name="Rectangle"/>
            <p:cNvSpPr/>
            <p:nvPr/>
          </p:nvSpPr>
          <p:spPr>
            <a:xfrm>
              <a:off x="0" y="0"/>
              <a:ext cx="1580745" cy="632298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2727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5" name="LCD"/>
            <p:cNvSpPr/>
            <p:nvPr/>
          </p:nvSpPr>
          <p:spPr>
            <a:xfrm>
              <a:off x="53657" y="-422512"/>
              <a:ext cx="1473431" cy="147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Send </a:t>
              </a:r>
              <a:r>
                <a:rPr lang="en-US" dirty="0" err="1"/>
                <a:t>ADC_Valueto</a:t>
              </a:r>
              <a:r>
                <a:rPr lang="en-US" dirty="0"/>
                <a:t> </a:t>
              </a:r>
              <a:r>
                <a:rPr lang="en-US" dirty="0" err="1"/>
                <a:t>MessageBox</a:t>
              </a:r>
              <a:endParaRPr dirty="0"/>
            </a:p>
          </p:txBody>
        </p:sp>
      </p:grpSp>
      <p:grpSp>
        <p:nvGrpSpPr>
          <p:cNvPr id="18" name="Rectangle 7">
            <a:extLst>
              <a:ext uri="{FF2B5EF4-FFF2-40B4-BE49-F238E27FC236}">
                <a16:creationId xmlns:a16="http://schemas.microsoft.com/office/drawing/2014/main" id="{BF3DE6D8-C650-41E3-81E6-313F9ED79AFE}"/>
              </a:ext>
            </a:extLst>
          </p:cNvPr>
          <p:cNvGrpSpPr/>
          <p:nvPr/>
        </p:nvGrpSpPr>
        <p:grpSpPr>
          <a:xfrm>
            <a:off x="3790950" y="2618217"/>
            <a:ext cx="2193957" cy="654190"/>
            <a:chOff x="0" y="14803"/>
            <a:chExt cx="1979074" cy="654189"/>
          </a:xfrm>
        </p:grpSpPr>
        <p:sp>
          <p:nvSpPr>
            <p:cNvPr id="19" name="Rectangle">
              <a:extLst>
                <a:ext uri="{FF2B5EF4-FFF2-40B4-BE49-F238E27FC236}">
                  <a16:creationId xmlns:a16="http://schemas.microsoft.com/office/drawing/2014/main" id="{C9A30C8D-B916-487B-8F10-80A0AFF7F82B}"/>
                </a:ext>
              </a:extLst>
            </p:cNvPr>
            <p:cNvSpPr/>
            <p:nvPr/>
          </p:nvSpPr>
          <p:spPr>
            <a:xfrm>
              <a:off x="0" y="14803"/>
              <a:ext cx="1979074" cy="654189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2727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JOB1">
              <a:extLst>
                <a:ext uri="{FF2B5EF4-FFF2-40B4-BE49-F238E27FC236}">
                  <a16:creationId xmlns:a16="http://schemas.microsoft.com/office/drawing/2014/main" id="{EB189B1C-08D5-4D24-BCD6-2D5866D641D6}"/>
                </a:ext>
              </a:extLst>
            </p:cNvPr>
            <p:cNvSpPr txBox="1"/>
            <p:nvPr/>
          </p:nvSpPr>
          <p:spPr>
            <a:xfrm>
              <a:off x="71647" y="149831"/>
              <a:ext cx="1871760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dirty="0" err="1"/>
                <a:t>Maliboox_Define</a:t>
              </a:r>
              <a:endParaRPr dirty="0"/>
            </a:p>
          </p:txBody>
        </p:sp>
      </p:grpSp>
      <p:grpSp>
        <p:nvGrpSpPr>
          <p:cNvPr id="21" name="Rectangle 7">
            <a:extLst>
              <a:ext uri="{FF2B5EF4-FFF2-40B4-BE49-F238E27FC236}">
                <a16:creationId xmlns:a16="http://schemas.microsoft.com/office/drawing/2014/main" id="{0611CC37-2CDE-4025-BA17-74C792824FFE}"/>
              </a:ext>
            </a:extLst>
          </p:cNvPr>
          <p:cNvGrpSpPr/>
          <p:nvPr/>
        </p:nvGrpSpPr>
        <p:grpSpPr>
          <a:xfrm>
            <a:off x="6628412" y="2564160"/>
            <a:ext cx="1979076" cy="654190"/>
            <a:chOff x="0" y="-1"/>
            <a:chExt cx="1979074" cy="654189"/>
          </a:xfrm>
        </p:grpSpPr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E4FA21E-78B4-4AC4-8D6E-8B91F07E53CA}"/>
                </a:ext>
              </a:extLst>
            </p:cNvPr>
            <p:cNvSpPr/>
            <p:nvPr/>
          </p:nvSpPr>
          <p:spPr>
            <a:xfrm>
              <a:off x="0" y="-1"/>
              <a:ext cx="1979074" cy="654189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2727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JOB1">
              <a:extLst>
                <a:ext uri="{FF2B5EF4-FFF2-40B4-BE49-F238E27FC236}">
                  <a16:creationId xmlns:a16="http://schemas.microsoft.com/office/drawing/2014/main" id="{5F7E81F9-6D7B-41EC-899D-B243082356C6}"/>
                </a:ext>
              </a:extLst>
            </p:cNvPr>
            <p:cNvSpPr txBox="1"/>
            <p:nvPr/>
          </p:nvSpPr>
          <p:spPr>
            <a:xfrm>
              <a:off x="53657" y="142429"/>
              <a:ext cx="1871760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UART0_Initialize</a:t>
              </a:r>
            </a:p>
          </p:txBody>
        </p:sp>
      </p:grpSp>
      <p:grpSp>
        <p:nvGrpSpPr>
          <p:cNvPr id="24" name="Rectangle 9">
            <a:extLst>
              <a:ext uri="{FF2B5EF4-FFF2-40B4-BE49-F238E27FC236}">
                <a16:creationId xmlns:a16="http://schemas.microsoft.com/office/drawing/2014/main" id="{6B33D2B2-4178-4BEB-8111-B662DF4DC62C}"/>
              </a:ext>
            </a:extLst>
          </p:cNvPr>
          <p:cNvGrpSpPr/>
          <p:nvPr/>
        </p:nvGrpSpPr>
        <p:grpSpPr>
          <a:xfrm>
            <a:off x="4181476" y="5358091"/>
            <a:ext cx="2055548" cy="1272398"/>
            <a:chOff x="0" y="-145514"/>
            <a:chExt cx="1580745" cy="923327"/>
          </a:xfrm>
        </p:grpSpPr>
        <p:sp>
          <p:nvSpPr>
            <p:cNvPr id="25" name="Rectangle">
              <a:extLst>
                <a:ext uri="{FF2B5EF4-FFF2-40B4-BE49-F238E27FC236}">
                  <a16:creationId xmlns:a16="http://schemas.microsoft.com/office/drawing/2014/main" id="{EE18AC02-5CB1-48FD-97DF-712784AEC1DA}"/>
                </a:ext>
              </a:extLst>
            </p:cNvPr>
            <p:cNvSpPr/>
            <p:nvPr/>
          </p:nvSpPr>
          <p:spPr>
            <a:xfrm>
              <a:off x="0" y="0"/>
              <a:ext cx="1580745" cy="632298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2727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LCD">
              <a:extLst>
                <a:ext uri="{FF2B5EF4-FFF2-40B4-BE49-F238E27FC236}">
                  <a16:creationId xmlns:a16="http://schemas.microsoft.com/office/drawing/2014/main" id="{30F73156-4B01-4DB2-9DFE-9992572406EB}"/>
                </a:ext>
              </a:extLst>
            </p:cNvPr>
            <p:cNvSpPr/>
            <p:nvPr/>
          </p:nvSpPr>
          <p:spPr>
            <a:xfrm>
              <a:off x="53657" y="-145514"/>
              <a:ext cx="1473431" cy="92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Display Temperature on UART0</a:t>
              </a:r>
              <a:endParaRPr dirty="0"/>
            </a:p>
          </p:txBody>
        </p:sp>
      </p:grpSp>
      <p:grpSp>
        <p:nvGrpSpPr>
          <p:cNvPr id="27" name="Rectangle 9">
            <a:extLst>
              <a:ext uri="{FF2B5EF4-FFF2-40B4-BE49-F238E27FC236}">
                <a16:creationId xmlns:a16="http://schemas.microsoft.com/office/drawing/2014/main" id="{1C8A7E29-AF7D-4BDF-BB3C-23263630EA87}"/>
              </a:ext>
            </a:extLst>
          </p:cNvPr>
          <p:cNvGrpSpPr/>
          <p:nvPr/>
        </p:nvGrpSpPr>
        <p:grpSpPr>
          <a:xfrm>
            <a:off x="7303599" y="5351062"/>
            <a:ext cx="2831001" cy="1279425"/>
            <a:chOff x="-9663" y="-164067"/>
            <a:chExt cx="1580745" cy="960431"/>
          </a:xfrm>
        </p:grpSpPr>
        <p:sp>
          <p:nvSpPr>
            <p:cNvPr id="28" name="Rectangle">
              <a:extLst>
                <a:ext uri="{FF2B5EF4-FFF2-40B4-BE49-F238E27FC236}">
                  <a16:creationId xmlns:a16="http://schemas.microsoft.com/office/drawing/2014/main" id="{4070DA0E-16D6-4627-BD79-23BC814DBCD0}"/>
                </a:ext>
              </a:extLst>
            </p:cNvPr>
            <p:cNvSpPr/>
            <p:nvPr/>
          </p:nvSpPr>
          <p:spPr>
            <a:xfrm>
              <a:off x="-9663" y="2007"/>
              <a:ext cx="1580745" cy="632298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2727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LCD">
              <a:extLst>
                <a:ext uri="{FF2B5EF4-FFF2-40B4-BE49-F238E27FC236}">
                  <a16:creationId xmlns:a16="http://schemas.microsoft.com/office/drawing/2014/main" id="{50779A66-1260-46C7-9AE8-3C049B0C5BE8}"/>
                </a:ext>
              </a:extLst>
            </p:cNvPr>
            <p:cNvSpPr/>
            <p:nvPr/>
          </p:nvSpPr>
          <p:spPr>
            <a:xfrm>
              <a:off x="53657" y="-164067"/>
              <a:ext cx="1473431" cy="960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Check if Temperature greater than threshold</a:t>
              </a:r>
              <a:endParaRPr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FFAC5C-BCCA-4603-BE6A-1533A782A4D0}"/>
              </a:ext>
            </a:extLst>
          </p:cNvPr>
          <p:cNvCxnSpPr>
            <a:stCxn id="405" idx="3"/>
            <a:endCxn id="405" idx="3"/>
          </p:cNvCxnSpPr>
          <p:nvPr/>
        </p:nvCxnSpPr>
        <p:spPr>
          <a:xfrm>
            <a:off x="3362327" y="2930508"/>
            <a:ext cx="0" cy="0"/>
          </a:xfrm>
          <a:prstGeom prst="straightConnector1">
            <a:avLst/>
          </a:prstGeom>
          <a:noFill/>
          <a:ln w="15875" cap="rnd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2B98CB-870F-4FDF-8756-6D85106969A8}"/>
              </a:ext>
            </a:extLst>
          </p:cNvPr>
          <p:cNvCxnSpPr>
            <a:stCxn id="405" idx="3"/>
            <a:endCxn id="19" idx="1"/>
          </p:cNvCxnSpPr>
          <p:nvPr/>
        </p:nvCxnSpPr>
        <p:spPr>
          <a:xfrm>
            <a:off x="3362327" y="2930508"/>
            <a:ext cx="428623" cy="14804"/>
          </a:xfrm>
          <a:prstGeom prst="straightConnector1">
            <a:avLst/>
          </a:prstGeom>
          <a:noFill/>
          <a:ln w="15875" cap="rnd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1EC0A3-0F69-458C-B313-FB11648D687A}"/>
              </a:ext>
            </a:extLst>
          </p:cNvPr>
          <p:cNvCxnSpPr/>
          <p:nvPr/>
        </p:nvCxnSpPr>
        <p:spPr>
          <a:xfrm>
            <a:off x="5984907" y="2895683"/>
            <a:ext cx="643504" cy="0"/>
          </a:xfrm>
          <a:prstGeom prst="straightConnector1">
            <a:avLst/>
          </a:prstGeom>
          <a:noFill/>
          <a:ln w="15875" cap="rnd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65155B-9C30-4B01-B80D-B0799910250E}"/>
              </a:ext>
            </a:extLst>
          </p:cNvPr>
          <p:cNvCxnSpPr/>
          <p:nvPr/>
        </p:nvCxnSpPr>
        <p:spPr>
          <a:xfrm>
            <a:off x="8607488" y="2881282"/>
            <a:ext cx="643504" cy="0"/>
          </a:xfrm>
          <a:prstGeom prst="straightConnector1">
            <a:avLst/>
          </a:prstGeom>
          <a:noFill/>
          <a:ln w="15875" cap="rnd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50233C-3B81-4DBB-A86B-C84D96AA8F2D}"/>
              </a:ext>
            </a:extLst>
          </p:cNvPr>
          <p:cNvCxnSpPr>
            <a:stCxn id="408" idx="2"/>
            <a:endCxn id="412" idx="0"/>
          </p:cNvCxnSpPr>
          <p:nvPr/>
        </p:nvCxnSpPr>
        <p:spPr>
          <a:xfrm>
            <a:off x="10240530" y="3208377"/>
            <a:ext cx="0" cy="803873"/>
          </a:xfrm>
          <a:prstGeom prst="straightConnector1">
            <a:avLst/>
          </a:prstGeom>
          <a:noFill/>
          <a:ln w="15875" cap="rnd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DFEC9B-69AF-4124-8837-554E0BDF8EEE}"/>
              </a:ext>
            </a:extLst>
          </p:cNvPr>
          <p:cNvCxnSpPr>
            <a:stCxn id="411" idx="1"/>
            <a:endCxn id="414" idx="3"/>
          </p:cNvCxnSpPr>
          <p:nvPr/>
        </p:nvCxnSpPr>
        <p:spPr>
          <a:xfrm flipH="1" flipV="1">
            <a:off x="8466280" y="4335414"/>
            <a:ext cx="784712" cy="1"/>
          </a:xfrm>
          <a:prstGeom prst="straightConnector1">
            <a:avLst/>
          </a:prstGeom>
          <a:noFill/>
          <a:ln w="15875" cap="rnd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AEBCBC-BF04-455A-820E-2A9427093A8E}"/>
              </a:ext>
            </a:extLst>
          </p:cNvPr>
          <p:cNvCxnSpPr>
            <a:stCxn id="414" idx="2"/>
            <a:endCxn id="25" idx="0"/>
          </p:cNvCxnSpPr>
          <p:nvPr/>
        </p:nvCxnSpPr>
        <p:spPr>
          <a:xfrm flipH="1">
            <a:off x="5209250" y="4651563"/>
            <a:ext cx="1928293" cy="907055"/>
          </a:xfrm>
          <a:prstGeom prst="straightConnector1">
            <a:avLst/>
          </a:prstGeom>
          <a:noFill/>
          <a:ln w="15875" cap="rnd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674E89-9D56-4478-B1B0-16B5F1E1D25B}"/>
              </a:ext>
            </a:extLst>
          </p:cNvPr>
          <p:cNvCxnSpPr>
            <a:stCxn id="414" idx="2"/>
            <a:endCxn id="28" idx="0"/>
          </p:cNvCxnSpPr>
          <p:nvPr/>
        </p:nvCxnSpPr>
        <p:spPr>
          <a:xfrm>
            <a:off x="7137543" y="4651563"/>
            <a:ext cx="1581557" cy="920732"/>
          </a:xfrm>
          <a:prstGeom prst="straightConnector1">
            <a:avLst/>
          </a:prstGeom>
          <a:noFill/>
          <a:ln w="15875" cap="rnd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8" name="Rectangle 7">
            <a:extLst>
              <a:ext uri="{FF2B5EF4-FFF2-40B4-BE49-F238E27FC236}">
                <a16:creationId xmlns:a16="http://schemas.microsoft.com/office/drawing/2014/main" id="{51002988-B44C-42F1-A547-98E3A067B286}"/>
              </a:ext>
            </a:extLst>
          </p:cNvPr>
          <p:cNvGrpSpPr/>
          <p:nvPr/>
        </p:nvGrpSpPr>
        <p:grpSpPr>
          <a:xfrm>
            <a:off x="10582275" y="5579702"/>
            <a:ext cx="1583673" cy="834899"/>
            <a:chOff x="0" y="0"/>
            <a:chExt cx="1979073" cy="654187"/>
          </a:xfrm>
        </p:grpSpPr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2A99A3F8-FE9A-41C5-9F00-85017D0C4E0B}"/>
                </a:ext>
              </a:extLst>
            </p:cNvPr>
            <p:cNvSpPr/>
            <p:nvPr/>
          </p:nvSpPr>
          <p:spPr>
            <a:xfrm>
              <a:off x="0" y="-1"/>
              <a:ext cx="1979074" cy="654189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2727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JOB1">
              <a:extLst>
                <a:ext uri="{FF2B5EF4-FFF2-40B4-BE49-F238E27FC236}">
                  <a16:creationId xmlns:a16="http://schemas.microsoft.com/office/drawing/2014/main" id="{68AA9267-463F-401C-AC09-43408BE725AB}"/>
                </a:ext>
              </a:extLst>
            </p:cNvPr>
            <p:cNvSpPr txBox="1"/>
            <p:nvPr/>
          </p:nvSpPr>
          <p:spPr>
            <a:xfrm>
              <a:off x="53657" y="141673"/>
              <a:ext cx="18717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Run Motor</a:t>
              </a:r>
              <a:endParaRPr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24926-418B-446D-8C76-8BD5AC1CD0E0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10134600" y="5993449"/>
            <a:ext cx="490612" cy="3703"/>
          </a:xfrm>
          <a:prstGeom prst="straightConnector1">
            <a:avLst/>
          </a:prstGeom>
          <a:noFill/>
          <a:ln w="15875" cap="rnd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3EA318-EE38-49F6-ABC7-8E1FC187EF7E}"/>
              </a:ext>
            </a:extLst>
          </p:cNvPr>
          <p:cNvSpPr txBox="1"/>
          <p:nvPr/>
        </p:nvSpPr>
        <p:spPr>
          <a:xfrm>
            <a:off x="10046654" y="5202965"/>
            <a:ext cx="9445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/>
                <a:ea typeface="Century Gothic"/>
                <a:cs typeface="Century Gothic"/>
                <a:sym typeface="Century Gothic"/>
              </a:rPr>
              <a:t>If True?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 algn="ctr">
              <a:defRPr sz="4800" b="1"/>
            </a:lvl1pPr>
          </a:lstStyle>
          <a:p>
            <a:r>
              <a:t>ALGORITHM</a:t>
            </a:r>
          </a:p>
        </p:txBody>
      </p:sp>
      <p:sp>
        <p:nvSpPr>
          <p:cNvPr id="4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r>
              <a:rPr dirty="0"/>
              <a:t>START.</a:t>
            </a:r>
          </a:p>
          <a:p>
            <a:r>
              <a:rPr lang="en-US" dirty="0"/>
              <a:t>MAILBOX IS CREATED</a:t>
            </a:r>
          </a:p>
          <a:p>
            <a:r>
              <a:rPr lang="en-US" dirty="0"/>
              <a:t>UART0 IS INITIALIZED</a:t>
            </a:r>
          </a:p>
          <a:p>
            <a:r>
              <a:rPr lang="en-US" dirty="0"/>
              <a:t>MAILBOX IS DEFINED AND INITIALIZED</a:t>
            </a:r>
          </a:p>
          <a:p>
            <a:r>
              <a:rPr lang="en-US" dirty="0"/>
              <a:t>ADC_VALUE IS READ UNDER TASK 1</a:t>
            </a:r>
          </a:p>
          <a:p>
            <a:r>
              <a:rPr lang="en-US" dirty="0"/>
              <a:t>SEND THE ADC_VALUE TO MAILBOX</a:t>
            </a:r>
          </a:p>
          <a:p>
            <a:r>
              <a:rPr lang="en-US" dirty="0"/>
              <a:t>RECEIVE ADC_VALUE FROM MAILBOX IN TASK 2</a:t>
            </a:r>
          </a:p>
          <a:p>
            <a:r>
              <a:rPr lang="en-US" dirty="0"/>
              <a:t>DISPLAY VALUE ON UART0</a:t>
            </a:r>
          </a:p>
          <a:p>
            <a:r>
              <a:rPr lang="en-US" dirty="0"/>
              <a:t>BASED ON CONDITION,RUN DC MOTOR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 algn="ctr">
              <a:defRPr sz="4800" b="1"/>
            </a:lvl1pPr>
          </a:lstStyle>
          <a:p>
            <a:r>
              <a:rPr lang="en-US" dirty="0"/>
              <a:t>PIN DETAILS</a:t>
            </a:r>
            <a:endParaRPr dirty="0"/>
          </a:p>
        </p:txBody>
      </p:sp>
      <p:sp>
        <p:nvSpPr>
          <p:cNvPr id="4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P0.25 = AD0.4</a:t>
            </a:r>
          </a:p>
          <a:p>
            <a:r>
              <a:rPr lang="en-US" dirty="0"/>
              <a:t>P0.0 &amp; P0.1 = UART0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4091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itle 1"/>
          <p:cNvSpPr txBox="1">
            <a:spLocks noGrp="1"/>
          </p:cNvSpPr>
          <p:nvPr>
            <p:ph type="title"/>
          </p:nvPr>
        </p:nvSpPr>
        <p:spPr>
          <a:xfrm>
            <a:off x="2661018" y="79360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sz="4400" b="1"/>
            </a:lvl1pPr>
          </a:lstStyle>
          <a:p>
            <a:r>
              <a:t>IMPLEMENTATION</a:t>
            </a:r>
          </a:p>
        </p:txBody>
      </p:sp>
      <p:sp>
        <p:nvSpPr>
          <p:cNvPr id="4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66153" y="1360250"/>
            <a:ext cx="10006553" cy="50794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/>
              <a:t>#include &lt;</a:t>
            </a:r>
            <a:r>
              <a:rPr lang="en-US" dirty="0" err="1"/>
              <a:t>rtl.h</a:t>
            </a:r>
            <a:r>
              <a:rPr lang="en-US" dirty="0"/>
              <a:t>&gt;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/>
              <a:t>#include &lt;lpc214x.h&gt;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/>
              <a:t>OS_TID tsk1,tsk2,tsk3;    	//declare task identification number variables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 err="1"/>
              <a:t>os_mbx_declare</a:t>
            </a:r>
            <a:r>
              <a:rPr lang="en-US" dirty="0"/>
              <a:t> (</a:t>
            </a:r>
            <a:r>
              <a:rPr lang="en-US" dirty="0" err="1"/>
              <a:t>MsgBox</a:t>
            </a:r>
            <a:r>
              <a:rPr lang="en-US" dirty="0"/>
              <a:t>, 100);                /* Declare an RTX mailbox  100 </a:t>
            </a:r>
            <a:r>
              <a:rPr lang="en-US" dirty="0" err="1"/>
              <a:t>msgs</a:t>
            </a:r>
            <a:r>
              <a:rPr lang="en-US" dirty="0"/>
              <a:t> with name </a:t>
            </a:r>
            <a:r>
              <a:rPr lang="en-US" dirty="0" err="1"/>
              <a:t>MsgBox</a:t>
            </a:r>
            <a:r>
              <a:rPr lang="en-US" dirty="0"/>
              <a:t>*/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/>
              <a:t>      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/>
              <a:t>_</a:t>
            </a:r>
            <a:r>
              <a:rPr lang="en-US" dirty="0" err="1"/>
              <a:t>declare_box</a:t>
            </a:r>
            <a:r>
              <a:rPr lang="en-US" dirty="0"/>
              <a:t>(mpool,20,32);	 /* Reserve a memory for 32 blocks of 20 bytes  */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/>
              <a:t>void delay(unsigned long int);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/>
              <a:t>void </a:t>
            </a:r>
            <a:r>
              <a:rPr lang="en-US" dirty="0" err="1"/>
              <a:t>hascii</a:t>
            </a:r>
            <a:r>
              <a:rPr lang="en-US" dirty="0"/>
              <a:t>(int *);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/>
              <a:t>unsigned  int </a:t>
            </a:r>
            <a:r>
              <a:rPr lang="en-US" dirty="0" err="1"/>
              <a:t>adc_value</a:t>
            </a:r>
            <a:r>
              <a:rPr lang="en-US" dirty="0"/>
              <a:t>=0,temp_adc=0;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/>
              <a:t>int </a:t>
            </a:r>
            <a:r>
              <a:rPr lang="en-US" dirty="0" err="1"/>
              <a:t>temp,i</a:t>
            </a:r>
            <a:r>
              <a:rPr lang="en-US" dirty="0"/>
              <a:t>;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/>
              <a:t>int var[10];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r>
              <a:rPr lang="en-US" dirty="0"/>
              <a:t>char </a:t>
            </a:r>
            <a:r>
              <a:rPr lang="en-US" dirty="0" err="1"/>
              <a:t>val</a:t>
            </a:r>
            <a:r>
              <a:rPr lang="en-US" dirty="0"/>
              <a:t>[15];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sz="1700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712401" y="123778"/>
            <a:ext cx="9821728" cy="6848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void serial()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{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PINSEL0 |= 0x00000005; 			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U0LCR = 0x83; 					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U0DLL = 0x61; 					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U0LCR = 0x03; 					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U0IER = 0x01;						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}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endParaRPr lang="en-US" dirty="0"/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void delay(unsigned  long int r1)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{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	unsigned  long int r;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	for(r=0;r&lt;r1;r++);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}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endParaRPr lang="en-US" dirty="0"/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__task void job1 (void); 		//declare function for job1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__task void job2 (void); 		//declare function for job2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__task void job3 (void); 		//declare function for job3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endParaRPr lang="en-US" dirty="0"/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01302" y="38911"/>
            <a:ext cx="10690698" cy="678017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__task void job1 (void)		// job1 function definition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{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 U32 *</a:t>
            </a:r>
            <a:r>
              <a:rPr lang="en-US" dirty="0" err="1"/>
              <a:t>mptr</a:t>
            </a:r>
            <a:r>
              <a:rPr lang="en-US" dirty="0"/>
              <a:t>;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</a:t>
            </a:r>
            <a:r>
              <a:rPr lang="en-US" dirty="0" err="1"/>
              <a:t>os_tsk_prio_self</a:t>
            </a:r>
            <a:r>
              <a:rPr lang="en-US" dirty="0"/>
              <a:t> (3);		// assign priority to job1 as 2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 tsk2=</a:t>
            </a:r>
            <a:r>
              <a:rPr lang="en-US" dirty="0" err="1"/>
              <a:t>os_tsk_create</a:t>
            </a:r>
            <a:r>
              <a:rPr lang="en-US" dirty="0"/>
              <a:t> (job2, 0);		//create job2 and keep in ready state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 </a:t>
            </a:r>
            <a:r>
              <a:rPr lang="en-US" dirty="0" err="1"/>
              <a:t>os_mbx_init</a:t>
            </a:r>
            <a:r>
              <a:rPr lang="en-US" dirty="0"/>
              <a:t> (</a:t>
            </a:r>
            <a:r>
              <a:rPr lang="en-US" dirty="0" err="1"/>
              <a:t>MsgBox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MsgBox</a:t>
            </a:r>
            <a:r>
              <a:rPr lang="en-US" dirty="0"/>
              <a:t>));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 </a:t>
            </a:r>
            <a:r>
              <a:rPr lang="en-US" dirty="0" err="1"/>
              <a:t>mptr</a:t>
            </a:r>
            <a:r>
              <a:rPr lang="en-US" dirty="0"/>
              <a:t> = _</a:t>
            </a:r>
            <a:r>
              <a:rPr lang="en-US" dirty="0" err="1"/>
              <a:t>alloc_box</a:t>
            </a:r>
            <a:r>
              <a:rPr lang="en-US" dirty="0"/>
              <a:t> (</a:t>
            </a:r>
            <a:r>
              <a:rPr lang="en-US" dirty="0" err="1"/>
              <a:t>mpool</a:t>
            </a:r>
            <a:r>
              <a:rPr lang="en-US" dirty="0"/>
              <a:t>);                /* Allocate a memory for the message */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 PINSEL1  |= 0X00040000;       //AD0.4 pin is selected(P0.18)	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 while (1)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 {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  //CONTROL register for ADC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	AD0CR = 0x09200010;       				  	//command register for ADC-AD0.4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  delay(100);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	while((</a:t>
            </a:r>
            <a:r>
              <a:rPr lang="en-US" dirty="0" err="1"/>
              <a:t>temp_adc</a:t>
            </a:r>
            <a:r>
              <a:rPr lang="en-US" dirty="0"/>
              <a:t> = AD0GDR) == 0x80000000);	//to check the interrupt bit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	</a:t>
            </a:r>
            <a:r>
              <a:rPr lang="en-US" dirty="0" err="1"/>
              <a:t>adc_value</a:t>
            </a:r>
            <a:r>
              <a:rPr lang="en-US" dirty="0"/>
              <a:t> = AD0GDR;          				//reading the ADC value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	</a:t>
            </a:r>
            <a:r>
              <a:rPr lang="en-US" dirty="0" err="1"/>
              <a:t>adc_value</a:t>
            </a:r>
            <a:r>
              <a:rPr lang="en-US" dirty="0"/>
              <a:t> &gt;&gt;=6;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	</a:t>
            </a:r>
            <a:r>
              <a:rPr lang="en-US" dirty="0" err="1"/>
              <a:t>adc_value</a:t>
            </a:r>
            <a:r>
              <a:rPr lang="en-US" dirty="0"/>
              <a:t> &amp;= 0x000003ff;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	  //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,"Temperature:%d",</a:t>
            </a:r>
            <a:r>
              <a:rPr lang="en-US" dirty="0" err="1"/>
              <a:t>adc_value</a:t>
            </a:r>
            <a:r>
              <a:rPr lang="en-US" dirty="0"/>
              <a:t>);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	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,"%d",</a:t>
            </a:r>
            <a:r>
              <a:rPr lang="en-US" dirty="0" err="1"/>
              <a:t>adc_value</a:t>
            </a:r>
            <a:r>
              <a:rPr lang="en-US" dirty="0"/>
              <a:t>);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	while (</a:t>
            </a:r>
            <a:r>
              <a:rPr lang="en-US" dirty="0" err="1"/>
              <a:t>val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!= '\0')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  {	 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  	</a:t>
            </a:r>
            <a:r>
              <a:rPr lang="en-US" dirty="0" err="1"/>
              <a:t>mptr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val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	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  }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	</a:t>
            </a:r>
            <a:r>
              <a:rPr lang="en-US" dirty="0" err="1"/>
              <a:t>os_mbx_send</a:t>
            </a:r>
            <a:r>
              <a:rPr lang="en-US" dirty="0"/>
              <a:t> (</a:t>
            </a:r>
            <a:r>
              <a:rPr lang="en-US" dirty="0" err="1"/>
              <a:t>MsgBox</a:t>
            </a:r>
            <a:r>
              <a:rPr lang="en-US" dirty="0"/>
              <a:t>, </a:t>
            </a:r>
            <a:r>
              <a:rPr lang="en-US" dirty="0" err="1"/>
              <a:t>mptr</a:t>
            </a:r>
            <a:r>
              <a:rPr lang="en-US" dirty="0"/>
              <a:t>, 0x00ff);      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	  </a:t>
            </a:r>
            <a:r>
              <a:rPr lang="en-US" dirty="0" err="1"/>
              <a:t>os_tsk_prio</a:t>
            </a:r>
            <a:r>
              <a:rPr lang="en-US" dirty="0"/>
              <a:t>(tsk2,4);          //Change priority of task2 to 4	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   }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r>
              <a:rPr lang="en-US" dirty="0"/>
              <a:t>}</a:t>
            </a:r>
          </a:p>
          <a:p>
            <a:pPr marL="0" indent="0">
              <a:spcBef>
                <a:spcPts val="500"/>
              </a:spcBef>
              <a:buSzTx/>
              <a:buFont typeface="Wingdings 3"/>
              <a:buNone/>
              <a:defRPr sz="1200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674811" y="606356"/>
            <a:ext cx="8915401" cy="614962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__task void job2 (void)		// job2 function definition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{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U32 *</a:t>
            </a:r>
            <a:r>
              <a:rPr lang="en-US" dirty="0" err="1"/>
              <a:t>rptr</a:t>
            </a:r>
            <a:r>
              <a:rPr lang="en-US" dirty="0"/>
              <a:t>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 while (1)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  {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PINSEL1|=0x00000000;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   IODIR0 = 0x00000C00;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   IOCLR0 = 0x00000C00;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</a:t>
            </a:r>
            <a:r>
              <a:rPr lang="en-US" dirty="0" err="1"/>
              <a:t>os_mbx_wait</a:t>
            </a:r>
            <a:r>
              <a:rPr lang="en-US" dirty="0"/>
              <a:t>(</a:t>
            </a:r>
            <a:r>
              <a:rPr lang="en-US" dirty="0" err="1"/>
              <a:t>MsgBox</a:t>
            </a:r>
            <a:r>
              <a:rPr lang="en-US" dirty="0"/>
              <a:t>, (void*)&amp;</a:t>
            </a:r>
            <a:r>
              <a:rPr lang="en-US" dirty="0" err="1"/>
              <a:t>rptr</a:t>
            </a:r>
            <a:r>
              <a:rPr lang="en-US" dirty="0"/>
              <a:t>, 0xffff);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while(</a:t>
            </a:r>
            <a:r>
              <a:rPr lang="en-US" dirty="0" err="1"/>
              <a:t>rptr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]!='\0')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   {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     while(!(U1LSR &amp; 0x20));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     U0THR = </a:t>
            </a:r>
            <a:r>
              <a:rPr lang="en-US" dirty="0" err="1"/>
              <a:t>rptr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                  /* Display the </a:t>
            </a:r>
            <a:r>
              <a:rPr lang="en-US" dirty="0" err="1"/>
              <a:t>recieved</a:t>
            </a:r>
            <a:r>
              <a:rPr lang="en-US" dirty="0"/>
              <a:t> message from UART0 */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   }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if(</a:t>
            </a:r>
            <a:r>
              <a:rPr lang="en-US" dirty="0" err="1"/>
              <a:t>adc_value</a:t>
            </a:r>
            <a:r>
              <a:rPr lang="en-US" dirty="0"/>
              <a:t>&gt;0x60)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   {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     for(</a:t>
            </a:r>
            <a:r>
              <a:rPr lang="en-US" dirty="0" err="1"/>
              <a:t>i</a:t>
            </a:r>
            <a:r>
              <a:rPr lang="en-US" dirty="0"/>
              <a:t>=0;i&lt;10;i++)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	{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		IOSET0 = 0x00000400;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		IOCLR0 = 0x00000800;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		delay(500000);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endParaRPr lang="en-US" dirty="0"/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		IOSET0 = 0x00000800;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		IOCLR0 = 0x00000400;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		delay(500000);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	}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		}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  }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r>
              <a:rPr lang="en-US" dirty="0"/>
              <a:t>}</a:t>
            </a:r>
          </a:p>
          <a:p>
            <a:pPr marL="0" indent="0" defTabSz="429768">
              <a:spcBef>
                <a:spcPts val="400"/>
              </a:spcBef>
              <a:buSzTx/>
              <a:buFont typeface="Wingdings 3"/>
              <a:buNone/>
              <a:defRPr sz="1128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0000FF"/>
      </a:hlink>
      <a:folHlink>
        <a:srgbClr val="FF00FF"/>
      </a:folHlink>
    </a:clrScheme>
    <a:fontScheme name="Wisp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is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0000FF"/>
      </a:hlink>
      <a:folHlink>
        <a:srgbClr val="FF00FF"/>
      </a:folHlink>
    </a:clrScheme>
    <a:fontScheme name="Wisp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is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924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OSED EVALUATION  </vt:lpstr>
      <vt:lpstr>PROBLEM STATEMENT</vt:lpstr>
      <vt:lpstr>BLOCK DIAGRAM</vt:lpstr>
      <vt:lpstr>ALGORITHM</vt:lpstr>
      <vt:lpstr>PIN DETAILS</vt:lpstr>
      <vt:lpstr>IMPLEMENTATION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OSED EVALUATION</dc:title>
  <dc:creator>Rahul Chheda</dc:creator>
  <cp:lastModifiedBy>Rahul Chheda</cp:lastModifiedBy>
  <cp:revision>8</cp:revision>
  <dcterms:modified xsi:type="dcterms:W3CDTF">2022-12-09T02:24:07Z</dcterms:modified>
</cp:coreProperties>
</file>