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7" r:id="rId12"/>
    <p:sldId id="279" r:id="rId13"/>
    <p:sldId id="282" r:id="rId14"/>
    <p:sldId id="283" r:id="rId15"/>
    <p:sldId id="284" r:id="rId16"/>
    <p:sldId id="287" r:id="rId17"/>
    <p:sldId id="288" r:id="rId18"/>
    <p:sldId id="291" r:id="rId19"/>
    <p:sldId id="276" r:id="rId20"/>
    <p:sldId id="27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806" y="67"/>
      </p:cViewPr>
      <p:guideLst>
        <p:guide orient="horz" pos="2160"/>
        <p:guide pos="38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25" name="Google Shape;2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32"/>
          <p:cNvSpPr>
            <a:spLocks noGrp="1"/>
          </p:cNvSpPr>
          <p:nvPr>
            <p:ph type="pic" idx="2"/>
          </p:nvPr>
        </p:nvSpPr>
        <p:spPr>
          <a:xfrm>
            <a:off x="5183188" y="987425"/>
            <a:ext cx="6172200" cy="4873625"/>
          </a:xfrm>
          <a:prstGeom prst="rect">
            <a:avLst/>
          </a:prstGeom>
          <a:noFill/>
          <a:ln>
            <a:noFill/>
          </a:ln>
        </p:spPr>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1677988" y="1962150"/>
            <a:ext cx="8783637" cy="522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panose="020B0604020202020204"/>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
          <p:cNvSpPr txBox="1"/>
          <p:nvPr/>
        </p:nvSpPr>
        <p:spPr>
          <a:xfrm>
            <a:off x="8247063" y="4518025"/>
            <a:ext cx="3290887" cy="1510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Guided by,</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1000"/>
              </a:spcBef>
              <a:spcAft>
                <a:spcPts val="0"/>
              </a:spcAft>
              <a:buClr>
                <a:schemeClr val="dk1"/>
              </a:buClr>
              <a:buSzPts val="2000"/>
              <a:buFont typeface="Arial" panose="020B0604020202020204"/>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Mr. PANDI C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B.E, M.E(CSE), ASS</a:t>
            </a:r>
            <a:r>
              <a:rPr lang="en-IN" alt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ISTANT</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PROFESSOR, Dept of CSE.</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
          <p:cNvSpPr txBox="1"/>
          <p:nvPr/>
        </p:nvSpPr>
        <p:spPr>
          <a:xfrm>
            <a:off x="4236720" y="4855210"/>
            <a:ext cx="3935413" cy="7054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No: </a:t>
            </a:r>
            <a:r>
              <a:rPr lang="en-IN" alt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13</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2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Date : 09/07/2024</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
          <p:cNvSpPr txBox="1"/>
          <p:nvPr/>
        </p:nvSpPr>
        <p:spPr>
          <a:xfrm>
            <a:off x="360045" y="4708525"/>
            <a:ext cx="4444868" cy="151003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chemeClr val="dk1"/>
              </a:buClr>
              <a:buSzPts val="2400"/>
              <a:buFont typeface="Arial" panose="020B0604020202020204"/>
              <a:buNone/>
            </a:pPr>
            <a:r>
              <a:rPr lang="en-US"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Team Members:</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0000"/>
              </a:lnSpc>
              <a:spcBef>
                <a:spcPts val="0"/>
              </a:spcBef>
              <a:spcAft>
                <a:spcPts val="0"/>
              </a:spcAft>
              <a:buClr>
                <a:schemeClr val="dk1"/>
              </a:buClr>
              <a:buSzPts val="2400"/>
              <a:buFont typeface="Arial" panose="020B0604020202020204"/>
              <a:buNone/>
            </a:pPr>
            <a:endParaRPr lang="en-IN"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80000"/>
              </a:lnSpc>
              <a:spcBef>
                <a:spcPts val="0"/>
              </a:spcBef>
              <a:spcAft>
                <a:spcPts val="0"/>
              </a:spcAft>
              <a:buClr>
                <a:schemeClr val="dk1"/>
              </a:buClr>
              <a:buSzPts val="2400"/>
              <a:buFont typeface="Arial" panose="020B0604020202020204"/>
              <a:buNone/>
            </a:pPr>
            <a:r>
              <a:rPr kumimoji="0" lang="en-US" sz="1800" b="0" i="0" u="none" strike="noStrike" kern="0" cap="none" spc="0" normalizeH="0" baseline="0" noProof="0" dirty="0">
                <a:ln>
                  <a:noFill/>
                </a:ln>
                <a:solidFill>
                  <a:srgbClr val="000000"/>
                </a:solidFill>
                <a:effectLst/>
                <a:uLnTx/>
                <a:uFillTx/>
                <a:latin typeface="Times New Roman" panose="02020603050405020304"/>
                <a:ea typeface="Times New Roman" panose="02020603050405020304"/>
                <a:cs typeface="Times New Roman" panose="02020603050405020304"/>
                <a:sym typeface="Times New Roman" panose="02020603050405020304"/>
              </a:rPr>
              <a:t>GOKULAVASAN R – 113121UG03028</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Clr>
                <a:schemeClr val="dk1"/>
              </a:buClr>
              <a:buSzPts val="1800"/>
              <a:buFont typeface="Arial" panose="020B0604020202020204"/>
              <a:buNone/>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RAGAVENDHRA R </a:t>
            </a: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- 113121UG03079</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0"/>
              </a:spcBef>
              <a:spcAft>
                <a:spcPts val="0"/>
              </a:spcAft>
              <a:buClr>
                <a:schemeClr val="dk1"/>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LOKESH T - 113121UG03057</a:t>
            </a: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2" name="Google Shape;92;p1"/>
          <p:cNvSpPr txBox="1"/>
          <p:nvPr/>
        </p:nvSpPr>
        <p:spPr>
          <a:xfrm>
            <a:off x="2108200" y="2543175"/>
            <a:ext cx="8045450" cy="459105"/>
          </a:xfrm>
          <a:prstGeom prst="rect">
            <a:avLst/>
          </a:prstGeom>
          <a:noFill/>
          <a:ln>
            <a:noFill/>
          </a:ln>
        </p:spPr>
        <p:txBody>
          <a:bodyPr spcFirstLastPara="1" wrap="square" lIns="91425" tIns="45700" rIns="91425" bIns="45700" anchor="t" anchorCtr="0">
            <a:spAutoFit/>
          </a:bodyPr>
          <a:lstStyle/>
          <a:p>
            <a:pPr algn="ctr">
              <a:spcBef>
                <a:spcPct val="0"/>
              </a:spcBef>
            </a:pPr>
            <a:r>
              <a:rPr lang="en-US" altLang="en-US" sz="2400" dirty="0">
                <a:latin typeface="Times New Roman" panose="02020603050405020304" pitchFamily="18" charset="0"/>
                <a:cs typeface="Times New Roman" panose="02020603050405020304" pitchFamily="18" charset="0"/>
              </a:rPr>
              <a:t>191CS67A – Mini Project Work – Review</a:t>
            </a:r>
            <a:endParaRPr lang="en-US" altLang="en-US" sz="2400" dirty="0">
              <a:latin typeface="Times New Roman" panose="02020603050405020304" pitchFamily="18" charset="0"/>
              <a:cs typeface="Times New Roman" panose="02020603050405020304" pitchFamily="18" charset="0"/>
            </a:endParaRPr>
          </a:p>
        </p:txBody>
      </p:sp>
      <p:sp>
        <p:nvSpPr>
          <p:cNvPr id="93" name="Google Shape;93;p1"/>
          <p:cNvSpPr txBox="1"/>
          <p:nvPr/>
        </p:nvSpPr>
        <p:spPr>
          <a:xfrm>
            <a:off x="873125" y="3198968"/>
            <a:ext cx="10515600" cy="53276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3200"/>
              <a:buFont typeface="Arial" panose="020B0604020202020204"/>
              <a:buNone/>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HEALTHCARE CHATBOT</a:t>
            </a:r>
            <a:r>
              <a:rPr lang="en-IN" alt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FOR RURAL AREA</a:t>
            </a:r>
            <a:endParaRPr lang="en-IN" altLang="en-US" sz="3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4" name="Google Shape;94;p1" descr="C:\Users\Admin\Desktop\VM Logo (Autonomous).png"/>
          <p:cNvPicPr preferRelativeResize="0"/>
          <p:nvPr/>
        </p:nvPicPr>
        <p:blipFill rotWithShape="1">
          <a:blip r:embed="rId1"/>
          <a:srcRect/>
          <a:stretch>
            <a:fillRect/>
          </a:stretch>
        </p:blipFill>
        <p:spPr>
          <a:xfrm>
            <a:off x="2129155" y="393065"/>
            <a:ext cx="8151495" cy="151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SW Requirements</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11"/>
          <p:cNvSpPr txBox="1">
            <a:spLocks noGrp="1"/>
          </p:cNvSpPr>
          <p:nvPr>
            <p:ph type="body" idx="1"/>
          </p:nvPr>
        </p:nvSpPr>
        <p:spPr>
          <a:xfrm>
            <a:off x="1811547" y="2191111"/>
            <a:ext cx="8893834" cy="3223068"/>
          </a:xfrm>
          <a:prstGeom prst="rect">
            <a:avLst/>
          </a:prstGeom>
          <a:noFill/>
          <a:ln>
            <a:noFill/>
          </a:ln>
        </p:spPr>
        <p:txBody>
          <a:bodyPr spcFirstLastPara="1" wrap="square" lIns="91425" tIns="45700" rIns="91425" bIns="45700" anchor="t" anchorCtr="0">
            <a:noAutofit/>
          </a:bodyPr>
          <a:lstStyle/>
          <a:p>
            <a:pPr marL="800100" lvl="1" algn="just" rtl="0">
              <a:lnSpc>
                <a:spcPct val="130000"/>
              </a:lnSpc>
              <a:spcBef>
                <a:spcPts val="0"/>
              </a:spcBef>
              <a:spcAft>
                <a:spcPts val="0"/>
              </a:spcAft>
              <a:buClr>
                <a:schemeClr val="dk1"/>
              </a:buClr>
              <a:buSzPts val="24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 Python (programming language)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rtl="0">
              <a:lnSpc>
                <a:spcPct val="130000"/>
              </a:lnSpc>
              <a:spcBef>
                <a:spcPts val="0"/>
              </a:spcBef>
              <a:spcAft>
                <a:spcPts val="0"/>
              </a:spcAft>
              <a:buClr>
                <a:schemeClr val="dk1"/>
              </a:buClr>
              <a:buSzPts val="24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NLTK / </a:t>
            </a:r>
            <a:r>
              <a:rPr lang="en-US" dirty="0" err="1">
                <a:latin typeface="Times New Roman" panose="02020603050405020304"/>
                <a:ea typeface="Times New Roman" panose="02020603050405020304"/>
                <a:cs typeface="Times New Roman" panose="02020603050405020304"/>
                <a:sym typeface="Times New Roman" panose="02020603050405020304"/>
              </a:rPr>
              <a:t>spaCy</a:t>
            </a:r>
            <a:r>
              <a:rPr lang="en-US" dirty="0">
                <a:latin typeface="Times New Roman" panose="02020603050405020304"/>
                <a:ea typeface="Times New Roman" panose="02020603050405020304"/>
                <a:cs typeface="Times New Roman" panose="02020603050405020304"/>
                <a:sym typeface="Times New Roman" panose="02020603050405020304"/>
              </a:rPr>
              <a:t> (NLP library)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rtl="0">
              <a:lnSpc>
                <a:spcPct val="130000"/>
              </a:lnSpc>
              <a:spcBef>
                <a:spcPts val="0"/>
              </a:spcBef>
              <a:spcAft>
                <a:spcPts val="0"/>
              </a:spcAft>
              <a:buClr>
                <a:schemeClr val="dk1"/>
              </a:buClr>
              <a:buSzPts val="24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TensorFlow / </a:t>
            </a:r>
            <a:r>
              <a:rPr lang="en-US" dirty="0" err="1">
                <a:latin typeface="Times New Roman" panose="02020603050405020304"/>
                <a:ea typeface="Times New Roman" panose="02020603050405020304"/>
                <a:cs typeface="Times New Roman" panose="02020603050405020304"/>
                <a:sym typeface="Times New Roman" panose="02020603050405020304"/>
              </a:rPr>
              <a:t>PyTorch</a:t>
            </a:r>
            <a:r>
              <a:rPr lang="en-US" dirty="0">
                <a:latin typeface="Times New Roman" panose="02020603050405020304"/>
                <a:ea typeface="Times New Roman" panose="02020603050405020304"/>
                <a:cs typeface="Times New Roman" panose="02020603050405020304"/>
                <a:sym typeface="Times New Roman" panose="02020603050405020304"/>
              </a:rPr>
              <a:t> (machine learning library - optional)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rtl="0">
              <a:lnSpc>
                <a:spcPct val="130000"/>
              </a:lnSpc>
              <a:spcBef>
                <a:spcPts val="0"/>
              </a:spcBef>
              <a:spcAft>
                <a:spcPts val="0"/>
              </a:spcAft>
              <a:buClr>
                <a:schemeClr val="dk1"/>
              </a:buClr>
              <a:buSzPts val="24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 PostgreSQL / MySQL (database)</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1"/>
          <p:cNvPicPr>
            <a:picLocks noChangeAspect="1"/>
          </p:cNvPicPr>
          <p:nvPr/>
        </p:nvPicPr>
        <p:blipFill>
          <a:blip r:embed="rId1"/>
          <a:stretch>
            <a:fillRect/>
          </a:stretch>
        </p:blipFill>
        <p:spPr>
          <a:xfrm>
            <a:off x="414020" y="298450"/>
            <a:ext cx="11363960" cy="6261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2"/>
          <p:cNvPicPr>
            <a:picLocks noChangeAspect="1"/>
          </p:cNvPicPr>
          <p:nvPr/>
        </p:nvPicPr>
        <p:blipFill>
          <a:blip r:embed="rId1"/>
          <a:stretch>
            <a:fillRect/>
          </a:stretch>
        </p:blipFill>
        <p:spPr>
          <a:xfrm>
            <a:off x="417830" y="210185"/>
            <a:ext cx="11212195" cy="6232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3"/>
          <p:cNvPicPr>
            <a:picLocks noChangeAspect="1"/>
          </p:cNvPicPr>
          <p:nvPr/>
        </p:nvPicPr>
        <p:blipFill>
          <a:blip r:embed="rId1"/>
          <a:stretch>
            <a:fillRect/>
          </a:stretch>
        </p:blipFill>
        <p:spPr>
          <a:xfrm>
            <a:off x="468630" y="224790"/>
            <a:ext cx="11222990" cy="636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4-07-04 221718"/>
          <p:cNvPicPr>
            <a:picLocks noChangeAspect="1"/>
          </p:cNvPicPr>
          <p:nvPr/>
        </p:nvPicPr>
        <p:blipFill>
          <a:blip r:embed="rId1"/>
          <a:stretch>
            <a:fillRect/>
          </a:stretch>
        </p:blipFill>
        <p:spPr>
          <a:xfrm>
            <a:off x="721360" y="259715"/>
            <a:ext cx="10852785" cy="6142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7-04 221831"/>
          <p:cNvPicPr>
            <a:picLocks noChangeAspect="1"/>
          </p:cNvPicPr>
          <p:nvPr/>
        </p:nvPicPr>
        <p:blipFill>
          <a:blip r:embed="rId1"/>
          <a:stretch>
            <a:fillRect/>
          </a:stretch>
        </p:blipFill>
        <p:spPr>
          <a:xfrm>
            <a:off x="464820" y="161925"/>
            <a:ext cx="11217275" cy="637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7-04 222321"/>
          <p:cNvPicPr>
            <a:picLocks noChangeAspect="1"/>
          </p:cNvPicPr>
          <p:nvPr/>
        </p:nvPicPr>
        <p:blipFill>
          <a:blip r:embed="rId1"/>
          <a:stretch>
            <a:fillRect/>
          </a:stretch>
        </p:blipFill>
        <p:spPr>
          <a:xfrm>
            <a:off x="538480" y="217170"/>
            <a:ext cx="10922000" cy="6339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838200" y="1517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References</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1"/>
          <p:cNvSpPr txBox="1">
            <a:spLocks noGrp="1"/>
          </p:cNvSpPr>
          <p:nvPr>
            <p:ph type="body" idx="1"/>
          </p:nvPr>
        </p:nvSpPr>
        <p:spPr>
          <a:xfrm>
            <a:off x="553720" y="1242059"/>
            <a:ext cx="11145520" cy="4374347"/>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[1] R Jegadeesan, Dava Srinivas, N Umapathi, G Karthick, N Venkateswaran, “PERSONAL HEALTHCARE CHATBOT FOR MEDICAL SUGGESTIONS USING ARTIFICIAL INTELLIGENCE AND MACHINE LEARNING”, Jyothishmathi Institute of Technology and Science, Karimnagar, Telangana. Eur. Chem. Bull. 12 (S3), 6004 – 6012. 13 March 2023</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[2] T. Padmavathy, K. Rajarajeshwari, J. Kavvya, M. Reni, “A Survey on Healthcare Chatbot Using Machine Learning”, International Journal of Innovative Research in Engineering &amp; Management (IJIREM) ISSN: 2350-0557, Volume-7, Issue-2, March 2020</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[3] LekhaAthota, Vinod Kumar Shukla, Nitin Pandey, Ajay Rana, “Chatbot for Healthcare System Using Artificial Intelligence”, International Conference on Reliability, Infocom Technologies and Optimization (Trends and Future Directions) (ICRITO) Amity University, Noida, India. June 4-5, 2020.</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[4] Duckki Lee,“ AI-based Healthcare Chatbot”, International Research Journal of Engineering and Technology (IRJET), Yonam Institute of Technology in South Korea, Feb 2023.</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[5] Mark Lawrence, MD Istiyak, Mohd Aman, “HEALTHCARE CHATBOT SYSTEM”, International</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Journal of Novel Research and Development, © 2024 IJNRD | Volume 9, Issue 3 March 2024|</a:t>
            </a:r>
            <a:endParaRPr lang="en-IN" sz="1800">
              <a:latin typeface="Times New Roman" panose="02020603050405020304" pitchFamily="18" charset="0"/>
              <a:cs typeface="Times New Roman" panose="02020603050405020304" pitchFamily="18" charset="0"/>
            </a:endParaRPr>
          </a:p>
          <a:p>
            <a:pPr marL="0" lvl="0" indent="0" algn="just" rtl="0">
              <a:lnSpc>
                <a:spcPct val="130000"/>
              </a:lnSpc>
              <a:spcBef>
                <a:spcPts val="0"/>
              </a:spcBef>
              <a:spcAft>
                <a:spcPts val="0"/>
              </a:spcAft>
              <a:buClr>
                <a:schemeClr val="dk1"/>
              </a:buClr>
              <a:buSzPts val="2000"/>
              <a:buNone/>
            </a:pPr>
            <a:r>
              <a:rPr lang="en-IN" sz="1800">
                <a:latin typeface="Times New Roman" panose="02020603050405020304" pitchFamily="18" charset="0"/>
                <a:cs typeface="Times New Roman" panose="02020603050405020304" pitchFamily="18" charset="0"/>
              </a:rPr>
              <a:t>ISSN: 2456-4184</a:t>
            </a:r>
            <a:endParaRPr lang="en-IN" sz="1800">
              <a:latin typeface="Times New Roman" panose="02020603050405020304" pitchFamily="18" charset="0"/>
              <a:cs typeface="Times New Roman" panose="02020603050405020304" pitchFamily="18" charset="0"/>
            </a:endParaRPr>
          </a:p>
        </p:txBody>
      </p:sp>
      <p:sp>
        <p:nvSpPr>
          <p:cNvPr id="229" name="Google Shape;2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body" idx="1"/>
          </p:nvPr>
        </p:nvSpPr>
        <p:spPr>
          <a:xfrm>
            <a:off x="838200" y="1114425"/>
            <a:ext cx="10515600" cy="3822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9600"/>
              <a:buNone/>
            </a:pPr>
            <a:endParaRPr sz="9600"/>
          </a:p>
          <a:p>
            <a:pPr marL="0" lvl="0" indent="0" algn="ctr" rtl="0">
              <a:lnSpc>
                <a:spcPct val="90000"/>
              </a:lnSpc>
              <a:spcBef>
                <a:spcPts val="1000"/>
              </a:spcBef>
              <a:spcAft>
                <a:spcPts val="0"/>
              </a:spcAft>
              <a:buClr>
                <a:schemeClr val="dk1"/>
              </a:buClr>
              <a:buSzPts val="9600"/>
              <a:buNone/>
            </a:pPr>
            <a:r>
              <a:rPr lang="en-US" sz="9600">
                <a:latin typeface="Times New Roman" panose="02020603050405020304"/>
                <a:ea typeface="Times New Roman" panose="02020603050405020304"/>
                <a:cs typeface="Times New Roman" panose="02020603050405020304"/>
                <a:sym typeface="Times New Roman" panose="02020603050405020304"/>
              </a:rPr>
              <a:t>THANK YOU</a:t>
            </a:r>
            <a:endParaRPr sz="9600">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552575" y="445770"/>
            <a:ext cx="9086850" cy="8102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4000">
                <a:latin typeface="Times New Roman" panose="02020603050405020304"/>
                <a:ea typeface="Times New Roman" panose="02020603050405020304"/>
                <a:cs typeface="Times New Roman" panose="02020603050405020304"/>
                <a:sym typeface="Times New Roman" panose="02020603050405020304"/>
              </a:rPr>
              <a:t>OUTLINE OF THE PRESENTATION</a:t>
            </a:r>
            <a:endParaRPr sz="400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2"/>
          <p:cNvSpPr txBox="1"/>
          <p:nvPr/>
        </p:nvSpPr>
        <p:spPr>
          <a:xfrm>
            <a:off x="1992702" y="1380226"/>
            <a:ext cx="9670210" cy="5032004"/>
          </a:xfrm>
          <a:prstGeom prst="rect">
            <a:avLst/>
          </a:prstGeom>
          <a:noFill/>
          <a:ln>
            <a:noFill/>
          </a:ln>
        </p:spPr>
        <p:txBody>
          <a:bodyPr spcFirstLastPara="1" wrap="square" lIns="0" tIns="8450" rIns="0" bIns="0" anchor="t" anchorCtr="0">
            <a:noAutofit/>
          </a:bodyPr>
          <a:lstStyle/>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Statements</a:t>
            </a:r>
            <a:endParaRPr lang="en-IN" sz="1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Architecture Diagram</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S/W Requirements</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42900" algn="l" rtl="0">
              <a:lnSpc>
                <a:spcPct val="157000"/>
              </a:lnSpc>
              <a:spcBef>
                <a:spcPts val="0"/>
              </a:spcBef>
              <a:spcAft>
                <a:spcPts val="0"/>
              </a:spcAft>
              <a:buClr>
                <a:schemeClr val="dk1"/>
              </a:buClr>
              <a:buSzPts val="1900"/>
              <a:buFont typeface="Wingdings" panose="05000000000000000000" pitchFamily="2" charset="2"/>
              <a:buChar char="Ø"/>
            </a:pPr>
            <a:r>
              <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IN" sz="19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98450" marR="0" lvl="0" indent="-285750" algn="l" rtl="0">
              <a:lnSpc>
                <a:spcPct val="157000"/>
              </a:lnSpc>
              <a:spcBef>
                <a:spcPts val="0"/>
              </a:spcBef>
              <a:spcAft>
                <a:spcPts val="0"/>
              </a:spcAft>
              <a:buClr>
                <a:schemeClr val="dk1"/>
              </a:buClr>
              <a:buSzPts val="1900"/>
              <a:buFont typeface="Arial" panose="020B0604020202020204"/>
              <a:buChar char="•"/>
            </a:pPr>
            <a:endParaRPr sz="1900" b="0" i="0" u="none" strike="noStrike" cap="none" dirty="0">
              <a:solidFill>
                <a:schemeClr val="dk1"/>
              </a:solidFill>
              <a:highlight>
                <a:srgbClr val="FFFF00"/>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01" name="Google Shape;101;p2"/>
          <p:cNvSpPr txBox="1"/>
          <p:nvPr/>
        </p:nvSpPr>
        <p:spPr>
          <a:xfrm>
            <a:off x="6685280" y="1683385"/>
            <a:ext cx="4389120" cy="3886200"/>
          </a:xfrm>
          <a:prstGeom prst="rect">
            <a:avLst/>
          </a:prstGeom>
          <a:noFill/>
          <a:ln>
            <a:noFill/>
          </a:ln>
        </p:spPr>
        <p:txBody>
          <a:bodyPr spcFirstLastPara="1" wrap="square" lIns="0" tIns="8450" rIns="0" bIns="0" anchor="t" anchorCtr="0">
            <a:noAutofit/>
          </a:bodyPr>
          <a:lstStyle/>
          <a:p>
            <a:pPr marL="298450" marR="0" lvl="0" indent="-285750" algn="l" rtl="0">
              <a:lnSpc>
                <a:spcPct val="157000"/>
              </a:lnSpc>
              <a:spcBef>
                <a:spcPts val="0"/>
              </a:spcBef>
              <a:spcAft>
                <a:spcPts val="0"/>
              </a:spcAft>
              <a:buClr>
                <a:schemeClr val="dk1"/>
              </a:buClr>
              <a:buSzPts val="1900"/>
              <a:buFont typeface="Arial" panose="020B0604020202020204"/>
              <a:buChar char="•"/>
            </a:pPr>
            <a:endParaRPr sz="19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Problem Statement</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3"/>
          <p:cNvSpPr txBox="1">
            <a:spLocks noGrp="1"/>
          </p:cNvSpPr>
          <p:nvPr>
            <p:ph type="body" idx="1"/>
          </p:nvPr>
        </p:nvSpPr>
        <p:spPr>
          <a:xfrm>
            <a:off x="612476" y="1462087"/>
            <a:ext cx="10515599" cy="4757557"/>
          </a:xfrm>
          <a:prstGeom prst="rect">
            <a:avLst/>
          </a:prstGeom>
          <a:noFill/>
          <a:ln>
            <a:noFill/>
          </a:ln>
        </p:spPr>
        <p:txBody>
          <a:bodyPr spcFirstLastPara="1" wrap="square" lIns="91425" tIns="45700" rIns="91425" bIns="45700" anchor="t" anchorCtr="0">
            <a:noAutofit/>
          </a:bodyPr>
          <a:lstStyle/>
          <a:p>
            <a:pPr marL="457200" lvl="1" indent="457200" algn="just" rtl="0">
              <a:lnSpc>
                <a:spcPct val="130000"/>
              </a:lnSpc>
              <a:spcBef>
                <a:spcPts val="0"/>
              </a:spcBef>
              <a:spcAft>
                <a:spcPts val="0"/>
              </a:spcAft>
              <a:buClr>
                <a:schemeClr val="dk1"/>
              </a:buClr>
              <a:buSzPts val="2800"/>
              <a:buFont typeface="Arial" panose="020B0604020202020204"/>
              <a:buNone/>
            </a:pPr>
            <a:r>
              <a:rPr lang="en-US" sz="2000" dirty="0">
                <a:latin typeface="Times New Roman" panose="02020603050405020304"/>
                <a:ea typeface="Times New Roman" panose="02020603050405020304"/>
                <a:cs typeface="Times New Roman" panose="02020603050405020304"/>
                <a:sym typeface="Times New Roman" panose="02020603050405020304"/>
              </a:rPr>
              <a:t>The ever-growing demand for accessible and reliable healthcare information necessitates the development of innovative solutions. Traditional limitations like geographical constraints, language barriers, and information overload hinder individuals from effectively managing their health. Additionally, navigating the complexities of healthcare systems can be time-consuming and </a:t>
            </a:r>
            <a:r>
              <a:rPr lang="en-US" sz="2000" dirty="0" err="1">
                <a:latin typeface="Times New Roman" panose="02020603050405020304"/>
                <a:ea typeface="Times New Roman" panose="02020603050405020304"/>
                <a:cs typeface="Times New Roman" panose="02020603050405020304"/>
                <a:sym typeface="Times New Roman" panose="02020603050405020304"/>
              </a:rPr>
              <a:t>frustrating.We</a:t>
            </a:r>
            <a:r>
              <a:rPr lang="en-US" sz="2000" dirty="0">
                <a:latin typeface="Times New Roman" panose="02020603050405020304"/>
                <a:ea typeface="Times New Roman" panose="02020603050405020304"/>
                <a:cs typeface="Times New Roman" panose="02020603050405020304"/>
                <a:sym typeface="Times New Roman" panose="02020603050405020304"/>
              </a:rPr>
              <a:t> propose a Python-based healthcare chatbot to bridge these gaps and empower users to take charge of their well-being. </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1" indent="457200" algn="just" rtl="0">
              <a:lnSpc>
                <a:spcPct val="130000"/>
              </a:lnSpc>
              <a:spcBef>
                <a:spcPts val="0"/>
              </a:spcBef>
              <a:spcAft>
                <a:spcPts val="0"/>
              </a:spcAft>
              <a:buClr>
                <a:schemeClr val="dk1"/>
              </a:buClr>
              <a:buSzPts val="2800"/>
              <a:buFont typeface="Arial" panose="020B0604020202020204"/>
              <a:buNone/>
            </a:pPr>
            <a:r>
              <a:rPr lang="en-US" sz="2000" dirty="0">
                <a:latin typeface="Times New Roman" panose="02020603050405020304"/>
                <a:ea typeface="Times New Roman" panose="02020603050405020304"/>
                <a:cs typeface="Times New Roman" panose="02020603050405020304"/>
                <a:sym typeface="Times New Roman" panose="02020603050405020304"/>
              </a:rPr>
              <a:t>This chatbot will address the following challenges: </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a:lnSpc>
                <a:spcPct val="130000"/>
              </a:lnSpc>
              <a:spcBef>
                <a:spcPts val="0"/>
              </a:spcBef>
              <a:buSzPts val="2800"/>
            </a:pPr>
            <a:r>
              <a:rPr lang="en-US" sz="2000" dirty="0">
                <a:latin typeface="Times New Roman" panose="02020603050405020304"/>
                <a:ea typeface="Times New Roman" panose="02020603050405020304"/>
                <a:cs typeface="Times New Roman" panose="02020603050405020304"/>
                <a:sym typeface="Times New Roman" panose="02020603050405020304"/>
              </a:rPr>
              <a:t> Limited Access to Reliable Information</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a:lnSpc>
                <a:spcPct val="130000"/>
              </a:lnSpc>
              <a:spcBef>
                <a:spcPts val="0"/>
              </a:spcBef>
              <a:buSzPts val="2800"/>
            </a:pPr>
            <a:r>
              <a:rPr lang="en-US" sz="2000" dirty="0">
                <a:latin typeface="Times New Roman" panose="02020603050405020304"/>
                <a:ea typeface="Times New Roman" panose="02020603050405020304"/>
                <a:cs typeface="Times New Roman" panose="02020603050405020304"/>
                <a:sym typeface="Times New Roman" panose="02020603050405020304"/>
              </a:rPr>
              <a:t> Language Barriers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a:lnSpc>
                <a:spcPct val="130000"/>
              </a:lnSpc>
              <a:spcBef>
                <a:spcPts val="0"/>
              </a:spcBef>
              <a:buSzPts val="2800"/>
            </a:pPr>
            <a:r>
              <a:rPr lang="en-US" sz="2000" dirty="0">
                <a:latin typeface="Times New Roman" panose="02020603050405020304"/>
                <a:ea typeface="Times New Roman" panose="02020603050405020304"/>
                <a:cs typeface="Times New Roman" panose="02020603050405020304"/>
                <a:sym typeface="Times New Roman" panose="02020603050405020304"/>
              </a:rPr>
              <a:t> Information Overload</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800100" lvl="1" algn="just">
              <a:lnSpc>
                <a:spcPct val="130000"/>
              </a:lnSpc>
              <a:spcBef>
                <a:spcPts val="0"/>
              </a:spcBef>
              <a:buSzPts val="2800"/>
            </a:pPr>
            <a:r>
              <a:rPr lang="en-US" sz="2000" dirty="0">
                <a:latin typeface="Times New Roman" panose="02020603050405020304"/>
                <a:ea typeface="Times New Roman" panose="02020603050405020304"/>
                <a:cs typeface="Times New Roman" panose="02020603050405020304"/>
                <a:sym typeface="Times New Roman" panose="02020603050405020304"/>
              </a:rPr>
              <a:t> Inefficient Communication Channels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1" indent="457200" algn="just" rtl="0">
              <a:lnSpc>
                <a:spcPct val="130000"/>
              </a:lnSpc>
              <a:spcBef>
                <a:spcPts val="0"/>
              </a:spcBef>
              <a:spcAft>
                <a:spcPts val="0"/>
              </a:spcAft>
              <a:buClr>
                <a:schemeClr val="dk1"/>
              </a:buClr>
              <a:buSzPts val="2800"/>
              <a:buFont typeface="Arial" panose="020B0604020202020204"/>
              <a:buNone/>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1" indent="457200" algn="just" rtl="0">
              <a:lnSpc>
                <a:spcPct val="130000"/>
              </a:lnSpc>
              <a:spcBef>
                <a:spcPts val="0"/>
              </a:spcBef>
              <a:spcAft>
                <a:spcPts val="0"/>
              </a:spcAft>
              <a:buClr>
                <a:schemeClr val="dk1"/>
              </a:buClr>
              <a:buSzPts val="2800"/>
              <a:buFont typeface="Arial" panose="020B0604020202020204"/>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457200" lvl="1" indent="457200" algn="just" rtl="0">
              <a:lnSpc>
                <a:spcPct val="130000"/>
              </a:lnSpc>
              <a:spcBef>
                <a:spcPts val="0"/>
              </a:spcBef>
              <a:spcAft>
                <a:spcPts val="0"/>
              </a:spcAft>
              <a:buClr>
                <a:schemeClr val="dk1"/>
              </a:buClr>
              <a:buSzPts val="2800"/>
              <a:buFont typeface="Arial" panose="020B0604020202020204"/>
              <a:buNone/>
            </a:pPr>
            <a:r>
              <a:rPr lang="en-US" dirty="0">
                <a:latin typeface="Times New Roman" panose="02020603050405020304"/>
                <a:ea typeface="Times New Roman" panose="02020603050405020304"/>
                <a:cs typeface="Times New Roman" panose="02020603050405020304"/>
                <a:sym typeface="Times New Roman" panose="02020603050405020304"/>
              </a:rPr>
              <a:t>         </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450850"/>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Objective</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4"/>
          <p:cNvSpPr txBox="1">
            <a:spLocks noGrp="1"/>
          </p:cNvSpPr>
          <p:nvPr>
            <p:ph type="body" idx="1"/>
          </p:nvPr>
        </p:nvSpPr>
        <p:spPr>
          <a:xfrm>
            <a:off x="1071245" y="2242868"/>
            <a:ext cx="10049510" cy="397677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dirty="0"/>
              <a:t>	</a:t>
            </a:r>
            <a:endParaRPr dirty="0"/>
          </a:p>
          <a:p>
            <a:pPr marL="0" lvl="0" indent="457200" algn="just" rtl="0">
              <a:lnSpc>
                <a:spcPct val="150000"/>
              </a:lnSpc>
              <a:spcBef>
                <a:spcPts val="1000"/>
              </a:spcBef>
              <a:spcAft>
                <a:spcPts val="0"/>
              </a:spcAft>
              <a:buClr>
                <a:schemeClr val="dk1"/>
              </a:buClr>
              <a:buSzPts val="2800"/>
              <a:buNone/>
            </a:pPr>
            <a:r>
              <a:rPr lang="en-US" sz="2000" dirty="0">
                <a:latin typeface="Times New Roman" panose="02020603050405020304"/>
                <a:ea typeface="Times New Roman" panose="02020603050405020304"/>
                <a:cs typeface="Times New Roman" panose="02020603050405020304"/>
                <a:sym typeface="Times New Roman" panose="02020603050405020304"/>
              </a:rPr>
              <a:t>Develop a Python-based healthcare chatbot that enhances accessibility and comprehension of medical information for users, while promoting self-care practices and reducing strain on healthcare systems.</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Abstract</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5"/>
          <p:cNvSpPr txBox="1">
            <a:spLocks noGrp="1"/>
          </p:cNvSpPr>
          <p:nvPr>
            <p:ph type="body" idx="1"/>
          </p:nvPr>
        </p:nvSpPr>
        <p:spPr>
          <a:xfrm>
            <a:off x="345057" y="1486218"/>
            <a:ext cx="11008744" cy="5062538"/>
          </a:xfrm>
          <a:prstGeom prst="rect">
            <a:avLst/>
          </a:prstGeom>
          <a:noFill/>
          <a:ln>
            <a:noFill/>
          </a:ln>
        </p:spPr>
        <p:txBody>
          <a:bodyPr spcFirstLastPara="1" wrap="square" lIns="91425" tIns="45700" rIns="91425" bIns="45700" anchor="t" anchorCtr="0">
            <a:normAutofit/>
          </a:bodyPr>
          <a:lstStyle/>
          <a:p>
            <a:pPr marL="457200" marR="0" lvl="1" indent="457200" algn="just" rtl="0">
              <a:lnSpc>
                <a:spcPct val="150000"/>
              </a:lnSpc>
              <a:spcBef>
                <a:spcPts val="0"/>
              </a:spcBef>
              <a:spcAft>
                <a:spcPts val="0"/>
              </a:spcAft>
              <a:buClr>
                <a:schemeClr val="dk1"/>
              </a:buClr>
              <a:buSzPts val="2600"/>
              <a:buFont typeface="Arial" panose="020B0604020202020204"/>
              <a:buNone/>
            </a:pPr>
            <a:r>
              <a:rPr lang="en-US" sz="2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 proposes a Python-based healthcare chatbot designed to address limitations in healthcare information access. The chatbot targets challenges like geographical constraints, language barriers, and information overload, empowering users to manage their health more effectively. It provides 24/7 access to trustworthy health information, multilingual support, a user-friendly interface, and triaging with self-care guidance. This project aims to improve healthcare access, user empowerment, and reduce the burden on healthcare systems.</a:t>
            </a:r>
            <a:endParaRPr sz="2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72180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Introduction</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6"/>
          <p:cNvSpPr txBox="1">
            <a:spLocks noGrp="1"/>
          </p:cNvSpPr>
          <p:nvPr>
            <p:ph type="body" idx="1"/>
          </p:nvPr>
        </p:nvSpPr>
        <p:spPr>
          <a:xfrm>
            <a:off x="310551" y="1086928"/>
            <a:ext cx="11043250" cy="5512279"/>
          </a:xfrm>
          <a:prstGeom prst="rect">
            <a:avLst/>
          </a:prstGeom>
          <a:noFill/>
          <a:ln>
            <a:noFill/>
          </a:ln>
        </p:spPr>
        <p:txBody>
          <a:bodyPr spcFirstLastPara="1" wrap="square" lIns="91425" tIns="45700" rIns="91425" bIns="45700" anchor="t" anchorCtr="0">
            <a:normAutofit fontScale="70000" lnSpcReduction="20000"/>
          </a:bodyPr>
          <a:lstStyle/>
          <a:p>
            <a:pPr marL="457200" marR="0" lvl="1" indent="457200" algn="just" rtl="0">
              <a:lnSpc>
                <a:spcPct val="150000"/>
              </a:lnSpc>
              <a:spcBef>
                <a:spcPts val="0"/>
              </a:spcBef>
              <a:spcAft>
                <a:spcPts val="0"/>
              </a:spcAft>
              <a:buClr>
                <a:schemeClr val="dk1"/>
              </a:buClr>
              <a:buSzPts val="2500"/>
              <a:buFont typeface="Arial" panose="020B0604020202020204"/>
              <a:buNone/>
            </a:pPr>
            <a:r>
              <a:rPr lang="en-US" dirty="0">
                <a:latin typeface="Times New Roman" panose="02020603050405020304" pitchFamily="18" charset="0"/>
                <a:cs typeface="Times New Roman" panose="02020603050405020304" pitchFamily="18" charset="0"/>
                <a:sym typeface="Times New Roman" panose="02020603050405020304"/>
              </a:rPr>
              <a:t>The ever-increasing demand for accessible and reliable health information necessitates innovative solutions. Traditional limitations like geographic constraints, language barriers, and information overload hinder individuals from effectively managing their health. </a:t>
            </a:r>
            <a:endParaRPr lang="en-US" dirty="0">
              <a:latin typeface="Times New Roman" panose="02020603050405020304" pitchFamily="18" charset="0"/>
              <a:cs typeface="Times New Roman" panose="02020603050405020304" pitchFamily="18" charset="0"/>
              <a:sym typeface="Times New Roman" panose="02020603050405020304"/>
            </a:endParaRPr>
          </a:p>
          <a:p>
            <a:pPr marL="457200" marR="0" lvl="1" indent="457200" algn="just" rtl="0">
              <a:lnSpc>
                <a:spcPct val="150000"/>
              </a:lnSpc>
              <a:spcBef>
                <a:spcPts val="0"/>
              </a:spcBef>
              <a:spcAft>
                <a:spcPts val="0"/>
              </a:spcAft>
              <a:buClr>
                <a:schemeClr val="dk1"/>
              </a:buClr>
              <a:buSzPts val="2500"/>
              <a:buFont typeface="Arial" panose="020B0604020202020204"/>
              <a:buNone/>
            </a:pPr>
            <a:r>
              <a:rPr lang="en-US" dirty="0">
                <a:latin typeface="Times New Roman" panose="02020603050405020304" pitchFamily="18" charset="0"/>
                <a:cs typeface="Times New Roman" panose="02020603050405020304" pitchFamily="18" charset="0"/>
                <a:sym typeface="Times New Roman" panose="02020603050405020304"/>
              </a:rPr>
              <a:t>Complex healthcare systems further complicate the process, often requiring appointments and phone calls, creating time constraints and accessibility issues. This paper proposes a Python-based healthcare chatbot to bridge these gaps and empower users to take charge of their well-being. </a:t>
            </a:r>
            <a:endParaRPr lang="en-US" dirty="0">
              <a:latin typeface="Times New Roman" panose="02020603050405020304" pitchFamily="18" charset="0"/>
              <a:cs typeface="Times New Roman" panose="02020603050405020304" pitchFamily="18" charset="0"/>
              <a:sym typeface="Times New Roman" panose="02020603050405020304"/>
            </a:endParaRPr>
          </a:p>
          <a:p>
            <a:pPr marL="457200" marR="0" lvl="1" indent="457200" algn="just" rtl="0">
              <a:lnSpc>
                <a:spcPct val="150000"/>
              </a:lnSpc>
              <a:spcBef>
                <a:spcPts val="0"/>
              </a:spcBef>
              <a:spcAft>
                <a:spcPts val="0"/>
              </a:spcAft>
              <a:buClr>
                <a:schemeClr val="dk1"/>
              </a:buClr>
              <a:buSzPts val="2500"/>
              <a:buFont typeface="Arial" panose="020B0604020202020204"/>
              <a:buNone/>
            </a:pPr>
            <a:r>
              <a:rPr lang="en-US" dirty="0">
                <a:latin typeface="Times New Roman" panose="02020603050405020304" pitchFamily="18" charset="0"/>
                <a:cs typeface="Times New Roman" panose="02020603050405020304" pitchFamily="18" charset="0"/>
                <a:sym typeface="Times New Roman" panose="02020603050405020304"/>
              </a:rPr>
              <a:t>This chatbot will address these challenges by providing: </a:t>
            </a:r>
            <a:endParaRPr lang="en-US" dirty="0">
              <a:latin typeface="Times New Roman" panose="02020603050405020304" pitchFamily="18" charset="0"/>
              <a:cs typeface="Times New Roman" panose="02020603050405020304" pitchFamily="18" charset="0"/>
              <a:sym typeface="Times New Roman" panose="02020603050405020304"/>
            </a:endParaRPr>
          </a:p>
          <a:p>
            <a:pPr marL="800100" lvl="1" algn="just">
              <a:lnSpc>
                <a:spcPct val="150000"/>
              </a:lnSpc>
              <a:spcBef>
                <a:spcPts val="0"/>
              </a:spcBef>
              <a:buSzPts val="2500"/>
            </a:pPr>
            <a:r>
              <a:rPr lang="en-US" dirty="0">
                <a:latin typeface="Times New Roman" panose="02020603050405020304" pitchFamily="18" charset="0"/>
                <a:cs typeface="Times New Roman" panose="02020603050405020304" pitchFamily="18" charset="0"/>
                <a:sym typeface="Times New Roman" panose="02020603050405020304"/>
              </a:rPr>
              <a:t> 24/7 access to trustworthy health information curated from credible medical sources.  </a:t>
            </a:r>
            <a:endParaRPr lang="en-US" dirty="0">
              <a:latin typeface="Times New Roman" panose="02020603050405020304" pitchFamily="18" charset="0"/>
              <a:cs typeface="Times New Roman" panose="02020603050405020304" pitchFamily="18" charset="0"/>
              <a:sym typeface="Times New Roman" panose="02020603050405020304"/>
            </a:endParaRPr>
          </a:p>
          <a:p>
            <a:pPr marL="800100" lvl="1" algn="just">
              <a:lnSpc>
                <a:spcPct val="150000"/>
              </a:lnSpc>
              <a:spcBef>
                <a:spcPts val="0"/>
              </a:spcBef>
              <a:buSzPts val="2500"/>
            </a:pPr>
            <a:r>
              <a:rPr lang="en-US" dirty="0">
                <a:latin typeface="Times New Roman" panose="02020603050405020304" pitchFamily="18" charset="0"/>
                <a:cs typeface="Times New Roman" panose="02020603050405020304" pitchFamily="18" charset="0"/>
                <a:sym typeface="Times New Roman" panose="02020603050405020304"/>
              </a:rPr>
              <a:t>Multilingual support to ensure users receive critical health information regardless of their native language.  </a:t>
            </a:r>
            <a:endParaRPr lang="en-US" dirty="0">
              <a:latin typeface="Times New Roman" panose="02020603050405020304" pitchFamily="18" charset="0"/>
              <a:cs typeface="Times New Roman" panose="02020603050405020304" pitchFamily="18" charset="0"/>
              <a:sym typeface="Times New Roman" panose="02020603050405020304"/>
            </a:endParaRPr>
          </a:p>
          <a:p>
            <a:pPr marL="800100" lvl="1" algn="just">
              <a:lnSpc>
                <a:spcPct val="150000"/>
              </a:lnSpc>
              <a:spcBef>
                <a:spcPts val="0"/>
              </a:spcBef>
              <a:buSzPts val="2500"/>
            </a:pPr>
            <a:r>
              <a:rPr lang="en-US" dirty="0">
                <a:latin typeface="Times New Roman" panose="02020603050405020304" pitchFamily="18" charset="0"/>
                <a:cs typeface="Times New Roman" panose="02020603050405020304" pitchFamily="18" charset="0"/>
                <a:sym typeface="Times New Roman" panose="02020603050405020304"/>
              </a:rPr>
              <a:t>A user-friendly interface for real-time health inquiries through text or voice input.  </a:t>
            </a:r>
            <a:endParaRPr lang="en-US" dirty="0">
              <a:latin typeface="Times New Roman" panose="02020603050405020304" pitchFamily="18" charset="0"/>
              <a:cs typeface="Times New Roman" panose="02020603050405020304" pitchFamily="18" charset="0"/>
              <a:sym typeface="Times New Roman" panose="02020603050405020304"/>
            </a:endParaRPr>
          </a:p>
          <a:p>
            <a:pPr marL="800100" lvl="1" algn="just">
              <a:lnSpc>
                <a:spcPct val="150000"/>
              </a:lnSpc>
              <a:spcBef>
                <a:spcPts val="0"/>
              </a:spcBef>
              <a:buSzPts val="2500"/>
            </a:pPr>
            <a:r>
              <a:rPr lang="en-US" dirty="0">
                <a:latin typeface="Times New Roman" panose="02020603050405020304" pitchFamily="18" charset="0"/>
                <a:cs typeface="Times New Roman" panose="02020603050405020304" pitchFamily="18" charset="0"/>
                <a:sym typeface="Times New Roman" panose="02020603050405020304"/>
              </a:rPr>
              <a:t>Triaging and self-care guidance to direct users towards appropriate self-care measures or recommend seeking professional help when necessary.</a:t>
            </a:r>
            <a:endParaRPr lang="en-US" dirty="0">
              <a:latin typeface="Times New Roman" panose="02020603050405020304" pitchFamily="18" charset="0"/>
              <a:cs typeface="Times New Roman" panose="02020603050405020304" pitchFamily="18" charset="0"/>
              <a:sym typeface="Times New Roman" panose="02020603050405020304"/>
            </a:endParaRPr>
          </a:p>
          <a:p>
            <a:pPr marL="457200" marR="0" lvl="1" indent="457200" algn="just" rtl="0">
              <a:lnSpc>
                <a:spcPct val="150000"/>
              </a:lnSpc>
              <a:spcBef>
                <a:spcPts val="0"/>
              </a:spcBef>
              <a:spcAft>
                <a:spcPts val="0"/>
              </a:spcAft>
              <a:buClr>
                <a:schemeClr val="dk1"/>
              </a:buClr>
              <a:buSzPts val="2500"/>
              <a:buFont typeface="Arial" panose="020B0604020202020204"/>
              <a:buNone/>
            </a:pPr>
            <a:r>
              <a:rPr lang="en-US" dirty="0">
                <a:latin typeface="Times New Roman" panose="02020603050405020304" pitchFamily="18" charset="0"/>
                <a:cs typeface="Times New Roman" panose="02020603050405020304" pitchFamily="18" charset="0"/>
                <a:sym typeface="Times New Roman" panose="02020603050405020304"/>
              </a:rPr>
              <a:t>By addressing these challenges, the healthcare chatbot has the potential to revolutionize healthcare access. It can empower individuals to make informed decisions about their health, promote early detection and prevention of illnesses, and ultimately reduce the burden on healthcare systems.</a:t>
            </a:r>
            <a:endParaRPr dirty="0">
              <a:latin typeface="Times New Roman" panose="02020603050405020304" pitchFamily="18" charset="0"/>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dirty="0">
                <a:latin typeface="Times New Roman" panose="02020603050405020304"/>
                <a:ea typeface="Times New Roman" panose="02020603050405020304"/>
                <a:cs typeface="Times New Roman" panose="02020603050405020304"/>
                <a:sym typeface="Times New Roman" panose="02020603050405020304"/>
              </a:rPr>
              <a:t>Existing System</a:t>
            </a:r>
            <a:endParaRPr sz="6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7"/>
          <p:cNvSpPr txBox="1">
            <a:spLocks noGrp="1"/>
          </p:cNvSpPr>
          <p:nvPr>
            <p:ph type="body" idx="1"/>
          </p:nvPr>
        </p:nvSpPr>
        <p:spPr>
          <a:xfrm>
            <a:off x="491706" y="1630392"/>
            <a:ext cx="10862094" cy="4725958"/>
          </a:xfrm>
          <a:prstGeom prst="rect">
            <a:avLst/>
          </a:prstGeom>
          <a:noFill/>
          <a:ln>
            <a:noFill/>
          </a:ln>
        </p:spPr>
        <p:txBody>
          <a:bodyPr spcFirstLastPara="1" wrap="square" lIns="91425" tIns="45700" rIns="91425" bIns="45700" anchor="t" anchorCtr="0">
            <a:noAutofit/>
          </a:bodyPr>
          <a:lstStyle/>
          <a:p>
            <a:pPr lvl="1" indent="-457200" algn="just" rtl="0">
              <a:lnSpc>
                <a:spcPct val="130000"/>
              </a:lnSpc>
              <a:spcBef>
                <a:spcPts val="0"/>
              </a:spcBef>
              <a:spcAft>
                <a:spcPts val="0"/>
              </a:spcAft>
              <a:buClr>
                <a:schemeClr val="dk1"/>
              </a:buClr>
              <a:buSzPts val="28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Limited functionality: Many healthcare chatbots lack the ability to handle complex medical inquiries or provide nuanced guidance.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Accuracy concerns: The accuracy of information provided by chatbots can vary depending on their programming and data sources.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Lack of empathy: Chatbots cannot replicate the human empathy and emotional intelligence of medical professionals. </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r>
              <a:rPr lang="en-US" dirty="0">
                <a:latin typeface="Times New Roman" panose="02020603050405020304"/>
                <a:ea typeface="Times New Roman" panose="02020603050405020304"/>
                <a:cs typeface="Times New Roman" panose="02020603050405020304"/>
                <a:sym typeface="Times New Roman" panose="02020603050405020304"/>
              </a:rPr>
              <a:t>Privacy issues:  Data security and privacy are important considerations when using healthcare chatbots.</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endParaRPr lang="en-US" sz="2800" dirty="0">
              <a:latin typeface="Times New Roman" panose="02020603050405020304"/>
              <a:ea typeface="Times New Roman" panose="02020603050405020304"/>
              <a:cs typeface="Times New Roman" panose="02020603050405020304"/>
              <a:sym typeface="Times New Roman" panose="02020603050405020304"/>
            </a:endParaRPr>
          </a:p>
          <a:p>
            <a:pPr lvl="1" indent="-457200" algn="just" rtl="0">
              <a:lnSpc>
                <a:spcPct val="130000"/>
              </a:lnSpc>
              <a:spcBef>
                <a:spcPts val="0"/>
              </a:spcBef>
              <a:spcAft>
                <a:spcPts val="0"/>
              </a:spcAft>
              <a:buClr>
                <a:schemeClr val="dk1"/>
              </a:buClr>
              <a:buSzPts val="2800"/>
              <a:buFont typeface="Arial" panose="020B0604020202020204" pitchFamily="34" charset="0"/>
              <a:buChar char="•"/>
            </a:pP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34" name="Google Shape;13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6000">
                <a:latin typeface="Times New Roman" panose="02020603050405020304"/>
                <a:ea typeface="Times New Roman" panose="02020603050405020304"/>
                <a:cs typeface="Times New Roman" panose="02020603050405020304"/>
                <a:sym typeface="Times New Roman" panose="02020603050405020304"/>
              </a:rPr>
              <a:t>Proposed system</a:t>
            </a:r>
            <a:endParaRPr sz="6000">
              <a:latin typeface="Times New Roman" panose="02020603050405020304"/>
              <a:ea typeface="Times New Roman" panose="02020603050405020304"/>
              <a:cs typeface="Times New Roman" panose="02020603050405020304"/>
              <a:sym typeface="Times New Roman" panose="02020603050405020304"/>
            </a:endParaRPr>
          </a:p>
        </p:txBody>
      </p:sp>
      <p:sp>
        <p:nvSpPr>
          <p:cNvPr id="146" name="Google Shape;146;p9"/>
          <p:cNvSpPr txBox="1">
            <a:spLocks noGrp="1"/>
          </p:cNvSpPr>
          <p:nvPr>
            <p:ph type="body" idx="1"/>
          </p:nvPr>
        </p:nvSpPr>
        <p:spPr>
          <a:xfrm>
            <a:off x="838200" y="1694181"/>
            <a:ext cx="10515600" cy="4887774"/>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Clr>
                <a:schemeClr val="dk1"/>
              </a:buClr>
              <a:buSzPts val="2500"/>
              <a:buFont typeface="Arial" panose="020B0604020202020204"/>
              <a:buChar char="•"/>
            </a:pPr>
            <a:r>
              <a:rPr lang="en-US" sz="25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Enhanced AI and Machine Learning: By incorporating advanced AI and machine learning algorithms, chatbots can offer more sophisticated functionalities like handling complex medical queries, understanding natural language, and providing more tailored guidance.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120000"/>
              </a:lnSpc>
              <a:spcBef>
                <a:spcPts val="0"/>
              </a:spcBef>
              <a:spcAft>
                <a:spcPts val="0"/>
              </a:spcAft>
              <a:buClr>
                <a:schemeClr val="dk1"/>
              </a:buClr>
              <a:buSzPts val="2500"/>
              <a:buFont typeface="Arial" panose="020B0604020202020204"/>
              <a:buChar char="•"/>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Integration with Electronic Health Records (EHR): Linking chatbots with EHR systems would enable them to access a user's medical history, providing more personalized health information and recommendations.</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120000"/>
              </a:lnSpc>
              <a:spcBef>
                <a:spcPts val="0"/>
              </a:spcBef>
              <a:spcAft>
                <a:spcPts val="0"/>
              </a:spcAft>
              <a:buClr>
                <a:schemeClr val="dk1"/>
              </a:buClr>
              <a:buSzPts val="2500"/>
              <a:buFont typeface="Arial" panose="020B0604020202020204"/>
              <a:buChar char="•"/>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Human-in-the-Loop Design:  A hybrid approach combining chatbots with human oversight from medical professionals can address limitations and build trust. For instance, chatbots can handle routine inquiries, while complex issues can be escalated to healthcare providers. </a:t>
            </a: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120000"/>
              </a:lnSpc>
              <a:spcBef>
                <a:spcPts val="0"/>
              </a:spcBef>
              <a:spcAft>
                <a:spcPts val="0"/>
              </a:spcAft>
              <a:buClr>
                <a:schemeClr val="dk1"/>
              </a:buClr>
              <a:buSzPts val="2500"/>
              <a:buFont typeface="Arial" panose="020B0604020202020204"/>
              <a:buChar char="•"/>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Focus on Empathy and Emotional Intelligence:  While emotions are a challenge for AI, chatbots can be programmed to use more empathetic language and offer support resources to users.</a:t>
            </a:r>
            <a:endParaRPr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7" name="Google Shape;14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panose="020F0502020204030204"/>
              <a:buNone/>
            </a:pPr>
            <a:fld id="{00000000-1234-1234-1234-123412341234}" type="slidenum">
              <a:rPr lang="en-US" sz="1200">
                <a:solidFill>
                  <a:srgbClr val="898989"/>
                </a:solidFill>
              </a:rPr>
            </a:fld>
            <a:endParaRPr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5000" dirty="0">
                <a:latin typeface="Times New Roman" panose="02020603050405020304"/>
                <a:ea typeface="Times New Roman" panose="02020603050405020304"/>
                <a:cs typeface="Times New Roman" panose="02020603050405020304"/>
                <a:sym typeface="Times New Roman" panose="02020603050405020304"/>
              </a:rPr>
              <a:t>Architecture Diagram</a:t>
            </a:r>
            <a:endParaRPr sz="5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Placeholder 3"/>
          <p:cNvSpPr>
            <a:spLocks noGrp="1"/>
          </p:cNvSpPr>
          <p:nvPr>
            <p:ph type="body" idx="1"/>
          </p:nvPr>
        </p:nvSpPr>
        <p:spPr/>
        <p:txBody>
          <a:bodyPr/>
          <a:lstStyle/>
          <a:p>
            <a:endParaRPr lang="en-IN" dirty="0"/>
          </a:p>
        </p:txBody>
      </p:sp>
      <p:pic>
        <p:nvPicPr>
          <p:cNvPr id="5" name="Picture 4"/>
          <p:cNvPicPr>
            <a:picLocks noChangeAspect="1"/>
          </p:cNvPicPr>
          <p:nvPr/>
        </p:nvPicPr>
        <p:blipFill>
          <a:blip r:embed="rId1"/>
          <a:stretch>
            <a:fillRect/>
          </a:stretch>
        </p:blipFill>
        <p:spPr>
          <a:xfrm>
            <a:off x="838200" y="1492369"/>
            <a:ext cx="10591800" cy="50005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6100</Words>
  <Application>WPS Presentation</Application>
  <PresentationFormat>Widescreen</PresentationFormat>
  <Paragraphs>114</Paragraphs>
  <Slides>18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vt:lpstr>
      <vt:lpstr>Calibri</vt:lpstr>
      <vt:lpstr>Times New Roman</vt:lpstr>
      <vt:lpstr>Times New Roman</vt:lpstr>
      <vt:lpstr>Microsoft YaHei</vt:lpstr>
      <vt:lpstr>Arial Unicode MS</vt:lpstr>
      <vt:lpstr>Office Theme</vt:lpstr>
      <vt:lpstr>PowerPoint 演示文稿</vt:lpstr>
      <vt:lpstr>OUTLINE OF THE PRESENTATION</vt:lpstr>
      <vt:lpstr>Problem Statement</vt:lpstr>
      <vt:lpstr>Objective</vt:lpstr>
      <vt:lpstr>Abstract</vt:lpstr>
      <vt:lpstr>Introduction</vt:lpstr>
      <vt:lpstr>Existing System</vt:lpstr>
      <vt:lpstr>Proposed system</vt:lpstr>
      <vt:lpstr>Architecture Diagram</vt:lpstr>
      <vt:lpstr>SW Requirements</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Vinoth</dc:creator>
  <cp:lastModifiedBy>rkgok</cp:lastModifiedBy>
  <cp:revision>15</cp:revision>
  <dcterms:created xsi:type="dcterms:W3CDTF">2017-03-04T07:00:00Z</dcterms:created>
  <dcterms:modified xsi:type="dcterms:W3CDTF">2024-07-08T04:48:01Z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0ADDF906C5564F88B0DB80B0CD3A69AF_12</vt:lpwstr>
  </property>
</Properties>
</file>