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6" r:id="rId5"/>
    <p:sldId id="294" r:id="rId6"/>
    <p:sldId id="295" r:id="rId7"/>
    <p:sldId id="2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9/5/2023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9/5/2023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9/5/2023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9/5/2023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9/5/2023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9/5/2023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9/5/2023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9/5/2023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9/5/2023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9/5/2023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2290438"/>
            <a:ext cx="4010660" cy="30673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2615283"/>
            <a:ext cx="6689725" cy="2391722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90A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198107" y="2730580"/>
            <a:ext cx="5165558" cy="833856"/>
          </a:xfrm>
        </p:spPr>
        <p:txBody>
          <a:bodyPr/>
          <a:lstStyle/>
          <a:p>
            <a:pPr algn="r"/>
            <a:r>
              <a:rPr lang="en-US">
                <a:solidFill>
                  <a:schemeClr val="bg1"/>
                </a:solidFill>
              </a:rPr>
              <a:t>Shark Tank 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8462333" y="3450796"/>
            <a:ext cx="2970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6188242" y="3617126"/>
            <a:ext cx="5485894" cy="10702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Entrepreneurs pitch their business and its valuation to the investors (Sharks) to get funding (and access to their contacts, suppliers &amp; experience) by giving up a stake in the company. </a:t>
            </a:r>
          </a:p>
        </p:txBody>
      </p:sp>
      <p:pic>
        <p:nvPicPr>
          <p:cNvPr id="1026" name="Picture 2" descr="Shark Tank (TV Series 2009– ) - IMDb">
            <a:extLst>
              <a:ext uri="{FF2B5EF4-FFF2-40B4-BE49-F238E27FC236}">
                <a16:creationId xmlns:a16="http://schemas.microsoft.com/office/drawing/2014/main" id="{8E74FF8E-BAC5-F36B-B836-632CBFADC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0894" y="966065"/>
            <a:ext cx="4177815" cy="580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048948-2BE7-44F2-3CA7-5D8FB0FD9873}"/>
              </a:ext>
            </a:extLst>
          </p:cNvPr>
          <p:cNvSpPr txBox="1">
            <a:spLocks/>
          </p:cNvSpPr>
          <p:nvPr/>
        </p:nvSpPr>
        <p:spPr bwMode="ltGray">
          <a:xfrm>
            <a:off x="566481" y="258109"/>
            <a:ext cx="11133207" cy="132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5000"/>
              </a:lnSpc>
            </a:pPr>
            <a:r>
              <a:rPr lang="en-US" sz="5000" dirty="0"/>
              <a:t>Understanding Shark Tank </a:t>
            </a:r>
          </a:p>
          <a:p>
            <a:pPr algn="r">
              <a:lnSpc>
                <a:spcPct val="125000"/>
              </a:lnSpc>
            </a:pPr>
            <a:r>
              <a:rPr lang="en-US" sz="5000" dirty="0"/>
              <a:t>&amp; Terms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0" name="object 7" descr="Beige rectangle">
            <a:extLst>
              <a:ext uri="{FF2B5EF4-FFF2-40B4-BE49-F238E27FC236}">
                <a16:creationId xmlns:a16="http://schemas.microsoft.com/office/drawing/2014/main" id="{DF01DAD3-D96A-88C3-2F75-F2BC9EB381D1}"/>
              </a:ext>
            </a:extLst>
          </p:cNvPr>
          <p:cNvSpPr/>
          <p:nvPr/>
        </p:nvSpPr>
        <p:spPr bwMode="white">
          <a:xfrm>
            <a:off x="7506288" y="966065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9A47-FC72-8747-300F-B4A5506C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49" y="180202"/>
            <a:ext cx="10515600" cy="877749"/>
          </a:xfrm>
        </p:spPr>
        <p:txBody>
          <a:bodyPr/>
          <a:lstStyle/>
          <a:p>
            <a:pPr algn="r"/>
            <a:r>
              <a:rPr lang="en-US" dirty="0"/>
              <a:t>Requests – Pitching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B054E-99AE-B642-3CAA-835EF0AA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45855-0FB6-9C2D-22CD-506E635A6016}"/>
              </a:ext>
            </a:extLst>
          </p:cNvPr>
          <p:cNvSpPr txBox="1"/>
          <p:nvPr/>
        </p:nvSpPr>
        <p:spPr>
          <a:xfrm>
            <a:off x="814449" y="1004617"/>
            <a:ext cx="628153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spc="-25" dirty="0">
                <a:cs typeface="Arial"/>
              </a:rPr>
              <a:t>Entrepreneurs</a:t>
            </a:r>
            <a:r>
              <a:rPr lang="en-US" sz="1600" b="1" spc="-15" dirty="0">
                <a:cs typeface="Arial"/>
              </a:rPr>
              <a:t> : </a:t>
            </a:r>
            <a:br>
              <a:rPr lang="en-US" sz="1600" spc="-15" dirty="0">
                <a:cs typeface="Arial"/>
              </a:rPr>
            </a:br>
            <a:endParaRPr lang="en-US" sz="1600" spc="-15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-15" dirty="0">
                <a:cs typeface="Arial"/>
              </a:rPr>
              <a:t>Introduces their business</a:t>
            </a:r>
            <a:br>
              <a:rPr lang="en-US" sz="1600" spc="-15" dirty="0">
                <a:cs typeface="Arial"/>
              </a:rPr>
            </a:br>
            <a:endParaRPr lang="en-US" sz="1600" spc="-15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-15" dirty="0">
                <a:cs typeface="Arial"/>
              </a:rPr>
              <a:t>Asks funding amount with offering equity (% of ownership) in their business to the sharks</a:t>
            </a:r>
            <a:br>
              <a:rPr lang="en-US" sz="1600" spc="-15" dirty="0">
                <a:cs typeface="Arial"/>
              </a:rPr>
            </a:br>
            <a:endParaRPr lang="en-US" sz="1600" spc="-15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-15" dirty="0">
                <a:cs typeface="Arial"/>
              </a:rPr>
              <a:t>Also provides the businesses valuation</a:t>
            </a:r>
            <a:endParaRPr lang="en-IN" sz="1600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1F3C931-BF2D-7FBC-BA5F-DFAAFFB31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76792"/>
              </p:ext>
            </p:extLst>
          </p:nvPr>
        </p:nvGraphicFramePr>
        <p:xfrm>
          <a:off x="814449" y="4915282"/>
          <a:ext cx="7590592" cy="1584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60215">
                  <a:extLst>
                    <a:ext uri="{9D8B030D-6E8A-4147-A177-3AD203B41FA5}">
                      <a16:colId xmlns:a16="http://schemas.microsoft.com/office/drawing/2014/main" val="2914235963"/>
                    </a:ext>
                  </a:extLst>
                </a:gridCol>
                <a:gridCol w="4830377">
                  <a:extLst>
                    <a:ext uri="{9D8B030D-6E8A-4147-A177-3AD203B41FA5}">
                      <a16:colId xmlns:a16="http://schemas.microsoft.com/office/drawing/2014/main" val="3242231434"/>
                    </a:ext>
                  </a:extLst>
                </a:gridCol>
              </a:tblGrid>
              <a:tr h="33298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2. Startup Name</a:t>
                      </a:r>
                      <a:endParaRPr lang="en-IN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90A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Mr.Tod’s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 Pie Factory</a:t>
                      </a:r>
                      <a:endParaRPr lang="en-IN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9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17837"/>
                  </a:ext>
                </a:extLst>
              </a:tr>
              <a:tr h="33298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Asked Amount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460,000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47008"/>
                  </a:ext>
                </a:extLst>
              </a:tr>
              <a:tr h="33298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Offered Equity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10 %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77732"/>
                  </a:ext>
                </a:extLst>
              </a:tr>
              <a:tr h="24645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Valuated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10%   is 460,000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100% is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4,600,000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(460,000*(100/10))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0017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3FBD829-720C-8A67-C9CB-7D92AF5CC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90734"/>
              </p:ext>
            </p:extLst>
          </p:nvPr>
        </p:nvGraphicFramePr>
        <p:xfrm>
          <a:off x="814448" y="3223430"/>
          <a:ext cx="7590593" cy="1584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60215">
                  <a:extLst>
                    <a:ext uri="{9D8B030D-6E8A-4147-A177-3AD203B41FA5}">
                      <a16:colId xmlns:a16="http://schemas.microsoft.com/office/drawing/2014/main" val="2914235963"/>
                    </a:ext>
                  </a:extLst>
                </a:gridCol>
                <a:gridCol w="4830378">
                  <a:extLst>
                    <a:ext uri="{9D8B030D-6E8A-4147-A177-3AD203B41FA5}">
                      <a16:colId xmlns:a16="http://schemas.microsoft.com/office/drawing/2014/main" val="3242231434"/>
                    </a:ext>
                  </a:extLst>
                </a:gridCol>
              </a:tblGrid>
              <a:tr h="33298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1. Startup Name</a:t>
                      </a:r>
                      <a:endParaRPr lang="en-IN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90A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A Perfect Pear</a:t>
                      </a:r>
                      <a:endParaRPr lang="en-IN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9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17837"/>
                  </a:ext>
                </a:extLst>
              </a:tr>
              <a:tr h="33298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Asked Amount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500,000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47008"/>
                  </a:ext>
                </a:extLst>
              </a:tr>
              <a:tr h="33298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Offered Equity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15 %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77732"/>
                  </a:ext>
                </a:extLst>
              </a:tr>
              <a:tr h="24645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Valuated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15%   is 500,000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100% is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3,330,000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(500,000*(100/15))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 ~ 3,333,333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00179"/>
                  </a:ext>
                </a:extLst>
              </a:tr>
            </a:tbl>
          </a:graphicData>
        </a:graphic>
      </p:graphicFrame>
      <p:pic>
        <p:nvPicPr>
          <p:cNvPr id="2054" name="Picture 6" descr="5 apps entrepreneurs can use right now to create stunning pitch decks and  marketing material that will reel in funding and new customers | Business  Insider India">
            <a:extLst>
              <a:ext uri="{FF2B5EF4-FFF2-40B4-BE49-F238E27FC236}">
                <a16:creationId xmlns:a16="http://schemas.microsoft.com/office/drawing/2014/main" id="{395C72ED-1645-CFA8-4B7A-0946F4AD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90" y="1896207"/>
            <a:ext cx="2830461" cy="306558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7" descr="Beige rectangle">
            <a:extLst>
              <a:ext uri="{FF2B5EF4-FFF2-40B4-BE49-F238E27FC236}">
                <a16:creationId xmlns:a16="http://schemas.microsoft.com/office/drawing/2014/main" id="{9919EF90-A5FB-65EA-449B-8BB5A52FB63D}"/>
              </a:ext>
            </a:extLst>
          </p:cNvPr>
          <p:cNvSpPr/>
          <p:nvPr/>
        </p:nvSpPr>
        <p:spPr bwMode="white">
          <a:xfrm>
            <a:off x="7106793" y="966065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0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9A47-FC72-8747-300F-B4A5506C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4" y="169811"/>
            <a:ext cx="10515600" cy="877749"/>
          </a:xfrm>
        </p:spPr>
        <p:txBody>
          <a:bodyPr/>
          <a:lstStyle/>
          <a:p>
            <a:pPr algn="r"/>
            <a:r>
              <a:rPr lang="en-US" dirty="0"/>
              <a:t>Offers – Negotiating Deals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B054E-99AE-B642-3CAA-835EF0AA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45855-0FB6-9C2D-22CD-506E635A6016}"/>
              </a:ext>
            </a:extLst>
          </p:cNvPr>
          <p:cNvSpPr txBox="1"/>
          <p:nvPr/>
        </p:nvSpPr>
        <p:spPr>
          <a:xfrm>
            <a:off x="745724" y="977022"/>
            <a:ext cx="737734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spc="-15" dirty="0">
                <a:cs typeface="Arial"/>
              </a:rPr>
              <a:t>Investors (Sharks) : </a:t>
            </a:r>
            <a:br>
              <a:rPr lang="en-US" sz="1600" spc="-15" dirty="0">
                <a:cs typeface="Arial"/>
              </a:rPr>
            </a:br>
            <a:endParaRPr lang="en-US" sz="1600" spc="-15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-15" dirty="0">
                <a:cs typeface="Arial"/>
              </a:rPr>
              <a:t>Understands the stated business</a:t>
            </a:r>
            <a:br>
              <a:rPr lang="en-US" sz="1600" spc="-15" dirty="0">
                <a:cs typeface="Arial"/>
              </a:rPr>
            </a:br>
            <a:endParaRPr lang="en-US" sz="1600" spc="-15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-15" dirty="0">
                <a:cs typeface="Arial"/>
              </a:rPr>
              <a:t>Evaluates the business valuation stated by the Entrepreneurs</a:t>
            </a:r>
          </a:p>
          <a:p>
            <a:endParaRPr lang="en-US" sz="1600" spc="-15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spc="-15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spc="-15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spc="-15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spc="-15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spc="-15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spc="-15" dirty="0">
              <a:cs typeface="Arial"/>
            </a:endParaRPr>
          </a:p>
          <a:p>
            <a:br>
              <a:rPr lang="en-US" sz="1600" spc="-15" dirty="0">
                <a:cs typeface="Arial"/>
              </a:rPr>
            </a:br>
            <a:endParaRPr lang="en-US" sz="1600" spc="-15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-15" dirty="0">
                <a:cs typeface="Arial"/>
              </a:rPr>
              <a:t>Common methods to evaluate the business and the requested funding are,</a:t>
            </a:r>
            <a:br>
              <a:rPr lang="en-US" sz="1600" spc="-15" dirty="0">
                <a:cs typeface="Arial"/>
              </a:rPr>
            </a:br>
            <a:endParaRPr lang="en-US" sz="1600" spc="-15" dirty="0">
              <a:cs typeface="Arial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spc="-15" dirty="0">
                <a:cs typeface="Arial"/>
              </a:rPr>
              <a:t>Earning Multiple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spc="-15" dirty="0">
                <a:cs typeface="Arial"/>
              </a:rPr>
              <a:t>Revenue Multiple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spc="-15" dirty="0">
                <a:cs typeface="Arial"/>
              </a:rPr>
              <a:t>Future Market Valuation</a:t>
            </a:r>
            <a:br>
              <a:rPr lang="en-US" sz="1600" spc="-15" dirty="0">
                <a:cs typeface="Arial"/>
              </a:rPr>
            </a:br>
            <a:endParaRPr lang="en-US" sz="1600" spc="-15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spc="-15" dirty="0">
                <a:cs typeface="Arial"/>
              </a:rPr>
              <a:t>Finally, negotiate  either 1 or more than 1 shark offer a </a:t>
            </a:r>
            <a:r>
              <a:rPr lang="en-US" sz="1600" b="1" spc="-15" dirty="0">
                <a:cs typeface="Arial"/>
              </a:rPr>
              <a:t>deal amount and equity % or </a:t>
            </a:r>
            <a:r>
              <a:rPr lang="en-US" sz="1600" spc="-15" dirty="0">
                <a:cs typeface="Arial"/>
              </a:rPr>
              <a:t>offer</a:t>
            </a:r>
            <a:r>
              <a:rPr lang="en-US" sz="1600" b="1" spc="-15" dirty="0">
                <a:cs typeface="Arial"/>
              </a:rPr>
              <a:t> Royalty/ Loans </a:t>
            </a:r>
            <a:r>
              <a:rPr lang="en-US" sz="1600" spc="-15" dirty="0">
                <a:cs typeface="Arial"/>
              </a:rPr>
              <a:t>individually or shared</a:t>
            </a:r>
            <a:br>
              <a:rPr lang="en-US" sz="1600" spc="-15" dirty="0">
                <a:cs typeface="Arial"/>
              </a:rPr>
            </a:br>
            <a:endParaRPr lang="en-US" sz="1600" spc="-15" dirty="0">
              <a:cs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983E4D-0C54-2219-1370-59DFBC4EC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857" y="2111424"/>
            <a:ext cx="3054821" cy="295682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E56F3A8-BE87-B6DE-9217-3F13B5CF1234}"/>
              </a:ext>
            </a:extLst>
          </p:cNvPr>
          <p:cNvSpPr/>
          <p:nvPr/>
        </p:nvSpPr>
        <p:spPr>
          <a:xfrm>
            <a:off x="2765323" y="3290895"/>
            <a:ext cx="1127252" cy="711423"/>
          </a:xfrm>
          <a:prstGeom prst="rect">
            <a:avLst/>
          </a:prstGeom>
          <a:solidFill>
            <a:srgbClr val="0090A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marL="237490" algn="just">
              <a:spcBef>
                <a:spcPts val="1055"/>
              </a:spcBef>
            </a:pPr>
            <a:r>
              <a:rPr lang="en-US" sz="1200" b="1" i="1" spc="-15">
                <a:solidFill>
                  <a:schemeClr val="bg1">
                    <a:alpha val="70000"/>
                  </a:schemeClr>
                </a:solidFill>
                <a:cs typeface="Arial"/>
              </a:rPr>
              <a:t>SALES ?</a:t>
            </a:r>
            <a:endParaRPr lang="en-US" sz="1200" b="1" i="1" spc="-15" dirty="0">
              <a:solidFill>
                <a:schemeClr val="bg1">
                  <a:alpha val="70000"/>
                </a:schemeClr>
              </a:solidFill>
              <a:cs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5B70CC-1062-E5F5-698D-51AD4E9096AA}"/>
              </a:ext>
            </a:extLst>
          </p:cNvPr>
          <p:cNvSpPr/>
          <p:nvPr/>
        </p:nvSpPr>
        <p:spPr>
          <a:xfrm>
            <a:off x="4416012" y="3296734"/>
            <a:ext cx="1212649" cy="711423"/>
          </a:xfrm>
          <a:prstGeom prst="rect">
            <a:avLst/>
          </a:prstGeom>
          <a:solidFill>
            <a:srgbClr val="0090A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marL="237490" algn="just">
              <a:spcBef>
                <a:spcPts val="1055"/>
              </a:spcBef>
            </a:pPr>
            <a:r>
              <a:rPr lang="en-US" sz="1200" b="1" i="1" spc="-15" dirty="0">
                <a:solidFill>
                  <a:schemeClr val="bg1">
                    <a:alpha val="70000"/>
                  </a:schemeClr>
                </a:solidFill>
                <a:cs typeface="Arial"/>
              </a:rPr>
              <a:t>PRIOR YEAR SALES 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2841F7-AF4F-F05A-0132-2E8563F82D58}"/>
              </a:ext>
            </a:extLst>
          </p:cNvPr>
          <p:cNvSpPr/>
          <p:nvPr/>
        </p:nvSpPr>
        <p:spPr>
          <a:xfrm>
            <a:off x="3436630" y="2483684"/>
            <a:ext cx="1319934" cy="711423"/>
          </a:xfrm>
          <a:prstGeom prst="rect">
            <a:avLst/>
          </a:prstGeom>
          <a:solidFill>
            <a:srgbClr val="0090A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marL="237490" algn="just">
              <a:spcBef>
                <a:spcPts val="1055"/>
              </a:spcBef>
            </a:pPr>
            <a:r>
              <a:rPr lang="en-US" sz="1200" b="1" i="1" spc="-15">
                <a:solidFill>
                  <a:schemeClr val="bg1">
                    <a:alpha val="70000"/>
                  </a:schemeClr>
                </a:solidFill>
                <a:cs typeface="Arial"/>
              </a:rPr>
              <a:t>PROFITS ?</a:t>
            </a:r>
            <a:endParaRPr lang="en-US" sz="1200" b="1" i="1" spc="-15" dirty="0">
              <a:solidFill>
                <a:schemeClr val="bg1">
                  <a:alpha val="70000"/>
                </a:schemeClr>
              </a:solidFill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E88334-4909-A4F6-8C80-78E08F9E5E5F}"/>
              </a:ext>
            </a:extLst>
          </p:cNvPr>
          <p:cNvSpPr/>
          <p:nvPr/>
        </p:nvSpPr>
        <p:spPr>
          <a:xfrm>
            <a:off x="5022337" y="2506695"/>
            <a:ext cx="1212649" cy="665399"/>
          </a:xfrm>
          <a:prstGeom prst="rect">
            <a:avLst/>
          </a:prstGeom>
          <a:solidFill>
            <a:srgbClr val="0090A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marL="237490" algn="just">
              <a:spcBef>
                <a:spcPts val="1055"/>
              </a:spcBef>
            </a:pPr>
            <a:r>
              <a:rPr lang="en-US" sz="1200" b="1" i="1" spc="-15">
                <a:solidFill>
                  <a:schemeClr val="bg1">
                    <a:alpha val="70000"/>
                  </a:schemeClr>
                </a:solidFill>
                <a:cs typeface="Arial"/>
              </a:rPr>
              <a:t>COSTS?</a:t>
            </a:r>
            <a:endParaRPr lang="en-US" sz="1200" b="1" i="1" spc="-15" dirty="0">
              <a:solidFill>
                <a:schemeClr val="bg1">
                  <a:alpha val="70000"/>
                </a:schemeClr>
              </a:solidFill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8785C9-77E8-6002-5475-B5718D511554}"/>
              </a:ext>
            </a:extLst>
          </p:cNvPr>
          <p:cNvSpPr/>
          <p:nvPr/>
        </p:nvSpPr>
        <p:spPr>
          <a:xfrm>
            <a:off x="1850923" y="2483685"/>
            <a:ext cx="1319934" cy="711423"/>
          </a:xfrm>
          <a:prstGeom prst="rect">
            <a:avLst/>
          </a:prstGeom>
          <a:solidFill>
            <a:srgbClr val="0090A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marL="237490" algn="just">
              <a:spcBef>
                <a:spcPts val="1055"/>
              </a:spcBef>
            </a:pPr>
            <a:r>
              <a:rPr lang="en-US" sz="1200" b="1" i="1" spc="-15" dirty="0">
                <a:solidFill>
                  <a:schemeClr val="bg1">
                    <a:alpha val="70000"/>
                  </a:schemeClr>
                </a:solidFill>
                <a:cs typeface="Arial"/>
              </a:rPr>
              <a:t>REVENUE ?</a:t>
            </a:r>
          </a:p>
        </p:txBody>
      </p:sp>
      <p:sp>
        <p:nvSpPr>
          <p:cNvPr id="20" name="object 7" descr="Beige rectangle">
            <a:extLst>
              <a:ext uri="{FF2B5EF4-FFF2-40B4-BE49-F238E27FC236}">
                <a16:creationId xmlns:a16="http://schemas.microsoft.com/office/drawing/2014/main" id="{BB14BFA3-8A7A-EE8B-4C80-464ADD2A5117}"/>
              </a:ext>
            </a:extLst>
          </p:cNvPr>
          <p:cNvSpPr/>
          <p:nvPr/>
        </p:nvSpPr>
        <p:spPr bwMode="white">
          <a:xfrm>
            <a:off x="7044649" y="966065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9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9A47-FC72-8747-300F-B4A5506C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4" y="169811"/>
            <a:ext cx="10515600" cy="877749"/>
          </a:xfrm>
        </p:spPr>
        <p:txBody>
          <a:bodyPr/>
          <a:lstStyle/>
          <a:p>
            <a:pPr algn="r"/>
            <a:r>
              <a:rPr lang="en-US" dirty="0"/>
              <a:t>Evaluation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B054E-99AE-B642-3CAA-835EF0AA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45855-0FB6-9C2D-22CD-506E635A6016}"/>
              </a:ext>
            </a:extLst>
          </p:cNvPr>
          <p:cNvSpPr txBox="1"/>
          <p:nvPr/>
        </p:nvSpPr>
        <p:spPr>
          <a:xfrm>
            <a:off x="685060" y="950389"/>
            <a:ext cx="108218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spc="-15" dirty="0">
                <a:cs typeface="Arial"/>
              </a:rPr>
              <a:t>Earning Multiple : </a:t>
            </a:r>
            <a:br>
              <a:rPr lang="en-US" sz="1600" b="1" spc="-15" dirty="0">
                <a:cs typeface="Arial"/>
              </a:rPr>
            </a:br>
            <a:endParaRPr lang="en-US" sz="1600" b="1" spc="-15" dirty="0"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5" dirty="0">
                <a:cs typeface="Arial"/>
              </a:rPr>
              <a:t>Use corresponding business sector’s earning multiple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5" dirty="0">
                <a:cs typeface="Arial"/>
              </a:rPr>
              <a:t>E.g. </a:t>
            </a:r>
            <a:r>
              <a:rPr lang="en-US" sz="1600" b="1" spc="-15" dirty="0">
                <a:cs typeface="Arial"/>
              </a:rPr>
              <a:t>12</a:t>
            </a:r>
            <a:r>
              <a:rPr lang="en-US" sz="1600" spc="-15" dirty="0">
                <a:cs typeface="Arial"/>
              </a:rPr>
              <a:t> for Food and Beverages </a:t>
            </a:r>
            <a:br>
              <a:rPr lang="en-US" sz="1600" spc="-15" dirty="0">
                <a:cs typeface="Arial"/>
              </a:rPr>
            </a:br>
            <a:br>
              <a:rPr lang="en-US" sz="1600" b="1" spc="-15" dirty="0">
                <a:cs typeface="Arial"/>
              </a:rPr>
            </a:br>
            <a:br>
              <a:rPr lang="en-US" sz="1600" b="1" spc="-15" dirty="0">
                <a:cs typeface="Arial"/>
              </a:rPr>
            </a:br>
            <a:br>
              <a:rPr lang="en-US" sz="1600" b="1" spc="-15" dirty="0">
                <a:cs typeface="Arial"/>
              </a:rPr>
            </a:br>
            <a:br>
              <a:rPr lang="en-US" sz="1600" b="1" spc="-15" dirty="0">
                <a:cs typeface="Arial"/>
              </a:rPr>
            </a:br>
            <a:br>
              <a:rPr lang="en-US" sz="1600" b="1" spc="-15" dirty="0">
                <a:cs typeface="Arial"/>
              </a:rPr>
            </a:br>
            <a:endParaRPr lang="en-US" sz="1600" b="1" spc="-15" dirty="0">
              <a:cs typeface="Arial"/>
            </a:endParaRPr>
          </a:p>
          <a:p>
            <a:pPr lvl="1"/>
            <a:endParaRPr lang="en-US" sz="1600" b="1" spc="-15" dirty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spc="-15" dirty="0">
                <a:cs typeface="Arial"/>
              </a:rPr>
              <a:t>Revenue Multiple : </a:t>
            </a:r>
            <a:br>
              <a:rPr lang="en-US" sz="1600" b="1" spc="-15" dirty="0">
                <a:cs typeface="Arial"/>
              </a:rPr>
            </a:br>
            <a:endParaRPr lang="en-US" sz="1600" b="1" spc="-15" dirty="0"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5" dirty="0">
                <a:cs typeface="Arial"/>
              </a:rPr>
              <a:t>Using Prior Year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5" dirty="0">
                <a:cs typeface="Arial"/>
              </a:rPr>
              <a:t>Understanding their sales pipeline and sales forecast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spc="-15" dirty="0">
                <a:cs typeface="Arial"/>
              </a:rPr>
              <a:t>Revenue Multiple = Market value of the Company / Annual Revenue</a:t>
            </a:r>
            <a:br>
              <a:rPr lang="en-US" sz="1600" b="1" spc="-15" dirty="0">
                <a:cs typeface="Arial"/>
              </a:rPr>
            </a:br>
            <a:endParaRPr lang="en-US" sz="1600" b="1" spc="-15" dirty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spc="-15" dirty="0">
                <a:cs typeface="Arial"/>
              </a:rPr>
              <a:t>Future Market Valuation :</a:t>
            </a:r>
            <a:br>
              <a:rPr lang="en-US" sz="1600" b="1" spc="-15" dirty="0">
                <a:cs typeface="Arial"/>
              </a:rPr>
            </a:br>
            <a:endParaRPr lang="en-US" sz="1600" b="1" spc="-15" dirty="0"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5" dirty="0">
                <a:cs typeface="Arial"/>
              </a:rPr>
              <a:t>Using Forecasted sales &amp; Forward earning multiple </a:t>
            </a:r>
            <a:br>
              <a:rPr lang="en-US" sz="1600" spc="-15" dirty="0">
                <a:cs typeface="Arial"/>
              </a:rPr>
            </a:br>
            <a:endParaRPr lang="en-US" sz="1600" spc="-15" dirty="0">
              <a:cs typeface="Arial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E7AAF15-4C01-FFAE-9F52-ACAC48F9C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05337"/>
              </p:ext>
            </p:extLst>
          </p:nvPr>
        </p:nvGraphicFramePr>
        <p:xfrm>
          <a:off x="1535343" y="2787846"/>
          <a:ext cx="9543990" cy="6294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58997">
                  <a:extLst>
                    <a:ext uri="{9D8B030D-6E8A-4147-A177-3AD203B41FA5}">
                      <a16:colId xmlns:a16="http://schemas.microsoft.com/office/drawing/2014/main" val="3463254379"/>
                    </a:ext>
                  </a:extLst>
                </a:gridCol>
                <a:gridCol w="1958997">
                  <a:extLst>
                    <a:ext uri="{9D8B030D-6E8A-4147-A177-3AD203B41FA5}">
                      <a16:colId xmlns:a16="http://schemas.microsoft.com/office/drawing/2014/main" val="4132738549"/>
                    </a:ext>
                  </a:extLst>
                </a:gridCol>
                <a:gridCol w="3069255">
                  <a:extLst>
                    <a:ext uri="{9D8B030D-6E8A-4147-A177-3AD203B41FA5}">
                      <a16:colId xmlns:a16="http://schemas.microsoft.com/office/drawing/2014/main" val="1311745641"/>
                    </a:ext>
                  </a:extLst>
                </a:gridCol>
                <a:gridCol w="2556741">
                  <a:extLst>
                    <a:ext uri="{9D8B030D-6E8A-4147-A177-3AD203B41FA5}">
                      <a16:colId xmlns:a16="http://schemas.microsoft.com/office/drawing/2014/main" val="4067124247"/>
                    </a:ext>
                  </a:extLst>
                </a:gridCol>
              </a:tblGrid>
              <a:tr h="266809">
                <a:tc>
                  <a:txBody>
                    <a:bodyPr/>
                    <a:lstStyle/>
                    <a:p>
                      <a:r>
                        <a:rPr lang="en-US" sz="1400" dirty="0"/>
                        <a:t>Annual Sales </a:t>
                      </a:r>
                      <a:endParaRPr lang="en-IN" sz="1400" dirty="0"/>
                    </a:p>
                  </a:txBody>
                  <a:tcPr>
                    <a:solidFill>
                      <a:srgbClr val="0090A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Profit</a:t>
                      </a:r>
                      <a:endParaRPr lang="en-IN" sz="1400" dirty="0"/>
                    </a:p>
                  </a:txBody>
                  <a:tcPr>
                    <a:solidFill>
                      <a:srgbClr val="0090A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Avg. Earning Multiple</a:t>
                      </a:r>
                      <a:endParaRPr lang="en-IN" sz="1400" dirty="0"/>
                    </a:p>
                  </a:txBody>
                  <a:tcPr>
                    <a:solidFill>
                      <a:srgbClr val="0090A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Estimation</a:t>
                      </a:r>
                      <a:endParaRPr lang="en-IN" sz="1400" dirty="0"/>
                    </a:p>
                  </a:txBody>
                  <a:tcPr>
                    <a:solidFill>
                      <a:srgbClr val="009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31946"/>
                  </a:ext>
                </a:extLst>
              </a:tr>
              <a:tr h="324617">
                <a:tc>
                  <a:txBody>
                    <a:bodyPr/>
                    <a:lstStyle/>
                    <a:p>
                      <a:r>
                        <a:rPr lang="en-US" sz="1400" dirty="0"/>
                        <a:t> 1M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100,000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12*100,000 = 1.2M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631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4A3FF9-9CD7-362C-9A36-80AED8E6C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4025"/>
              </p:ext>
            </p:extLst>
          </p:nvPr>
        </p:nvGraphicFramePr>
        <p:xfrm>
          <a:off x="5480908" y="2002956"/>
          <a:ext cx="5598425" cy="609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50143">
                  <a:extLst>
                    <a:ext uri="{9D8B030D-6E8A-4147-A177-3AD203B41FA5}">
                      <a16:colId xmlns:a16="http://schemas.microsoft.com/office/drawing/2014/main" val="3463254379"/>
                    </a:ext>
                  </a:extLst>
                </a:gridCol>
                <a:gridCol w="1582140">
                  <a:extLst>
                    <a:ext uri="{9D8B030D-6E8A-4147-A177-3AD203B41FA5}">
                      <a16:colId xmlns:a16="http://schemas.microsoft.com/office/drawing/2014/main" val="4132738549"/>
                    </a:ext>
                  </a:extLst>
                </a:gridCol>
                <a:gridCol w="1866142">
                  <a:extLst>
                    <a:ext uri="{9D8B030D-6E8A-4147-A177-3AD203B41FA5}">
                      <a16:colId xmlns:a16="http://schemas.microsoft.com/office/drawing/2014/main" val="3713047505"/>
                    </a:ext>
                  </a:extLst>
                </a:gridCol>
              </a:tblGrid>
              <a:tr h="242767">
                <a:tc>
                  <a:txBody>
                    <a:bodyPr/>
                    <a:lstStyle/>
                    <a:p>
                      <a:r>
                        <a:rPr lang="en-US" sz="1400" dirty="0"/>
                        <a:t>Asked Amount</a:t>
                      </a:r>
                      <a:endParaRPr lang="en-IN" sz="1400" dirty="0"/>
                    </a:p>
                  </a:txBody>
                  <a:tcPr>
                    <a:solidFill>
                      <a:srgbClr val="0090A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Equity</a:t>
                      </a:r>
                      <a:endParaRPr lang="en-IN" sz="1400" dirty="0"/>
                    </a:p>
                  </a:txBody>
                  <a:tcPr>
                    <a:solidFill>
                      <a:srgbClr val="0090A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Valuation</a:t>
                      </a:r>
                      <a:endParaRPr lang="en-IN" sz="1400" dirty="0"/>
                    </a:p>
                  </a:txBody>
                  <a:tcPr>
                    <a:solidFill>
                      <a:srgbClr val="009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31946"/>
                  </a:ext>
                </a:extLst>
              </a:tr>
              <a:tr h="295366">
                <a:tc>
                  <a:txBody>
                    <a:bodyPr/>
                    <a:lstStyle/>
                    <a:p>
                      <a:r>
                        <a:rPr lang="en-US" sz="1400" dirty="0"/>
                        <a:t> 100,000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10%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1M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63113"/>
                  </a:ext>
                </a:extLst>
              </a:tr>
            </a:tbl>
          </a:graphicData>
        </a:graphic>
      </p:graphicFrame>
      <p:sp>
        <p:nvSpPr>
          <p:cNvPr id="8" name="object 7" descr="Beige rectangle">
            <a:extLst>
              <a:ext uri="{FF2B5EF4-FFF2-40B4-BE49-F238E27FC236}">
                <a16:creationId xmlns:a16="http://schemas.microsoft.com/office/drawing/2014/main" id="{FD353F64-49CC-898E-55BB-446409BCDDF4}"/>
              </a:ext>
            </a:extLst>
          </p:cNvPr>
          <p:cNvSpPr/>
          <p:nvPr/>
        </p:nvSpPr>
        <p:spPr bwMode="white">
          <a:xfrm>
            <a:off x="9383697" y="920346"/>
            <a:ext cx="1818218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6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0</TotalTime>
  <Words>318</Words>
  <Application>Microsoft Office PowerPoint</Application>
  <PresentationFormat>Widescreen</PresentationFormat>
  <Paragraphs>77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</vt:lpstr>
      <vt:lpstr>Calibri</vt:lpstr>
      <vt:lpstr>Gill Sans MT</vt:lpstr>
      <vt:lpstr>Office Theme</vt:lpstr>
      <vt:lpstr>Shark Tank ?</vt:lpstr>
      <vt:lpstr>Requests – Pitching </vt:lpstr>
      <vt:lpstr>Offers – Negotiating Deals 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Tank ?</dc:title>
  <dc:creator>rahul raj</dc:creator>
  <cp:lastModifiedBy>rahul raj</cp:lastModifiedBy>
  <cp:revision>3</cp:revision>
  <dcterms:created xsi:type="dcterms:W3CDTF">2023-09-05T14:22:32Z</dcterms:created>
  <dcterms:modified xsi:type="dcterms:W3CDTF">2023-09-05T17:16:46Z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