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324" r:id="rId3"/>
    <p:sldId id="373" r:id="rId4"/>
    <p:sldId id="374" r:id="rId5"/>
    <p:sldId id="434" r:id="rId6"/>
    <p:sldId id="435" r:id="rId7"/>
    <p:sldId id="436" r:id="rId8"/>
    <p:sldId id="375" r:id="rId9"/>
    <p:sldId id="437" r:id="rId10"/>
    <p:sldId id="315" r:id="rId11"/>
    <p:sldId id="410" r:id="rId12"/>
    <p:sldId id="411" r:id="rId13"/>
    <p:sldId id="412" r:id="rId14"/>
    <p:sldId id="413" r:id="rId15"/>
    <p:sldId id="414" r:id="rId16"/>
    <p:sldId id="415" r:id="rId17"/>
    <p:sldId id="417" r:id="rId18"/>
    <p:sldId id="416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258" r:id="rId31"/>
    <p:sldId id="259" r:id="rId32"/>
    <p:sldId id="260" r:id="rId33"/>
    <p:sldId id="262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DD3A2-4F57-4B28-A5AE-84499829EED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502D-C48C-4391-9332-F72A592D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7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3B8C1CD4-F8CF-4572-8D4E-81799340D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AD2616-64C0-4CAB-8C73-E80487659FE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5DCA52A-5EC6-4B88-8AA7-C24E28BA8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FF7D8E6-A713-4C7D-9983-254770E30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ABDF4DA-5F48-4F6B-B3CC-1B3F8FEFB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426D03-830F-4D56-9615-E38C6C0BE6D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49A6F97-4DAF-4AAF-BDD7-B47C82722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7FF26B0-37D3-484E-AC19-6CABF5E6C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D6B70311-CDCE-407C-8553-3F8D1A9988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B87E4D2-9D7A-4D15-88F2-77BFAE93A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0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6570173D-0510-4BC9-B06F-7D8A68909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C4CF31E-4A88-4732-88AD-62F583303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6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017471DB-FADA-44D0-8A9D-BDB20906D1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07D234F-F61A-4C3E-B3AE-6ADC16909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4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9CCAB9F4-E9AC-466C-B1BF-15AB1FE61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76BCDFB-29C8-4D21-9C22-91D1E023E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1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39100656-0E75-46F6-9796-5507834006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83ED78F-3497-457D-B838-22C0E2058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08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645A8DAA-6177-47A7-8FAE-ECEDBC8AB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BE80918-2BC4-4079-AABB-D7BFEC65B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79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EBC91191-B2D9-4790-8256-29268B51F1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AD4B49E-5741-4783-BD59-E115A82B6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8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0612-0739-45F1-B90B-890B42B710C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B477-552B-4DFD-876F-9416E400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2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0612-0739-45F1-B90B-890B42B710C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B477-552B-4DFD-876F-9416E400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9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0612-0739-45F1-B90B-890B42B710C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B477-552B-4DFD-876F-9416E400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121E-88F4-41D5-85B0-9CF7AD3A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178AA-8F25-4613-861F-0D6E9B336B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3D8EC-52E2-48B8-8D43-AE457A171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B68D0-A81D-4963-A8D1-8AA4421AD0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B2C83-08A2-4B27-A3D2-3335F6FC39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680FD-6567-425F-BB5F-A4E3EE50B6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BF05D-21D9-464F-89C2-2A0E5686F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0612-0739-45F1-B90B-890B42B710C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B477-552B-4DFD-876F-9416E400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0612-0739-45F1-B90B-890B42B710C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B477-552B-4DFD-876F-9416E400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0612-0739-45F1-B90B-890B42B710C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B477-552B-4DFD-876F-9416E400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0612-0739-45F1-B90B-890B42B710C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B477-552B-4DFD-876F-9416E400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3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0612-0739-45F1-B90B-890B42B710C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B477-552B-4DFD-876F-9416E400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8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0612-0739-45F1-B90B-890B42B710C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B477-552B-4DFD-876F-9416E400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0612-0739-45F1-B90B-890B42B710C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B477-552B-4DFD-876F-9416E400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1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0612-0739-45F1-B90B-890B42B710C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B477-552B-4DFD-876F-9416E400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10612-0739-45F1-B90B-890B42B710C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6B477-552B-4DFD-876F-9416E400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506E-4BED-4AC3-A3EF-57438EE38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ELECTRICAL MACHINES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9E907-F6A4-4451-B136-0E3B38845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2</a:t>
            </a:r>
          </a:p>
          <a:p>
            <a:r>
              <a:rPr lang="en-US" dirty="0"/>
              <a:t>By Ms. Alagu Dheeraj</a:t>
            </a:r>
          </a:p>
          <a:p>
            <a:r>
              <a:rPr lang="en-US" dirty="0"/>
              <a:t>AP/ EEE/SSNCE</a:t>
            </a:r>
          </a:p>
        </p:txBody>
      </p:sp>
    </p:spTree>
    <p:extLst>
      <p:ext uri="{BB962C8B-B14F-4D97-AF65-F5344CB8AC3E}">
        <p14:creationId xmlns:p14="http://schemas.microsoft.com/office/powerpoint/2010/main" val="351033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190D689-B34F-4A63-BF6A-79EA22DC11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441325"/>
            <a:ext cx="7543800" cy="57245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Motional Voltage, </a:t>
            </a:r>
            <a:r>
              <a:rPr lang="en-US" altLang="en-US" sz="2800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  <a:p>
            <a:pPr eaLnBrk="1" hangingPunct="1"/>
            <a:endParaRPr lang="en-US" altLang="en-US" sz="1600" b="1" u="sng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en-US" sz="1200" dirty="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40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dirty="0">
                <a:latin typeface="Times New Roman" panose="02020603050405020304" pitchFamily="18" charset="0"/>
              </a:rPr>
              <a:t>=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Blv</a:t>
            </a:r>
            <a:r>
              <a:rPr lang="en-US" altLang="en-US" sz="2400" dirty="0">
                <a:latin typeface="Times New Roman" panose="02020603050405020304" pitchFamily="18" charset="0"/>
              </a:rPr>
              <a:t>, where </a:t>
            </a:r>
            <a:r>
              <a:rPr lang="en-US" altLang="en-US" sz="2400" i="1" dirty="0">
                <a:latin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>
                <a:latin typeface="Times New Roman" panose="02020603050405020304" pitchFamily="18" charset="0"/>
              </a:rPr>
              <a:t> and </a:t>
            </a:r>
            <a:r>
              <a:rPr lang="en-US" altLang="en-US" sz="240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dirty="0">
                <a:latin typeface="Times New Roman" panose="02020603050405020304" pitchFamily="18" charset="0"/>
              </a:rPr>
              <a:t> are mutually perpendicular. The polarity of the induced voltage can be determined from the right hand screw rule. Turn the vector </a:t>
            </a:r>
            <a:r>
              <a:rPr lang="en-US" altLang="en-US" sz="2400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>
                <a:latin typeface="Times New Roman" panose="02020603050405020304" pitchFamily="18" charset="0"/>
              </a:rPr>
              <a:t> towards the vector </a:t>
            </a:r>
            <a:r>
              <a:rPr lang="en-US" altLang="en-US" sz="2400" i="1" dirty="0">
                <a:latin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</a:rPr>
              <a:t>. If a right hand screw is turned in the same way the motion of the screw will indicate the direction of positive polarity of the induced voltage </a:t>
            </a:r>
            <a:r>
              <a:rPr lang="en-US" altLang="en-US" sz="240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  <a:endParaRPr lang="en-CA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3638DD6F-E1CE-4D0E-B0B1-8876EA6140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233488"/>
            <a:ext cx="6170612" cy="22875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C76A868-A5FE-41C6-A2D0-60D06C9D7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67403"/>
            <a:ext cx="735012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5000" dirty="0">
                <a:solidFill>
                  <a:srgbClr val="FF0000"/>
                </a:solidFill>
              </a:rPr>
              <a:t>Maxwell’s Cork screw Rule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44A3F6-BE80-4B07-B25F-F6C61A98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632986"/>
            <a:ext cx="539432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22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EE879106-20FD-44A0-A39A-2D2B8AAA0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99" y="301142"/>
            <a:ext cx="735012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5000" dirty="0">
                <a:solidFill>
                  <a:srgbClr val="FF0000"/>
                </a:solidFill>
              </a:rPr>
              <a:t>Maxwell’s Cork screw Rule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2736C184-A30B-4C72-A72F-7E3F8EF9B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74" y="1384299"/>
            <a:ext cx="8242852" cy="398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</a:rPr>
              <a:t>Hold the cork screw in </a:t>
            </a:r>
            <a:r>
              <a:rPr lang="en-US" altLang="en-US" sz="4000" dirty="0" err="1">
                <a:solidFill>
                  <a:schemeClr val="tx1"/>
                </a:solidFill>
              </a:rPr>
              <a:t>yr</a:t>
            </a:r>
            <a:r>
              <a:rPr lang="en-US" altLang="en-US" sz="4000" dirty="0">
                <a:solidFill>
                  <a:schemeClr val="tx1"/>
                </a:solidFill>
              </a:rPr>
              <a:t> right hand and rotate it in clockwise in such a way that it advances in the direction of current. Then the </a:t>
            </a:r>
            <a:r>
              <a:rPr lang="en-US" altLang="en-US" sz="4000" u="sng" dirty="0">
                <a:solidFill>
                  <a:schemeClr val="tx1"/>
                </a:solidFill>
              </a:rPr>
              <a:t>direction in which the hand rotates will be the direction of magnetic lines of  force .</a:t>
            </a:r>
          </a:p>
        </p:txBody>
      </p:sp>
    </p:spTree>
    <p:extLst>
      <p:ext uri="{BB962C8B-B14F-4D97-AF65-F5344CB8AC3E}">
        <p14:creationId xmlns:p14="http://schemas.microsoft.com/office/powerpoint/2010/main" val="90396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/>
      <p:bldP spid="61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9B7F4FE1-32D6-4570-B6B1-4784F4AC9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328337"/>
            <a:ext cx="6535738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5000" dirty="0">
                <a:solidFill>
                  <a:srgbClr val="FF0000"/>
                </a:solidFill>
              </a:rPr>
              <a:t>Fleming’s left  hand rule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79BB7E-52A2-4037-A750-666A13251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37" y="1299058"/>
            <a:ext cx="6035675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18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FA1BD58E-3C9A-4BC6-A593-F73ADB645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51" y="150813"/>
            <a:ext cx="6535738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5000" dirty="0">
                <a:solidFill>
                  <a:srgbClr val="FF0000"/>
                </a:solidFill>
              </a:rPr>
              <a:t>Fleming’s left  hand rule 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72228A63-575B-4C42-B212-A08187E67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51" y="1155562"/>
            <a:ext cx="8331962" cy="170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09550" indent="-209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2600" dirty="0">
                <a:solidFill>
                  <a:schemeClr val="tx1"/>
                </a:solidFill>
                <a:latin typeface="Constantia" panose="02030602050306030303" pitchFamily="18" charset="0"/>
              </a:rPr>
              <a:t>Used to determine the </a:t>
            </a:r>
            <a:r>
              <a:rPr lang="en-US" altLang="en-US" sz="2600" u="sng" dirty="0">
                <a:solidFill>
                  <a:schemeClr val="tx1"/>
                </a:solidFill>
                <a:latin typeface="Constantia" panose="02030602050306030303" pitchFamily="18" charset="0"/>
              </a:rPr>
              <a:t>direction of force acting on a current carrying conductor </a:t>
            </a:r>
            <a:r>
              <a:rPr lang="en-US" altLang="en-US" sz="2600" dirty="0">
                <a:solidFill>
                  <a:schemeClr val="tx1"/>
                </a:solidFill>
                <a:latin typeface="Constantia" panose="02030602050306030303" pitchFamily="18" charset="0"/>
              </a:rPr>
              <a:t>placed in a magnetic field .</a:t>
            </a:r>
          </a:p>
          <a:p>
            <a:pPr eaLnBrk="1" hangingPunct="1">
              <a:spcBef>
                <a:spcPct val="0"/>
              </a:spcBef>
              <a:buSzPct val="4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2600" dirty="0">
                <a:solidFill>
                  <a:schemeClr val="tx1"/>
                </a:solidFill>
                <a:latin typeface="Constantia" panose="02030602050306030303" pitchFamily="18" charset="0"/>
              </a:rPr>
              <a:t>The middle finger , the fore finger and thumb of the left hand are kept at right angles to one another .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EF0D314D-FB55-46DB-A369-BF10CA662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51" y="3363913"/>
            <a:ext cx="84290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ClrTx/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2600" dirty="0">
                <a:solidFill>
                  <a:schemeClr val="tx1"/>
                </a:solidFill>
                <a:latin typeface="Constantia" panose="02030602050306030303" pitchFamily="18" charset="0"/>
              </a:rPr>
              <a:t>     The middle finger  represent the direction                                       of current</a:t>
            </a:r>
          </a:p>
          <a:p>
            <a:pPr>
              <a:spcBef>
                <a:spcPts val="700"/>
              </a:spcBef>
              <a:buClrTx/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2600" dirty="0">
                <a:solidFill>
                  <a:schemeClr val="tx1"/>
                </a:solidFill>
                <a:latin typeface="Constantia" panose="02030602050306030303" pitchFamily="18" charset="0"/>
              </a:rPr>
              <a:t>     The fore finger  represent the direction of                                       magnetic field</a:t>
            </a:r>
          </a:p>
          <a:p>
            <a:pPr>
              <a:spcBef>
                <a:spcPts val="700"/>
              </a:spcBef>
              <a:buClrTx/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2600" dirty="0">
                <a:solidFill>
                  <a:schemeClr val="tx1"/>
                </a:solidFill>
                <a:latin typeface="Constantia" panose="02030602050306030303" pitchFamily="18" charset="0"/>
              </a:rPr>
              <a:t>     The thumb will indicate the direction of                                           force acting on the conductor .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nstantia" panose="02030602050306030303" pitchFamily="18" charset="0"/>
              </a:rPr>
              <a:t>                 This rule is used in </a:t>
            </a:r>
            <a:r>
              <a:rPr lang="en-US" altLang="en-US" b="1" dirty="0">
                <a:solidFill>
                  <a:srgbClr val="FF0000"/>
                </a:solidFill>
                <a:latin typeface="Constantia" panose="02030602050306030303" pitchFamily="18" charset="0"/>
              </a:rPr>
              <a:t>Motors</a:t>
            </a:r>
            <a:r>
              <a:rPr lang="en-US" altLang="en-US" b="1" dirty="0">
                <a:solidFill>
                  <a:schemeClr val="tx1"/>
                </a:solidFill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D136A49C-CDB2-468F-AC97-96EB2EEF4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3932238"/>
            <a:ext cx="10033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en-US" sz="2600">
                <a:solidFill>
                  <a:srgbClr val="000066"/>
                </a:solidFill>
                <a:latin typeface="Constantia" panose="02030602050306030303" pitchFamily="18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5816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/>
      <p:bldP spid="8194" grpId="0"/>
      <p:bldP spid="81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E9384B82-1226-417F-8DD7-E25E79437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275"/>
            <a:ext cx="75422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5000" dirty="0">
                <a:solidFill>
                  <a:srgbClr val="FF0000"/>
                </a:solidFill>
              </a:rPr>
              <a:t>Fleming’s Right  hand rule 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51BE8322-9AE6-433C-91B1-DF1F47338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06475"/>
            <a:ext cx="74072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98A77768-6C8F-4CDC-979C-3F35995F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3932238"/>
            <a:ext cx="10033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en-US" sz="2600">
                <a:solidFill>
                  <a:srgbClr val="000066"/>
                </a:solidFill>
                <a:latin typeface="Constantia" panose="02030602050306030303" pitchFamily="18" charset="0"/>
              </a:rPr>
              <a:t>          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45CAD0AD-E1A8-4BAC-A22D-07B4AE803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4276725"/>
            <a:ext cx="180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EFCF69CB-B5B0-47D5-A4AC-ABD13543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21" y="1691481"/>
            <a:ext cx="6218238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89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4E480AC9-BE45-4502-89FE-EA71CF041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08" y="167879"/>
            <a:ext cx="75422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5000" dirty="0">
                <a:solidFill>
                  <a:srgbClr val="FF0000"/>
                </a:solidFill>
              </a:rPr>
              <a:t>Fleming’s Right  hand rule </a:t>
            </a: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0F89184C-7583-4E58-AB1D-F4B19CB0A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06475"/>
            <a:ext cx="74072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C19625F5-0C6F-4F23-956E-5231FEEB9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3932238"/>
            <a:ext cx="10033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en-US" sz="2600">
                <a:solidFill>
                  <a:srgbClr val="000066"/>
                </a:solidFill>
                <a:latin typeface="Constantia" panose="02030602050306030303" pitchFamily="18" charset="0"/>
              </a:rPr>
              <a:t>          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167DB83F-0101-4F6B-BEAD-40109D0A0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4276725"/>
            <a:ext cx="180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870AF051-46D9-4C7E-AC4D-AC58DB40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" y="686594"/>
            <a:ext cx="7954963" cy="2424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eaLnBrk="1" hangingPunct="1">
              <a:buSzPct val="64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600" u="sng" dirty="0">
              <a:latin typeface="Constantia" pitchFamily="16" charset="0"/>
              <a:ea typeface="Microsoft YaHei" charset="0"/>
            </a:endParaRPr>
          </a:p>
          <a:p>
            <a:pPr eaLnBrk="1" hangingPunct="1">
              <a:buClr>
                <a:srgbClr val="000000"/>
              </a:buClr>
              <a:buSzPct val="64000"/>
              <a:buFont typeface="Times New Roman" pitchFamily="16" charset="0"/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600" u="sng" dirty="0">
                <a:latin typeface="Constantia" pitchFamily="16" charset="0"/>
                <a:ea typeface="Microsoft YaHei" charset="0"/>
              </a:rPr>
              <a:t>  </a:t>
            </a:r>
            <a:r>
              <a:rPr lang="en-US" sz="2800" u="sng" dirty="0">
                <a:latin typeface="Constantia" pitchFamily="16" charset="0"/>
                <a:ea typeface="Microsoft YaHei" charset="0"/>
              </a:rPr>
              <a:t>Used to determine the direction of </a:t>
            </a:r>
            <a:r>
              <a:rPr lang="en-US" sz="2800" u="sng" dirty="0" err="1">
                <a:latin typeface="Constantia" pitchFamily="16" charset="0"/>
                <a:ea typeface="Microsoft YaHei" charset="0"/>
              </a:rPr>
              <a:t>emf</a:t>
            </a:r>
            <a:r>
              <a:rPr lang="en-US" sz="2800" u="sng" dirty="0">
                <a:latin typeface="Constantia" pitchFamily="16" charset="0"/>
                <a:ea typeface="Microsoft YaHei" charset="0"/>
              </a:rPr>
              <a:t> induced         in a conductor </a:t>
            </a:r>
          </a:p>
          <a:p>
            <a:pPr eaLnBrk="1" hangingPunct="1">
              <a:buClr>
                <a:srgbClr val="000000"/>
              </a:buClr>
              <a:buSzPct val="64000"/>
              <a:buFont typeface="Times New Roman" pitchFamily="16" charset="0"/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latin typeface="Constantia" pitchFamily="16" charset="0"/>
                <a:ea typeface="Microsoft YaHei" charset="0"/>
              </a:rPr>
              <a:t> The middle finger , the fore finger and thumb of        the left hand are kept at right angles to one another.</a:t>
            </a:r>
          </a:p>
          <a:p>
            <a:pPr marL="215900" indent="-209550" eaLnBrk="1" hangingPunct="1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600" dirty="0">
              <a:latin typeface="Constantia" pitchFamily="16" charset="0"/>
              <a:ea typeface="Microsoft YaHei" charset="0"/>
            </a:endParaRP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DE1CCCAB-4C18-48FA-A104-F6EBF6F2B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7" y="3292475"/>
            <a:ext cx="8443465" cy="321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525"/>
              </a:spcBef>
              <a:spcAft>
                <a:spcPts val="1425"/>
              </a:spcAft>
              <a:buClrTx/>
              <a:buFont typeface="Times New Roman" panose="02020603050405020304" pitchFamily="18" charset="0"/>
              <a:buBlip>
                <a:blip r:embed="rId4"/>
              </a:buBlip>
            </a:pPr>
            <a:r>
              <a:rPr lang="en-US" alt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The fore finger represent the direction of magnetic field  </a:t>
            </a:r>
          </a:p>
          <a:p>
            <a:pPr eaLnBrk="1" hangingPunct="1">
              <a:spcBef>
                <a:spcPts val="525"/>
              </a:spcBef>
              <a:spcAft>
                <a:spcPts val="1425"/>
              </a:spcAft>
              <a:buClrTx/>
              <a:buFont typeface="Times New Roman" panose="02020603050405020304" pitchFamily="18" charset="0"/>
              <a:buBlip>
                <a:blip r:embed="rId4"/>
              </a:buBlip>
            </a:pPr>
            <a:r>
              <a:rPr lang="en-US" alt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The thumb represent the direction of motion of the conductor</a:t>
            </a:r>
          </a:p>
          <a:p>
            <a:pPr>
              <a:spcBef>
                <a:spcPts val="525"/>
              </a:spcBef>
              <a:spcAft>
                <a:spcPts val="1425"/>
              </a:spcAft>
              <a:buClrTx/>
              <a:buBlip>
                <a:blip r:embed="rId4"/>
              </a:buBlip>
            </a:pPr>
            <a:r>
              <a:rPr lang="en-US" alt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The middle finger will indicate the direction of the inducted emf .</a:t>
            </a:r>
            <a:r>
              <a:rPr lang="en-US" altLang="en-US" sz="2800" b="1" dirty="0">
                <a:solidFill>
                  <a:schemeClr val="tx1"/>
                </a:solidFill>
                <a:latin typeface="Constantia" panose="02030602050306030303" pitchFamily="18" charset="0"/>
              </a:rPr>
              <a:t> This rule is used in </a:t>
            </a:r>
            <a:r>
              <a:rPr lang="en-US" altLang="en-US" sz="2800" b="1" dirty="0">
                <a:solidFill>
                  <a:srgbClr val="FF0000"/>
                </a:solidFill>
                <a:latin typeface="Constantia" panose="02030602050306030303" pitchFamily="18" charset="0"/>
              </a:rPr>
              <a:t>Generators</a:t>
            </a:r>
            <a:r>
              <a:rPr lang="en-US" altLang="en-US" sz="2800" b="1" dirty="0">
                <a:solidFill>
                  <a:schemeClr val="tx1"/>
                </a:solidFill>
                <a:latin typeface="Constantia" panose="02030602050306030303" pitchFamily="18" charset="0"/>
              </a:rPr>
              <a:t>.</a:t>
            </a:r>
            <a:endParaRPr lang="en-US" altLang="en-US" sz="2800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eaLnBrk="1" hangingPunct="1">
              <a:spcBef>
                <a:spcPts val="525"/>
              </a:spcBef>
              <a:spcAft>
                <a:spcPts val="1425"/>
              </a:spcAft>
              <a:buClrTx/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1F001591-D276-4A30-9882-16616ABC9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6324600"/>
            <a:ext cx="81375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525"/>
              </a:spcBef>
              <a:spcAft>
                <a:spcPts val="1425"/>
              </a:spcAft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Aharoni" panose="02010803020104030203" pitchFamily="2" charset="-79"/>
              </a:rPr>
              <a:t>This rule is used in DC Generators</a:t>
            </a:r>
          </a:p>
        </p:txBody>
      </p:sp>
    </p:spTree>
    <p:extLst>
      <p:ext uri="{BB962C8B-B14F-4D97-AF65-F5344CB8AC3E}">
        <p14:creationId xmlns:p14="http://schemas.microsoft.com/office/powerpoint/2010/main" val="209193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10245" grpId="0"/>
      <p:bldP spid="10246" grpId="0"/>
      <p:bldP spid="102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:a16="http://schemas.microsoft.com/office/drawing/2014/main" id="{71DF762F-D667-4F90-8C2F-50217372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01228"/>
            <a:ext cx="8178799" cy="34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8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DE1216E7-DB93-4BB5-BC83-314178E2F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06475"/>
            <a:ext cx="74072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6878FD6E-CE4A-4959-84EC-956B369FD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3932238"/>
            <a:ext cx="10033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en-US" sz="2600">
                <a:solidFill>
                  <a:srgbClr val="000066"/>
                </a:solidFill>
                <a:latin typeface="Constantia" panose="02030602050306030303" pitchFamily="18" charset="0"/>
              </a:rPr>
              <a:t>          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2BA17A73-8DA6-4EDE-A537-068167A52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4276725"/>
            <a:ext cx="180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CBDC0544-2616-41FE-850E-EF54B66EA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685800"/>
            <a:ext cx="795496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21086143-03C5-45F2-A9E3-98761D970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300727"/>
            <a:ext cx="4297362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5000" b="1" dirty="0">
                <a:solidFill>
                  <a:srgbClr val="FF0000"/>
                </a:solidFill>
              </a:rPr>
              <a:t>Len’s Law 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812A99D2-A4F3-4365-83C1-23E82926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839" y="1289326"/>
            <a:ext cx="7954963" cy="349194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7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600" b="1" dirty="0">
                <a:latin typeface="Constantia" pitchFamily="16" charset="0"/>
                <a:ea typeface="Microsoft YaHei" charset="0"/>
              </a:rPr>
              <a:t>The direction of induced </a:t>
            </a:r>
            <a:r>
              <a:rPr lang="en-US" sz="2600" b="1" dirty="0" err="1">
                <a:latin typeface="Constantia" pitchFamily="16" charset="0"/>
                <a:ea typeface="Microsoft YaHei" charset="0"/>
              </a:rPr>
              <a:t>emf</a:t>
            </a:r>
            <a:r>
              <a:rPr lang="en-US" sz="2600" b="1" dirty="0">
                <a:latin typeface="Constantia" pitchFamily="16" charset="0"/>
                <a:ea typeface="Microsoft YaHei" charset="0"/>
              </a:rPr>
              <a:t> is given by Lenz’s law .</a:t>
            </a:r>
          </a:p>
          <a:p>
            <a:pPr>
              <a:spcBef>
                <a:spcPts val="7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600" b="1" dirty="0">
                <a:latin typeface="Constantia" pitchFamily="16" charset="0"/>
                <a:ea typeface="Microsoft YaHei" charset="0"/>
              </a:rPr>
              <a:t> According to this law, the induced </a:t>
            </a:r>
            <a:r>
              <a:rPr lang="en-US" sz="2600" b="1" dirty="0" err="1">
                <a:latin typeface="Constantia" pitchFamily="16" charset="0"/>
                <a:ea typeface="Microsoft YaHei" charset="0"/>
              </a:rPr>
              <a:t>emf</a:t>
            </a:r>
            <a:r>
              <a:rPr lang="en-US" sz="2600" b="1" dirty="0">
                <a:latin typeface="Constantia" pitchFamily="16" charset="0"/>
                <a:ea typeface="Microsoft YaHei" charset="0"/>
              </a:rPr>
              <a:t> will be acting in such a way so as to oppose the very cause of production of it . </a:t>
            </a:r>
          </a:p>
          <a:p>
            <a:pPr>
              <a:spcBef>
                <a:spcPts val="7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600" dirty="0">
              <a:latin typeface="Constantia" pitchFamily="16" charset="0"/>
              <a:ea typeface="Microsoft YaHei" charset="0"/>
            </a:endParaRPr>
          </a:p>
          <a:p>
            <a:pPr marL="334963" indent="-334963">
              <a:spcBef>
                <a:spcPts val="700"/>
              </a:spcBef>
              <a:buClr>
                <a:srgbClr val="000000"/>
              </a:buClr>
              <a:buSzPct val="64000"/>
              <a:buFont typeface="Times New Roman" pitchFamily="16" charset="0"/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600" dirty="0">
                <a:latin typeface="Constantia" pitchFamily="16" charset="0"/>
                <a:ea typeface="Microsoft YaHei" charset="0"/>
              </a:rPr>
              <a:t>          </a:t>
            </a:r>
            <a:r>
              <a:rPr lang="en-US" sz="3600" dirty="0">
                <a:latin typeface="Constantia" pitchFamily="16" charset="0"/>
                <a:ea typeface="Microsoft YaHei" charset="0"/>
              </a:rPr>
              <a:t>e = -N (</a:t>
            </a:r>
            <a:r>
              <a:rPr lang="en-US" sz="3600" dirty="0" err="1">
                <a:latin typeface="Constantia" pitchFamily="16" charset="0"/>
                <a:ea typeface="Microsoft YaHei" charset="0"/>
              </a:rPr>
              <a:t>d</a:t>
            </a:r>
            <a:r>
              <a:rPr lang="en-US" sz="3600" dirty="0" err="1">
                <a:latin typeface="Gentium Basic" charset="0"/>
                <a:ea typeface="Gentium Basic" charset="0"/>
                <a:cs typeface="Gentium Basic" charset="0"/>
              </a:rPr>
              <a:t>Ø</a:t>
            </a:r>
            <a:r>
              <a:rPr lang="en-US" sz="3600" dirty="0">
                <a:latin typeface="Gentium Basic" charset="0"/>
                <a:ea typeface="Gentium Basic" charset="0"/>
                <a:cs typeface="Gentium Basic" charset="0"/>
              </a:rPr>
              <a:t>/</a:t>
            </a:r>
            <a:r>
              <a:rPr lang="en-US" sz="3600" dirty="0" err="1">
                <a:latin typeface="Gentium Basic" charset="0"/>
                <a:ea typeface="Gentium Basic" charset="0"/>
                <a:cs typeface="Gentium Basic" charset="0"/>
              </a:rPr>
              <a:t>dt</a:t>
            </a:r>
            <a:r>
              <a:rPr lang="en-US" sz="3600" dirty="0">
                <a:latin typeface="Constantia" pitchFamily="16" charset="0"/>
                <a:ea typeface="Microsoft YaHei" charset="0"/>
              </a:rPr>
              <a:t>)  volts</a:t>
            </a:r>
          </a:p>
        </p:txBody>
      </p:sp>
    </p:spTree>
    <p:extLst>
      <p:ext uri="{BB962C8B-B14F-4D97-AF65-F5344CB8AC3E}">
        <p14:creationId xmlns:p14="http://schemas.microsoft.com/office/powerpoint/2010/main" val="26734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226EE89A-4CFF-483E-A592-9011D375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EFADEE-B84A-410B-89C2-7952176665A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E8B99D5-AB65-4910-8718-2CA1C0891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572" y="320674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3400" dirty="0">
                <a:solidFill>
                  <a:srgbClr val="FF0000"/>
                </a:solidFill>
              </a:rPr>
              <a:t>Magnetic Induction and the DC Generator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0273AA9-EE45-43A8-8A41-52F410A5D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49" y="1825625"/>
            <a:ext cx="8263559" cy="43513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Faraday’s Law e = N d</a:t>
            </a:r>
            <a:r>
              <a:rPr lang="el-GR" altLang="en-US" sz="2400" dirty="0">
                <a:cs typeface="Arial" panose="020B0604020202020204" pitchFamily="34" charset="0"/>
              </a:rPr>
              <a:t>Φ</a:t>
            </a:r>
            <a:r>
              <a:rPr lang="en-US" altLang="en-US" sz="2400" dirty="0">
                <a:cs typeface="Arial" panose="020B0604020202020204" pitchFamily="34" charset="0"/>
              </a:rPr>
              <a:t> / dt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e = the induced voltage in volts (V)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N = the number of series-connected turns of wire in turns (t)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d</a:t>
            </a:r>
            <a:r>
              <a:rPr lang="el-GR" altLang="en-US" sz="2400" dirty="0">
                <a:cs typeface="Arial" panose="020B0604020202020204" pitchFamily="34" charset="0"/>
              </a:rPr>
              <a:t>Φ</a:t>
            </a:r>
            <a:r>
              <a:rPr lang="en-US" altLang="en-US" sz="2400" dirty="0">
                <a:cs typeface="Arial" panose="020B0604020202020204" pitchFamily="34" charset="0"/>
              </a:rPr>
              <a:t>/dt = rate of change in flux in </a:t>
            </a:r>
            <a:r>
              <a:rPr lang="en-US" altLang="en-US" sz="2400" dirty="0" err="1">
                <a:cs typeface="Arial" panose="020B0604020202020204" pitchFamily="34" charset="0"/>
              </a:rPr>
              <a:t>Webers</a:t>
            </a:r>
            <a:r>
              <a:rPr lang="en-US" altLang="en-US" sz="2400" dirty="0">
                <a:cs typeface="Arial" panose="020B0604020202020204" pitchFamily="34" charset="0"/>
              </a:rPr>
              <a:t>/second (Wb/s)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e = B L v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B = the flux density in </a:t>
            </a:r>
            <a:r>
              <a:rPr lang="en-US" altLang="en-US" sz="2400" dirty="0" err="1">
                <a:cs typeface="Arial" panose="020B0604020202020204" pitchFamily="34" charset="0"/>
              </a:rPr>
              <a:t>teslas</a:t>
            </a:r>
            <a:r>
              <a:rPr lang="en-US" altLang="en-US" sz="2400" dirty="0">
                <a:cs typeface="Arial" panose="020B0604020202020204" pitchFamily="34" charset="0"/>
              </a:rPr>
              <a:t> (T)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L = the length of the conductor that is in the magnetic field in meters (m)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v = the relative velocity between the wire and the flux, in meters/second (m/s)</a:t>
            </a:r>
            <a:endParaRPr lang="el-GR" alt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2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>
            <a:extLst>
              <a:ext uri="{FF2B5EF4-FFF2-40B4-BE49-F238E27FC236}">
                <a16:creationId xmlns:a16="http://schemas.microsoft.com/office/drawing/2014/main" id="{FD80D579-629B-44AB-A250-B2E5D96AD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66B0E7C-F2BC-47EB-B80F-533B1F2D7B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0966" y="1417638"/>
            <a:ext cx="6781800" cy="5165724"/>
          </a:xfrm>
        </p:spPr>
        <p:txBody>
          <a:bodyPr>
            <a:noAutofit/>
          </a:bodyPr>
          <a:lstStyle/>
          <a:p>
            <a:pPr marL="838200" lvl="1" indent="-381000" eaLnBrk="1" hangingPunct="1"/>
            <a:r>
              <a:rPr lang="en-US" altLang="en-US" sz="2800" dirty="0"/>
              <a:t>Overview of Direct Current Machines</a:t>
            </a:r>
          </a:p>
          <a:p>
            <a:pPr marL="838200" lvl="1" indent="-381000" eaLnBrk="1" hangingPunct="1"/>
            <a:endParaRPr lang="en-US" altLang="en-US" sz="2800" dirty="0"/>
          </a:p>
          <a:p>
            <a:pPr marL="838200" lvl="1" indent="-381000" eaLnBrk="1" hangingPunct="1"/>
            <a:r>
              <a:rPr lang="en-US" altLang="en-US" sz="2800" dirty="0"/>
              <a:t>Construction</a:t>
            </a:r>
          </a:p>
          <a:p>
            <a:pPr marL="838200" lvl="1" indent="-381000" eaLnBrk="1" hangingPunct="1"/>
            <a:endParaRPr lang="en-US" altLang="en-US" sz="2800" dirty="0"/>
          </a:p>
          <a:p>
            <a:pPr marL="838200" lvl="1" indent="-381000" eaLnBrk="1" hangingPunct="1"/>
            <a:r>
              <a:rPr lang="en-US" altLang="en-US" sz="2800" dirty="0"/>
              <a:t>Principle of Operation</a:t>
            </a:r>
          </a:p>
          <a:p>
            <a:pPr marL="457200" lvl="1" indent="0" eaLnBrk="1" hangingPunct="1">
              <a:buNone/>
            </a:pPr>
            <a:r>
              <a:rPr lang="en-US" altLang="en-US" sz="2800" dirty="0"/>
              <a:t>		</a:t>
            </a:r>
          </a:p>
          <a:p>
            <a:pPr marL="838200" lvl="1" indent="-381000" eaLnBrk="1" hangingPunct="1"/>
            <a:r>
              <a:rPr lang="en-US" altLang="en-US" sz="2800" dirty="0"/>
              <a:t>Types of DC Motor</a:t>
            </a:r>
          </a:p>
          <a:p>
            <a:pPr marL="838200" lvl="1" indent="-381000" eaLnBrk="1" hangingPunct="1"/>
            <a:endParaRPr lang="en-US" altLang="en-US" sz="2800" dirty="0"/>
          </a:p>
          <a:p>
            <a:pPr marL="838200" lvl="1" indent="-381000" eaLnBrk="1" hangingPunct="1"/>
            <a:r>
              <a:rPr lang="en-US" altLang="en-US" sz="2800" dirty="0"/>
              <a:t>Power Flow Diagram</a:t>
            </a:r>
          </a:p>
          <a:p>
            <a:pPr marL="838200" lvl="1" indent="-381000" eaLnBrk="1" hangingPunct="1"/>
            <a:endParaRPr lang="en-US" altLang="en-US" sz="2800" dirty="0"/>
          </a:p>
          <a:p>
            <a:pPr marL="838200" lvl="1" indent="-381000" eaLnBrk="1" hangingPunct="1"/>
            <a:r>
              <a:rPr lang="en-US" altLang="en-US" sz="2800" dirty="0"/>
              <a:t>Speed Control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4391DAF-2595-4F2C-8B28-0AD26032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E071CA-889C-47C8-85AC-F913F5C3078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3D5F897-4647-407D-8916-C0137AA2B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dirty="0">
                <a:solidFill>
                  <a:srgbClr val="FF0000"/>
                </a:solidFill>
              </a:rPr>
              <a:t>Magnetic induction in a wire moving in a field.</a:t>
            </a:r>
          </a:p>
        </p:txBody>
      </p:sp>
      <p:pic>
        <p:nvPicPr>
          <p:cNvPr id="11268" name="Picture 5" descr="15-01">
            <a:extLst>
              <a:ext uri="{FF2B5EF4-FFF2-40B4-BE49-F238E27FC236}">
                <a16:creationId xmlns:a16="http://schemas.microsoft.com/office/drawing/2014/main" id="{ACB5C42A-3462-40FE-BB96-4DB62C648F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4225" y="1600200"/>
            <a:ext cx="5033963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62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4FAAD4EB-56E8-4F1E-B643-E95E3D6E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0D3EC5-F088-4C55-82E8-32BDD975B84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91CA2DB-2D31-4FDD-83FD-0C00057D5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dirty="0">
                <a:solidFill>
                  <a:srgbClr val="FF0000"/>
                </a:solidFill>
              </a:rPr>
              <a:t>Right-hand rule for magnetic induction.</a:t>
            </a:r>
          </a:p>
        </p:txBody>
      </p:sp>
      <p:pic>
        <p:nvPicPr>
          <p:cNvPr id="12292" name="Picture 5" descr="15-02">
            <a:extLst>
              <a:ext uri="{FF2B5EF4-FFF2-40B4-BE49-F238E27FC236}">
                <a16:creationId xmlns:a16="http://schemas.microsoft.com/office/drawing/2014/main" id="{80C2CD82-0B03-4D27-AE7E-5ED3E21375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1600200"/>
            <a:ext cx="4606925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33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A960B575-5575-484B-8E4E-D81FD3CA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270DCF-BED1-4BE8-B4C8-4079D71D8EF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EC8D706-F9E3-49CC-AF19-F64E92254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Wire loop rotating in a magnetic field.</a:t>
            </a:r>
          </a:p>
        </p:txBody>
      </p:sp>
      <p:pic>
        <p:nvPicPr>
          <p:cNvPr id="13316" name="Picture 5" descr="15-03">
            <a:extLst>
              <a:ext uri="{FF2B5EF4-FFF2-40B4-BE49-F238E27FC236}">
                <a16:creationId xmlns:a16="http://schemas.microsoft.com/office/drawing/2014/main" id="{73F29D38-CF13-41FF-B760-60277B9179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3100" y="1600200"/>
            <a:ext cx="5257800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30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BEDD597B-0C56-4456-AB67-2192E92A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2BADC7-7742-45D6-BA08-30485E590A5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5EDD8BB-F84F-42ED-AEF6-78BF3BB97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3400" dirty="0">
                <a:solidFill>
                  <a:srgbClr val="FF0000"/>
                </a:solidFill>
              </a:rPr>
              <a:t>AC generator with slip rings and brushes.</a:t>
            </a:r>
          </a:p>
        </p:txBody>
      </p:sp>
      <p:pic>
        <p:nvPicPr>
          <p:cNvPr id="14340" name="Picture 5" descr="15-04">
            <a:extLst>
              <a:ext uri="{FF2B5EF4-FFF2-40B4-BE49-F238E27FC236}">
                <a16:creationId xmlns:a16="http://schemas.microsoft.com/office/drawing/2014/main" id="{8DE2BD63-9969-4E2E-869E-B620C8FD1F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9713" y="1600200"/>
            <a:ext cx="6122987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950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488179B8-0F15-4390-9BA8-63681E69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EFD794-8D2D-4693-A7B9-8A6FE6AF48C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43ADEB4-DE78-40F2-B37A-69F6FD802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563" y="27463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3400" dirty="0">
                <a:solidFill>
                  <a:srgbClr val="FF0000"/>
                </a:solidFill>
              </a:rPr>
              <a:t>DC generator with commutator and brushes.</a:t>
            </a:r>
          </a:p>
        </p:txBody>
      </p:sp>
      <p:pic>
        <p:nvPicPr>
          <p:cNvPr id="15364" name="Picture 5" descr="15-05">
            <a:extLst>
              <a:ext uri="{FF2B5EF4-FFF2-40B4-BE49-F238E27FC236}">
                <a16:creationId xmlns:a16="http://schemas.microsoft.com/office/drawing/2014/main" id="{AC2DB2FF-EAA8-4DC9-9519-D97F965500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0500" y="1600200"/>
            <a:ext cx="6221413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0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DD1ADB9E-2757-4FC4-AF2E-9949E210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3AE830-2D2B-42B2-A75E-45F13509219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1AD7FFE-A457-401C-B582-6D0DF7800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DC generator output waveform.</a:t>
            </a:r>
          </a:p>
        </p:txBody>
      </p:sp>
      <p:pic>
        <p:nvPicPr>
          <p:cNvPr id="16388" name="Picture 5" descr="15-06">
            <a:extLst>
              <a:ext uri="{FF2B5EF4-FFF2-40B4-BE49-F238E27FC236}">
                <a16:creationId xmlns:a16="http://schemas.microsoft.com/office/drawing/2014/main" id="{6795D13E-969F-4C05-931E-27DD040AC6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35163"/>
            <a:ext cx="7620000" cy="386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810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4550AA9A-C910-4A2A-B991-ED84D1DF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377909-6C6A-4B36-87AF-37B1D94DA28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4C3BBAE-2A41-4B22-9182-FF7BDE08F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DC generator with field control.</a:t>
            </a:r>
          </a:p>
        </p:txBody>
      </p:sp>
      <p:pic>
        <p:nvPicPr>
          <p:cNvPr id="17412" name="Picture 5" descr="15-07">
            <a:extLst>
              <a:ext uri="{FF2B5EF4-FFF2-40B4-BE49-F238E27FC236}">
                <a16:creationId xmlns:a16="http://schemas.microsoft.com/office/drawing/2014/main" id="{1176CF80-4ABF-45C8-AFA4-7592511D17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4738" y="1600200"/>
            <a:ext cx="4454525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449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639011C9-4DD5-43DA-AF48-BA260D65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3E5844-F9D9-4C43-8BE9-BEC8D96391D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7A5B543-0741-4F57-8F88-765DDD79B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DC generator four-pole field.</a:t>
            </a:r>
          </a:p>
        </p:txBody>
      </p:sp>
      <p:pic>
        <p:nvPicPr>
          <p:cNvPr id="18436" name="Picture 5" descr="15-08">
            <a:extLst>
              <a:ext uri="{FF2B5EF4-FFF2-40B4-BE49-F238E27FC236}">
                <a16:creationId xmlns:a16="http://schemas.microsoft.com/office/drawing/2014/main" id="{498BD612-6312-42D8-A590-DD6C3DEA88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7225" y="1600200"/>
            <a:ext cx="5289550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455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F0FB92D-0762-4F29-A819-1CA2FCFF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C20D42-C604-4A46-A3B0-DE13DD89D5C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055879A-B693-4112-A447-B625FF30A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DC generator rotor with two coils.</a:t>
            </a:r>
          </a:p>
        </p:txBody>
      </p:sp>
      <p:pic>
        <p:nvPicPr>
          <p:cNvPr id="19460" name="Picture 5" descr="15-09">
            <a:extLst>
              <a:ext uri="{FF2B5EF4-FFF2-40B4-BE49-F238E27FC236}">
                <a16:creationId xmlns:a16="http://schemas.microsoft.com/office/drawing/2014/main" id="{E2EB7FCC-EBDD-4338-8CA3-92AEDD21AB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0625" y="1600200"/>
            <a:ext cx="4221163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897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8479749D-7BC2-4672-A357-883CA48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5C3FA2-B001-45DE-8385-CFABC6927A5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D934C76-B48E-4A0A-A2E7-EB3F708CF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" y="431387"/>
            <a:ext cx="9051235" cy="1325563"/>
          </a:xfrm>
        </p:spPr>
        <p:txBody>
          <a:bodyPr/>
          <a:lstStyle/>
          <a:p>
            <a:pPr eaLnBrk="1" hangingPunct="1"/>
            <a:r>
              <a:rPr lang="en-US" altLang="en-US" sz="3400" dirty="0">
                <a:solidFill>
                  <a:srgbClr val="FF0000"/>
                </a:solidFill>
              </a:rPr>
              <a:t>Coil and output waveforms for a two-winding rotor</a:t>
            </a:r>
          </a:p>
        </p:txBody>
      </p:sp>
      <p:pic>
        <p:nvPicPr>
          <p:cNvPr id="20484" name="Picture 5" descr="15-10">
            <a:extLst>
              <a:ext uri="{FF2B5EF4-FFF2-40B4-BE49-F238E27FC236}">
                <a16:creationId xmlns:a16="http://schemas.microsoft.com/office/drawing/2014/main" id="{DC784EFC-3F7F-4D0B-8D65-2D2FC1A558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354263"/>
            <a:ext cx="7620000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53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>
            <a:extLst>
              <a:ext uri="{FF2B5EF4-FFF2-40B4-BE49-F238E27FC236}">
                <a16:creationId xmlns:a16="http://schemas.microsoft.com/office/drawing/2014/main" id="{6A253F67-417F-41EE-A62F-1ED08055C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OBJECTIVES</a:t>
            </a:r>
            <a:r>
              <a:rPr lang="en-US" altLang="en-US" dirty="0"/>
              <a:t>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EBD107D-EBCE-4EFE-91C4-F34751FBB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Upon completion of the chapter the student  should be able to: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State the principle by which machines convert mechanical energy to electrical energy.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Discuss the operating differences between different types of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Understand the principle of DC generator as it represents a logical behavior of dc motors.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B0A1CD1D-5A78-45E8-8665-5B6916AF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Simplest rotating dc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2445-6F98-4D2C-93F6-794C952594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5257800" cy="4572000"/>
          </a:xfrm>
        </p:spPr>
        <p:txBody>
          <a:bodyPr>
            <a:normAutofit fontScale="85000" lnSpcReduction="20000"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/>
              <a:t>It consists of a single loop of wire rotating about a fixed axis.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3200" dirty="0"/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>
                <a:solidFill>
                  <a:srgbClr val="0070C0"/>
                </a:solidFill>
              </a:rPr>
              <a:t>The rotating part is called rotor, and the stationary part is the stator</a:t>
            </a:r>
            <a:r>
              <a:rPr lang="en-US" sz="3200" dirty="0"/>
              <a:t>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3200" dirty="0"/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/>
              <a:t>The magnetic field for the machine is supplied by the magnetic north and south poles. With uniform air gap, the reluctance is same under the pole faces.</a:t>
            </a:r>
          </a:p>
        </p:txBody>
      </p:sp>
      <p:pic>
        <p:nvPicPr>
          <p:cNvPr id="1026" name="Picture 2" descr="scan0001">
            <a:extLst>
              <a:ext uri="{FF2B5EF4-FFF2-40B4-BE49-F238E27FC236}">
                <a16:creationId xmlns:a16="http://schemas.microsoft.com/office/drawing/2014/main" id="{D020619D-D78F-4DEC-9442-740E5528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951" t="5442" r="5931" b="7483"/>
          <a:stretch>
            <a:fillRect/>
          </a:stretch>
        </p:blipFill>
        <p:spPr bwMode="auto">
          <a:xfrm>
            <a:off x="5791200" y="2057400"/>
            <a:ext cx="3048000" cy="270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>
            <a:extLst>
              <a:ext uri="{FF2B5EF4-FFF2-40B4-BE49-F238E27FC236}">
                <a16:creationId xmlns:a16="http://schemas.microsoft.com/office/drawing/2014/main" id="{FE1ACF1D-1793-4839-8398-F684824F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The Voltage Induced in a Rotating Loop</a:t>
            </a: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515DF323-44C3-4720-A6E6-8D90C51013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4876800" cy="4572000"/>
          </a:xfrm>
        </p:spPr>
        <p:txBody>
          <a:bodyPr/>
          <a:lstStyle/>
          <a:p>
            <a:pPr algn="just" eaLnBrk="1" hangingPunct="1"/>
            <a:r>
              <a:rPr lang="en-US" altLang="en-US" sz="3200"/>
              <a:t>If the rotor is rotated, a voltage will be induced in the wire loop.</a:t>
            </a:r>
          </a:p>
          <a:p>
            <a:pPr algn="just" eaLnBrk="1" hangingPunct="1"/>
            <a:r>
              <a:rPr lang="en-US" altLang="en-US" sz="3200"/>
              <a:t>The voltage on each segment is given by e</a:t>
            </a:r>
            <a:r>
              <a:rPr lang="en-US" altLang="en-US" sz="2000"/>
              <a:t>ind</a:t>
            </a:r>
            <a:r>
              <a:rPr lang="en-US" altLang="en-US" sz="3200"/>
              <a:t> = </a:t>
            </a:r>
            <a:r>
              <a:rPr lang="en-US" altLang="en-US" sz="3200" i="1"/>
              <a:t>(v x B) . l</a:t>
            </a:r>
          </a:p>
          <a:p>
            <a:pPr algn="just" eaLnBrk="1" hangingPunct="1"/>
            <a:r>
              <a:rPr lang="en-US" altLang="en-US" sz="3200"/>
              <a:t>The total induced voltage on the loop is: e</a:t>
            </a:r>
            <a:r>
              <a:rPr lang="en-US" altLang="en-US" sz="2000"/>
              <a:t>ind</a:t>
            </a:r>
            <a:r>
              <a:rPr lang="en-US" altLang="en-US" sz="3200"/>
              <a:t> = 2</a:t>
            </a:r>
            <a:r>
              <a:rPr lang="en-US" altLang="en-US" sz="3200" i="1"/>
              <a:t>vBl</a:t>
            </a:r>
          </a:p>
        </p:txBody>
      </p:sp>
      <p:pic>
        <p:nvPicPr>
          <p:cNvPr id="2050" name="Picture 2" descr="scan0003">
            <a:extLst>
              <a:ext uri="{FF2B5EF4-FFF2-40B4-BE49-F238E27FC236}">
                <a16:creationId xmlns:a16="http://schemas.microsoft.com/office/drawing/2014/main" id="{A34AE803-7632-4262-BE2D-5ABCFDED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6857" t="9524" r="7287" b="14286"/>
          <a:stretch>
            <a:fillRect/>
          </a:stretch>
        </p:blipFill>
        <p:spPr bwMode="auto">
          <a:xfrm>
            <a:off x="6477000" y="1447800"/>
            <a:ext cx="17526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scan0004">
            <a:extLst>
              <a:ext uri="{FF2B5EF4-FFF2-40B4-BE49-F238E27FC236}">
                <a16:creationId xmlns:a16="http://schemas.microsoft.com/office/drawing/2014/main" id="{528DE5C9-D5FD-41F9-924B-1E764EDA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6126" b="17294"/>
          <a:stretch>
            <a:fillRect/>
          </a:stretch>
        </p:blipFill>
        <p:spPr bwMode="auto">
          <a:xfrm>
            <a:off x="5599176" y="3962400"/>
            <a:ext cx="304952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>
            <a:extLst>
              <a:ext uri="{FF2B5EF4-FFF2-40B4-BE49-F238E27FC236}">
                <a16:creationId xmlns:a16="http://schemas.microsoft.com/office/drawing/2014/main" id="{56383C3B-C546-42B9-B242-1B6E0F20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The Voltage Induced in a Rotating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A0EC-9935-417E-BC94-40FC2747FB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4114800" cy="4572000"/>
          </a:xfrm>
        </p:spPr>
        <p:txBody>
          <a:bodyPr>
            <a:normAutofit lnSpcReduction="10000"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sz="3200" dirty="0"/>
              <a:t>When the loop rotates through 180°, </a:t>
            </a:r>
          </a:p>
          <a:p>
            <a:pPr marL="548640" lvl="1" algn="just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sz="3200" dirty="0"/>
              <a:t>segment </a:t>
            </a:r>
            <a:r>
              <a:rPr lang="en-GB" sz="3200" i="1" dirty="0" err="1"/>
              <a:t>ab</a:t>
            </a:r>
            <a:r>
              <a:rPr lang="en-GB" sz="3200" dirty="0"/>
              <a:t> is under the opposite pole face </a:t>
            </a:r>
            <a:endParaRPr lang="en-US" sz="3200" dirty="0"/>
          </a:p>
          <a:p>
            <a:pPr marL="548640" lvl="1" algn="just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sz="3200" dirty="0"/>
              <a:t>the direction of the voltage on the segment reverses</a:t>
            </a:r>
          </a:p>
          <a:p>
            <a:pPr marL="548640" lvl="1" algn="just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sz="3200" dirty="0"/>
              <a:t>its magnitude remains constant</a:t>
            </a:r>
            <a:endParaRPr lang="en-US" sz="3200" i="1" dirty="0"/>
          </a:p>
          <a:p>
            <a:pPr marL="548640" lvl="1" algn="just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3200" i="1" dirty="0"/>
          </a:p>
          <a:p>
            <a:pPr marL="548640" lvl="1" algn="just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endParaRPr lang="en-GB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5F217-178F-4D21-9A17-6D6FFA82553C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210" t="3306" b="5785"/>
          <a:stretch>
            <a:fillRect/>
          </a:stretch>
        </p:blipFill>
        <p:spPr bwMode="auto">
          <a:xfrm rot="21540000">
            <a:off x="5349344" y="4752724"/>
            <a:ext cx="3261436" cy="178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Rectangle 7">
            <a:extLst>
              <a:ext uri="{FF2B5EF4-FFF2-40B4-BE49-F238E27FC236}">
                <a16:creationId xmlns:a16="http://schemas.microsoft.com/office/drawing/2014/main" id="{9BAF2397-75BC-4520-9BE7-A412B89F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346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/>
              <a:t>The resulting voltage e</a:t>
            </a:r>
            <a:r>
              <a:rPr lang="en-GB" altLang="en-US" sz="2800" baseline="-25000"/>
              <a:t>tot</a:t>
            </a:r>
            <a:r>
              <a:rPr lang="en-GB" altLang="en-US" sz="2800"/>
              <a:t> </a:t>
            </a:r>
            <a:endParaRPr lang="en-US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>
            <a:extLst>
              <a:ext uri="{FF2B5EF4-FFF2-40B4-BE49-F238E27FC236}">
                <a16:creationId xmlns:a16="http://schemas.microsoft.com/office/drawing/2014/main" id="{C9F2C0D3-4C1F-43DF-A332-906DB678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Getting DC voltage out of the Rotating Loop</a:t>
            </a:r>
          </a:p>
        </p:txBody>
      </p:sp>
      <p:sp>
        <p:nvSpPr>
          <p:cNvPr id="12292" name="Content Placeholder 2">
            <a:extLst>
              <a:ext uri="{FF2B5EF4-FFF2-40B4-BE49-F238E27FC236}">
                <a16:creationId xmlns:a16="http://schemas.microsoft.com/office/drawing/2014/main" id="{F9EE5457-4365-4F8C-941B-1B93EC666D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0070C0"/>
                </a:solidFill>
              </a:rPr>
              <a:t>Using a mechanism called commutator and brushes dc voltage can be obtained from ac voltage</a:t>
            </a:r>
          </a:p>
          <a:p>
            <a:pPr lvl="1" algn="just" eaLnBrk="1" hangingPunct="1">
              <a:buFont typeface="Wingdings 2" panose="05020102010507070707" pitchFamily="18" charset="2"/>
              <a:buNone/>
            </a:pPr>
            <a:endParaRPr lang="en-GB" altLang="en-US" sz="3200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ABBE6C06-0224-4F84-B1B4-88183C303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181600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i="1"/>
              <a:t>at the instant when the voltage in the loop is zero, the contacts short-circuit the two segments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3200" i="1"/>
              <a:t>every time the voltage of the loop switches direction, the contacts also switches connections</a:t>
            </a:r>
            <a:endParaRPr lang="en-US" altLang="en-US" sz="3200" i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BB5653-3494-4F6F-8722-30B15D20E4D3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523" t="2361" r="1261"/>
          <a:stretch>
            <a:fillRect/>
          </a:stretch>
        </p:blipFill>
        <p:spPr bwMode="auto">
          <a:xfrm>
            <a:off x="6019800" y="2590800"/>
            <a:ext cx="2888789" cy="2462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295" name="Rectangle 8">
            <a:extLst>
              <a:ext uri="{FF2B5EF4-FFF2-40B4-BE49-F238E27FC236}">
                <a16:creationId xmlns:a16="http://schemas.microsoft.com/office/drawing/2014/main" id="{625615B2-7FDD-413A-9C47-66512D5FC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172200"/>
            <a:ext cx="800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This connection-switching process is known as commutation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3B2A4B-3F1E-44FC-A837-7070853CD578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965" t="2607" r="2306" b="41349"/>
          <a:stretch>
            <a:fillRect/>
          </a:stretch>
        </p:blipFill>
        <p:spPr bwMode="auto">
          <a:xfrm>
            <a:off x="6248400" y="5181600"/>
            <a:ext cx="259178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>
            <a:extLst>
              <a:ext uri="{FF2B5EF4-FFF2-40B4-BE49-F238E27FC236}">
                <a16:creationId xmlns:a16="http://schemas.microsoft.com/office/drawing/2014/main" id="{A5CA1202-A1C9-4F63-9830-DCE64E15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Induced Torque in the Rotating Loop</a:t>
            </a:r>
          </a:p>
        </p:txBody>
      </p:sp>
      <p:sp>
        <p:nvSpPr>
          <p:cNvPr id="14340" name="Content Placeholder 2">
            <a:extLst>
              <a:ext uri="{FF2B5EF4-FFF2-40B4-BE49-F238E27FC236}">
                <a16:creationId xmlns:a16="http://schemas.microsoft.com/office/drawing/2014/main" id="{A7F60B41-950F-4FC7-BF9D-C9C07BF0DF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sz="2800"/>
              <a:t>In general, the torque in any real machine will depend on the same 3 factors:</a:t>
            </a:r>
          </a:p>
          <a:p>
            <a:pPr eaLnBrk="1" hangingPunct="1"/>
            <a:endParaRPr lang="en-US" altLang="en-US" sz="2800">
              <a:solidFill>
                <a:srgbClr val="FF000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>
                <a:solidFill>
                  <a:srgbClr val="0070C0"/>
                </a:solidFill>
              </a:rPr>
              <a:t>1.	The flux in the machine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>
                <a:solidFill>
                  <a:srgbClr val="0070C0"/>
                </a:solidFill>
              </a:rPr>
              <a:t>2.	The current in the machine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>
                <a:solidFill>
                  <a:srgbClr val="0070C0"/>
                </a:solidFill>
              </a:rPr>
              <a:t>3.	A constant representing the construction of the machine.</a:t>
            </a:r>
          </a:p>
          <a:p>
            <a:pPr lvl="1" algn="just" eaLnBrk="1" hangingPunct="1">
              <a:buFont typeface="Wingdings 2" panose="05020102010507070707" pitchFamily="18" charset="2"/>
              <a:buNone/>
            </a:pPr>
            <a:endParaRPr lang="en-GB" altLang="en-US" sz="3200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61EB10A4-659F-45C2-9527-6F854111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3B25A5BA-A3F3-4B97-B53A-A4A28538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43" name="Rectangle 8">
            <a:extLst>
              <a:ext uri="{FF2B5EF4-FFF2-40B4-BE49-F238E27FC236}">
                <a16:creationId xmlns:a16="http://schemas.microsoft.com/office/drawing/2014/main" id="{CBD0B483-8E5C-4838-AB94-45431D138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8897156F-460A-4DC7-B88C-1E31ECAA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D1E4791A-E020-431F-9E02-DB11623B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5793E7-2F33-4B8D-910D-458E8E9D367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36C7ED4-D549-47E2-9919-E0EBEDA92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FAC12D6-33F7-4C82-BBEC-181DC2BA2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Find the force produced on a current-carrying wire in a magnetic field.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State the differences between a shunt and compound dc generator and describe the performance characteristics of each.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Sketch a simple dc motor and describe how it operates.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State the differences among a shunt, series, and compound dc motor, and describe the performance characteristics and application examples of each.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20F40C66-3352-4B5E-9448-F94EFD8C14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225425"/>
            <a:ext cx="7339013" cy="5653088"/>
          </a:xfrm>
        </p:spPr>
        <p:txBody>
          <a:bodyPr>
            <a:normAutofit lnSpcReduction="10000"/>
          </a:bodyPr>
          <a:lstStyle/>
          <a:p>
            <a:pPr marL="533400" indent="-53340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Introduction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en-US" sz="1600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Electromagnetic Energy Conversion: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en-US" sz="1200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en-US" sz="500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</a:rPr>
              <a:t>When armature conductors move in a magnetic field produced by the current in stator field winding, voltage is induced in the armature conductors</a:t>
            </a:r>
            <a:r>
              <a:rPr lang="en-CA" altLang="en-US" sz="2000" dirty="0">
                <a:latin typeface="Times New Roman" panose="02020603050405020304" pitchFamily="18" charset="0"/>
              </a:rPr>
              <a:t>. </a:t>
            </a:r>
          </a:p>
          <a:p>
            <a:pPr marL="533400" indent="-533400" eaLnBrk="1" hangingPunct="1">
              <a:buFontTx/>
              <a:buAutoNum type="arabicPeriod" startAt="2"/>
            </a:pPr>
            <a:r>
              <a:rPr lang="en-CA" altLang="en-US" sz="2000" dirty="0">
                <a:latin typeface="Times New Roman" panose="02020603050405020304" pitchFamily="18" charset="0"/>
              </a:rPr>
              <a:t>When current carrying armature conductors are placed in a magnetic field </a:t>
            </a:r>
            <a:r>
              <a:rPr lang="en-US" altLang="en-US" sz="2000" dirty="0">
                <a:latin typeface="Times New Roman" panose="02020603050405020304" pitchFamily="18" charset="0"/>
              </a:rPr>
              <a:t>produced by the current in stator field winding</a:t>
            </a:r>
            <a:r>
              <a:rPr lang="en-CA" altLang="en-US" sz="2000" dirty="0">
                <a:latin typeface="Times New Roman" panose="02020603050405020304" pitchFamily="18" charset="0"/>
              </a:rPr>
              <a:t>, the armature conductors experience a mechanical force.</a:t>
            </a:r>
          </a:p>
          <a:p>
            <a:pPr marL="533400" indent="-533400" eaLnBrk="1" hangingPunct="1">
              <a:buFontTx/>
              <a:buNone/>
            </a:pPr>
            <a:r>
              <a:rPr lang="en-CA" altLang="en-US" sz="2000" dirty="0">
                <a:latin typeface="Times New Roman" panose="02020603050405020304" pitchFamily="18" charset="0"/>
              </a:rPr>
              <a:t>	</a:t>
            </a:r>
          </a:p>
          <a:p>
            <a:pPr marL="533400" indent="-533400" eaLnBrk="1" hangingPunct="1">
              <a:buFontTx/>
              <a:buNone/>
            </a:pPr>
            <a:endParaRPr lang="en-CA" altLang="en-US" sz="2000" dirty="0">
              <a:latin typeface="Times New Roman" panose="02020603050405020304" pitchFamily="18" charset="0"/>
            </a:endParaRPr>
          </a:p>
          <a:p>
            <a:pPr marL="533400" indent="-533400" eaLnBrk="1" hangingPunct="1">
              <a:buFontTx/>
              <a:buNone/>
            </a:pPr>
            <a:endParaRPr lang="en-CA" altLang="en-US" sz="2000" dirty="0">
              <a:latin typeface="Times New Roman" panose="02020603050405020304" pitchFamily="18" charset="0"/>
            </a:endParaRPr>
          </a:p>
          <a:p>
            <a:pPr marL="533400" indent="-533400" eaLnBrk="1" hangingPunct="1">
              <a:buFontTx/>
              <a:buNone/>
            </a:pPr>
            <a:endParaRPr lang="en-CA" altLang="en-US" sz="1000" dirty="0">
              <a:latin typeface="Times New Roman" panose="02020603050405020304" pitchFamily="18" charset="0"/>
            </a:endParaRPr>
          </a:p>
          <a:p>
            <a:pPr marL="533400" indent="-533400" eaLnBrk="1" hangingPunct="1">
              <a:buFontTx/>
              <a:buNone/>
            </a:pPr>
            <a:r>
              <a:rPr lang="en-CA" altLang="en-US" sz="2000" dirty="0">
                <a:latin typeface="Times New Roman" panose="02020603050405020304" pitchFamily="18" charset="0"/>
              </a:rPr>
              <a:t>	These two effects occur simultaneously in a DC machine whenever energy conversion takes place from electrical to mechanical or vice versa.</a:t>
            </a:r>
          </a:p>
        </p:txBody>
      </p:sp>
      <p:sp>
        <p:nvSpPr>
          <p:cNvPr id="10243" name="AutoShape 8">
            <a:extLst>
              <a:ext uri="{FF2B5EF4-FFF2-40B4-BE49-F238E27FC236}">
                <a16:creationId xmlns:a16="http://schemas.microsoft.com/office/drawing/2014/main" id="{46A782C8-A276-4DE1-8A0B-1117A9573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484313"/>
            <a:ext cx="7310437" cy="3349625"/>
          </a:xfrm>
          <a:prstGeom prst="downArrowCallout">
            <a:avLst>
              <a:gd name="adj1" fmla="val 54562"/>
              <a:gd name="adj2" fmla="val 54562"/>
              <a:gd name="adj3" fmla="val 16667"/>
              <a:gd name="adj4" fmla="val 66667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2AF8D5-3108-477B-BCCA-47E8630505FF}"/>
              </a:ext>
            </a:extLst>
          </p:cNvPr>
          <p:cNvSpPr/>
          <p:nvPr/>
        </p:nvSpPr>
        <p:spPr>
          <a:xfrm>
            <a:off x="762000" y="533400"/>
            <a:ext cx="80010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BAF7285E-55AD-4334-B036-281B571B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399"/>
            <a:ext cx="7772400" cy="838199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Direct Current (DC) Machines Fundamentals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D93F8F36-1217-41A5-80B0-97DB4F76BC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Generator action</a:t>
            </a:r>
            <a:r>
              <a:rPr lang="en-US" altLang="en-US" sz="3200" dirty="0"/>
              <a:t>: </a:t>
            </a:r>
            <a:r>
              <a:rPr lang="en-US" altLang="en-US" sz="3200" dirty="0">
                <a:solidFill>
                  <a:srgbClr val="0070C0"/>
                </a:solidFill>
              </a:rPr>
              <a:t>An emf (voltage) is induced in a conductor if it moves through a magnetic field.</a:t>
            </a:r>
          </a:p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Motor action</a:t>
            </a:r>
            <a:r>
              <a:rPr lang="en-US" altLang="en-US" sz="3200" dirty="0"/>
              <a:t>: A force is induced in a conductor that has a current going through it and placed in a magnetic field.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Any DC machine can act either as a generator or as a motor.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extLst>
              <a:ext uri="{FF2B5EF4-FFF2-40B4-BE49-F238E27FC236}">
                <a16:creationId xmlns:a16="http://schemas.microsoft.com/office/drawing/2014/main" id="{F638D997-96E4-4CD1-84F0-3E9341975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Overview of Direct Current Machines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050DEBE-ED29-4B46-9EE2-0A70E95FE5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17638"/>
            <a:ext cx="7772400" cy="4191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Direct-current (DC) machines are divided into dc generators and dc motors. </a:t>
            </a:r>
          </a:p>
          <a:p>
            <a:pPr eaLnBrk="1" hangingPunct="1"/>
            <a:r>
              <a:rPr lang="en-US" altLang="en-US" dirty="0"/>
              <a:t>DC generators </a:t>
            </a:r>
            <a:r>
              <a:rPr lang="en-US" altLang="en-US" dirty="0">
                <a:solidFill>
                  <a:srgbClr val="0066FF"/>
                </a:solidFill>
              </a:rPr>
              <a:t>are not as common as they used to be</a:t>
            </a:r>
            <a:r>
              <a:rPr lang="en-US" altLang="en-US" dirty="0">
                <a:solidFill>
                  <a:schemeClr val="accent2"/>
                </a:solidFill>
              </a:rPr>
              <a:t>,</a:t>
            </a:r>
            <a:r>
              <a:rPr lang="en-US" altLang="en-US" dirty="0"/>
              <a:t> because direct current, when required, is mainly produced by </a:t>
            </a:r>
            <a:r>
              <a:rPr lang="en-US" altLang="en-US" dirty="0">
                <a:solidFill>
                  <a:srgbClr val="0066FF"/>
                </a:solidFill>
              </a:rPr>
              <a:t>electronic rectifiers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While dc motors are widely used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 in many applications.</a:t>
            </a:r>
          </a:p>
        </p:txBody>
      </p:sp>
      <p:pic>
        <p:nvPicPr>
          <p:cNvPr id="7172" name="Picture 7">
            <a:extLst>
              <a:ext uri="{FF2B5EF4-FFF2-40B4-BE49-F238E27FC236}">
                <a16:creationId xmlns:a16="http://schemas.microsoft.com/office/drawing/2014/main" id="{5A7E35C7-D11A-4751-9348-CF298E05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22738"/>
            <a:ext cx="342900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>
            <a:extLst>
              <a:ext uri="{FF2B5EF4-FFF2-40B4-BE49-F238E27FC236}">
                <a16:creationId xmlns:a16="http://schemas.microsoft.com/office/drawing/2014/main" id="{4B31B888-2204-49D8-B103-AF1793879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DC Generator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DCC32BF-CA7D-411E-B371-8A21148179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66018"/>
            <a:ext cx="4038600" cy="51155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dc generator is a machine that converts </a:t>
            </a:r>
            <a:r>
              <a:rPr lang="en-US" altLang="en-US" sz="2400" dirty="0">
                <a:solidFill>
                  <a:srgbClr val="0066FF"/>
                </a:solidFill>
              </a:rPr>
              <a:t>mechanical energy into electrical energy (dc voltage and current)</a:t>
            </a:r>
            <a:r>
              <a:rPr lang="en-US" altLang="en-US" sz="2400" dirty="0"/>
              <a:t> by using the principle of magnetic induction.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 this example, the ends of the </a:t>
            </a:r>
            <a:r>
              <a:rPr lang="en-US" altLang="en-US" sz="2400" dirty="0">
                <a:solidFill>
                  <a:srgbClr val="0066FF"/>
                </a:solidFill>
              </a:rPr>
              <a:t>wire loop have been connected to two slip rings</a:t>
            </a:r>
            <a:r>
              <a:rPr lang="en-US" altLang="en-US" sz="2400" dirty="0"/>
              <a:t> mounted on the shaft, while </a:t>
            </a:r>
            <a:r>
              <a:rPr lang="en-US" altLang="en-US" sz="2400" dirty="0">
                <a:solidFill>
                  <a:srgbClr val="0066FF"/>
                </a:solidFill>
              </a:rPr>
              <a:t>brushes are used to carry the current from the loop to the outside of the circuit</a:t>
            </a:r>
            <a:r>
              <a:rPr lang="en-US" altLang="en-US" sz="2400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F8AAA43-72B6-4014-A1A1-65979A41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6172200"/>
            <a:ext cx="3802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Principle of magnetic induction in DC machine</a:t>
            </a: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2A34963F-4281-4CFA-A0E3-60ABEADD84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BEB7B5"/>
              </a:clrFrom>
              <a:clrTo>
                <a:srgbClr val="BEB7B5">
                  <a:alpha val="0"/>
                </a:srgbClr>
              </a:clrTo>
            </a:clrChange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2667000"/>
            <a:ext cx="3922713" cy="3276600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>
            <a:extLst>
              <a:ext uri="{FF2B5EF4-FFF2-40B4-BE49-F238E27FC236}">
                <a16:creationId xmlns:a16="http://schemas.microsoft.com/office/drawing/2014/main" id="{A91B0756-0A91-4832-B570-435EA5143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DC Motor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0909DF3-0501-432D-82E3-F20BA1050F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85091"/>
            <a:ext cx="4247322" cy="5663648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</a:rPr>
              <a:t>DC motors are everywhere! In a house, almost every mechanical movement that you see around you is caused by an DC (direct current) motor. </a:t>
            </a:r>
          </a:p>
          <a:p>
            <a:pPr algn="just" eaLnBrk="1" hangingPunct="1"/>
            <a:endParaRPr lang="en-US" altLang="en-US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</a:rPr>
              <a:t>An dc motor is a machine that converts electrical energy into mechanical energy by supplying a dc power (voltage and current). </a:t>
            </a:r>
          </a:p>
        </p:txBody>
      </p:sp>
      <p:pic>
        <p:nvPicPr>
          <p:cNvPr id="9220" name="Picture 10" descr="motor3">
            <a:extLst>
              <a:ext uri="{FF2B5EF4-FFF2-40B4-BE49-F238E27FC236}">
                <a16:creationId xmlns:a16="http://schemas.microsoft.com/office/drawing/2014/main" id="{641C7B63-C623-4DCF-AD1B-D0A94BFEC8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5" b="7988"/>
          <a:stretch>
            <a:fillRect/>
          </a:stretch>
        </p:blipFill>
        <p:spPr>
          <a:xfrm>
            <a:off x="5383627" y="1193800"/>
            <a:ext cx="2855912" cy="2235200"/>
          </a:xfrm>
          <a:noFill/>
        </p:spPr>
      </p:pic>
      <p:pic>
        <p:nvPicPr>
          <p:cNvPr id="9221" name="Picture 11" descr="motor7a">
            <a:extLst>
              <a:ext uri="{FF2B5EF4-FFF2-40B4-BE49-F238E27FC236}">
                <a16:creationId xmlns:a16="http://schemas.microsoft.com/office/drawing/2014/main" id="{71E3D6A2-81A8-4D65-B262-2868E1568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0"/>
          <a:stretch>
            <a:fillRect/>
          </a:stretch>
        </p:blipFill>
        <p:spPr bwMode="auto">
          <a:xfrm>
            <a:off x="4749420" y="4446104"/>
            <a:ext cx="41243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1183</Words>
  <Application>Microsoft Office PowerPoint</Application>
  <PresentationFormat>On-screen Show (4:3)</PresentationFormat>
  <Paragraphs>161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Microsoft YaHei</vt:lpstr>
      <vt:lpstr>Aharoni</vt:lpstr>
      <vt:lpstr>Arial</vt:lpstr>
      <vt:lpstr>Calibri</vt:lpstr>
      <vt:lpstr>Calibri Light</vt:lpstr>
      <vt:lpstr>Constantia</vt:lpstr>
      <vt:lpstr>Gentium Basic</vt:lpstr>
      <vt:lpstr>Perpetua</vt:lpstr>
      <vt:lpstr>Times New Roman</vt:lpstr>
      <vt:lpstr>Wingdings</vt:lpstr>
      <vt:lpstr>Wingdings 2</vt:lpstr>
      <vt:lpstr>Office Theme</vt:lpstr>
      <vt:lpstr>ELECTRICAL MACHINES</vt:lpstr>
      <vt:lpstr>Contents</vt:lpstr>
      <vt:lpstr>OBJECTIVES </vt:lpstr>
      <vt:lpstr>Objectives</vt:lpstr>
      <vt:lpstr>PowerPoint Presentation</vt:lpstr>
      <vt:lpstr>Direct Current (DC) Machines Fundamentals</vt:lpstr>
      <vt:lpstr>Overview of Direct Current Machines</vt:lpstr>
      <vt:lpstr>DC Generator</vt:lpstr>
      <vt:lpstr>DC Motor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Magnetic Induction and the DC Generator</vt:lpstr>
      <vt:lpstr>Magnetic induction in a wire moving in a field.</vt:lpstr>
      <vt:lpstr>Right-hand rule for magnetic induction.</vt:lpstr>
      <vt:lpstr>Wire loop rotating in a magnetic field.</vt:lpstr>
      <vt:lpstr>AC generator with slip rings and brushes.</vt:lpstr>
      <vt:lpstr>DC generator with commutator and brushes.</vt:lpstr>
      <vt:lpstr>DC generator output waveform.</vt:lpstr>
      <vt:lpstr>DC generator with field control.</vt:lpstr>
      <vt:lpstr>DC generator four-pole field.</vt:lpstr>
      <vt:lpstr>DC generator rotor with two coils.</vt:lpstr>
      <vt:lpstr>Coil and output waveforms for a two-winding rotor</vt:lpstr>
      <vt:lpstr>Simplest rotating dc machine </vt:lpstr>
      <vt:lpstr>The Voltage Induced in a Rotating Loop</vt:lpstr>
      <vt:lpstr>The Voltage Induced in a Rotating Loop</vt:lpstr>
      <vt:lpstr>Getting DC voltage out of the Rotating Loop</vt:lpstr>
      <vt:lpstr>Induced Torque in the Rotating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MACHINES</dc:title>
  <dc:creator>Alagu</dc:creator>
  <cp:lastModifiedBy>Alagu</cp:lastModifiedBy>
  <cp:revision>4</cp:revision>
  <dcterms:created xsi:type="dcterms:W3CDTF">2019-02-21T16:53:26Z</dcterms:created>
  <dcterms:modified xsi:type="dcterms:W3CDTF">2019-03-08T10:02:29Z</dcterms:modified>
</cp:coreProperties>
</file>