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419" r:id="rId3"/>
    <p:sldId id="269" r:id="rId4"/>
    <p:sldId id="266" r:id="rId5"/>
    <p:sldId id="267" r:id="rId6"/>
    <p:sldId id="268" r:id="rId7"/>
    <p:sldId id="270" r:id="rId8"/>
    <p:sldId id="271" r:id="rId9"/>
    <p:sldId id="265" r:id="rId10"/>
    <p:sldId id="314" r:id="rId11"/>
    <p:sldId id="302" r:id="rId12"/>
    <p:sldId id="429" r:id="rId13"/>
    <p:sldId id="327" r:id="rId14"/>
    <p:sldId id="328" r:id="rId15"/>
    <p:sldId id="329" r:id="rId16"/>
    <p:sldId id="426" r:id="rId17"/>
    <p:sldId id="433" r:id="rId18"/>
    <p:sldId id="331" r:id="rId19"/>
    <p:sldId id="332" r:id="rId20"/>
    <p:sldId id="333" r:id="rId21"/>
    <p:sldId id="334" r:id="rId22"/>
    <p:sldId id="427" r:id="rId23"/>
    <p:sldId id="428" r:id="rId24"/>
    <p:sldId id="325" r:id="rId25"/>
    <p:sldId id="326" r:id="rId26"/>
    <p:sldId id="430" r:id="rId27"/>
    <p:sldId id="431" r:id="rId28"/>
    <p:sldId id="432" r:id="rId29"/>
    <p:sldId id="282" r:id="rId30"/>
    <p:sldId id="283" r:id="rId31"/>
    <p:sldId id="28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135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00066-7F1D-465F-9B67-5F9ADEABC2F5}" type="datetimeFigureOut">
              <a:rPr lang="en-US" smtClean="0"/>
              <a:t>2/24/2019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F629F-8450-4F46-95B3-CD3FE3862A8C}" type="slidenum">
              <a:rPr lang="en-US" smtClean="0"/>
              <a:t>‹#›</a:t>
            </a:fld>
            <a:endParaRPr lang="en-US"/>
          </a:p>
        </p:txBody>
      </p:sp>
    </p:spTree>
    <p:extLst>
      <p:ext uri="{BB962C8B-B14F-4D97-AF65-F5344CB8AC3E}">
        <p14:creationId xmlns:p14="http://schemas.microsoft.com/office/powerpoint/2010/main" val="4072637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1D7CF277-9C7A-47B3-8169-04D026C88EF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1747" name="Rectangle 2">
            <a:extLst>
              <a:ext uri="{FF2B5EF4-FFF2-40B4-BE49-F238E27FC236}">
                <a16:creationId xmlns:a16="http://schemas.microsoft.com/office/drawing/2014/main" id="{3C973506-8C33-4A69-B1C7-C3A516C5AAA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a:extLst>
              <a:ext uri="{FF2B5EF4-FFF2-40B4-BE49-F238E27FC236}">
                <a16:creationId xmlns:a16="http://schemas.microsoft.com/office/drawing/2014/main" id="{9940B78F-5DA5-4774-AF4D-E641AC8C03D9}"/>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6323" name="Rectangle 2">
            <a:extLst>
              <a:ext uri="{FF2B5EF4-FFF2-40B4-BE49-F238E27FC236}">
                <a16:creationId xmlns:a16="http://schemas.microsoft.com/office/drawing/2014/main" id="{F6892870-0D70-4421-B629-FAD66A42900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a:extLst>
              <a:ext uri="{FF2B5EF4-FFF2-40B4-BE49-F238E27FC236}">
                <a16:creationId xmlns:a16="http://schemas.microsoft.com/office/drawing/2014/main" id="{F622FDE0-A6D3-41DE-A0C1-5F0170080FEA}"/>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60419" name="Rectangle 2">
            <a:extLst>
              <a:ext uri="{FF2B5EF4-FFF2-40B4-BE49-F238E27FC236}">
                <a16:creationId xmlns:a16="http://schemas.microsoft.com/office/drawing/2014/main" id="{29940601-1D69-4A3F-B02C-4D7F9EB2A94F}"/>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a:extLst>
              <a:ext uri="{FF2B5EF4-FFF2-40B4-BE49-F238E27FC236}">
                <a16:creationId xmlns:a16="http://schemas.microsoft.com/office/drawing/2014/main" id="{74AE3622-F3F6-4B29-87D5-59722D2B58B9}"/>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62467" name="Rectangle 2">
            <a:extLst>
              <a:ext uri="{FF2B5EF4-FFF2-40B4-BE49-F238E27FC236}">
                <a16:creationId xmlns:a16="http://schemas.microsoft.com/office/drawing/2014/main" id="{1FBA2E56-BFD0-40C9-8FE4-F57353CFE36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a:extLst>
              <a:ext uri="{FF2B5EF4-FFF2-40B4-BE49-F238E27FC236}">
                <a16:creationId xmlns:a16="http://schemas.microsoft.com/office/drawing/2014/main" id="{EFA4DED9-41A7-4D98-98A1-948679FE5E19}"/>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64515" name="Rectangle 2">
            <a:extLst>
              <a:ext uri="{FF2B5EF4-FFF2-40B4-BE49-F238E27FC236}">
                <a16:creationId xmlns:a16="http://schemas.microsoft.com/office/drawing/2014/main" id="{B24EC795-A9EE-4EC1-A677-A9913437606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a:extLst>
              <a:ext uri="{FF2B5EF4-FFF2-40B4-BE49-F238E27FC236}">
                <a16:creationId xmlns:a16="http://schemas.microsoft.com/office/drawing/2014/main" id="{11E3A18F-0E87-47C1-83F6-3D7371B4C46B}"/>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66563" name="Rectangle 2">
            <a:extLst>
              <a:ext uri="{FF2B5EF4-FFF2-40B4-BE49-F238E27FC236}">
                <a16:creationId xmlns:a16="http://schemas.microsoft.com/office/drawing/2014/main" id="{8DEE6E5B-3AB5-46FB-A417-E6AF695B650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a:extLst>
              <a:ext uri="{FF2B5EF4-FFF2-40B4-BE49-F238E27FC236}">
                <a16:creationId xmlns:a16="http://schemas.microsoft.com/office/drawing/2014/main" id="{7EF72610-DA7A-4A38-A776-C7C057AA0881}"/>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68611" name="Rectangle 2">
            <a:extLst>
              <a:ext uri="{FF2B5EF4-FFF2-40B4-BE49-F238E27FC236}">
                <a16:creationId xmlns:a16="http://schemas.microsoft.com/office/drawing/2014/main" id="{32C0E75C-B581-42AF-910A-5DF6E090AF00}"/>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a:extLst>
              <a:ext uri="{FF2B5EF4-FFF2-40B4-BE49-F238E27FC236}">
                <a16:creationId xmlns:a16="http://schemas.microsoft.com/office/drawing/2014/main" id="{75EC1D3E-641E-4729-B1B3-831C9FB75959}"/>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70659" name="Rectangle 2">
            <a:extLst>
              <a:ext uri="{FF2B5EF4-FFF2-40B4-BE49-F238E27FC236}">
                <a16:creationId xmlns:a16="http://schemas.microsoft.com/office/drawing/2014/main" id="{7D20F7BC-88AC-4001-90BD-16B61F8C83C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0CD7B4DD-C1BC-412F-BEF6-4D46A9C01572}"/>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9939" name="Rectangle 2">
            <a:extLst>
              <a:ext uri="{FF2B5EF4-FFF2-40B4-BE49-F238E27FC236}">
                <a16:creationId xmlns:a16="http://schemas.microsoft.com/office/drawing/2014/main" id="{FDE03202-ADAF-491B-B6EB-AF496A6B313F}"/>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5E38EE2D-7ABA-4C06-999B-8F4272E1FCB0}"/>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41987" name="Rectangle 2">
            <a:extLst>
              <a:ext uri="{FF2B5EF4-FFF2-40B4-BE49-F238E27FC236}">
                <a16:creationId xmlns:a16="http://schemas.microsoft.com/office/drawing/2014/main" id="{67383728-BA92-4164-8EC4-90B4886972F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C2053619-453B-4EDF-BB60-0D35AA5B69CA}"/>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44035" name="Rectangle 2">
            <a:extLst>
              <a:ext uri="{FF2B5EF4-FFF2-40B4-BE49-F238E27FC236}">
                <a16:creationId xmlns:a16="http://schemas.microsoft.com/office/drawing/2014/main" id="{1BA728AF-CC8A-4F72-839A-E0BD2938EE2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CA769DCB-6AE3-4032-8830-7256F407B54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29DA90-C34D-4837-9E46-215F7BFFB535}" type="slidenum">
              <a:rPr lang="en-US" altLang="en-US"/>
              <a:pPr/>
              <a:t>10</a:t>
            </a:fld>
            <a:endParaRPr lang="en-US" altLang="en-US"/>
          </a:p>
        </p:txBody>
      </p:sp>
      <p:sp>
        <p:nvSpPr>
          <p:cNvPr id="17411" name="Rectangle 2">
            <a:extLst>
              <a:ext uri="{FF2B5EF4-FFF2-40B4-BE49-F238E27FC236}">
                <a16:creationId xmlns:a16="http://schemas.microsoft.com/office/drawing/2014/main" id="{E04E827E-134C-40D0-8EBA-EEB09A0BBC72}"/>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8B2A53B9-B3A6-43C4-BA9A-EAC7576DBC3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A589B18-C82C-45DD-A628-18B3556FECE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51167E-F536-4013-BC2D-77AA1F2A7B87}" type="slidenum">
              <a:rPr lang="en-US" altLang="en-US"/>
              <a:pPr/>
              <a:t>11</a:t>
            </a:fld>
            <a:endParaRPr lang="en-US" altLang="en-US"/>
          </a:p>
        </p:txBody>
      </p:sp>
      <p:sp>
        <p:nvSpPr>
          <p:cNvPr id="19459" name="Rectangle 2">
            <a:extLst>
              <a:ext uri="{FF2B5EF4-FFF2-40B4-BE49-F238E27FC236}">
                <a16:creationId xmlns:a16="http://schemas.microsoft.com/office/drawing/2014/main" id="{1D9EA18D-469D-4B61-932C-18D3407DBF36}"/>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38D5FE44-FC1E-47C5-8089-7A19EB12CE0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a:extLst>
              <a:ext uri="{FF2B5EF4-FFF2-40B4-BE49-F238E27FC236}">
                <a16:creationId xmlns:a16="http://schemas.microsoft.com/office/drawing/2014/main" id="{ECE8FCE7-AB60-4226-846A-45BE19273B52}"/>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8371" name="Rectangle 2">
            <a:extLst>
              <a:ext uri="{FF2B5EF4-FFF2-40B4-BE49-F238E27FC236}">
                <a16:creationId xmlns:a16="http://schemas.microsoft.com/office/drawing/2014/main" id="{130C1A51-BC80-40A0-905A-D351A9CC538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a:extLst>
              <a:ext uri="{FF2B5EF4-FFF2-40B4-BE49-F238E27FC236}">
                <a16:creationId xmlns:a16="http://schemas.microsoft.com/office/drawing/2014/main" id="{86B75039-2C8B-4E15-96F7-9BD845F5000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2227" name="Rectangle 2">
            <a:extLst>
              <a:ext uri="{FF2B5EF4-FFF2-40B4-BE49-F238E27FC236}">
                <a16:creationId xmlns:a16="http://schemas.microsoft.com/office/drawing/2014/main" id="{F1662AD3-F508-4CFE-B345-C5FB66E7E0E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a:extLst>
              <a:ext uri="{FF2B5EF4-FFF2-40B4-BE49-F238E27FC236}">
                <a16:creationId xmlns:a16="http://schemas.microsoft.com/office/drawing/2014/main" id="{B50632EF-1328-42E1-8C1F-4BC130C54203}"/>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4275" name="Rectangle 2">
            <a:extLst>
              <a:ext uri="{FF2B5EF4-FFF2-40B4-BE49-F238E27FC236}">
                <a16:creationId xmlns:a16="http://schemas.microsoft.com/office/drawing/2014/main" id="{7B556C72-F27C-4428-9D30-7DE82B26ACA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B05AFE-C5A4-4A1F-95AE-4A38D41C040D}"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03E06-D44D-479F-BB70-72F892720793}" type="slidenum">
              <a:rPr lang="en-US" smtClean="0"/>
              <a:t>‹#›</a:t>
            </a:fld>
            <a:endParaRPr lang="en-US"/>
          </a:p>
        </p:txBody>
      </p:sp>
    </p:spTree>
    <p:extLst>
      <p:ext uri="{BB962C8B-B14F-4D97-AF65-F5344CB8AC3E}">
        <p14:creationId xmlns:p14="http://schemas.microsoft.com/office/powerpoint/2010/main" val="375316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05AFE-C5A4-4A1F-95AE-4A38D41C040D}"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03E06-D44D-479F-BB70-72F892720793}" type="slidenum">
              <a:rPr lang="en-US" smtClean="0"/>
              <a:t>‹#›</a:t>
            </a:fld>
            <a:endParaRPr lang="en-US"/>
          </a:p>
        </p:txBody>
      </p:sp>
    </p:spTree>
    <p:extLst>
      <p:ext uri="{BB962C8B-B14F-4D97-AF65-F5344CB8AC3E}">
        <p14:creationId xmlns:p14="http://schemas.microsoft.com/office/powerpoint/2010/main" val="191800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05AFE-C5A4-4A1F-95AE-4A38D41C040D}"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03E06-D44D-479F-BB70-72F892720793}" type="slidenum">
              <a:rPr lang="en-US" smtClean="0"/>
              <a:t>‹#›</a:t>
            </a:fld>
            <a:endParaRPr lang="en-US"/>
          </a:p>
        </p:txBody>
      </p:sp>
    </p:spTree>
    <p:extLst>
      <p:ext uri="{BB962C8B-B14F-4D97-AF65-F5344CB8AC3E}">
        <p14:creationId xmlns:p14="http://schemas.microsoft.com/office/powerpoint/2010/main" val="2924540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04A2-6B7D-4907-91C4-A6D55A8E12A8}"/>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EEBDF6-7D22-4F01-A45D-727E0EFA415E}"/>
              </a:ext>
            </a:extLst>
          </p:cNvPr>
          <p:cNvSpPr>
            <a:spLocks noGrp="1"/>
          </p:cNvSpPr>
          <p:nvPr>
            <p:ph type="body"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4A31BF-4424-4CEC-86A4-4D54A7D35311}"/>
              </a:ext>
            </a:extLst>
          </p:cNvPr>
          <p:cNvSpPr>
            <a:spLocks noGrp="1"/>
          </p:cNvSpPr>
          <p:nvPr>
            <p:ph sz="quarter" idx="2"/>
          </p:nvPr>
        </p:nvSpPr>
        <p:spPr>
          <a:xfrm>
            <a:off x="4648200" y="1600200"/>
            <a:ext cx="4038600" cy="2185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4A26FD37-A191-40FD-B2AD-7457C577355C}"/>
              </a:ext>
            </a:extLst>
          </p:cNvPr>
          <p:cNvSpPr>
            <a:spLocks noGrp="1"/>
          </p:cNvSpPr>
          <p:nvPr>
            <p:ph sz="quarter" idx="3"/>
          </p:nvPr>
        </p:nvSpPr>
        <p:spPr>
          <a:xfrm>
            <a:off x="4648200" y="3938588"/>
            <a:ext cx="4038600" cy="218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98238B2B-22E4-4C20-A3C5-F609E2321F7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a:extLst>
              <a:ext uri="{FF2B5EF4-FFF2-40B4-BE49-F238E27FC236}">
                <a16:creationId xmlns:a16="http://schemas.microsoft.com/office/drawing/2014/main" id="{15440BC5-1E60-43EB-A312-03155C80907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57F9B225-17C2-4EB4-AAEA-C93F1BEFD3D0}"/>
              </a:ext>
            </a:extLst>
          </p:cNvPr>
          <p:cNvSpPr>
            <a:spLocks noGrp="1" noChangeArrowheads="1"/>
          </p:cNvSpPr>
          <p:nvPr>
            <p:ph type="sldNum" sz="quarter" idx="12"/>
          </p:nvPr>
        </p:nvSpPr>
        <p:spPr>
          <a:ln/>
        </p:spPr>
        <p:txBody>
          <a:bodyPr/>
          <a:lstStyle>
            <a:lvl1pPr>
              <a:defRPr/>
            </a:lvl1pPr>
          </a:lstStyle>
          <a:p>
            <a:pPr>
              <a:defRPr/>
            </a:pPr>
            <a:fld id="{ED02F8F3-9A12-4CD0-9B37-37365CD52DC8}" type="slidenum">
              <a:rPr lang="en-US" altLang="en-US"/>
              <a:pPr>
                <a:defRPr/>
              </a:pPr>
              <a:t>‹#›</a:t>
            </a:fld>
            <a:endParaRPr lang="en-US" altLang="en-US"/>
          </a:p>
        </p:txBody>
      </p:sp>
    </p:spTree>
    <p:extLst>
      <p:ext uri="{BB962C8B-B14F-4D97-AF65-F5344CB8AC3E}">
        <p14:creationId xmlns:p14="http://schemas.microsoft.com/office/powerpoint/2010/main" val="725544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121E-88F4-41D5-85B0-9CF7AD3A11C3}"/>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F178AA-8F25-4613-861F-0D6E9B336BE4}"/>
              </a:ext>
            </a:extLst>
          </p:cNvPr>
          <p:cNvSpPr>
            <a:spLocks noGrp="1"/>
          </p:cNvSpPr>
          <p:nvPr>
            <p:ph type="body"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73D8EC-52E2-48B8-8D43-AE457A1718E7}"/>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8AB68D0-A81D-4963-A8D1-8AA4421AD07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DBEB2C83-08A2-4B27-A3D2-3335F6FC397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DC680FD-6567-425F-BB5F-A4E3EE50B605}"/>
              </a:ext>
            </a:extLst>
          </p:cNvPr>
          <p:cNvSpPr>
            <a:spLocks noGrp="1" noChangeArrowheads="1"/>
          </p:cNvSpPr>
          <p:nvPr>
            <p:ph type="sldNum" sz="quarter" idx="12"/>
          </p:nvPr>
        </p:nvSpPr>
        <p:spPr>
          <a:ln/>
        </p:spPr>
        <p:txBody>
          <a:bodyPr/>
          <a:lstStyle>
            <a:lvl1pPr>
              <a:defRPr/>
            </a:lvl1pPr>
          </a:lstStyle>
          <a:p>
            <a:pPr>
              <a:defRPr/>
            </a:pPr>
            <a:fld id="{45ABF05D-21D9-464F-89C2-2A0E5686F47C}" type="slidenum">
              <a:rPr lang="en-US" altLang="en-US"/>
              <a:pPr>
                <a:defRPr/>
              </a:pPr>
              <a:t>‹#›</a:t>
            </a:fld>
            <a:endParaRPr lang="en-US" altLang="en-US"/>
          </a:p>
        </p:txBody>
      </p:sp>
    </p:spTree>
    <p:extLst>
      <p:ext uri="{BB962C8B-B14F-4D97-AF65-F5344CB8AC3E}">
        <p14:creationId xmlns:p14="http://schemas.microsoft.com/office/powerpoint/2010/main" val="2591528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05AFE-C5A4-4A1F-95AE-4A38D41C040D}"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03E06-D44D-479F-BB70-72F892720793}" type="slidenum">
              <a:rPr lang="en-US" smtClean="0"/>
              <a:t>‹#›</a:t>
            </a:fld>
            <a:endParaRPr lang="en-US"/>
          </a:p>
        </p:txBody>
      </p:sp>
    </p:spTree>
    <p:extLst>
      <p:ext uri="{BB962C8B-B14F-4D97-AF65-F5344CB8AC3E}">
        <p14:creationId xmlns:p14="http://schemas.microsoft.com/office/powerpoint/2010/main" val="472129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B05AFE-C5A4-4A1F-95AE-4A38D41C040D}"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03E06-D44D-479F-BB70-72F892720793}" type="slidenum">
              <a:rPr lang="en-US" smtClean="0"/>
              <a:t>‹#›</a:t>
            </a:fld>
            <a:endParaRPr lang="en-US"/>
          </a:p>
        </p:txBody>
      </p:sp>
    </p:spTree>
    <p:extLst>
      <p:ext uri="{BB962C8B-B14F-4D97-AF65-F5344CB8AC3E}">
        <p14:creationId xmlns:p14="http://schemas.microsoft.com/office/powerpoint/2010/main" val="219486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B05AFE-C5A4-4A1F-95AE-4A38D41C040D}"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03E06-D44D-479F-BB70-72F892720793}" type="slidenum">
              <a:rPr lang="en-US" smtClean="0"/>
              <a:t>‹#›</a:t>
            </a:fld>
            <a:endParaRPr lang="en-US"/>
          </a:p>
        </p:txBody>
      </p:sp>
    </p:spTree>
    <p:extLst>
      <p:ext uri="{BB962C8B-B14F-4D97-AF65-F5344CB8AC3E}">
        <p14:creationId xmlns:p14="http://schemas.microsoft.com/office/powerpoint/2010/main" val="116676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B05AFE-C5A4-4A1F-95AE-4A38D41C040D}" type="datetimeFigureOut">
              <a:rPr lang="en-US" smtClean="0"/>
              <a:t>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F03E06-D44D-479F-BB70-72F892720793}" type="slidenum">
              <a:rPr lang="en-US" smtClean="0"/>
              <a:t>‹#›</a:t>
            </a:fld>
            <a:endParaRPr lang="en-US"/>
          </a:p>
        </p:txBody>
      </p:sp>
    </p:spTree>
    <p:extLst>
      <p:ext uri="{BB962C8B-B14F-4D97-AF65-F5344CB8AC3E}">
        <p14:creationId xmlns:p14="http://schemas.microsoft.com/office/powerpoint/2010/main" val="157469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B05AFE-C5A4-4A1F-95AE-4A38D41C040D}" type="datetimeFigureOut">
              <a:rPr lang="en-US" smtClean="0"/>
              <a:t>2/24/2019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F03E06-D44D-479F-BB70-72F892720793}" type="slidenum">
              <a:rPr lang="en-US" smtClean="0"/>
              <a:t>‹#›</a:t>
            </a:fld>
            <a:endParaRPr lang="en-US"/>
          </a:p>
        </p:txBody>
      </p:sp>
    </p:spTree>
    <p:extLst>
      <p:ext uri="{BB962C8B-B14F-4D97-AF65-F5344CB8AC3E}">
        <p14:creationId xmlns:p14="http://schemas.microsoft.com/office/powerpoint/2010/main" val="427030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05AFE-C5A4-4A1F-95AE-4A38D41C040D}" type="datetimeFigureOut">
              <a:rPr lang="en-US" smtClean="0"/>
              <a:t>2/24/2019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F03E06-D44D-479F-BB70-72F892720793}" type="slidenum">
              <a:rPr lang="en-US" smtClean="0"/>
              <a:t>‹#›</a:t>
            </a:fld>
            <a:endParaRPr lang="en-US"/>
          </a:p>
        </p:txBody>
      </p:sp>
    </p:spTree>
    <p:extLst>
      <p:ext uri="{BB962C8B-B14F-4D97-AF65-F5344CB8AC3E}">
        <p14:creationId xmlns:p14="http://schemas.microsoft.com/office/powerpoint/2010/main" val="3695563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B05AFE-C5A4-4A1F-95AE-4A38D41C040D}"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03E06-D44D-479F-BB70-72F892720793}" type="slidenum">
              <a:rPr lang="en-US" smtClean="0"/>
              <a:t>‹#›</a:t>
            </a:fld>
            <a:endParaRPr lang="en-US"/>
          </a:p>
        </p:txBody>
      </p:sp>
    </p:spTree>
    <p:extLst>
      <p:ext uri="{BB962C8B-B14F-4D97-AF65-F5344CB8AC3E}">
        <p14:creationId xmlns:p14="http://schemas.microsoft.com/office/powerpoint/2010/main" val="72765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B05AFE-C5A4-4A1F-95AE-4A38D41C040D}"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03E06-D44D-479F-BB70-72F892720793}" type="slidenum">
              <a:rPr lang="en-US" smtClean="0"/>
              <a:t>‹#›</a:t>
            </a:fld>
            <a:endParaRPr lang="en-US"/>
          </a:p>
        </p:txBody>
      </p:sp>
    </p:spTree>
    <p:extLst>
      <p:ext uri="{BB962C8B-B14F-4D97-AF65-F5344CB8AC3E}">
        <p14:creationId xmlns:p14="http://schemas.microsoft.com/office/powerpoint/2010/main" val="2636418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05AFE-C5A4-4A1F-95AE-4A38D41C040D}" type="datetimeFigureOut">
              <a:rPr lang="en-US" smtClean="0"/>
              <a:t>2/24/2019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03E06-D44D-479F-BB70-72F892720793}" type="slidenum">
              <a:rPr lang="en-US" smtClean="0"/>
              <a:t>‹#›</a:t>
            </a:fld>
            <a:endParaRPr lang="en-US"/>
          </a:p>
        </p:txBody>
      </p:sp>
    </p:spTree>
    <p:extLst>
      <p:ext uri="{BB962C8B-B14F-4D97-AF65-F5344CB8AC3E}">
        <p14:creationId xmlns:p14="http://schemas.microsoft.com/office/powerpoint/2010/main" val="1639634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jpeg"/><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1989-C091-4FE5-B533-441AA74B5A17}"/>
              </a:ext>
            </a:extLst>
          </p:cNvPr>
          <p:cNvSpPr>
            <a:spLocks noGrp="1"/>
          </p:cNvSpPr>
          <p:nvPr>
            <p:ph type="ctrTitle"/>
          </p:nvPr>
        </p:nvSpPr>
        <p:spPr/>
        <p:txBody>
          <a:bodyPr/>
          <a:lstStyle/>
          <a:p>
            <a:r>
              <a:rPr lang="en-US" dirty="0"/>
              <a:t>DC Machine Construction</a:t>
            </a:r>
          </a:p>
        </p:txBody>
      </p:sp>
      <p:sp>
        <p:nvSpPr>
          <p:cNvPr id="3" name="Subtitle 2">
            <a:extLst>
              <a:ext uri="{FF2B5EF4-FFF2-40B4-BE49-F238E27FC236}">
                <a16:creationId xmlns:a16="http://schemas.microsoft.com/office/drawing/2014/main" id="{C78814ED-DD4F-4FA3-9B0F-F50469B1E04A}"/>
              </a:ext>
            </a:extLst>
          </p:cNvPr>
          <p:cNvSpPr>
            <a:spLocks noGrp="1"/>
          </p:cNvSpPr>
          <p:nvPr>
            <p:ph type="subTitle" idx="1"/>
          </p:nvPr>
        </p:nvSpPr>
        <p:spPr/>
        <p:txBody>
          <a:bodyPr/>
          <a:lstStyle/>
          <a:p>
            <a:r>
              <a:rPr lang="en-US" dirty="0"/>
              <a:t>CSE A &amp; B</a:t>
            </a:r>
          </a:p>
          <a:p>
            <a:r>
              <a:rPr lang="en-US" dirty="0"/>
              <a:t>By </a:t>
            </a:r>
          </a:p>
          <a:p>
            <a:r>
              <a:rPr lang="en-US" dirty="0"/>
              <a:t>Ms. Alagu Dheeraj</a:t>
            </a:r>
          </a:p>
        </p:txBody>
      </p:sp>
    </p:spTree>
    <p:extLst>
      <p:ext uri="{BB962C8B-B14F-4D97-AF65-F5344CB8AC3E}">
        <p14:creationId xmlns:p14="http://schemas.microsoft.com/office/powerpoint/2010/main" val="1191476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720A1AC-6A7A-4ADE-BDA7-CFDB115E1636}"/>
              </a:ext>
            </a:extLst>
          </p:cNvPr>
          <p:cNvSpPr>
            <a:spLocks noGrp="1" noChangeArrowheads="1"/>
          </p:cNvSpPr>
          <p:nvPr>
            <p:ph type="title"/>
          </p:nvPr>
        </p:nvSpPr>
        <p:spPr>
          <a:xfrm>
            <a:off x="457200" y="274638"/>
            <a:ext cx="8229600" cy="598487"/>
          </a:xfrm>
        </p:spPr>
        <p:txBody>
          <a:bodyPr/>
          <a:lstStyle/>
          <a:p>
            <a:pPr eaLnBrk="1" hangingPunct="1"/>
            <a:r>
              <a:rPr lang="en-US" altLang="en-US" sz="2800" b="1" dirty="0">
                <a:solidFill>
                  <a:srgbClr val="FF0000"/>
                </a:solidFill>
                <a:latin typeface="Times New Roman" panose="02020603050405020304" pitchFamily="18" charset="0"/>
              </a:rPr>
              <a:t>Constructional Features of DC Machines</a:t>
            </a:r>
          </a:p>
        </p:txBody>
      </p:sp>
      <p:sp>
        <p:nvSpPr>
          <p:cNvPr id="16387" name="Rectangle 3">
            <a:extLst>
              <a:ext uri="{FF2B5EF4-FFF2-40B4-BE49-F238E27FC236}">
                <a16:creationId xmlns:a16="http://schemas.microsoft.com/office/drawing/2014/main" id="{0058A9DD-2849-4F4C-9935-B81DC597D481}"/>
              </a:ext>
            </a:extLst>
          </p:cNvPr>
          <p:cNvSpPr>
            <a:spLocks noGrp="1" noChangeArrowheads="1"/>
          </p:cNvSpPr>
          <p:nvPr>
            <p:ph type="body" sz="half" idx="1"/>
          </p:nvPr>
        </p:nvSpPr>
        <p:spPr>
          <a:xfrm>
            <a:off x="0" y="1089025"/>
            <a:ext cx="4608513" cy="5399088"/>
          </a:xfrm>
        </p:spPr>
        <p:txBody>
          <a:bodyPr/>
          <a:lstStyle/>
          <a:p>
            <a:pPr eaLnBrk="1" hangingPunct="1">
              <a:lnSpc>
                <a:spcPct val="90000"/>
              </a:lnSpc>
            </a:pPr>
            <a:r>
              <a:rPr lang="en-US" altLang="en-US" sz="2000">
                <a:latin typeface="Times New Roman" panose="02020603050405020304" pitchFamily="18" charset="0"/>
              </a:rPr>
              <a:t>Commutator along with the armature on the rotor</a:t>
            </a:r>
          </a:p>
          <a:p>
            <a:pPr eaLnBrk="1" hangingPunct="1">
              <a:lnSpc>
                <a:spcPct val="90000"/>
              </a:lnSpc>
            </a:pPr>
            <a:r>
              <a:rPr lang="en-US" altLang="en-US" sz="2000">
                <a:latin typeface="Times New Roman" panose="02020603050405020304" pitchFamily="18" charset="0"/>
              </a:rPr>
              <a:t>Salient-pole on the stator and, except for a few smaller machines, commutating poles between the main poles.</a:t>
            </a:r>
          </a:p>
          <a:p>
            <a:pPr eaLnBrk="1" hangingPunct="1">
              <a:lnSpc>
                <a:spcPct val="90000"/>
              </a:lnSpc>
            </a:pPr>
            <a:r>
              <a:rPr lang="en-US" altLang="en-US" sz="2000">
                <a:latin typeface="Times New Roman" panose="02020603050405020304" pitchFamily="18" charset="0"/>
              </a:rPr>
              <a:t>Field windings (as many as 4):</a:t>
            </a:r>
          </a:p>
          <a:p>
            <a:pPr lvl="1" eaLnBrk="1" hangingPunct="1">
              <a:lnSpc>
                <a:spcPct val="90000"/>
              </a:lnSpc>
            </a:pPr>
            <a:r>
              <a:rPr lang="en-US" altLang="en-US" sz="2000">
                <a:latin typeface="Times New Roman" panose="02020603050405020304" pitchFamily="18" charset="0"/>
              </a:rPr>
              <a:t>Two fields that act in a corrective capacity to combact the detrimental effects of armature reaction, called the commutating (compole or interpole) and compensating windings, which are connected in series with the armature.</a:t>
            </a:r>
          </a:p>
          <a:p>
            <a:pPr lvl="1" eaLnBrk="1" hangingPunct="1">
              <a:lnSpc>
                <a:spcPct val="90000"/>
              </a:lnSpc>
            </a:pPr>
            <a:r>
              <a:rPr lang="en-US" altLang="en-US" sz="2000">
                <a:latin typeface="Times New Roman" panose="02020603050405020304" pitchFamily="18" charset="0"/>
              </a:rPr>
              <a:t>Two normal exciting field windings, the shunt and series windings</a:t>
            </a:r>
          </a:p>
        </p:txBody>
      </p:sp>
      <p:pic>
        <p:nvPicPr>
          <p:cNvPr id="16388" name="Picture 5">
            <a:extLst>
              <a:ext uri="{FF2B5EF4-FFF2-40B4-BE49-F238E27FC236}">
                <a16:creationId xmlns:a16="http://schemas.microsoft.com/office/drawing/2014/main" id="{CBD419A6-0EB8-4A0B-8188-2EA8A96114A7}"/>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184775" y="1016000"/>
            <a:ext cx="3235325" cy="2740025"/>
          </a:xfrm>
          <a:noFill/>
        </p:spPr>
      </p:pic>
      <p:pic>
        <p:nvPicPr>
          <p:cNvPr id="16389" name="Picture 7">
            <a:extLst>
              <a:ext uri="{FF2B5EF4-FFF2-40B4-BE49-F238E27FC236}">
                <a16:creationId xmlns:a16="http://schemas.microsoft.com/office/drawing/2014/main" id="{45B735EF-CFBE-4C10-9EFC-5DCCD49B9A54}"/>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4608513" y="3824288"/>
            <a:ext cx="4295775" cy="2741612"/>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15AFFD0E-D010-437A-9B6E-6266BADC9C0F}"/>
              </a:ext>
            </a:extLst>
          </p:cNvPr>
          <p:cNvSpPr>
            <a:spLocks noGrp="1" noChangeArrowheads="1"/>
          </p:cNvSpPr>
          <p:nvPr>
            <p:ph type="title"/>
          </p:nvPr>
        </p:nvSpPr>
        <p:spPr>
          <a:xfrm>
            <a:off x="468313" y="0"/>
            <a:ext cx="8229600" cy="454025"/>
          </a:xfrm>
        </p:spPr>
        <p:txBody>
          <a:bodyPr>
            <a:normAutofit fontScale="90000"/>
          </a:bodyPr>
          <a:lstStyle/>
          <a:p>
            <a:pPr eaLnBrk="1" hangingPunct="1"/>
            <a:r>
              <a:rPr lang="en-US" altLang="en-US" sz="2400" b="1" dirty="0">
                <a:solidFill>
                  <a:srgbClr val="FF0000"/>
                </a:solidFill>
                <a:latin typeface="Times New Roman" panose="02020603050405020304" pitchFamily="18" charset="0"/>
              </a:rPr>
              <a:t>Schematic Connection Diagram of a DC Machine</a:t>
            </a:r>
            <a:r>
              <a:rPr lang="en-US" altLang="en-US" sz="3200" dirty="0">
                <a:solidFill>
                  <a:srgbClr val="FF0000"/>
                </a:solidFill>
              </a:rPr>
              <a:t> </a:t>
            </a:r>
          </a:p>
        </p:txBody>
      </p:sp>
      <p:sp>
        <p:nvSpPr>
          <p:cNvPr id="134147" name="Rectangle 3">
            <a:extLst>
              <a:ext uri="{FF2B5EF4-FFF2-40B4-BE49-F238E27FC236}">
                <a16:creationId xmlns:a16="http://schemas.microsoft.com/office/drawing/2014/main" id="{C4F3F9DB-6977-4914-A6EE-29D579C7283A}"/>
              </a:ext>
            </a:extLst>
          </p:cNvPr>
          <p:cNvSpPr>
            <a:spLocks noGrp="1" noChangeArrowheads="1"/>
          </p:cNvSpPr>
          <p:nvPr>
            <p:ph type="body" sz="half" idx="1"/>
          </p:nvPr>
        </p:nvSpPr>
        <p:spPr/>
        <p:txBody>
          <a:bodyPr/>
          <a:lstStyle/>
          <a:p>
            <a:pPr eaLnBrk="1" hangingPunct="1">
              <a:buFontTx/>
              <a:buNone/>
            </a:pPr>
            <a:r>
              <a:rPr lang="en-US" altLang="en-US"/>
              <a:t>	</a:t>
            </a:r>
            <a:endParaRPr lang="en-US" altLang="en-US" sz="2800">
              <a:latin typeface="Times New Roman" panose="02020603050405020304" pitchFamily="18" charset="0"/>
            </a:endParaRPr>
          </a:p>
        </p:txBody>
      </p:sp>
      <p:pic>
        <p:nvPicPr>
          <p:cNvPr id="18436" name="Picture 21">
            <a:extLst>
              <a:ext uri="{FF2B5EF4-FFF2-40B4-BE49-F238E27FC236}">
                <a16:creationId xmlns:a16="http://schemas.microsoft.com/office/drawing/2014/main" id="{488ED2FB-7B0D-4F87-AE06-A4657C063E2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871663" y="549275"/>
            <a:ext cx="5538787" cy="5942013"/>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p:cTn id="7" dur="500" fill="hold"/>
                                        <p:tgtEl>
                                          <p:spTgt spid="134146"/>
                                        </p:tgtEl>
                                        <p:attrNameLst>
                                          <p:attrName>ppt_w</p:attrName>
                                        </p:attrNameLst>
                                      </p:cBhvr>
                                      <p:tavLst>
                                        <p:tav tm="0">
                                          <p:val>
                                            <p:fltVal val="0"/>
                                          </p:val>
                                        </p:tav>
                                        <p:tav tm="100000">
                                          <p:val>
                                            <p:strVal val="#ppt_w"/>
                                          </p:val>
                                        </p:tav>
                                      </p:tavLst>
                                    </p:anim>
                                    <p:anim calcmode="lin" valueType="num">
                                      <p:cBhvr>
                                        <p:cTn id="8" dur="500" fill="hold"/>
                                        <p:tgtEl>
                                          <p:spTgt spid="134146"/>
                                        </p:tgtEl>
                                        <p:attrNameLst>
                                          <p:attrName>ppt_h</p:attrName>
                                        </p:attrNameLst>
                                      </p:cBhvr>
                                      <p:tavLst>
                                        <p:tav tm="0">
                                          <p:val>
                                            <p:fltVal val="0"/>
                                          </p:val>
                                        </p:tav>
                                        <p:tav tm="100000">
                                          <p:val>
                                            <p:strVal val="#ppt_h"/>
                                          </p:val>
                                        </p:tav>
                                      </p:tavLst>
                                    </p:anim>
                                    <p:animEffect transition="in" filter="fade">
                                      <p:cBhvr>
                                        <p:cTn id="9" dur="500"/>
                                        <p:tgtEl>
                                          <p:spTgt spid="1341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4147">
                                            <p:txEl>
                                              <p:pRg st="0" end="0"/>
                                            </p:txEl>
                                          </p:spTgt>
                                        </p:tgtEl>
                                        <p:attrNameLst>
                                          <p:attrName>style.visibility</p:attrName>
                                        </p:attrNameLst>
                                      </p:cBhvr>
                                      <p:to>
                                        <p:strVal val="visible"/>
                                      </p:to>
                                    </p:set>
                                    <p:animEffect transition="in" filter="fade">
                                      <p:cBhvr>
                                        <p:cTn id="14" dur="1000">
                                          <p:stCondLst>
                                            <p:cond delay="0"/>
                                          </p:stCondLst>
                                        </p:cTn>
                                        <p:tgtEl>
                                          <p:spTgt spid="134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a:extLst>
              <a:ext uri="{FF2B5EF4-FFF2-40B4-BE49-F238E27FC236}">
                <a16:creationId xmlns:a16="http://schemas.microsoft.com/office/drawing/2014/main" id="{554F437E-4F48-4D39-BC08-D28B7AFE1A16}"/>
              </a:ext>
            </a:extLst>
          </p:cNvPr>
          <p:cNvSpPr txBox="1">
            <a:spLocks noChangeArrowheads="1"/>
          </p:cNvSpPr>
          <p:nvPr/>
        </p:nvSpPr>
        <p:spPr bwMode="auto">
          <a:xfrm>
            <a:off x="1828800" y="1006475"/>
            <a:ext cx="7407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7347" name="Text Box 2">
            <a:extLst>
              <a:ext uri="{FF2B5EF4-FFF2-40B4-BE49-F238E27FC236}">
                <a16:creationId xmlns:a16="http://schemas.microsoft.com/office/drawing/2014/main" id="{5841CE86-2080-45D8-8C67-10543CB2B83F}"/>
              </a:ext>
            </a:extLst>
          </p:cNvPr>
          <p:cNvSpPr txBox="1">
            <a:spLocks noChangeArrowheads="1"/>
          </p:cNvSpPr>
          <p:nvPr/>
        </p:nvSpPr>
        <p:spPr bwMode="auto">
          <a:xfrm>
            <a:off x="1463675" y="685800"/>
            <a:ext cx="7954963"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7348" name="Text Box 3">
            <a:extLst>
              <a:ext uri="{FF2B5EF4-FFF2-40B4-BE49-F238E27FC236}">
                <a16:creationId xmlns:a16="http://schemas.microsoft.com/office/drawing/2014/main" id="{772F5F57-87E1-449F-B866-118BE57A46C1}"/>
              </a:ext>
            </a:extLst>
          </p:cNvPr>
          <p:cNvSpPr txBox="1">
            <a:spLocks noChangeArrowheads="1"/>
          </p:cNvSpPr>
          <p:nvPr/>
        </p:nvSpPr>
        <p:spPr bwMode="auto">
          <a:xfrm>
            <a:off x="2103438" y="153988"/>
            <a:ext cx="4297362"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7349" name="Text Box 4">
            <a:extLst>
              <a:ext uri="{FF2B5EF4-FFF2-40B4-BE49-F238E27FC236}">
                <a16:creationId xmlns:a16="http://schemas.microsoft.com/office/drawing/2014/main" id="{3C1A8195-0456-4926-9C25-5BCAF7FB6837}"/>
              </a:ext>
            </a:extLst>
          </p:cNvPr>
          <p:cNvSpPr txBox="1">
            <a:spLocks noChangeArrowheads="1"/>
          </p:cNvSpPr>
          <p:nvPr/>
        </p:nvSpPr>
        <p:spPr bwMode="auto">
          <a:xfrm>
            <a:off x="1844675" y="92075"/>
            <a:ext cx="68421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7350" name="Text Box 5">
            <a:extLst>
              <a:ext uri="{FF2B5EF4-FFF2-40B4-BE49-F238E27FC236}">
                <a16:creationId xmlns:a16="http://schemas.microsoft.com/office/drawing/2014/main" id="{28F47361-17F3-4FD7-B79D-A296E50DAB41}"/>
              </a:ext>
            </a:extLst>
          </p:cNvPr>
          <p:cNvSpPr txBox="1">
            <a:spLocks noChangeArrowheads="1"/>
          </p:cNvSpPr>
          <p:nvPr/>
        </p:nvSpPr>
        <p:spPr bwMode="auto">
          <a:xfrm>
            <a:off x="1738313" y="150813"/>
            <a:ext cx="7680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5606" name="Text Box 6">
            <a:extLst>
              <a:ext uri="{FF2B5EF4-FFF2-40B4-BE49-F238E27FC236}">
                <a16:creationId xmlns:a16="http://schemas.microsoft.com/office/drawing/2014/main" id="{080F8B19-50DA-458C-9B25-B3DE7E70B4DF}"/>
              </a:ext>
            </a:extLst>
          </p:cNvPr>
          <p:cNvSpPr txBox="1">
            <a:spLocks noChangeArrowheads="1"/>
          </p:cNvSpPr>
          <p:nvPr/>
        </p:nvSpPr>
        <p:spPr bwMode="auto">
          <a:xfrm>
            <a:off x="137319" y="1920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5000" dirty="0">
                <a:solidFill>
                  <a:srgbClr val="FF0000"/>
                </a:solidFill>
              </a:rPr>
              <a:t>Armature core </a:t>
            </a:r>
          </a:p>
        </p:txBody>
      </p:sp>
      <p:sp>
        <p:nvSpPr>
          <p:cNvPr id="25607" name="Text Box 7">
            <a:extLst>
              <a:ext uri="{FF2B5EF4-FFF2-40B4-BE49-F238E27FC236}">
                <a16:creationId xmlns:a16="http://schemas.microsoft.com/office/drawing/2014/main" id="{8877FA8A-96B0-4F6E-AF9B-B1A4C3A3A8E3}"/>
              </a:ext>
            </a:extLst>
          </p:cNvPr>
          <p:cNvSpPr txBox="1">
            <a:spLocks noChangeArrowheads="1"/>
          </p:cNvSpPr>
          <p:nvPr/>
        </p:nvSpPr>
        <p:spPr bwMode="auto">
          <a:xfrm>
            <a:off x="640556" y="1317556"/>
            <a:ext cx="8046244" cy="329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69875" indent="-269875">
              <a:spcBef>
                <a:spcPts val="8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ts val="525"/>
              </a:spcBef>
              <a:spcAft>
                <a:spcPts val="1425"/>
              </a:spcAft>
              <a:buClr>
                <a:srgbClr val="0BD0D9"/>
              </a:buClr>
              <a:buSzPct val="95000"/>
              <a:buFont typeface="Times New Roman" panose="02020603050405020304" pitchFamily="18" charset="0"/>
              <a:buBlip>
                <a:blip r:embed="rId3"/>
              </a:buBlip>
            </a:pPr>
            <a:r>
              <a:rPr lang="en-US" altLang="en-US" dirty="0">
                <a:solidFill>
                  <a:schemeClr val="tx1"/>
                </a:solidFill>
                <a:latin typeface="Constantia" panose="02030602050306030303" pitchFamily="18" charset="0"/>
              </a:rPr>
              <a:t>The armature core is cylindrical </a:t>
            </a:r>
          </a:p>
          <a:p>
            <a:pPr eaLnBrk="1" hangingPunct="1">
              <a:spcBef>
                <a:spcPts val="525"/>
              </a:spcBef>
              <a:spcAft>
                <a:spcPts val="1425"/>
              </a:spcAft>
              <a:buClr>
                <a:srgbClr val="0BD0D9"/>
              </a:buClr>
              <a:buSzPct val="95000"/>
              <a:buFont typeface="Times New Roman" panose="02020603050405020304" pitchFamily="18" charset="0"/>
              <a:buBlip>
                <a:blip r:embed="rId3"/>
              </a:buBlip>
            </a:pPr>
            <a:r>
              <a:rPr lang="en-US" altLang="en-US" dirty="0">
                <a:solidFill>
                  <a:schemeClr val="tx1"/>
                </a:solidFill>
                <a:latin typeface="Constantia" panose="02030602050306030303" pitchFamily="18" charset="0"/>
              </a:rPr>
              <a:t>High permeability silicon steel  stampings</a:t>
            </a:r>
          </a:p>
          <a:p>
            <a:pPr eaLnBrk="1" hangingPunct="1">
              <a:spcBef>
                <a:spcPts val="525"/>
              </a:spcBef>
              <a:spcAft>
                <a:spcPts val="1425"/>
              </a:spcAft>
              <a:buClr>
                <a:srgbClr val="0BD0D9"/>
              </a:buClr>
              <a:buSzPct val="95000"/>
              <a:buFont typeface="Times New Roman" panose="02020603050405020304" pitchFamily="18" charset="0"/>
              <a:buBlip>
                <a:blip r:embed="rId3"/>
              </a:buBlip>
            </a:pPr>
            <a:r>
              <a:rPr lang="en-US" altLang="en-US" dirty="0">
                <a:solidFill>
                  <a:schemeClr val="tx1"/>
                </a:solidFill>
                <a:latin typeface="Constantia" panose="02030602050306030303" pitchFamily="18" charset="0"/>
              </a:rPr>
              <a:t>Impregnated </a:t>
            </a:r>
          </a:p>
          <a:p>
            <a:pPr eaLnBrk="1" hangingPunct="1">
              <a:spcBef>
                <a:spcPts val="525"/>
              </a:spcBef>
              <a:spcAft>
                <a:spcPts val="1425"/>
              </a:spcAft>
              <a:buClr>
                <a:srgbClr val="0BD0D9"/>
              </a:buClr>
              <a:buSzPct val="95000"/>
              <a:buFont typeface="Times New Roman" panose="02020603050405020304" pitchFamily="18" charset="0"/>
              <a:buBlip>
                <a:blip r:embed="rId3"/>
              </a:buBlip>
            </a:pPr>
            <a:r>
              <a:rPr lang="en-US" altLang="en-US" dirty="0">
                <a:solidFill>
                  <a:schemeClr val="tx1"/>
                </a:solidFill>
                <a:latin typeface="Constantia" panose="02030602050306030303" pitchFamily="18" charset="0"/>
              </a:rPr>
              <a:t>Lamination is to reduce the eddy current loss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linds(horizontal)">
                                      <p:cBhvr>
                                        <p:cTn id="7" dur="500"/>
                                        <p:tgtEl>
                                          <p:spTgt spid="25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607"/>
                                        </p:tgtEl>
                                        <p:attrNameLst>
                                          <p:attrName>style.visibility</p:attrName>
                                        </p:attrNameLst>
                                      </p:cBhvr>
                                      <p:to>
                                        <p:strVal val="visible"/>
                                      </p:to>
                                    </p:set>
                                    <p:animEffect transition="in" filter="checkerboard(across)">
                                      <p:cBhvr>
                                        <p:cTn id="12"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P spid="2560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a:extLst>
              <a:ext uri="{FF2B5EF4-FFF2-40B4-BE49-F238E27FC236}">
                <a16:creationId xmlns:a16="http://schemas.microsoft.com/office/drawing/2014/main" id="{EC629BD7-4845-4263-A3D1-281A51612CA0}"/>
              </a:ext>
            </a:extLst>
          </p:cNvPr>
          <p:cNvSpPr>
            <a:spLocks noGrp="1" noChangeArrowheads="1"/>
          </p:cNvSpPr>
          <p:nvPr>
            <p:ph type="title"/>
          </p:nvPr>
        </p:nvSpPr>
        <p:spPr/>
        <p:txBody>
          <a:bodyPr/>
          <a:lstStyle/>
          <a:p>
            <a:pPr eaLnBrk="1" hangingPunct="1"/>
            <a:r>
              <a:rPr lang="en-US" altLang="en-US" dirty="0">
                <a:solidFill>
                  <a:srgbClr val="FF0000"/>
                </a:solidFill>
              </a:rPr>
              <a:t>ARMATURE</a:t>
            </a:r>
          </a:p>
        </p:txBody>
      </p:sp>
      <p:sp>
        <p:nvSpPr>
          <p:cNvPr id="11267" name="Rectangle 3">
            <a:extLst>
              <a:ext uri="{FF2B5EF4-FFF2-40B4-BE49-F238E27FC236}">
                <a16:creationId xmlns:a16="http://schemas.microsoft.com/office/drawing/2014/main" id="{D597FD32-5747-4F5D-9E26-B07F4A3B3849}"/>
              </a:ext>
            </a:extLst>
          </p:cNvPr>
          <p:cNvSpPr>
            <a:spLocks noGrp="1" noChangeArrowheads="1"/>
          </p:cNvSpPr>
          <p:nvPr>
            <p:ph type="body" idx="1"/>
          </p:nvPr>
        </p:nvSpPr>
        <p:spPr>
          <a:xfrm>
            <a:off x="496887" y="1524000"/>
            <a:ext cx="8156783" cy="2351088"/>
          </a:xfrm>
        </p:spPr>
        <p:txBody>
          <a:bodyPr>
            <a:noAutofit/>
          </a:bodyPr>
          <a:lstStyle/>
          <a:p>
            <a:pPr eaLnBrk="1" hangingPunct="1">
              <a:lnSpc>
                <a:spcPct val="80000"/>
              </a:lnSpc>
            </a:pPr>
            <a:r>
              <a:rPr lang="en-US" altLang="en-US" sz="2000" dirty="0"/>
              <a:t>More loops of wire = higher rectified voltage</a:t>
            </a:r>
          </a:p>
          <a:p>
            <a:pPr eaLnBrk="1" hangingPunct="1">
              <a:lnSpc>
                <a:spcPct val="80000"/>
              </a:lnSpc>
            </a:pPr>
            <a:r>
              <a:rPr lang="en-US" altLang="en-US" sz="2000" dirty="0"/>
              <a:t>In practical, loops are generally placed in slots of an iron core</a:t>
            </a:r>
          </a:p>
          <a:p>
            <a:pPr eaLnBrk="1" hangingPunct="1">
              <a:lnSpc>
                <a:spcPct val="80000"/>
              </a:lnSpc>
            </a:pPr>
            <a:r>
              <a:rPr lang="en-US" altLang="en-US" sz="2000" dirty="0">
                <a:solidFill>
                  <a:srgbClr val="6600FF"/>
                </a:solidFill>
              </a:rPr>
              <a:t>The iron</a:t>
            </a:r>
            <a:r>
              <a:rPr lang="en-US" altLang="en-US" sz="2000" dirty="0"/>
              <a:t> acts </a:t>
            </a:r>
            <a:r>
              <a:rPr lang="en-US" altLang="en-US" sz="2000" dirty="0">
                <a:solidFill>
                  <a:srgbClr val="6600FF"/>
                </a:solidFill>
              </a:rPr>
              <a:t>as a magnetic conductor</a:t>
            </a:r>
            <a:r>
              <a:rPr lang="en-US" altLang="en-US" sz="2000" dirty="0"/>
              <a:t> by providing a low-reluctance </a:t>
            </a:r>
            <a:r>
              <a:rPr lang="en-US" altLang="en-US" sz="2000" dirty="0">
                <a:solidFill>
                  <a:srgbClr val="6600FF"/>
                </a:solidFill>
              </a:rPr>
              <a:t>path for magnetic lines of flux</a:t>
            </a:r>
            <a:r>
              <a:rPr lang="en-US" altLang="en-US" sz="2000" dirty="0"/>
              <a:t> </a:t>
            </a:r>
            <a:r>
              <a:rPr lang="en-US" altLang="en-US" sz="2000" dirty="0">
                <a:solidFill>
                  <a:srgbClr val="6600FF"/>
                </a:solidFill>
              </a:rPr>
              <a:t>to increase the inductance of the loops</a:t>
            </a:r>
            <a:r>
              <a:rPr lang="en-US" altLang="en-US" sz="2000" dirty="0"/>
              <a:t> </a:t>
            </a:r>
            <a:r>
              <a:rPr lang="en-US" altLang="en-US" sz="2000" dirty="0">
                <a:solidFill>
                  <a:srgbClr val="6600FF"/>
                </a:solidFill>
              </a:rPr>
              <a:t>and provide a higher induced voltage</a:t>
            </a:r>
            <a:r>
              <a:rPr lang="en-US" altLang="en-US" sz="2000" dirty="0"/>
              <a:t>. The commutator is connected to the slotted iron core. The entire assembly of iron core, commutator, and windings is called the armature. The windings of armatures are connected in different ways depending on the requirements of the machine. </a:t>
            </a:r>
          </a:p>
        </p:txBody>
      </p:sp>
      <p:pic>
        <p:nvPicPr>
          <p:cNvPr id="11268" name="Picture 4" descr="commutator n shaft">
            <a:extLst>
              <a:ext uri="{FF2B5EF4-FFF2-40B4-BE49-F238E27FC236}">
                <a16:creationId xmlns:a16="http://schemas.microsoft.com/office/drawing/2014/main" id="{0F1D8C4E-63A8-425F-BF42-4412A1A3A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91000"/>
            <a:ext cx="398145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dc armature">
            <a:extLst>
              <a:ext uri="{FF2B5EF4-FFF2-40B4-BE49-F238E27FC236}">
                <a16:creationId xmlns:a16="http://schemas.microsoft.com/office/drawing/2014/main" id="{2D7CDACF-F878-4084-A718-3F511BA80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191000"/>
            <a:ext cx="3810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Rectangle 6">
            <a:extLst>
              <a:ext uri="{FF2B5EF4-FFF2-40B4-BE49-F238E27FC236}">
                <a16:creationId xmlns:a16="http://schemas.microsoft.com/office/drawing/2014/main" id="{A7757454-8A39-4416-B196-D07E7470979D}"/>
              </a:ext>
            </a:extLst>
          </p:cNvPr>
          <p:cNvSpPr>
            <a:spLocks noChangeArrowheads="1"/>
          </p:cNvSpPr>
          <p:nvPr/>
        </p:nvSpPr>
        <p:spPr bwMode="auto">
          <a:xfrm>
            <a:off x="1022350" y="6553200"/>
            <a:ext cx="3321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000" b="1">
                <a:solidFill>
                  <a:srgbClr val="000000"/>
                </a:solidFill>
              </a:rPr>
              <a:t>Loops of wire are wound around slot in a metal core</a:t>
            </a:r>
            <a:endParaRPr lang="en-US" altLang="en-US" sz="1800"/>
          </a:p>
        </p:txBody>
      </p:sp>
      <p:sp>
        <p:nvSpPr>
          <p:cNvPr id="11271" name="Rectangle 7">
            <a:extLst>
              <a:ext uri="{FF2B5EF4-FFF2-40B4-BE49-F238E27FC236}">
                <a16:creationId xmlns:a16="http://schemas.microsoft.com/office/drawing/2014/main" id="{60C5C6BC-9B81-418C-B038-404E830868FF}"/>
              </a:ext>
            </a:extLst>
          </p:cNvPr>
          <p:cNvSpPr>
            <a:spLocks noChangeArrowheads="1"/>
          </p:cNvSpPr>
          <p:nvPr/>
        </p:nvSpPr>
        <p:spPr bwMode="auto">
          <a:xfrm>
            <a:off x="6197600" y="6553200"/>
            <a:ext cx="1422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000">
                <a:solidFill>
                  <a:srgbClr val="000000"/>
                </a:solidFill>
              </a:rPr>
              <a:t>DC machine armature</a:t>
            </a:r>
            <a:endParaRPr lang="en-US"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a:extLst>
              <a:ext uri="{FF2B5EF4-FFF2-40B4-BE49-F238E27FC236}">
                <a16:creationId xmlns:a16="http://schemas.microsoft.com/office/drawing/2014/main" id="{4DF38324-1F29-4839-AED3-0B37DE9270CC}"/>
              </a:ext>
            </a:extLst>
          </p:cNvPr>
          <p:cNvSpPr>
            <a:spLocks noGrp="1" noChangeArrowheads="1"/>
          </p:cNvSpPr>
          <p:nvPr>
            <p:ph type="title"/>
          </p:nvPr>
        </p:nvSpPr>
        <p:spPr/>
        <p:txBody>
          <a:bodyPr/>
          <a:lstStyle/>
          <a:p>
            <a:pPr eaLnBrk="1" hangingPunct="1"/>
            <a:r>
              <a:rPr lang="en-US" altLang="en-US">
                <a:solidFill>
                  <a:srgbClr val="FF0000"/>
                </a:solidFill>
              </a:rPr>
              <a:t>ARMATURE WINDINGS</a:t>
            </a:r>
          </a:p>
        </p:txBody>
      </p:sp>
      <p:sp>
        <p:nvSpPr>
          <p:cNvPr id="12291" name="Rectangle 3">
            <a:extLst>
              <a:ext uri="{FF2B5EF4-FFF2-40B4-BE49-F238E27FC236}">
                <a16:creationId xmlns:a16="http://schemas.microsoft.com/office/drawing/2014/main" id="{60BACF4D-6677-4108-95A0-B4DB0366D535}"/>
              </a:ext>
            </a:extLst>
          </p:cNvPr>
          <p:cNvSpPr>
            <a:spLocks noGrp="1" noChangeArrowheads="1"/>
          </p:cNvSpPr>
          <p:nvPr>
            <p:ph type="body" sz="half" idx="1"/>
          </p:nvPr>
        </p:nvSpPr>
        <p:spPr>
          <a:xfrm>
            <a:off x="1" y="1152525"/>
            <a:ext cx="6705600" cy="5430837"/>
          </a:xfrm>
        </p:spPr>
        <p:txBody>
          <a:bodyPr>
            <a:noAutofit/>
          </a:bodyPr>
          <a:lstStyle/>
          <a:p>
            <a:pPr eaLnBrk="1" hangingPunct="1">
              <a:lnSpc>
                <a:spcPct val="90000"/>
              </a:lnSpc>
            </a:pPr>
            <a:r>
              <a:rPr lang="en-US" altLang="en-US" dirty="0">
                <a:solidFill>
                  <a:srgbClr val="000000"/>
                </a:solidFill>
              </a:rPr>
              <a:t>Lap Wound Armatures </a:t>
            </a:r>
          </a:p>
          <a:p>
            <a:pPr lvl="1" eaLnBrk="1" hangingPunct="1">
              <a:lnSpc>
                <a:spcPct val="90000"/>
              </a:lnSpc>
            </a:pPr>
            <a:r>
              <a:rPr lang="en-US" altLang="en-US" sz="2800" dirty="0">
                <a:solidFill>
                  <a:srgbClr val="000000"/>
                </a:solidFill>
              </a:rPr>
              <a:t>are </a:t>
            </a:r>
            <a:r>
              <a:rPr lang="en-US" altLang="en-US" sz="2800" dirty="0">
                <a:solidFill>
                  <a:srgbClr val="6600FF"/>
                </a:solidFill>
              </a:rPr>
              <a:t>used in machines designed for low voltage and high current </a:t>
            </a:r>
          </a:p>
          <a:p>
            <a:pPr lvl="1" eaLnBrk="1" hangingPunct="1">
              <a:lnSpc>
                <a:spcPct val="90000"/>
              </a:lnSpc>
            </a:pPr>
            <a:r>
              <a:rPr lang="en-US" altLang="en-US" sz="2800" dirty="0">
                <a:solidFill>
                  <a:srgbClr val="6600FF"/>
                </a:solidFill>
              </a:rPr>
              <a:t>armatures </a:t>
            </a:r>
            <a:r>
              <a:rPr lang="en-US" altLang="en-US" sz="2800" dirty="0">
                <a:solidFill>
                  <a:srgbClr val="000000"/>
                </a:solidFill>
              </a:rPr>
              <a:t>are constructed </a:t>
            </a:r>
            <a:r>
              <a:rPr lang="en-US" altLang="en-US" sz="2800" dirty="0">
                <a:solidFill>
                  <a:srgbClr val="6600FF"/>
                </a:solidFill>
              </a:rPr>
              <a:t>with large wire because of high current </a:t>
            </a:r>
          </a:p>
          <a:p>
            <a:pPr lvl="1" eaLnBrk="1" hangingPunct="1">
              <a:lnSpc>
                <a:spcPct val="90000"/>
              </a:lnSpc>
            </a:pPr>
            <a:r>
              <a:rPr lang="en-US" altLang="en-US" sz="2800" dirty="0" err="1">
                <a:solidFill>
                  <a:srgbClr val="000000"/>
                </a:solidFill>
              </a:rPr>
              <a:t>Eg</a:t>
            </a:r>
            <a:r>
              <a:rPr lang="en-US" altLang="en-US" sz="2800" dirty="0">
                <a:solidFill>
                  <a:srgbClr val="000000"/>
                </a:solidFill>
              </a:rPr>
              <a:t>: - are </a:t>
            </a:r>
            <a:r>
              <a:rPr lang="en-US" altLang="en-US" sz="2800" dirty="0">
                <a:solidFill>
                  <a:srgbClr val="6600FF"/>
                </a:solidFill>
              </a:rPr>
              <a:t>used is in the starter motor of almost all automobiles </a:t>
            </a:r>
          </a:p>
          <a:p>
            <a:pPr lvl="1" eaLnBrk="1" hangingPunct="1">
              <a:lnSpc>
                <a:spcPct val="90000"/>
              </a:lnSpc>
            </a:pPr>
            <a:r>
              <a:rPr lang="en-US" altLang="en-US" sz="2800" dirty="0">
                <a:solidFill>
                  <a:srgbClr val="000000"/>
                </a:solidFill>
              </a:rPr>
              <a:t>The </a:t>
            </a:r>
            <a:r>
              <a:rPr lang="en-US" altLang="en-US" sz="2800" dirty="0">
                <a:solidFill>
                  <a:srgbClr val="6600FF"/>
                </a:solidFill>
              </a:rPr>
              <a:t>windings</a:t>
            </a:r>
            <a:r>
              <a:rPr lang="en-US" altLang="en-US" sz="2800" dirty="0">
                <a:solidFill>
                  <a:srgbClr val="000000"/>
                </a:solidFill>
              </a:rPr>
              <a:t> of a lap wound armature are </a:t>
            </a:r>
            <a:r>
              <a:rPr lang="en-US" altLang="en-US" sz="2800" dirty="0">
                <a:solidFill>
                  <a:srgbClr val="6600FF"/>
                </a:solidFill>
              </a:rPr>
              <a:t>connected in parallel</a:t>
            </a:r>
            <a:r>
              <a:rPr lang="en-US" altLang="en-US" sz="2800" dirty="0">
                <a:solidFill>
                  <a:srgbClr val="000000"/>
                </a:solidFill>
              </a:rPr>
              <a:t>. This permits the </a:t>
            </a:r>
            <a:r>
              <a:rPr lang="en-US" altLang="en-US" sz="2800" dirty="0">
                <a:solidFill>
                  <a:srgbClr val="6600FF"/>
                </a:solidFill>
              </a:rPr>
              <a:t>current capacity of each winding</a:t>
            </a:r>
            <a:r>
              <a:rPr lang="en-US" altLang="en-US" sz="2800" dirty="0">
                <a:solidFill>
                  <a:srgbClr val="000000"/>
                </a:solidFill>
              </a:rPr>
              <a:t> to </a:t>
            </a:r>
            <a:r>
              <a:rPr lang="en-US" altLang="en-US" sz="2800" dirty="0">
                <a:solidFill>
                  <a:srgbClr val="6600FF"/>
                </a:solidFill>
              </a:rPr>
              <a:t>be added</a:t>
            </a:r>
            <a:r>
              <a:rPr lang="en-US" altLang="en-US" sz="2800" dirty="0">
                <a:solidFill>
                  <a:srgbClr val="000000"/>
                </a:solidFill>
              </a:rPr>
              <a:t> and provides a higher operating current </a:t>
            </a:r>
          </a:p>
          <a:p>
            <a:pPr lvl="1" eaLnBrk="1" hangingPunct="1">
              <a:lnSpc>
                <a:spcPct val="90000"/>
              </a:lnSpc>
            </a:pPr>
            <a:r>
              <a:rPr lang="en-US" altLang="en-US" sz="2800" dirty="0">
                <a:solidFill>
                  <a:srgbClr val="000000"/>
                </a:solidFill>
              </a:rPr>
              <a:t>No of current path, </a:t>
            </a:r>
            <a:r>
              <a:rPr lang="en-US" altLang="en-US" sz="2800" b="1" dirty="0">
                <a:solidFill>
                  <a:srgbClr val="000000"/>
                </a:solidFill>
              </a:rPr>
              <a:t>C=2p</a:t>
            </a:r>
            <a:r>
              <a:rPr lang="en-US" altLang="en-US" sz="2800" dirty="0">
                <a:solidFill>
                  <a:srgbClr val="000000"/>
                </a:solidFill>
              </a:rPr>
              <a:t> ; p=no of poles</a:t>
            </a:r>
          </a:p>
        </p:txBody>
      </p:sp>
      <p:sp>
        <p:nvSpPr>
          <p:cNvPr id="12292" name="Rectangle 4">
            <a:extLst>
              <a:ext uri="{FF2B5EF4-FFF2-40B4-BE49-F238E27FC236}">
                <a16:creationId xmlns:a16="http://schemas.microsoft.com/office/drawing/2014/main" id="{199931AA-D384-47D7-BED4-B506CC1B7A04}"/>
              </a:ext>
            </a:extLst>
          </p:cNvPr>
          <p:cNvSpPr>
            <a:spLocks noChangeArrowheads="1"/>
          </p:cNvSpPr>
          <p:nvPr/>
        </p:nvSpPr>
        <p:spPr bwMode="auto">
          <a:xfrm>
            <a:off x="7110413" y="4876800"/>
            <a:ext cx="1500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000" b="1">
                <a:solidFill>
                  <a:srgbClr val="000000"/>
                </a:solidFill>
              </a:rPr>
              <a:t>Lap wound armatures</a:t>
            </a:r>
            <a:endParaRPr lang="en-US" altLang="en-US" sz="1800"/>
          </a:p>
        </p:txBody>
      </p:sp>
      <p:pic>
        <p:nvPicPr>
          <p:cNvPr id="12293" name="Picture 5">
            <a:extLst>
              <a:ext uri="{FF2B5EF4-FFF2-40B4-BE49-F238E27FC236}">
                <a16:creationId xmlns:a16="http://schemas.microsoft.com/office/drawing/2014/main" id="{9F8ECF2F-7515-4654-806F-3C4063A87F2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58000" y="3352800"/>
            <a:ext cx="1944688" cy="1144588"/>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a:extLst>
              <a:ext uri="{FF2B5EF4-FFF2-40B4-BE49-F238E27FC236}">
                <a16:creationId xmlns:a16="http://schemas.microsoft.com/office/drawing/2014/main" id="{524B23E3-7DAB-4478-9B95-D36AFF855A94}"/>
              </a:ext>
            </a:extLst>
          </p:cNvPr>
          <p:cNvSpPr>
            <a:spLocks noGrp="1" noChangeArrowheads="1"/>
          </p:cNvSpPr>
          <p:nvPr>
            <p:ph type="title"/>
          </p:nvPr>
        </p:nvSpPr>
        <p:spPr/>
        <p:txBody>
          <a:bodyPr/>
          <a:lstStyle/>
          <a:p>
            <a:pPr eaLnBrk="1" hangingPunct="1"/>
            <a:r>
              <a:rPr lang="en-US" altLang="en-US" dirty="0">
                <a:solidFill>
                  <a:srgbClr val="FF0000"/>
                </a:solidFill>
              </a:rPr>
              <a:t>ARMATURE WINDINGS (</a:t>
            </a:r>
            <a:r>
              <a:rPr lang="en-US" altLang="en-US" dirty="0" err="1">
                <a:solidFill>
                  <a:srgbClr val="FF0000"/>
                </a:solidFill>
              </a:rPr>
              <a:t>Cont</a:t>
            </a:r>
            <a:r>
              <a:rPr lang="en-US" altLang="en-US" dirty="0">
                <a:solidFill>
                  <a:srgbClr val="FF0000"/>
                </a:solidFill>
              </a:rPr>
              <a:t>)</a:t>
            </a:r>
          </a:p>
        </p:txBody>
      </p:sp>
      <p:sp>
        <p:nvSpPr>
          <p:cNvPr id="13315" name="Rectangle 3">
            <a:extLst>
              <a:ext uri="{FF2B5EF4-FFF2-40B4-BE49-F238E27FC236}">
                <a16:creationId xmlns:a16="http://schemas.microsoft.com/office/drawing/2014/main" id="{A4826EB6-8B8D-453F-935E-53FFF99FACFA}"/>
              </a:ext>
            </a:extLst>
          </p:cNvPr>
          <p:cNvSpPr>
            <a:spLocks noGrp="1" noChangeArrowheads="1"/>
          </p:cNvSpPr>
          <p:nvPr>
            <p:ph type="body" idx="1"/>
          </p:nvPr>
        </p:nvSpPr>
        <p:spPr>
          <a:xfrm>
            <a:off x="106017" y="1452562"/>
            <a:ext cx="6149009" cy="4683195"/>
          </a:xfrm>
        </p:spPr>
        <p:txBody>
          <a:bodyPr>
            <a:noAutofit/>
          </a:bodyPr>
          <a:lstStyle/>
          <a:p>
            <a:pPr eaLnBrk="1" hangingPunct="1">
              <a:lnSpc>
                <a:spcPct val="90000"/>
              </a:lnSpc>
            </a:pPr>
            <a:r>
              <a:rPr lang="en-US" altLang="en-US" dirty="0">
                <a:solidFill>
                  <a:srgbClr val="000000"/>
                </a:solidFill>
              </a:rPr>
              <a:t>Wave Wound Armatures</a:t>
            </a:r>
          </a:p>
          <a:p>
            <a:pPr lvl="1" eaLnBrk="1" hangingPunct="1">
              <a:lnSpc>
                <a:spcPct val="90000"/>
              </a:lnSpc>
            </a:pPr>
            <a:r>
              <a:rPr lang="en-US" altLang="en-US" sz="2800" dirty="0">
                <a:solidFill>
                  <a:srgbClr val="000000"/>
                </a:solidFill>
              </a:rPr>
              <a:t>are used in machines </a:t>
            </a:r>
            <a:r>
              <a:rPr lang="en-US" altLang="en-US" sz="2800" dirty="0">
                <a:solidFill>
                  <a:srgbClr val="6600FF"/>
                </a:solidFill>
              </a:rPr>
              <a:t>designed for high voltage and low current </a:t>
            </a:r>
          </a:p>
          <a:p>
            <a:pPr lvl="1" eaLnBrk="1" hangingPunct="1">
              <a:lnSpc>
                <a:spcPct val="90000"/>
              </a:lnSpc>
            </a:pPr>
            <a:r>
              <a:rPr lang="en-US" altLang="en-US" sz="2800" dirty="0">
                <a:solidFill>
                  <a:srgbClr val="000000"/>
                </a:solidFill>
              </a:rPr>
              <a:t>their </a:t>
            </a:r>
            <a:r>
              <a:rPr lang="en-US" altLang="en-US" sz="2800" dirty="0">
                <a:solidFill>
                  <a:srgbClr val="6600FF"/>
                </a:solidFill>
              </a:rPr>
              <a:t>windings connected in series</a:t>
            </a:r>
            <a:endParaRPr lang="en-US" altLang="en-US" sz="2800" dirty="0">
              <a:solidFill>
                <a:srgbClr val="000000"/>
              </a:solidFill>
            </a:endParaRPr>
          </a:p>
          <a:p>
            <a:pPr lvl="1" eaLnBrk="1" hangingPunct="1">
              <a:lnSpc>
                <a:spcPct val="90000"/>
              </a:lnSpc>
            </a:pPr>
            <a:r>
              <a:rPr lang="en-US" altLang="en-US" sz="2800" dirty="0">
                <a:solidFill>
                  <a:srgbClr val="000000"/>
                </a:solidFill>
              </a:rPr>
              <a:t>When the windings are connected in series, </a:t>
            </a:r>
            <a:r>
              <a:rPr lang="en-US" altLang="en-US" sz="2800" dirty="0">
                <a:solidFill>
                  <a:srgbClr val="6600FF"/>
                </a:solidFill>
              </a:rPr>
              <a:t>the voltage of each winding adds</a:t>
            </a:r>
            <a:r>
              <a:rPr lang="en-US" altLang="en-US" sz="2800" dirty="0">
                <a:solidFill>
                  <a:srgbClr val="000000"/>
                </a:solidFill>
              </a:rPr>
              <a:t>, </a:t>
            </a:r>
            <a:r>
              <a:rPr lang="en-US" altLang="en-US" sz="2800" dirty="0">
                <a:solidFill>
                  <a:srgbClr val="6600FF"/>
                </a:solidFill>
              </a:rPr>
              <a:t>but the current capacity remains the same</a:t>
            </a:r>
          </a:p>
          <a:p>
            <a:pPr lvl="1" eaLnBrk="1" hangingPunct="1">
              <a:lnSpc>
                <a:spcPct val="90000"/>
              </a:lnSpc>
            </a:pPr>
            <a:r>
              <a:rPr lang="en-US" altLang="en-US" sz="2800" dirty="0">
                <a:solidFill>
                  <a:srgbClr val="000000"/>
                </a:solidFill>
              </a:rPr>
              <a:t>are </a:t>
            </a:r>
            <a:r>
              <a:rPr lang="en-US" altLang="en-US" sz="2800" dirty="0">
                <a:solidFill>
                  <a:srgbClr val="6600FF"/>
                </a:solidFill>
              </a:rPr>
              <a:t>used is in the small generator in hand-cranked megohmmeters</a:t>
            </a:r>
          </a:p>
          <a:p>
            <a:pPr lvl="1" eaLnBrk="1" hangingPunct="1">
              <a:lnSpc>
                <a:spcPct val="90000"/>
              </a:lnSpc>
            </a:pPr>
            <a:r>
              <a:rPr lang="en-US" altLang="en-US" sz="2800" dirty="0">
                <a:solidFill>
                  <a:srgbClr val="6600FF"/>
                </a:solidFill>
              </a:rPr>
              <a:t>No of current path, C=2 </a:t>
            </a:r>
          </a:p>
        </p:txBody>
      </p:sp>
      <p:pic>
        <p:nvPicPr>
          <p:cNvPr id="13316" name="Picture 4" descr="wave wound in series">
            <a:extLst>
              <a:ext uri="{FF2B5EF4-FFF2-40B4-BE49-F238E27FC236}">
                <a16:creationId xmlns:a16="http://schemas.microsoft.com/office/drawing/2014/main" id="{348373CE-CE3C-4A08-8689-3ACBDF895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743200"/>
            <a:ext cx="2286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5">
            <a:extLst>
              <a:ext uri="{FF2B5EF4-FFF2-40B4-BE49-F238E27FC236}">
                <a16:creationId xmlns:a16="http://schemas.microsoft.com/office/drawing/2014/main" id="{186D8DE9-CE52-446F-A1C6-5A5BA1C81765}"/>
              </a:ext>
            </a:extLst>
          </p:cNvPr>
          <p:cNvSpPr>
            <a:spLocks noChangeArrowheads="1"/>
          </p:cNvSpPr>
          <p:nvPr/>
        </p:nvSpPr>
        <p:spPr bwMode="auto">
          <a:xfrm>
            <a:off x="6859588" y="4114800"/>
            <a:ext cx="15986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000">
                <a:solidFill>
                  <a:srgbClr val="000000"/>
                </a:solidFill>
              </a:rPr>
              <a:t>Wave</a:t>
            </a:r>
            <a:r>
              <a:rPr lang="en-US" altLang="en-US" sz="1000" b="1">
                <a:solidFill>
                  <a:srgbClr val="000000"/>
                </a:solidFill>
              </a:rPr>
              <a:t> wound armatures</a:t>
            </a:r>
            <a:endParaRPr lang="en-US"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2F6711C9-4AE6-48F9-8911-BBE53615F96A}"/>
              </a:ext>
            </a:extLst>
          </p:cNvPr>
          <p:cNvSpPr txBox="1">
            <a:spLocks noChangeArrowheads="1"/>
          </p:cNvSpPr>
          <p:nvPr/>
        </p:nvSpPr>
        <p:spPr bwMode="auto">
          <a:xfrm>
            <a:off x="1828800" y="1006475"/>
            <a:ext cx="7407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1203" name="Text Box 2">
            <a:extLst>
              <a:ext uri="{FF2B5EF4-FFF2-40B4-BE49-F238E27FC236}">
                <a16:creationId xmlns:a16="http://schemas.microsoft.com/office/drawing/2014/main" id="{8038443E-C08B-4718-B2C6-01DB32ED48CA}"/>
              </a:ext>
            </a:extLst>
          </p:cNvPr>
          <p:cNvSpPr txBox="1">
            <a:spLocks noChangeArrowheads="1"/>
          </p:cNvSpPr>
          <p:nvPr/>
        </p:nvSpPr>
        <p:spPr bwMode="auto">
          <a:xfrm>
            <a:off x="1739900" y="3932238"/>
            <a:ext cx="10033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spcBef>
                <a:spcPts val="700"/>
              </a:spcBef>
              <a:buClrTx/>
              <a:buFontTx/>
              <a:buNone/>
            </a:pPr>
            <a:r>
              <a:rPr lang="en-US" altLang="en-US" sz="2600">
                <a:solidFill>
                  <a:srgbClr val="000066"/>
                </a:solidFill>
                <a:latin typeface="Constantia" panose="02030602050306030303" pitchFamily="18" charset="0"/>
              </a:rPr>
              <a:t>          </a:t>
            </a:r>
          </a:p>
        </p:txBody>
      </p:sp>
      <p:sp>
        <p:nvSpPr>
          <p:cNvPr id="51204" name="Text Box 3">
            <a:extLst>
              <a:ext uri="{FF2B5EF4-FFF2-40B4-BE49-F238E27FC236}">
                <a16:creationId xmlns:a16="http://schemas.microsoft.com/office/drawing/2014/main" id="{9C525DD5-0211-487A-89DC-1F6A4C317DBC}"/>
              </a:ext>
            </a:extLst>
          </p:cNvPr>
          <p:cNvSpPr txBox="1">
            <a:spLocks noChangeArrowheads="1"/>
          </p:cNvSpPr>
          <p:nvPr/>
        </p:nvSpPr>
        <p:spPr bwMode="auto">
          <a:xfrm>
            <a:off x="5086350" y="4276725"/>
            <a:ext cx="180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1205" name="Text Box 4">
            <a:extLst>
              <a:ext uri="{FF2B5EF4-FFF2-40B4-BE49-F238E27FC236}">
                <a16:creationId xmlns:a16="http://schemas.microsoft.com/office/drawing/2014/main" id="{57ACF695-BA66-4D9A-8382-A7AD69D2B612}"/>
              </a:ext>
            </a:extLst>
          </p:cNvPr>
          <p:cNvSpPr txBox="1">
            <a:spLocks noChangeArrowheads="1"/>
          </p:cNvSpPr>
          <p:nvPr/>
        </p:nvSpPr>
        <p:spPr bwMode="auto">
          <a:xfrm>
            <a:off x="1463675" y="685800"/>
            <a:ext cx="7954963"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1206" name="Text Box 5">
            <a:extLst>
              <a:ext uri="{FF2B5EF4-FFF2-40B4-BE49-F238E27FC236}">
                <a16:creationId xmlns:a16="http://schemas.microsoft.com/office/drawing/2014/main" id="{5470E998-637D-4BE5-9509-5D43F1150E79}"/>
              </a:ext>
            </a:extLst>
          </p:cNvPr>
          <p:cNvSpPr txBox="1">
            <a:spLocks noChangeArrowheads="1"/>
          </p:cNvSpPr>
          <p:nvPr/>
        </p:nvSpPr>
        <p:spPr bwMode="auto">
          <a:xfrm>
            <a:off x="2103438" y="153988"/>
            <a:ext cx="4297362"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1207" name="Text Box 6">
            <a:extLst>
              <a:ext uri="{FF2B5EF4-FFF2-40B4-BE49-F238E27FC236}">
                <a16:creationId xmlns:a16="http://schemas.microsoft.com/office/drawing/2014/main" id="{66505FC6-FB9E-4E56-84DA-6AA884946181}"/>
              </a:ext>
            </a:extLst>
          </p:cNvPr>
          <p:cNvSpPr txBox="1">
            <a:spLocks noChangeArrowheads="1"/>
          </p:cNvSpPr>
          <p:nvPr/>
        </p:nvSpPr>
        <p:spPr bwMode="auto">
          <a:xfrm>
            <a:off x="1844675" y="92075"/>
            <a:ext cx="68421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1208" name="Text Box 7">
            <a:extLst>
              <a:ext uri="{FF2B5EF4-FFF2-40B4-BE49-F238E27FC236}">
                <a16:creationId xmlns:a16="http://schemas.microsoft.com/office/drawing/2014/main" id="{E43E6B63-5A9D-4D95-A876-425D27128F92}"/>
              </a:ext>
            </a:extLst>
          </p:cNvPr>
          <p:cNvSpPr txBox="1">
            <a:spLocks noChangeArrowheads="1"/>
          </p:cNvSpPr>
          <p:nvPr/>
        </p:nvSpPr>
        <p:spPr bwMode="auto">
          <a:xfrm>
            <a:off x="1738313" y="150813"/>
            <a:ext cx="7680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2536" name="Text Box 8">
            <a:extLst>
              <a:ext uri="{FF2B5EF4-FFF2-40B4-BE49-F238E27FC236}">
                <a16:creationId xmlns:a16="http://schemas.microsoft.com/office/drawing/2014/main" id="{2E47F772-4C7D-4EAE-89CA-1E89E5D16FAA}"/>
              </a:ext>
            </a:extLst>
          </p:cNvPr>
          <p:cNvSpPr txBox="1">
            <a:spLocks noChangeArrowheads="1"/>
          </p:cNvSpPr>
          <p:nvPr/>
        </p:nvSpPr>
        <p:spPr bwMode="auto">
          <a:xfrm>
            <a:off x="137319" y="25482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4400" dirty="0">
                <a:solidFill>
                  <a:srgbClr val="FF0000"/>
                </a:solidFill>
              </a:rPr>
              <a:t>Armature winding </a:t>
            </a:r>
          </a:p>
        </p:txBody>
      </p:sp>
      <p:sp>
        <p:nvSpPr>
          <p:cNvPr id="22537" name="Text Box 9">
            <a:extLst>
              <a:ext uri="{FF2B5EF4-FFF2-40B4-BE49-F238E27FC236}">
                <a16:creationId xmlns:a16="http://schemas.microsoft.com/office/drawing/2014/main" id="{DA530FA9-7FD1-43CA-8E51-3AF546D47643}"/>
              </a:ext>
            </a:extLst>
          </p:cNvPr>
          <p:cNvSpPr txBox="1">
            <a:spLocks noChangeArrowheads="1"/>
          </p:cNvSpPr>
          <p:nvPr/>
        </p:nvSpPr>
        <p:spPr bwMode="auto">
          <a:xfrm>
            <a:off x="1646238" y="1131888"/>
            <a:ext cx="5565775"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1313" indent="-336550">
              <a:spcBef>
                <a:spcPts val="800"/>
              </a:spcBef>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9pPr>
          </a:lstStyle>
          <a:p>
            <a:pPr>
              <a:spcBef>
                <a:spcPts val="700"/>
              </a:spcBef>
              <a:buClrTx/>
              <a:buFontTx/>
              <a:buNone/>
            </a:pPr>
            <a:r>
              <a:rPr lang="en-US" altLang="en-US">
                <a:solidFill>
                  <a:schemeClr val="bg1"/>
                </a:solidFill>
              </a:rPr>
              <a:t>There are 2 types of winding</a:t>
            </a:r>
          </a:p>
          <a:p>
            <a:pPr algn="ctr">
              <a:spcBef>
                <a:spcPts val="700"/>
              </a:spcBef>
              <a:buClrTx/>
              <a:buFontTx/>
              <a:buNone/>
            </a:pPr>
            <a:r>
              <a:rPr lang="en-US" altLang="en-US" b="1">
                <a:solidFill>
                  <a:srgbClr val="0000CC"/>
                </a:solidFill>
              </a:rPr>
              <a:t>Lap and Wave winding</a:t>
            </a:r>
          </a:p>
        </p:txBody>
      </p:sp>
      <p:sp>
        <p:nvSpPr>
          <p:cNvPr id="22538" name="Text Box 10">
            <a:extLst>
              <a:ext uri="{FF2B5EF4-FFF2-40B4-BE49-F238E27FC236}">
                <a16:creationId xmlns:a16="http://schemas.microsoft.com/office/drawing/2014/main" id="{3B31A485-C353-44B0-9808-F94535A6403D}"/>
              </a:ext>
            </a:extLst>
          </p:cNvPr>
          <p:cNvSpPr txBox="1">
            <a:spLocks noChangeArrowheads="1"/>
          </p:cNvSpPr>
          <p:nvPr/>
        </p:nvSpPr>
        <p:spPr bwMode="auto">
          <a:xfrm>
            <a:off x="1463675" y="2378075"/>
            <a:ext cx="34734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1313" indent="-336550">
              <a:spcBef>
                <a:spcPts val="800"/>
              </a:spcBef>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9pPr>
          </a:lstStyle>
          <a:p>
            <a:pPr>
              <a:spcBef>
                <a:spcPts val="700"/>
              </a:spcBef>
              <a:buClrTx/>
              <a:buFontTx/>
              <a:buNone/>
            </a:pPr>
            <a:r>
              <a:rPr lang="en-US" altLang="en-US" b="1" u="sng">
                <a:solidFill>
                  <a:schemeClr val="tx1"/>
                </a:solidFill>
              </a:rPr>
              <a:t>Lap winding</a:t>
            </a:r>
          </a:p>
          <a:p>
            <a:pPr>
              <a:spcBef>
                <a:spcPts val="700"/>
              </a:spcBef>
              <a:buClrTx/>
              <a:buFont typeface="Times New Roman" panose="02020603050405020304" pitchFamily="18" charset="0"/>
              <a:buBlip>
                <a:blip r:embed="rId3"/>
              </a:buBlip>
            </a:pPr>
            <a:r>
              <a:rPr lang="en-US" altLang="en-US" b="1">
                <a:solidFill>
                  <a:schemeClr val="tx1"/>
                </a:solidFill>
              </a:rPr>
              <a:t>  A = P</a:t>
            </a:r>
          </a:p>
          <a:p>
            <a:pPr>
              <a:spcBef>
                <a:spcPts val="700"/>
              </a:spcBef>
              <a:buClrTx/>
              <a:buFont typeface="Times New Roman" panose="02020603050405020304" pitchFamily="18" charset="0"/>
              <a:buBlip>
                <a:blip r:embed="rId3"/>
              </a:buBlip>
            </a:pPr>
            <a:endParaRPr lang="en-US" altLang="en-US" b="1">
              <a:solidFill>
                <a:schemeClr val="tx1"/>
              </a:solidFill>
            </a:endParaRPr>
          </a:p>
          <a:p>
            <a:pPr>
              <a:spcBef>
                <a:spcPts val="700"/>
              </a:spcBef>
              <a:buClrTx/>
              <a:buFont typeface="Times New Roman" panose="02020603050405020304" pitchFamily="18" charset="0"/>
              <a:buBlip>
                <a:blip r:embed="rId3"/>
              </a:buBlip>
            </a:pPr>
            <a:r>
              <a:rPr lang="en-US" altLang="en-US" sz="2600">
                <a:solidFill>
                  <a:schemeClr val="tx1"/>
                </a:solidFill>
                <a:latin typeface="Constantia" panose="02030602050306030303" pitchFamily="18" charset="0"/>
              </a:rPr>
              <a:t>The armature             windings are              divided into               no. of sections           equal to the no          of  poles</a:t>
            </a:r>
          </a:p>
        </p:txBody>
      </p:sp>
      <p:sp>
        <p:nvSpPr>
          <p:cNvPr id="22541" name="Text Box 13">
            <a:extLst>
              <a:ext uri="{FF2B5EF4-FFF2-40B4-BE49-F238E27FC236}">
                <a16:creationId xmlns:a16="http://schemas.microsoft.com/office/drawing/2014/main" id="{B62E48CC-ED20-4658-844B-C4F3BE952DA1}"/>
              </a:ext>
            </a:extLst>
          </p:cNvPr>
          <p:cNvSpPr txBox="1">
            <a:spLocks noChangeArrowheads="1"/>
          </p:cNvSpPr>
          <p:nvPr/>
        </p:nvSpPr>
        <p:spPr bwMode="auto">
          <a:xfrm>
            <a:off x="5211763" y="2378075"/>
            <a:ext cx="3932237"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1313" indent="-336550">
              <a:spcBef>
                <a:spcPts val="800"/>
              </a:spcBef>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000">
                <a:solidFill>
                  <a:srgbClr val="000000"/>
                </a:solidFill>
                <a:latin typeface="Calibri" panose="020F0502020204030204" pitchFamily="34" charset="0"/>
                <a:ea typeface="Microsoft YaHei" panose="020B0503020204020204" pitchFamily="34" charset="-122"/>
              </a:defRPr>
            </a:lvl9pPr>
          </a:lstStyle>
          <a:p>
            <a:pPr>
              <a:spcBef>
                <a:spcPts val="700"/>
              </a:spcBef>
              <a:buClrTx/>
              <a:buFontTx/>
              <a:buNone/>
            </a:pPr>
            <a:r>
              <a:rPr lang="en-US" altLang="en-US" b="1" u="sng" dirty="0">
                <a:solidFill>
                  <a:schemeClr val="tx1"/>
                </a:solidFill>
              </a:rPr>
              <a:t>Wave winding</a:t>
            </a:r>
          </a:p>
          <a:p>
            <a:pPr>
              <a:spcBef>
                <a:spcPts val="700"/>
              </a:spcBef>
              <a:buClrTx/>
              <a:buFont typeface="Times New Roman" panose="02020603050405020304" pitchFamily="18" charset="0"/>
              <a:buBlip>
                <a:blip r:embed="rId3"/>
              </a:buBlip>
            </a:pPr>
            <a:r>
              <a:rPr lang="en-US" altLang="en-US" b="1" dirty="0">
                <a:solidFill>
                  <a:schemeClr val="tx1"/>
                </a:solidFill>
              </a:rPr>
              <a:t> A = 2</a:t>
            </a:r>
          </a:p>
          <a:p>
            <a:pPr>
              <a:spcBef>
                <a:spcPts val="700"/>
              </a:spcBef>
              <a:buClrTx/>
              <a:buFont typeface="Times New Roman" panose="02020603050405020304" pitchFamily="18" charset="0"/>
              <a:buBlip>
                <a:blip r:embed="rId3"/>
              </a:buBlip>
            </a:pPr>
            <a:endParaRPr lang="en-US" altLang="en-US" b="1" dirty="0">
              <a:solidFill>
                <a:schemeClr val="tx1"/>
              </a:solidFill>
            </a:endParaRPr>
          </a:p>
          <a:p>
            <a:pPr eaLnBrk="1" hangingPunct="1">
              <a:spcBef>
                <a:spcPct val="0"/>
              </a:spcBef>
              <a:buClrTx/>
              <a:buFont typeface="Times New Roman" panose="02020603050405020304" pitchFamily="18" charset="0"/>
              <a:buBlip>
                <a:blip r:embed="rId3"/>
              </a:buBlip>
            </a:pPr>
            <a:r>
              <a:rPr lang="en-US" altLang="en-US" sz="1800" b="1" dirty="0">
                <a:solidFill>
                  <a:schemeClr val="tx1"/>
                </a:solidFill>
              </a:rPr>
              <a:t> </a:t>
            </a:r>
            <a:r>
              <a:rPr lang="en-US" altLang="en-US" sz="1800" b="1" dirty="0">
                <a:solidFill>
                  <a:schemeClr val="tx1"/>
                </a:solidFill>
                <a:latin typeface="Bernard MT Condensed" panose="02050806060905020404" pitchFamily="18" charset="0"/>
              </a:rPr>
              <a:t>I</a:t>
            </a:r>
            <a:r>
              <a:rPr lang="en-US" altLang="en-US" sz="2600" dirty="0">
                <a:solidFill>
                  <a:schemeClr val="tx1"/>
                </a:solidFill>
                <a:latin typeface="Constantia" panose="02030602050306030303" pitchFamily="18" charset="0"/>
              </a:rPr>
              <a:t>t is used in low                   current output                    and high voltage.</a:t>
            </a:r>
          </a:p>
          <a:p>
            <a:pPr eaLnBrk="1" hangingPunct="1">
              <a:spcBef>
                <a:spcPct val="0"/>
              </a:spcBef>
              <a:buClrTx/>
              <a:buFont typeface="Times New Roman" panose="02020603050405020304" pitchFamily="18" charset="0"/>
              <a:buNone/>
            </a:pPr>
            <a:endParaRPr lang="en-US" altLang="en-US" sz="2600" dirty="0">
              <a:solidFill>
                <a:schemeClr val="tx1"/>
              </a:solidFill>
              <a:latin typeface="Constantia" panose="02030602050306030303" pitchFamily="18" charset="0"/>
            </a:endParaRPr>
          </a:p>
          <a:p>
            <a:pPr eaLnBrk="1" hangingPunct="1">
              <a:spcBef>
                <a:spcPct val="0"/>
              </a:spcBef>
              <a:buClrTx/>
              <a:buFont typeface="Times New Roman" panose="02020603050405020304" pitchFamily="18" charset="0"/>
              <a:buBlip>
                <a:blip r:embed="rId3"/>
              </a:buBlip>
            </a:pPr>
            <a:r>
              <a:rPr lang="en-US" altLang="en-US" sz="2600" dirty="0">
                <a:solidFill>
                  <a:schemeClr val="tx1"/>
                </a:solidFill>
                <a:latin typeface="Constantia" panose="02030602050306030303" pitchFamily="18" charset="0"/>
              </a:rPr>
              <a:t> 2 brushes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6"/>
                                        </p:tgtEl>
                                        <p:attrNameLst>
                                          <p:attrName>style.visibility</p:attrName>
                                        </p:attrNameLst>
                                      </p:cBhvr>
                                      <p:to>
                                        <p:strVal val="visible"/>
                                      </p:to>
                                    </p:set>
                                    <p:animEffect transition="in" filter="blinds(horizontal)">
                                      <p:cBhvr>
                                        <p:cTn id="7" dur="500"/>
                                        <p:tgtEl>
                                          <p:spTgt spid="22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537"/>
                                        </p:tgtEl>
                                        <p:attrNameLst>
                                          <p:attrName>style.visibility</p:attrName>
                                        </p:attrNameLst>
                                      </p:cBhvr>
                                      <p:to>
                                        <p:strVal val="visible"/>
                                      </p:to>
                                    </p:set>
                                    <p:animEffect transition="in" filter="box(in)">
                                      <p:cBhvr>
                                        <p:cTn id="12" dur="500"/>
                                        <p:tgtEl>
                                          <p:spTgt spid="225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538"/>
                                        </p:tgtEl>
                                        <p:attrNameLst>
                                          <p:attrName>style.visibility</p:attrName>
                                        </p:attrNameLst>
                                      </p:cBhvr>
                                      <p:to>
                                        <p:strVal val="visible"/>
                                      </p:to>
                                    </p:set>
                                    <p:anim calcmode="lin" valueType="num">
                                      <p:cBhvr additive="base">
                                        <p:cTn id="17" dur="500" fill="hold"/>
                                        <p:tgtEl>
                                          <p:spTgt spid="22538"/>
                                        </p:tgtEl>
                                        <p:attrNameLst>
                                          <p:attrName>ppt_x</p:attrName>
                                        </p:attrNameLst>
                                      </p:cBhvr>
                                      <p:tavLst>
                                        <p:tav tm="0">
                                          <p:val>
                                            <p:strVal val="#ppt_x"/>
                                          </p:val>
                                        </p:tav>
                                        <p:tav tm="100000">
                                          <p:val>
                                            <p:strVal val="#ppt_x"/>
                                          </p:val>
                                        </p:tav>
                                      </p:tavLst>
                                    </p:anim>
                                    <p:anim calcmode="lin" valueType="num">
                                      <p:cBhvr additive="base">
                                        <p:cTn id="18" dur="500" fill="hold"/>
                                        <p:tgtEl>
                                          <p:spTgt spid="2253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2541"/>
                                        </p:tgtEl>
                                        <p:attrNameLst>
                                          <p:attrName>style.visibility</p:attrName>
                                        </p:attrNameLst>
                                      </p:cBhvr>
                                      <p:to>
                                        <p:strVal val="visible"/>
                                      </p:to>
                                    </p:set>
                                    <p:anim calcmode="lin" valueType="num">
                                      <p:cBhvr additive="base">
                                        <p:cTn id="23" dur="500" fill="hold"/>
                                        <p:tgtEl>
                                          <p:spTgt spid="22541"/>
                                        </p:tgtEl>
                                        <p:attrNameLst>
                                          <p:attrName>ppt_x</p:attrName>
                                        </p:attrNameLst>
                                      </p:cBhvr>
                                      <p:tavLst>
                                        <p:tav tm="0">
                                          <p:val>
                                            <p:strVal val="#ppt_x"/>
                                          </p:val>
                                        </p:tav>
                                        <p:tav tm="100000">
                                          <p:val>
                                            <p:strVal val="#ppt_x"/>
                                          </p:val>
                                        </p:tav>
                                      </p:tavLst>
                                    </p:anim>
                                    <p:anim calcmode="lin" valueType="num">
                                      <p:cBhvr additive="base">
                                        <p:cTn id="24" dur="500" fill="hold"/>
                                        <p:tgtEl>
                                          <p:spTgt spid="225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p:bldP spid="22537" grpId="0"/>
      <p:bldP spid="22538" grpId="0"/>
      <p:bldP spid="225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map&#10;&#10;Description generated with high confidence">
            <a:extLst>
              <a:ext uri="{FF2B5EF4-FFF2-40B4-BE49-F238E27FC236}">
                <a16:creationId xmlns:a16="http://schemas.microsoft.com/office/drawing/2014/main" id="{06949AD4-8E02-4957-8C93-76F0CF01152C}"/>
              </a:ext>
            </a:extLst>
          </p:cNvPr>
          <p:cNvPicPr>
            <a:picLocks noChangeAspect="1"/>
          </p:cNvPicPr>
          <p:nvPr/>
        </p:nvPicPr>
        <p:blipFill>
          <a:blip r:embed="rId2"/>
          <a:stretch>
            <a:fillRect/>
          </a:stretch>
        </p:blipFill>
        <p:spPr>
          <a:xfrm>
            <a:off x="482600" y="1967040"/>
            <a:ext cx="8178799" cy="2923920"/>
          </a:xfrm>
          <a:prstGeom prst="rect">
            <a:avLst/>
          </a:prstGeom>
        </p:spPr>
      </p:pic>
    </p:spTree>
    <p:extLst>
      <p:ext uri="{BB962C8B-B14F-4D97-AF65-F5344CB8AC3E}">
        <p14:creationId xmlns:p14="http://schemas.microsoft.com/office/powerpoint/2010/main" val="644845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a:extLst>
              <a:ext uri="{FF2B5EF4-FFF2-40B4-BE49-F238E27FC236}">
                <a16:creationId xmlns:a16="http://schemas.microsoft.com/office/drawing/2014/main" id="{11518FA9-71A1-4967-8DD7-13618B7CE488}"/>
              </a:ext>
            </a:extLst>
          </p:cNvPr>
          <p:cNvSpPr>
            <a:spLocks noGrp="1" noChangeArrowheads="1"/>
          </p:cNvSpPr>
          <p:nvPr>
            <p:ph type="title"/>
          </p:nvPr>
        </p:nvSpPr>
        <p:spPr/>
        <p:txBody>
          <a:bodyPr/>
          <a:lstStyle/>
          <a:p>
            <a:pPr eaLnBrk="1" hangingPunct="1"/>
            <a:r>
              <a:rPr lang="en-US" altLang="en-US" dirty="0">
                <a:solidFill>
                  <a:srgbClr val="FF0000"/>
                </a:solidFill>
              </a:rPr>
              <a:t>ARMATURE WINDINGS (</a:t>
            </a:r>
            <a:r>
              <a:rPr lang="en-US" altLang="en-US" dirty="0" err="1">
                <a:solidFill>
                  <a:srgbClr val="FF0000"/>
                </a:solidFill>
              </a:rPr>
              <a:t>Cont</a:t>
            </a:r>
            <a:r>
              <a:rPr lang="en-US" altLang="en-US" dirty="0">
                <a:solidFill>
                  <a:srgbClr val="FF0000"/>
                </a:solidFill>
              </a:rPr>
              <a:t>)</a:t>
            </a:r>
          </a:p>
        </p:txBody>
      </p:sp>
      <p:pic>
        <p:nvPicPr>
          <p:cNvPr id="15363" name="Picture 3" descr="32NE0408.GIF (25392 bytes)">
            <a:extLst>
              <a:ext uri="{FF2B5EF4-FFF2-40B4-BE49-F238E27FC236}">
                <a16:creationId xmlns:a16="http://schemas.microsoft.com/office/drawing/2014/main" id="{EB7B7968-2B45-4B02-8EA0-9C3BCB877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661" y="1420029"/>
            <a:ext cx="6652591" cy="517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a:extLst>
              <a:ext uri="{FF2B5EF4-FFF2-40B4-BE49-F238E27FC236}">
                <a16:creationId xmlns:a16="http://schemas.microsoft.com/office/drawing/2014/main" id="{ECACFFFA-252B-4176-A133-32DC7A31BB73}"/>
              </a:ext>
            </a:extLst>
          </p:cNvPr>
          <p:cNvSpPr>
            <a:spLocks noGrp="1" noChangeArrowheads="1"/>
          </p:cNvSpPr>
          <p:nvPr>
            <p:ph type="title"/>
          </p:nvPr>
        </p:nvSpPr>
        <p:spPr/>
        <p:txBody>
          <a:bodyPr/>
          <a:lstStyle/>
          <a:p>
            <a:pPr eaLnBrk="1" hangingPunct="1"/>
            <a:r>
              <a:rPr lang="en-US" altLang="en-US" dirty="0">
                <a:solidFill>
                  <a:srgbClr val="FF0000"/>
                </a:solidFill>
              </a:rPr>
              <a:t>FIELD WINDINGS </a:t>
            </a:r>
          </a:p>
        </p:txBody>
      </p:sp>
      <p:sp>
        <p:nvSpPr>
          <p:cNvPr id="16387" name="Rectangle 3">
            <a:extLst>
              <a:ext uri="{FF2B5EF4-FFF2-40B4-BE49-F238E27FC236}">
                <a16:creationId xmlns:a16="http://schemas.microsoft.com/office/drawing/2014/main" id="{98218D67-5C78-402E-AF6A-49DA6342049A}"/>
              </a:ext>
            </a:extLst>
          </p:cNvPr>
          <p:cNvSpPr>
            <a:spLocks noGrp="1" noChangeArrowheads="1"/>
          </p:cNvSpPr>
          <p:nvPr>
            <p:ph type="body" idx="1"/>
          </p:nvPr>
        </p:nvSpPr>
        <p:spPr/>
        <p:txBody>
          <a:bodyPr/>
          <a:lstStyle/>
          <a:p>
            <a:pPr eaLnBrk="1" hangingPunct="1"/>
            <a:r>
              <a:rPr lang="en-US" altLang="en-US" dirty="0"/>
              <a:t>Most DC machines use wound electromagnets to provide the magnetic field.</a:t>
            </a:r>
          </a:p>
          <a:p>
            <a:pPr eaLnBrk="1" hangingPunct="1">
              <a:buFont typeface="Wingdings" panose="05000000000000000000" pitchFamily="2" charset="2"/>
              <a:buNone/>
            </a:pPr>
            <a:r>
              <a:rPr lang="en-US" altLang="en-US" dirty="0"/>
              <a:t> </a:t>
            </a:r>
          </a:p>
          <a:p>
            <a:pPr eaLnBrk="1" hangingPunct="1"/>
            <a:r>
              <a:rPr lang="en-US" altLang="en-US" dirty="0"/>
              <a:t>Two types of field windings are used :</a:t>
            </a:r>
          </a:p>
          <a:p>
            <a:pPr lvl="1" eaLnBrk="1" hangingPunct="1"/>
            <a:r>
              <a:rPr lang="en-US" altLang="en-US" dirty="0"/>
              <a:t>series field</a:t>
            </a:r>
          </a:p>
          <a:p>
            <a:pPr lvl="1" eaLnBrk="1" hangingPunct="1"/>
            <a:r>
              <a:rPr lang="en-US" altLang="en-US" dirty="0"/>
              <a:t>shunt field</a:t>
            </a:r>
          </a:p>
          <a:p>
            <a:pPr lvl="1" eaLnBrk="1" hangingPunct="1"/>
            <a:r>
              <a:rPr lang="en-US" altLang="en-US" dirty="0"/>
              <a:t>Compound field</a:t>
            </a:r>
          </a:p>
          <a:p>
            <a:pPr eaLnBrk="1" hangingPunct="1">
              <a:buFont typeface="Wingdings" panose="05000000000000000000" pitchFamily="2" charset="2"/>
              <a:buNone/>
            </a:pP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a:extLst>
              <a:ext uri="{FF2B5EF4-FFF2-40B4-BE49-F238E27FC236}">
                <a16:creationId xmlns:a16="http://schemas.microsoft.com/office/drawing/2014/main" id="{8660AD26-387A-4CDA-87B3-386774F7EB4E}"/>
              </a:ext>
            </a:extLst>
          </p:cNvPr>
          <p:cNvSpPr txBox="1">
            <a:spLocks noChangeArrowheads="1"/>
          </p:cNvSpPr>
          <p:nvPr/>
        </p:nvSpPr>
        <p:spPr bwMode="auto">
          <a:xfrm>
            <a:off x="1828800" y="1006475"/>
            <a:ext cx="7407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0723" name="Text Box 2">
            <a:extLst>
              <a:ext uri="{FF2B5EF4-FFF2-40B4-BE49-F238E27FC236}">
                <a16:creationId xmlns:a16="http://schemas.microsoft.com/office/drawing/2014/main" id="{8B7B8132-EFAA-4B3E-A403-64F658D77C87}"/>
              </a:ext>
            </a:extLst>
          </p:cNvPr>
          <p:cNvSpPr txBox="1">
            <a:spLocks noChangeArrowheads="1"/>
          </p:cNvSpPr>
          <p:nvPr/>
        </p:nvSpPr>
        <p:spPr bwMode="auto">
          <a:xfrm>
            <a:off x="1739900" y="3932238"/>
            <a:ext cx="10033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spcBef>
                <a:spcPts val="700"/>
              </a:spcBef>
              <a:buClrTx/>
              <a:buFontTx/>
              <a:buNone/>
            </a:pPr>
            <a:r>
              <a:rPr lang="en-US" altLang="en-US" sz="2600">
                <a:solidFill>
                  <a:srgbClr val="000066"/>
                </a:solidFill>
                <a:latin typeface="Constantia" panose="02030602050306030303" pitchFamily="18" charset="0"/>
              </a:rPr>
              <a:t>          </a:t>
            </a:r>
          </a:p>
        </p:txBody>
      </p:sp>
      <p:sp>
        <p:nvSpPr>
          <p:cNvPr id="30724" name="Text Box 3">
            <a:extLst>
              <a:ext uri="{FF2B5EF4-FFF2-40B4-BE49-F238E27FC236}">
                <a16:creationId xmlns:a16="http://schemas.microsoft.com/office/drawing/2014/main" id="{341F0E65-3E24-46F3-853C-6374A6E8CB1D}"/>
              </a:ext>
            </a:extLst>
          </p:cNvPr>
          <p:cNvSpPr txBox="1">
            <a:spLocks noChangeArrowheads="1"/>
          </p:cNvSpPr>
          <p:nvPr/>
        </p:nvSpPr>
        <p:spPr bwMode="auto">
          <a:xfrm>
            <a:off x="5086350" y="4276725"/>
            <a:ext cx="180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0725" name="Text Box 4">
            <a:extLst>
              <a:ext uri="{FF2B5EF4-FFF2-40B4-BE49-F238E27FC236}">
                <a16:creationId xmlns:a16="http://schemas.microsoft.com/office/drawing/2014/main" id="{DED42754-451B-4A65-9DDB-C6E213BD686E}"/>
              </a:ext>
            </a:extLst>
          </p:cNvPr>
          <p:cNvSpPr txBox="1">
            <a:spLocks noChangeArrowheads="1"/>
          </p:cNvSpPr>
          <p:nvPr/>
        </p:nvSpPr>
        <p:spPr bwMode="auto">
          <a:xfrm>
            <a:off x="1463675" y="685800"/>
            <a:ext cx="7954963"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0726" name="Text Box 5">
            <a:extLst>
              <a:ext uri="{FF2B5EF4-FFF2-40B4-BE49-F238E27FC236}">
                <a16:creationId xmlns:a16="http://schemas.microsoft.com/office/drawing/2014/main" id="{5628D9B6-D4DA-405C-9912-DF019E0F0B7E}"/>
              </a:ext>
            </a:extLst>
          </p:cNvPr>
          <p:cNvSpPr txBox="1">
            <a:spLocks noChangeArrowheads="1"/>
          </p:cNvSpPr>
          <p:nvPr/>
        </p:nvSpPr>
        <p:spPr bwMode="auto">
          <a:xfrm>
            <a:off x="2103438" y="153988"/>
            <a:ext cx="4297362"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2294" name="Text Box 6">
            <a:extLst>
              <a:ext uri="{FF2B5EF4-FFF2-40B4-BE49-F238E27FC236}">
                <a16:creationId xmlns:a16="http://schemas.microsoft.com/office/drawing/2014/main" id="{4270F045-52F8-4827-BB43-978F5E54BA31}"/>
              </a:ext>
            </a:extLst>
          </p:cNvPr>
          <p:cNvSpPr txBox="1">
            <a:spLocks noChangeArrowheads="1"/>
          </p:cNvSpPr>
          <p:nvPr/>
        </p:nvSpPr>
        <p:spPr bwMode="auto">
          <a:xfrm>
            <a:off x="198437" y="153988"/>
            <a:ext cx="68421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5000" dirty="0">
                <a:solidFill>
                  <a:srgbClr val="FF0000"/>
                </a:solidFill>
              </a:rPr>
              <a:t>DC Generator </a:t>
            </a:r>
          </a:p>
        </p:txBody>
      </p:sp>
      <p:sp>
        <p:nvSpPr>
          <p:cNvPr id="12295" name="Text Box 7">
            <a:extLst>
              <a:ext uri="{FF2B5EF4-FFF2-40B4-BE49-F238E27FC236}">
                <a16:creationId xmlns:a16="http://schemas.microsoft.com/office/drawing/2014/main" id="{81CE75C7-8EB8-49EB-B997-57F38D55F0BC}"/>
              </a:ext>
            </a:extLst>
          </p:cNvPr>
          <p:cNvSpPr txBox="1">
            <a:spLocks noChangeArrowheads="1"/>
          </p:cNvSpPr>
          <p:nvPr/>
        </p:nvSpPr>
        <p:spPr bwMode="auto">
          <a:xfrm>
            <a:off x="457200" y="1030288"/>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spcBef>
                <a:spcPts val="700"/>
              </a:spcBef>
              <a:buClrTx/>
              <a:buFontTx/>
              <a:buNone/>
            </a:pPr>
            <a:r>
              <a:rPr lang="en-US" altLang="en-US" dirty="0">
                <a:solidFill>
                  <a:schemeClr val="tx1"/>
                </a:solidFill>
                <a:latin typeface="Constantia" panose="02030602050306030303" pitchFamily="18" charset="0"/>
              </a:rPr>
              <a:t>Mechanical energy is converted to  electrical energy</a:t>
            </a:r>
          </a:p>
          <a:p>
            <a:pPr>
              <a:spcBef>
                <a:spcPts val="700"/>
              </a:spcBef>
              <a:buClrTx/>
              <a:buFontTx/>
              <a:buNone/>
            </a:pPr>
            <a:endParaRPr lang="en-US" altLang="en-US" dirty="0">
              <a:solidFill>
                <a:schemeClr val="tx1"/>
              </a:solidFill>
              <a:latin typeface="Constantia" panose="02030602050306030303" pitchFamily="18" charset="0"/>
            </a:endParaRPr>
          </a:p>
          <a:p>
            <a:pPr>
              <a:spcBef>
                <a:spcPts val="700"/>
              </a:spcBef>
              <a:buClrTx/>
              <a:buFontTx/>
              <a:buNone/>
            </a:pPr>
            <a:r>
              <a:rPr lang="en-US" altLang="en-US" dirty="0">
                <a:solidFill>
                  <a:schemeClr val="tx1"/>
                </a:solidFill>
                <a:latin typeface="Constantia" panose="02030602050306030303" pitchFamily="18" charset="0"/>
              </a:rPr>
              <a:t>Three  requirements  are  essential </a:t>
            </a:r>
          </a:p>
          <a:p>
            <a:pPr eaLnBrk="1" hangingPunct="1">
              <a:buClrTx/>
              <a:buFontTx/>
              <a:buNone/>
            </a:pPr>
            <a:r>
              <a:rPr lang="en-US" altLang="en-US" dirty="0">
                <a:solidFill>
                  <a:schemeClr val="tx1"/>
                </a:solidFill>
                <a:latin typeface="Constantia" panose="02030602050306030303" pitchFamily="18" charset="0"/>
              </a:rPr>
              <a:t>1. Conductors</a:t>
            </a:r>
          </a:p>
          <a:p>
            <a:pPr eaLnBrk="1" hangingPunct="1">
              <a:buClrTx/>
              <a:buFontTx/>
              <a:buNone/>
            </a:pPr>
            <a:r>
              <a:rPr lang="en-US" altLang="en-US" dirty="0">
                <a:solidFill>
                  <a:schemeClr val="tx1"/>
                </a:solidFill>
                <a:latin typeface="Constantia" panose="02030602050306030303" pitchFamily="18" charset="0"/>
              </a:rPr>
              <a:t>2. Magnetic field </a:t>
            </a:r>
          </a:p>
          <a:p>
            <a:pPr eaLnBrk="1" hangingPunct="1">
              <a:buClrTx/>
              <a:buFontTx/>
              <a:buNone/>
            </a:pPr>
            <a:r>
              <a:rPr lang="en-US" altLang="en-US" dirty="0">
                <a:solidFill>
                  <a:schemeClr val="tx1"/>
                </a:solidFill>
                <a:latin typeface="Constantia" panose="02030602050306030303" pitchFamily="18" charset="0"/>
              </a:rPr>
              <a:t>3. Mechanical energy  </a:t>
            </a:r>
          </a:p>
        </p:txBody>
      </p:sp>
      <p:pic>
        <p:nvPicPr>
          <p:cNvPr id="12296" name="Picture 8">
            <a:extLst>
              <a:ext uri="{FF2B5EF4-FFF2-40B4-BE49-F238E27FC236}">
                <a16:creationId xmlns:a16="http://schemas.microsoft.com/office/drawing/2014/main" id="{42063080-1E7A-455E-B926-BD0DF9C7B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276600"/>
            <a:ext cx="3657600"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blinds(horizontal)">
                                      <p:cBhvr>
                                        <p:cTn id="7" dur="500"/>
                                        <p:tgtEl>
                                          <p:spTgt spid="122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295"/>
                                        </p:tgtEl>
                                        <p:attrNameLst>
                                          <p:attrName>style.visibility</p:attrName>
                                        </p:attrNameLst>
                                      </p:cBhvr>
                                      <p:to>
                                        <p:strVal val="visible"/>
                                      </p:to>
                                    </p:set>
                                    <p:animEffect transition="in" filter="box(in)">
                                      <p:cBhvr>
                                        <p:cTn id="12" dur="500"/>
                                        <p:tgtEl>
                                          <p:spTgt spid="122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2296"/>
                                        </p:tgtEl>
                                        <p:attrNameLst>
                                          <p:attrName>style.visibility</p:attrName>
                                        </p:attrNameLst>
                                      </p:cBhvr>
                                      <p:to>
                                        <p:strVal val="visible"/>
                                      </p:to>
                                    </p:set>
                                    <p:anim calcmode="lin" valueType="num">
                                      <p:cBhvr additive="base">
                                        <p:cTn id="17" dur="500" fill="hold"/>
                                        <p:tgtEl>
                                          <p:spTgt spid="12296"/>
                                        </p:tgtEl>
                                        <p:attrNameLst>
                                          <p:attrName>ppt_x</p:attrName>
                                        </p:attrNameLst>
                                      </p:cBhvr>
                                      <p:tavLst>
                                        <p:tav tm="0">
                                          <p:val>
                                            <p:strVal val="#ppt_x"/>
                                          </p:val>
                                        </p:tav>
                                        <p:tav tm="100000">
                                          <p:val>
                                            <p:strVal val="#ppt_x"/>
                                          </p:val>
                                        </p:tav>
                                      </p:tavLst>
                                    </p:anim>
                                    <p:anim calcmode="lin" valueType="num">
                                      <p:cBhvr additive="base">
                                        <p:cTn id="18" dur="500" fill="hold"/>
                                        <p:tgtEl>
                                          <p:spTgt spid="122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1229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a:extLst>
              <a:ext uri="{FF2B5EF4-FFF2-40B4-BE49-F238E27FC236}">
                <a16:creationId xmlns:a16="http://schemas.microsoft.com/office/drawing/2014/main" id="{A673D40E-FE2E-494B-B66F-BAD331E6E8D9}"/>
              </a:ext>
            </a:extLst>
          </p:cNvPr>
          <p:cNvSpPr>
            <a:spLocks noGrp="1" noChangeArrowheads="1"/>
          </p:cNvSpPr>
          <p:nvPr>
            <p:ph type="title"/>
          </p:nvPr>
        </p:nvSpPr>
        <p:spPr/>
        <p:txBody>
          <a:bodyPr/>
          <a:lstStyle/>
          <a:p>
            <a:pPr eaLnBrk="1" hangingPunct="1"/>
            <a:r>
              <a:rPr lang="en-US" altLang="en-US" dirty="0">
                <a:solidFill>
                  <a:srgbClr val="FF0000"/>
                </a:solidFill>
              </a:rPr>
              <a:t>FIELD WINDINGS (</a:t>
            </a:r>
            <a:r>
              <a:rPr lang="en-US" altLang="en-US" dirty="0" err="1">
                <a:solidFill>
                  <a:srgbClr val="FF0000"/>
                </a:solidFill>
              </a:rPr>
              <a:t>Cont</a:t>
            </a:r>
            <a:r>
              <a:rPr lang="en-US" altLang="en-US" dirty="0">
                <a:solidFill>
                  <a:srgbClr val="FF0000"/>
                </a:solidFill>
              </a:rPr>
              <a:t>)</a:t>
            </a:r>
          </a:p>
        </p:txBody>
      </p:sp>
      <p:sp>
        <p:nvSpPr>
          <p:cNvPr id="17411" name="Rectangle 3">
            <a:extLst>
              <a:ext uri="{FF2B5EF4-FFF2-40B4-BE49-F238E27FC236}">
                <a16:creationId xmlns:a16="http://schemas.microsoft.com/office/drawing/2014/main" id="{B1B5DA72-EF1C-4B11-AED2-E84C1500E7F2}"/>
              </a:ext>
            </a:extLst>
          </p:cNvPr>
          <p:cNvSpPr>
            <a:spLocks noGrp="1" noChangeArrowheads="1"/>
          </p:cNvSpPr>
          <p:nvPr>
            <p:ph type="body" idx="1"/>
          </p:nvPr>
        </p:nvSpPr>
        <p:spPr>
          <a:xfrm>
            <a:off x="99391" y="1394790"/>
            <a:ext cx="8945217" cy="3558209"/>
          </a:xfrm>
        </p:spPr>
        <p:txBody>
          <a:bodyPr>
            <a:noAutofit/>
          </a:bodyPr>
          <a:lstStyle/>
          <a:p>
            <a:pPr eaLnBrk="1" hangingPunct="1">
              <a:lnSpc>
                <a:spcPct val="80000"/>
              </a:lnSpc>
            </a:pPr>
            <a:r>
              <a:rPr lang="en-US" altLang="en-US" sz="2400" dirty="0">
                <a:solidFill>
                  <a:srgbClr val="000000"/>
                </a:solidFill>
              </a:rPr>
              <a:t>Series field windings</a:t>
            </a:r>
          </a:p>
          <a:p>
            <a:pPr lvl="1" eaLnBrk="1" hangingPunct="1">
              <a:lnSpc>
                <a:spcPct val="80000"/>
              </a:lnSpc>
            </a:pPr>
            <a:r>
              <a:rPr lang="en-US" altLang="en-US" dirty="0">
                <a:solidFill>
                  <a:srgbClr val="000000"/>
                </a:solidFill>
              </a:rPr>
              <a:t>are </a:t>
            </a:r>
            <a:r>
              <a:rPr lang="en-US" altLang="en-US" dirty="0">
                <a:solidFill>
                  <a:srgbClr val="6600FF"/>
                </a:solidFill>
              </a:rPr>
              <a:t>so named</a:t>
            </a:r>
            <a:r>
              <a:rPr lang="en-US" altLang="en-US" dirty="0">
                <a:solidFill>
                  <a:srgbClr val="000000"/>
                </a:solidFill>
              </a:rPr>
              <a:t> because they are </a:t>
            </a:r>
            <a:r>
              <a:rPr lang="en-US" altLang="en-US" dirty="0">
                <a:solidFill>
                  <a:srgbClr val="6600FF"/>
                </a:solidFill>
              </a:rPr>
              <a:t>connected in series with the armature</a:t>
            </a:r>
            <a:r>
              <a:rPr lang="en-US" altLang="en-US" dirty="0">
                <a:solidFill>
                  <a:srgbClr val="000000"/>
                </a:solidFill>
              </a:rPr>
              <a:t> </a:t>
            </a:r>
          </a:p>
          <a:p>
            <a:pPr lvl="1" eaLnBrk="1" hangingPunct="1">
              <a:lnSpc>
                <a:spcPct val="80000"/>
              </a:lnSpc>
            </a:pPr>
            <a:r>
              <a:rPr lang="en-US" altLang="en-US" dirty="0">
                <a:solidFill>
                  <a:srgbClr val="000000"/>
                </a:solidFill>
              </a:rPr>
              <a:t>are </a:t>
            </a:r>
            <a:r>
              <a:rPr lang="en-US" altLang="en-US" dirty="0">
                <a:solidFill>
                  <a:srgbClr val="6600FF"/>
                </a:solidFill>
              </a:rPr>
              <a:t>made with relatively few windings turns of very large wire and have a very low resistance</a:t>
            </a:r>
          </a:p>
          <a:p>
            <a:pPr lvl="1" eaLnBrk="1" hangingPunct="1">
              <a:lnSpc>
                <a:spcPct val="80000"/>
              </a:lnSpc>
            </a:pPr>
            <a:r>
              <a:rPr lang="en-US" altLang="en-US" dirty="0">
                <a:solidFill>
                  <a:srgbClr val="000000"/>
                </a:solidFill>
              </a:rPr>
              <a:t> usually </a:t>
            </a:r>
            <a:r>
              <a:rPr lang="en-US" altLang="en-US" dirty="0">
                <a:solidFill>
                  <a:srgbClr val="6600FF"/>
                </a:solidFill>
              </a:rPr>
              <a:t>found in large horsepower machines wound with square or rectangular wire</a:t>
            </a:r>
            <a:r>
              <a:rPr lang="en-US" altLang="en-US" dirty="0">
                <a:solidFill>
                  <a:srgbClr val="000000"/>
                </a:solidFill>
              </a:rPr>
              <a:t>. The use of square wire </a:t>
            </a:r>
            <a:r>
              <a:rPr lang="en-US" altLang="en-US" dirty="0">
                <a:solidFill>
                  <a:srgbClr val="6600FF"/>
                </a:solidFill>
              </a:rPr>
              <a:t>permits the windings to be laid closer together, which increases the number of turns that can be wound in a particular space</a:t>
            </a:r>
            <a:endParaRPr lang="en-US" altLang="en-US" dirty="0">
              <a:solidFill>
                <a:srgbClr val="000000"/>
              </a:solidFill>
            </a:endParaRPr>
          </a:p>
          <a:p>
            <a:pPr lvl="1" eaLnBrk="1" hangingPunct="1">
              <a:lnSpc>
                <a:spcPct val="80000"/>
              </a:lnSpc>
            </a:pPr>
            <a:r>
              <a:rPr lang="en-US" altLang="en-US" dirty="0">
                <a:solidFill>
                  <a:srgbClr val="6600FF"/>
                </a:solidFill>
              </a:rPr>
              <a:t>Square and rectangular wire can also be made physically smaller than round wire and still contain the same surface area</a:t>
            </a:r>
            <a:endParaRPr lang="en-US" altLang="en-US" dirty="0"/>
          </a:p>
        </p:txBody>
      </p:sp>
      <p:pic>
        <p:nvPicPr>
          <p:cNvPr id="17412" name="Picture 4" descr="core material">
            <a:extLst>
              <a:ext uri="{FF2B5EF4-FFF2-40B4-BE49-F238E27FC236}">
                <a16:creationId xmlns:a16="http://schemas.microsoft.com/office/drawing/2014/main" id="{AB5916A7-9C03-460A-813D-0BEA8968B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876800"/>
            <a:ext cx="5334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descr="additional square wire">
            <a:extLst>
              <a:ext uri="{FF2B5EF4-FFF2-40B4-BE49-F238E27FC236}">
                <a16:creationId xmlns:a16="http://schemas.microsoft.com/office/drawing/2014/main" id="{F84C841D-E084-4356-B2E4-05298F29C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200" y="4953000"/>
            <a:ext cx="2082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6">
            <a:extLst>
              <a:ext uri="{FF2B5EF4-FFF2-40B4-BE49-F238E27FC236}">
                <a16:creationId xmlns:a16="http://schemas.microsoft.com/office/drawing/2014/main" id="{58652D99-E1B8-4F79-AF51-50D3BCEEF3B2}"/>
              </a:ext>
            </a:extLst>
          </p:cNvPr>
          <p:cNvSpPr>
            <a:spLocks noChangeArrowheads="1"/>
          </p:cNvSpPr>
          <p:nvPr/>
        </p:nvSpPr>
        <p:spPr bwMode="auto">
          <a:xfrm>
            <a:off x="1200150" y="6537325"/>
            <a:ext cx="3829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000">
                <a:solidFill>
                  <a:srgbClr val="000000"/>
                </a:solidFill>
              </a:rPr>
              <a:t>Square wire permits more turns than round wire in the same area</a:t>
            </a:r>
            <a:endParaRPr lang="en-US" altLang="en-US" sz="1800"/>
          </a:p>
        </p:txBody>
      </p:sp>
      <p:sp>
        <p:nvSpPr>
          <p:cNvPr id="17415" name="Rectangle 7">
            <a:extLst>
              <a:ext uri="{FF2B5EF4-FFF2-40B4-BE49-F238E27FC236}">
                <a16:creationId xmlns:a16="http://schemas.microsoft.com/office/drawing/2014/main" id="{D5977020-53CC-4B1F-A685-D2C9967A83A2}"/>
              </a:ext>
            </a:extLst>
          </p:cNvPr>
          <p:cNvSpPr>
            <a:spLocks noChangeArrowheads="1"/>
          </p:cNvSpPr>
          <p:nvPr/>
        </p:nvSpPr>
        <p:spPr bwMode="auto">
          <a:xfrm>
            <a:off x="6891338" y="6461125"/>
            <a:ext cx="1687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a:spcBef>
                <a:spcPct val="0"/>
              </a:spcBef>
              <a:buClrTx/>
              <a:buSzTx/>
              <a:buFontTx/>
              <a:buNone/>
            </a:pPr>
            <a:r>
              <a:rPr lang="en-US" altLang="en-US" sz="1000">
                <a:solidFill>
                  <a:srgbClr val="000000"/>
                </a:solidFill>
              </a:rPr>
              <a:t>Square wire contains more</a:t>
            </a:r>
          </a:p>
          <a:p>
            <a:pPr algn="ctr">
              <a:spcBef>
                <a:spcPct val="0"/>
              </a:spcBef>
              <a:buClrTx/>
              <a:buSzTx/>
              <a:buFontTx/>
              <a:buNone/>
            </a:pPr>
            <a:r>
              <a:rPr lang="en-US" altLang="en-US" sz="1000">
                <a:solidFill>
                  <a:srgbClr val="000000"/>
                </a:solidFill>
              </a:rPr>
              <a:t>surface than round wire</a:t>
            </a:r>
            <a:endParaRPr lang="en-US" altLang="en-US"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a:extLst>
              <a:ext uri="{FF2B5EF4-FFF2-40B4-BE49-F238E27FC236}">
                <a16:creationId xmlns:a16="http://schemas.microsoft.com/office/drawing/2014/main" id="{B349122E-962A-4C65-AC74-53AF01A8B6B0}"/>
              </a:ext>
            </a:extLst>
          </p:cNvPr>
          <p:cNvSpPr>
            <a:spLocks noGrp="1" noChangeArrowheads="1"/>
          </p:cNvSpPr>
          <p:nvPr>
            <p:ph type="title"/>
          </p:nvPr>
        </p:nvSpPr>
        <p:spPr/>
        <p:txBody>
          <a:bodyPr/>
          <a:lstStyle/>
          <a:p>
            <a:pPr eaLnBrk="1" hangingPunct="1"/>
            <a:r>
              <a:rPr lang="en-US" altLang="en-US" dirty="0">
                <a:solidFill>
                  <a:srgbClr val="FF0000"/>
                </a:solidFill>
              </a:rPr>
              <a:t>FIELD WINDINGS (</a:t>
            </a:r>
            <a:r>
              <a:rPr lang="en-US" altLang="en-US" dirty="0" err="1">
                <a:solidFill>
                  <a:srgbClr val="FF0000"/>
                </a:solidFill>
              </a:rPr>
              <a:t>Cont</a:t>
            </a:r>
            <a:r>
              <a:rPr lang="en-US" altLang="en-US" dirty="0">
                <a:solidFill>
                  <a:srgbClr val="FF0000"/>
                </a:solidFill>
              </a:rPr>
              <a:t>)</a:t>
            </a:r>
          </a:p>
        </p:txBody>
      </p:sp>
      <p:sp>
        <p:nvSpPr>
          <p:cNvPr id="18435" name="Rectangle 3">
            <a:extLst>
              <a:ext uri="{FF2B5EF4-FFF2-40B4-BE49-F238E27FC236}">
                <a16:creationId xmlns:a16="http://schemas.microsoft.com/office/drawing/2014/main" id="{587D97FF-9639-480D-8A9E-36C1B12E6146}"/>
              </a:ext>
            </a:extLst>
          </p:cNvPr>
          <p:cNvSpPr>
            <a:spLocks noGrp="1" noChangeArrowheads="1"/>
          </p:cNvSpPr>
          <p:nvPr>
            <p:ph type="body" idx="1"/>
          </p:nvPr>
        </p:nvSpPr>
        <p:spPr>
          <a:xfrm>
            <a:off x="628650" y="1825625"/>
            <a:ext cx="7886700" cy="3461992"/>
          </a:xfrm>
        </p:spPr>
        <p:txBody>
          <a:bodyPr>
            <a:normAutofit/>
          </a:bodyPr>
          <a:lstStyle/>
          <a:p>
            <a:pPr eaLnBrk="1" hangingPunct="1"/>
            <a:r>
              <a:rPr lang="en-US" altLang="en-US" dirty="0">
                <a:solidFill>
                  <a:srgbClr val="000000"/>
                </a:solidFill>
              </a:rPr>
              <a:t>Shunt field windings </a:t>
            </a:r>
          </a:p>
          <a:p>
            <a:pPr lvl="1" eaLnBrk="1" hangingPunct="1"/>
            <a:r>
              <a:rPr lang="en-US" altLang="en-US" sz="2800" dirty="0">
                <a:solidFill>
                  <a:srgbClr val="000000"/>
                </a:solidFill>
              </a:rPr>
              <a:t>is </a:t>
            </a:r>
            <a:r>
              <a:rPr lang="en-US" altLang="en-US" sz="2800" dirty="0">
                <a:solidFill>
                  <a:srgbClr val="6600FF"/>
                </a:solidFill>
              </a:rPr>
              <a:t>constructed with relatively many turns of small wire</a:t>
            </a:r>
            <a:r>
              <a:rPr lang="en-US" altLang="en-US" sz="2800" dirty="0">
                <a:solidFill>
                  <a:srgbClr val="000000"/>
                </a:solidFill>
              </a:rPr>
              <a:t>,</a:t>
            </a:r>
            <a:r>
              <a:rPr lang="en-US" altLang="en-US" sz="2800" dirty="0">
                <a:solidFill>
                  <a:srgbClr val="FF0000"/>
                </a:solidFill>
              </a:rPr>
              <a:t> thus</a:t>
            </a:r>
            <a:r>
              <a:rPr lang="en-US" altLang="en-US" sz="2800" dirty="0">
                <a:solidFill>
                  <a:srgbClr val="000000"/>
                </a:solidFill>
              </a:rPr>
              <a:t>, it has a much </a:t>
            </a:r>
            <a:r>
              <a:rPr lang="en-US" altLang="en-US" sz="2800" dirty="0">
                <a:solidFill>
                  <a:srgbClr val="6600FF"/>
                </a:solidFill>
              </a:rPr>
              <a:t>higher resistance than the series field</a:t>
            </a:r>
            <a:r>
              <a:rPr lang="en-US" altLang="en-US" sz="2800" dirty="0">
                <a:solidFill>
                  <a:srgbClr val="000000"/>
                </a:solidFill>
              </a:rPr>
              <a:t>. </a:t>
            </a:r>
          </a:p>
          <a:p>
            <a:pPr lvl="1" eaLnBrk="1" hangingPunct="1"/>
            <a:r>
              <a:rPr lang="en-US" altLang="en-US" sz="2800" dirty="0">
                <a:solidFill>
                  <a:srgbClr val="000000"/>
                </a:solidFill>
              </a:rPr>
              <a:t>is intended to be </a:t>
            </a:r>
            <a:r>
              <a:rPr lang="en-US" altLang="en-US" sz="2800" dirty="0">
                <a:solidFill>
                  <a:srgbClr val="6600FF"/>
                </a:solidFill>
              </a:rPr>
              <a:t>connected in parallel</a:t>
            </a:r>
            <a:r>
              <a:rPr lang="en-US" altLang="en-US" sz="2800" dirty="0">
                <a:solidFill>
                  <a:srgbClr val="000000"/>
                </a:solidFill>
              </a:rPr>
              <a:t> </a:t>
            </a:r>
            <a:r>
              <a:rPr lang="en-US" altLang="en-US" sz="2800" dirty="0">
                <a:solidFill>
                  <a:srgbClr val="6600FF"/>
                </a:solidFill>
              </a:rPr>
              <a:t>with</a:t>
            </a:r>
            <a:r>
              <a:rPr lang="en-US" altLang="en-US" sz="2800" dirty="0">
                <a:solidFill>
                  <a:srgbClr val="000000"/>
                </a:solidFill>
              </a:rPr>
              <a:t>, or shunt, </a:t>
            </a:r>
            <a:r>
              <a:rPr lang="en-US" altLang="en-US" sz="2800" dirty="0">
                <a:solidFill>
                  <a:srgbClr val="6600FF"/>
                </a:solidFill>
              </a:rPr>
              <a:t>the armature</a:t>
            </a:r>
            <a:r>
              <a:rPr lang="en-US" altLang="en-US" sz="2800" dirty="0">
                <a:solidFill>
                  <a:srgbClr val="000000"/>
                </a:solidFill>
              </a:rPr>
              <a:t>. </a:t>
            </a:r>
          </a:p>
          <a:p>
            <a:pPr lvl="1" eaLnBrk="1" hangingPunct="1"/>
            <a:r>
              <a:rPr lang="en-US" altLang="en-US" sz="2800" dirty="0">
                <a:solidFill>
                  <a:srgbClr val="6600FF"/>
                </a:solidFill>
              </a:rPr>
              <a:t>high resistance </a:t>
            </a:r>
            <a:r>
              <a:rPr lang="en-US" altLang="en-US" sz="2800" dirty="0">
                <a:solidFill>
                  <a:srgbClr val="000000"/>
                </a:solidFill>
              </a:rPr>
              <a:t>is used to</a:t>
            </a:r>
            <a:r>
              <a:rPr lang="en-US" altLang="en-US" sz="2800" dirty="0">
                <a:solidFill>
                  <a:srgbClr val="6600FF"/>
                </a:solidFill>
              </a:rPr>
              <a:t> limit current flow through the field</a:t>
            </a:r>
            <a:r>
              <a:rPr lang="en-US" altLang="en-US" sz="2800" dirty="0">
                <a:solidFill>
                  <a:srgbClr val="000000"/>
                </a:solidFill>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0D467CF0-8BD3-42E5-BCEE-FB80BE21E4E1}"/>
              </a:ext>
            </a:extLst>
          </p:cNvPr>
          <p:cNvSpPr txBox="1">
            <a:spLocks noChangeArrowheads="1"/>
          </p:cNvSpPr>
          <p:nvPr/>
        </p:nvSpPr>
        <p:spPr bwMode="auto">
          <a:xfrm>
            <a:off x="1828800" y="1006475"/>
            <a:ext cx="7407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3251" name="Text Box 2">
            <a:extLst>
              <a:ext uri="{FF2B5EF4-FFF2-40B4-BE49-F238E27FC236}">
                <a16:creationId xmlns:a16="http://schemas.microsoft.com/office/drawing/2014/main" id="{334BA004-C8F2-48D2-B728-465875943C64}"/>
              </a:ext>
            </a:extLst>
          </p:cNvPr>
          <p:cNvSpPr txBox="1">
            <a:spLocks noChangeArrowheads="1"/>
          </p:cNvSpPr>
          <p:nvPr/>
        </p:nvSpPr>
        <p:spPr bwMode="auto">
          <a:xfrm>
            <a:off x="1463675" y="685800"/>
            <a:ext cx="7954963"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3252" name="Text Box 3">
            <a:extLst>
              <a:ext uri="{FF2B5EF4-FFF2-40B4-BE49-F238E27FC236}">
                <a16:creationId xmlns:a16="http://schemas.microsoft.com/office/drawing/2014/main" id="{DAF7BC33-7259-461E-8C08-360B3AAFD22D}"/>
              </a:ext>
            </a:extLst>
          </p:cNvPr>
          <p:cNvSpPr txBox="1">
            <a:spLocks noChangeArrowheads="1"/>
          </p:cNvSpPr>
          <p:nvPr/>
        </p:nvSpPr>
        <p:spPr bwMode="auto">
          <a:xfrm>
            <a:off x="2103438" y="153988"/>
            <a:ext cx="4297362"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3253" name="Text Box 4">
            <a:extLst>
              <a:ext uri="{FF2B5EF4-FFF2-40B4-BE49-F238E27FC236}">
                <a16:creationId xmlns:a16="http://schemas.microsoft.com/office/drawing/2014/main" id="{F34139E6-CAD7-42B8-BFD5-D9DE01A02BCF}"/>
              </a:ext>
            </a:extLst>
          </p:cNvPr>
          <p:cNvSpPr txBox="1">
            <a:spLocks noChangeArrowheads="1"/>
          </p:cNvSpPr>
          <p:nvPr/>
        </p:nvSpPr>
        <p:spPr bwMode="auto">
          <a:xfrm>
            <a:off x="1844675" y="92075"/>
            <a:ext cx="68421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3254" name="Text Box 5">
            <a:extLst>
              <a:ext uri="{FF2B5EF4-FFF2-40B4-BE49-F238E27FC236}">
                <a16:creationId xmlns:a16="http://schemas.microsoft.com/office/drawing/2014/main" id="{A34091ED-4C83-456F-B81E-EC472060555C}"/>
              </a:ext>
            </a:extLst>
          </p:cNvPr>
          <p:cNvSpPr txBox="1">
            <a:spLocks noChangeArrowheads="1"/>
          </p:cNvSpPr>
          <p:nvPr/>
        </p:nvSpPr>
        <p:spPr bwMode="auto">
          <a:xfrm>
            <a:off x="1738313" y="150813"/>
            <a:ext cx="7680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3558" name="Text Box 6">
            <a:extLst>
              <a:ext uri="{FF2B5EF4-FFF2-40B4-BE49-F238E27FC236}">
                <a16:creationId xmlns:a16="http://schemas.microsoft.com/office/drawing/2014/main" id="{B16AF037-AF7A-4CF3-9D12-FD88F9377117}"/>
              </a:ext>
            </a:extLst>
          </p:cNvPr>
          <p:cNvSpPr txBox="1">
            <a:spLocks noChangeArrowheads="1"/>
          </p:cNvSpPr>
          <p:nvPr/>
        </p:nvSpPr>
        <p:spPr bwMode="auto">
          <a:xfrm>
            <a:off x="201060" y="17020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4400" dirty="0">
                <a:solidFill>
                  <a:srgbClr val="FF0000"/>
                </a:solidFill>
              </a:rPr>
              <a:t>Field system</a:t>
            </a:r>
          </a:p>
        </p:txBody>
      </p:sp>
      <p:sp>
        <p:nvSpPr>
          <p:cNvPr id="23559" name="Text Box 7">
            <a:extLst>
              <a:ext uri="{FF2B5EF4-FFF2-40B4-BE49-F238E27FC236}">
                <a16:creationId xmlns:a16="http://schemas.microsoft.com/office/drawing/2014/main" id="{380BE08B-350B-41F9-BCB4-C689486D4C92}"/>
              </a:ext>
            </a:extLst>
          </p:cNvPr>
          <p:cNvSpPr txBox="1">
            <a:spLocks noChangeArrowheads="1"/>
          </p:cNvSpPr>
          <p:nvPr/>
        </p:nvSpPr>
        <p:spPr bwMode="auto">
          <a:xfrm>
            <a:off x="1023385" y="1309688"/>
            <a:ext cx="7407275"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69875" indent="-269875">
              <a:spcBef>
                <a:spcPts val="8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ts val="525"/>
              </a:spcBef>
              <a:spcAft>
                <a:spcPts val="1425"/>
              </a:spcAft>
              <a:buClr>
                <a:srgbClr val="0BD0D9"/>
              </a:buClr>
              <a:buSzPct val="95000"/>
              <a:buFont typeface="Times New Roman" panose="02020603050405020304" pitchFamily="18" charset="0"/>
              <a:buBlip>
                <a:blip r:embed="rId3"/>
              </a:buBlip>
            </a:pPr>
            <a:r>
              <a:rPr lang="en-US" altLang="en-US" dirty="0">
                <a:solidFill>
                  <a:schemeClr val="tx1"/>
                </a:solidFill>
                <a:latin typeface="Constantia" panose="02030602050306030303" pitchFamily="18" charset="0"/>
              </a:rPr>
              <a:t>It is for uniform magnetic field within which the armature rotates.</a:t>
            </a:r>
          </a:p>
          <a:p>
            <a:pPr eaLnBrk="1" hangingPunct="1">
              <a:spcBef>
                <a:spcPts val="525"/>
              </a:spcBef>
              <a:spcAft>
                <a:spcPts val="1425"/>
              </a:spcAft>
              <a:buClr>
                <a:srgbClr val="0BD0D9"/>
              </a:buClr>
              <a:buSzPct val="95000"/>
              <a:buFont typeface="Times New Roman" panose="02020603050405020304" pitchFamily="18" charset="0"/>
              <a:buBlip>
                <a:blip r:embed="rId3"/>
              </a:buBlip>
            </a:pPr>
            <a:r>
              <a:rPr lang="en-US" altLang="en-US" dirty="0">
                <a:solidFill>
                  <a:schemeClr val="tx1"/>
                </a:solidFill>
                <a:latin typeface="Constantia" panose="02030602050306030303" pitchFamily="18" charset="0"/>
              </a:rPr>
              <a:t>Electromagnets are preferred in comparison with permanent magnets </a:t>
            </a:r>
          </a:p>
          <a:p>
            <a:pPr eaLnBrk="1" hangingPunct="1">
              <a:spcBef>
                <a:spcPts val="525"/>
              </a:spcBef>
              <a:spcAft>
                <a:spcPts val="1425"/>
              </a:spcAft>
              <a:buClr>
                <a:srgbClr val="0BD0D9"/>
              </a:buClr>
              <a:buSzPct val="95000"/>
              <a:buFont typeface="Times New Roman" panose="02020603050405020304" pitchFamily="18" charset="0"/>
              <a:buBlip>
                <a:blip r:embed="rId3"/>
              </a:buBlip>
            </a:pPr>
            <a:r>
              <a:rPr lang="en-US" altLang="en-US" dirty="0">
                <a:solidFill>
                  <a:schemeClr val="tx1"/>
                </a:solidFill>
                <a:latin typeface="Constantia" panose="02030602050306030303" pitchFamily="18" charset="0"/>
              </a:rPr>
              <a:t>They are cheap , smaller in size , produce greater magnetic effect and </a:t>
            </a:r>
          </a:p>
          <a:p>
            <a:pPr eaLnBrk="1" hangingPunct="1">
              <a:spcBef>
                <a:spcPts val="525"/>
              </a:spcBef>
              <a:spcAft>
                <a:spcPts val="1425"/>
              </a:spcAft>
              <a:buClr>
                <a:srgbClr val="0BD0D9"/>
              </a:buClr>
              <a:buSzPct val="95000"/>
              <a:buFont typeface="Times New Roman" panose="02020603050405020304" pitchFamily="18" charset="0"/>
              <a:buBlip>
                <a:blip r:embed="rId3"/>
              </a:buBlip>
            </a:pPr>
            <a:r>
              <a:rPr lang="en-US" altLang="en-US" dirty="0">
                <a:solidFill>
                  <a:schemeClr val="tx1"/>
                </a:solidFill>
                <a:latin typeface="Constantia" panose="02030602050306030303" pitchFamily="18" charset="0"/>
              </a:rPr>
              <a:t>Field strength can be varied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blinds(horizontal)">
                                      <p:cBhvr>
                                        <p:cTn id="7" dur="500"/>
                                        <p:tgtEl>
                                          <p:spTgt spid="23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3559"/>
                                        </p:tgtEl>
                                        <p:attrNameLst>
                                          <p:attrName>style.visibility</p:attrName>
                                        </p:attrNameLst>
                                      </p:cBhvr>
                                      <p:to>
                                        <p:strVal val="visible"/>
                                      </p:to>
                                    </p:set>
                                    <p:animEffect transition="in" filter="diamond(in)">
                                      <p:cBhvr>
                                        <p:cTn id="12" dur="20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p:bldP spid="235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a:extLst>
              <a:ext uri="{FF2B5EF4-FFF2-40B4-BE49-F238E27FC236}">
                <a16:creationId xmlns:a16="http://schemas.microsoft.com/office/drawing/2014/main" id="{CDFFCFD6-29B7-4063-B972-9EA265028C1C}"/>
              </a:ext>
            </a:extLst>
          </p:cNvPr>
          <p:cNvSpPr txBox="1">
            <a:spLocks noChangeArrowheads="1"/>
          </p:cNvSpPr>
          <p:nvPr/>
        </p:nvSpPr>
        <p:spPr bwMode="auto">
          <a:xfrm>
            <a:off x="1828800" y="1006475"/>
            <a:ext cx="7407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5299" name="Text Box 2">
            <a:extLst>
              <a:ext uri="{FF2B5EF4-FFF2-40B4-BE49-F238E27FC236}">
                <a16:creationId xmlns:a16="http://schemas.microsoft.com/office/drawing/2014/main" id="{6D4C3114-9170-46DD-B9DD-D279073567E1}"/>
              </a:ext>
            </a:extLst>
          </p:cNvPr>
          <p:cNvSpPr txBox="1">
            <a:spLocks noChangeArrowheads="1"/>
          </p:cNvSpPr>
          <p:nvPr/>
        </p:nvSpPr>
        <p:spPr bwMode="auto">
          <a:xfrm>
            <a:off x="1463675" y="685800"/>
            <a:ext cx="7954963"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5300" name="Text Box 3">
            <a:extLst>
              <a:ext uri="{FF2B5EF4-FFF2-40B4-BE49-F238E27FC236}">
                <a16:creationId xmlns:a16="http://schemas.microsoft.com/office/drawing/2014/main" id="{693CAB49-BFF8-4143-9CBB-10D01A3AB164}"/>
              </a:ext>
            </a:extLst>
          </p:cNvPr>
          <p:cNvSpPr txBox="1">
            <a:spLocks noChangeArrowheads="1"/>
          </p:cNvSpPr>
          <p:nvPr/>
        </p:nvSpPr>
        <p:spPr bwMode="auto">
          <a:xfrm>
            <a:off x="2103438" y="153988"/>
            <a:ext cx="4297362"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5301" name="Text Box 4">
            <a:extLst>
              <a:ext uri="{FF2B5EF4-FFF2-40B4-BE49-F238E27FC236}">
                <a16:creationId xmlns:a16="http://schemas.microsoft.com/office/drawing/2014/main" id="{ED72FD9F-397A-4B0A-8C39-2580C0FA107B}"/>
              </a:ext>
            </a:extLst>
          </p:cNvPr>
          <p:cNvSpPr txBox="1">
            <a:spLocks noChangeArrowheads="1"/>
          </p:cNvSpPr>
          <p:nvPr/>
        </p:nvSpPr>
        <p:spPr bwMode="auto">
          <a:xfrm>
            <a:off x="1844675" y="92075"/>
            <a:ext cx="68421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5302" name="Text Box 5">
            <a:extLst>
              <a:ext uri="{FF2B5EF4-FFF2-40B4-BE49-F238E27FC236}">
                <a16:creationId xmlns:a16="http://schemas.microsoft.com/office/drawing/2014/main" id="{E7D706B7-6EDE-4A76-8A90-93E90C459D41}"/>
              </a:ext>
            </a:extLst>
          </p:cNvPr>
          <p:cNvSpPr txBox="1">
            <a:spLocks noChangeArrowheads="1"/>
          </p:cNvSpPr>
          <p:nvPr/>
        </p:nvSpPr>
        <p:spPr bwMode="auto">
          <a:xfrm>
            <a:off x="1692274" y="315913"/>
            <a:ext cx="7680325"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4582" name="Text Box 6">
            <a:extLst>
              <a:ext uri="{FF2B5EF4-FFF2-40B4-BE49-F238E27FC236}">
                <a16:creationId xmlns:a16="http://schemas.microsoft.com/office/drawing/2014/main" id="{B29588B8-F2D9-45E1-9748-83DD57C6BDE8}"/>
              </a:ext>
            </a:extLst>
          </p:cNvPr>
          <p:cNvSpPr txBox="1">
            <a:spLocks noChangeArrowheads="1"/>
          </p:cNvSpPr>
          <p:nvPr/>
        </p:nvSpPr>
        <p:spPr bwMode="auto">
          <a:xfrm>
            <a:off x="556592" y="434975"/>
            <a:ext cx="7772400" cy="131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4400" dirty="0">
                <a:solidFill>
                  <a:srgbClr val="FF0000"/>
                </a:solidFill>
              </a:rPr>
              <a:t>Field system consists of the following parts</a:t>
            </a:r>
          </a:p>
        </p:txBody>
      </p:sp>
      <p:sp>
        <p:nvSpPr>
          <p:cNvPr id="24583" name="Text Box 7">
            <a:extLst>
              <a:ext uri="{FF2B5EF4-FFF2-40B4-BE49-F238E27FC236}">
                <a16:creationId xmlns:a16="http://schemas.microsoft.com/office/drawing/2014/main" id="{77189D4C-D704-454E-B31A-66BF6F6EB8AF}"/>
              </a:ext>
            </a:extLst>
          </p:cNvPr>
          <p:cNvSpPr txBox="1">
            <a:spLocks noChangeArrowheads="1"/>
          </p:cNvSpPr>
          <p:nvPr/>
        </p:nvSpPr>
        <p:spPr bwMode="auto">
          <a:xfrm>
            <a:off x="1738313" y="1935163"/>
            <a:ext cx="62660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69875" indent="-269875">
              <a:spcBef>
                <a:spcPts val="8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ts val="525"/>
              </a:spcBef>
              <a:spcAft>
                <a:spcPts val="1425"/>
              </a:spcAft>
              <a:buClr>
                <a:srgbClr val="0BD0D9"/>
              </a:buClr>
              <a:buFont typeface="Times New Roman" panose="02020603050405020304" pitchFamily="18" charset="0"/>
              <a:buBlip>
                <a:blip r:embed="rId3"/>
              </a:buBlip>
            </a:pPr>
            <a:r>
              <a:rPr lang="en-US" altLang="en-US" sz="3600" dirty="0">
                <a:solidFill>
                  <a:schemeClr val="tx1"/>
                </a:solidFill>
                <a:latin typeface="Constantia" panose="02030602050306030303" pitchFamily="18" charset="0"/>
              </a:rPr>
              <a:t>Yoke </a:t>
            </a:r>
          </a:p>
          <a:p>
            <a:pPr eaLnBrk="1" hangingPunct="1">
              <a:spcBef>
                <a:spcPts val="525"/>
              </a:spcBef>
              <a:spcAft>
                <a:spcPts val="1425"/>
              </a:spcAft>
              <a:buClr>
                <a:srgbClr val="0BD0D9"/>
              </a:buClr>
              <a:buFont typeface="Times New Roman" panose="02020603050405020304" pitchFamily="18" charset="0"/>
              <a:buBlip>
                <a:blip r:embed="rId3"/>
              </a:buBlip>
            </a:pPr>
            <a:r>
              <a:rPr lang="en-US" altLang="en-US" sz="3600" dirty="0">
                <a:solidFill>
                  <a:schemeClr val="tx1"/>
                </a:solidFill>
                <a:latin typeface="Constantia" panose="02030602050306030303" pitchFamily="18" charset="0"/>
              </a:rPr>
              <a:t>Pole cores</a:t>
            </a:r>
          </a:p>
          <a:p>
            <a:pPr eaLnBrk="1" hangingPunct="1">
              <a:spcBef>
                <a:spcPts val="525"/>
              </a:spcBef>
              <a:spcAft>
                <a:spcPts val="1425"/>
              </a:spcAft>
              <a:buClr>
                <a:srgbClr val="0BD0D9"/>
              </a:buClr>
              <a:buFont typeface="Times New Roman" panose="02020603050405020304" pitchFamily="18" charset="0"/>
              <a:buBlip>
                <a:blip r:embed="rId3"/>
              </a:buBlip>
            </a:pPr>
            <a:r>
              <a:rPr lang="en-US" altLang="en-US" sz="3600" dirty="0">
                <a:solidFill>
                  <a:schemeClr val="tx1"/>
                </a:solidFill>
                <a:latin typeface="Constantia" panose="02030602050306030303" pitchFamily="18" charset="0"/>
              </a:rPr>
              <a:t>Pole shoes </a:t>
            </a:r>
          </a:p>
          <a:p>
            <a:pPr eaLnBrk="1" hangingPunct="1">
              <a:spcBef>
                <a:spcPts val="525"/>
              </a:spcBef>
              <a:spcAft>
                <a:spcPts val="1425"/>
              </a:spcAft>
              <a:buClr>
                <a:srgbClr val="0BD0D9"/>
              </a:buClr>
              <a:buFont typeface="Times New Roman" panose="02020603050405020304" pitchFamily="18" charset="0"/>
              <a:buBlip>
                <a:blip r:embed="rId3"/>
              </a:buBlip>
            </a:pPr>
            <a:r>
              <a:rPr lang="en-US" altLang="en-US" sz="3600" dirty="0">
                <a:solidFill>
                  <a:schemeClr val="tx1"/>
                </a:solidFill>
                <a:latin typeface="Constantia" panose="02030602050306030303" pitchFamily="18" charset="0"/>
              </a:rPr>
              <a:t>Field coils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blinds(horizontal)">
                                      <p:cBhvr>
                                        <p:cTn id="7" dur="500"/>
                                        <p:tgtEl>
                                          <p:spTgt spid="24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583"/>
                                        </p:tgtEl>
                                        <p:attrNameLst>
                                          <p:attrName>style.visibility</p:attrName>
                                        </p:attrNameLst>
                                      </p:cBhvr>
                                      <p:to>
                                        <p:strVal val="visible"/>
                                      </p:to>
                                    </p:set>
                                    <p:anim calcmode="lin" valueType="num">
                                      <p:cBhvr additive="base">
                                        <p:cTn id="12" dur="500" fill="hold"/>
                                        <p:tgtEl>
                                          <p:spTgt spid="24583"/>
                                        </p:tgtEl>
                                        <p:attrNameLst>
                                          <p:attrName>ppt_x</p:attrName>
                                        </p:attrNameLst>
                                      </p:cBhvr>
                                      <p:tavLst>
                                        <p:tav tm="0">
                                          <p:val>
                                            <p:strVal val="#ppt_x"/>
                                          </p:val>
                                        </p:tav>
                                        <p:tav tm="100000">
                                          <p:val>
                                            <p:strVal val="#ppt_x"/>
                                          </p:val>
                                        </p:tav>
                                      </p:tavLst>
                                    </p:anim>
                                    <p:anim calcmode="lin" valueType="num">
                                      <p:cBhvr additive="base">
                                        <p:cTn id="13"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8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a:extLst>
              <a:ext uri="{FF2B5EF4-FFF2-40B4-BE49-F238E27FC236}">
                <a16:creationId xmlns:a16="http://schemas.microsoft.com/office/drawing/2014/main" id="{3B456EFA-DDE6-42FA-9BC1-0ABC10CEAA6B}"/>
              </a:ext>
            </a:extLst>
          </p:cNvPr>
          <p:cNvSpPr>
            <a:spLocks noGrp="1" noChangeArrowheads="1"/>
          </p:cNvSpPr>
          <p:nvPr>
            <p:ph type="title"/>
          </p:nvPr>
        </p:nvSpPr>
        <p:spPr/>
        <p:txBody>
          <a:bodyPr/>
          <a:lstStyle/>
          <a:p>
            <a:pPr eaLnBrk="1" hangingPunct="1"/>
            <a:r>
              <a:rPr lang="en-US" altLang="en-US" dirty="0">
                <a:solidFill>
                  <a:srgbClr val="FF0000"/>
                </a:solidFill>
              </a:rPr>
              <a:t>FIELD WINDINGS (</a:t>
            </a:r>
            <a:r>
              <a:rPr lang="en-US" altLang="en-US" dirty="0" err="1">
                <a:solidFill>
                  <a:srgbClr val="FF0000"/>
                </a:solidFill>
              </a:rPr>
              <a:t>Cont</a:t>
            </a:r>
            <a:r>
              <a:rPr lang="en-US" altLang="en-US" dirty="0">
                <a:solidFill>
                  <a:srgbClr val="FF0000"/>
                </a:solidFill>
              </a:rPr>
              <a:t>)</a:t>
            </a:r>
          </a:p>
        </p:txBody>
      </p:sp>
      <p:sp>
        <p:nvSpPr>
          <p:cNvPr id="19459" name="Rectangle 3">
            <a:extLst>
              <a:ext uri="{FF2B5EF4-FFF2-40B4-BE49-F238E27FC236}">
                <a16:creationId xmlns:a16="http://schemas.microsoft.com/office/drawing/2014/main" id="{2BD22812-F4FB-41EB-B74F-A4CACC7AA72C}"/>
              </a:ext>
            </a:extLst>
          </p:cNvPr>
          <p:cNvSpPr>
            <a:spLocks noGrp="1" noChangeArrowheads="1"/>
          </p:cNvSpPr>
          <p:nvPr>
            <p:ph type="body" sz="half" idx="1"/>
          </p:nvPr>
        </p:nvSpPr>
        <p:spPr>
          <a:xfrm>
            <a:off x="185530" y="1526623"/>
            <a:ext cx="4386470" cy="4547152"/>
          </a:xfrm>
        </p:spPr>
        <p:txBody>
          <a:bodyPr>
            <a:noAutofit/>
          </a:bodyPr>
          <a:lstStyle/>
          <a:p>
            <a:pPr eaLnBrk="1" hangingPunct="1">
              <a:lnSpc>
                <a:spcPct val="80000"/>
              </a:lnSpc>
            </a:pPr>
            <a:r>
              <a:rPr lang="en-US" altLang="en-US" dirty="0">
                <a:solidFill>
                  <a:srgbClr val="000000"/>
                </a:solidFill>
              </a:rPr>
              <a:t>When a </a:t>
            </a:r>
            <a:r>
              <a:rPr lang="en-US" altLang="en-US" dirty="0">
                <a:solidFill>
                  <a:srgbClr val="6600FF"/>
                </a:solidFill>
              </a:rPr>
              <a:t>DC machine </a:t>
            </a:r>
            <a:r>
              <a:rPr lang="en-US" altLang="en-US" dirty="0">
                <a:solidFill>
                  <a:srgbClr val="000000"/>
                </a:solidFill>
              </a:rPr>
              <a:t>uses both</a:t>
            </a:r>
            <a:r>
              <a:rPr lang="en-US" altLang="en-US" dirty="0">
                <a:solidFill>
                  <a:srgbClr val="6600FF"/>
                </a:solidFill>
              </a:rPr>
              <a:t> series and shunt fields</a:t>
            </a:r>
            <a:r>
              <a:rPr lang="en-US" altLang="en-US" dirty="0">
                <a:solidFill>
                  <a:srgbClr val="000000"/>
                </a:solidFill>
              </a:rPr>
              <a:t>, </a:t>
            </a:r>
            <a:r>
              <a:rPr lang="en-US" altLang="en-US" dirty="0">
                <a:solidFill>
                  <a:srgbClr val="6600FF"/>
                </a:solidFill>
              </a:rPr>
              <a:t>each pole piece will contain both windings</a:t>
            </a:r>
            <a:r>
              <a:rPr lang="en-US" altLang="en-US" dirty="0">
                <a:solidFill>
                  <a:srgbClr val="000000"/>
                </a:solidFill>
              </a:rPr>
              <a:t>.</a:t>
            </a:r>
          </a:p>
          <a:p>
            <a:pPr eaLnBrk="1" hangingPunct="1">
              <a:lnSpc>
                <a:spcPct val="80000"/>
              </a:lnSpc>
              <a:buFont typeface="Wingdings" panose="05000000000000000000" pitchFamily="2" charset="2"/>
              <a:buNone/>
            </a:pPr>
            <a:r>
              <a:rPr lang="en-US" altLang="en-US" dirty="0">
                <a:solidFill>
                  <a:srgbClr val="000000"/>
                </a:solidFill>
              </a:rPr>
              <a:t> </a:t>
            </a:r>
          </a:p>
          <a:p>
            <a:pPr eaLnBrk="1" hangingPunct="1">
              <a:lnSpc>
                <a:spcPct val="80000"/>
              </a:lnSpc>
            </a:pPr>
            <a:r>
              <a:rPr lang="en-US" altLang="en-US" dirty="0">
                <a:solidFill>
                  <a:srgbClr val="000000"/>
                </a:solidFill>
              </a:rPr>
              <a:t>The windings are wound on the pole pieces in such a manner that </a:t>
            </a:r>
            <a:r>
              <a:rPr lang="en-US" altLang="en-US" dirty="0">
                <a:solidFill>
                  <a:srgbClr val="6600FF"/>
                </a:solidFill>
              </a:rPr>
              <a:t>when current flows through the winding it will produce alternate magnetic polarities</a:t>
            </a:r>
            <a:r>
              <a:rPr lang="en-US" altLang="en-US" dirty="0"/>
              <a:t>. </a:t>
            </a:r>
          </a:p>
        </p:txBody>
      </p:sp>
      <p:pic>
        <p:nvPicPr>
          <p:cNvPr id="19460" name="Picture 4">
            <a:extLst>
              <a:ext uri="{FF2B5EF4-FFF2-40B4-BE49-F238E27FC236}">
                <a16:creationId xmlns:a16="http://schemas.microsoft.com/office/drawing/2014/main" id="{2AE334A1-9D06-4300-8333-41AB804618A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953000" y="2514600"/>
            <a:ext cx="3770313" cy="2801938"/>
          </a:xfrm>
          <a:noFill/>
        </p:spPr>
      </p:pic>
      <p:sp>
        <p:nvSpPr>
          <p:cNvPr id="19461" name="Rectangle 5">
            <a:extLst>
              <a:ext uri="{FF2B5EF4-FFF2-40B4-BE49-F238E27FC236}">
                <a16:creationId xmlns:a16="http://schemas.microsoft.com/office/drawing/2014/main" id="{C6C1C993-C6C3-4907-828D-232B83F0CF91}"/>
              </a:ext>
            </a:extLst>
          </p:cNvPr>
          <p:cNvSpPr>
            <a:spLocks noChangeArrowheads="1"/>
          </p:cNvSpPr>
          <p:nvPr/>
        </p:nvSpPr>
        <p:spPr bwMode="auto">
          <a:xfrm>
            <a:off x="4779963" y="5486400"/>
            <a:ext cx="40814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a:spcBef>
                <a:spcPct val="0"/>
              </a:spcBef>
              <a:buClrTx/>
              <a:buSzTx/>
              <a:buFontTx/>
              <a:buNone/>
            </a:pPr>
            <a:r>
              <a:rPr lang="en-US" altLang="en-US" sz="1000">
                <a:solidFill>
                  <a:srgbClr val="000000"/>
                </a:solidFill>
              </a:rPr>
              <a:t>Both series and shunt field windings are contained in each pole piece </a:t>
            </a:r>
            <a:endParaRPr lang="en-US" altLang="en-US" sz="1800"/>
          </a:p>
        </p:txBody>
      </p:sp>
      <p:sp>
        <p:nvSpPr>
          <p:cNvPr id="19462" name="Rectangle 6">
            <a:extLst>
              <a:ext uri="{FF2B5EF4-FFF2-40B4-BE49-F238E27FC236}">
                <a16:creationId xmlns:a16="http://schemas.microsoft.com/office/drawing/2014/main" id="{637F40B1-095C-4DA3-9F91-BD7949FDE88D}"/>
              </a:ext>
            </a:extLst>
          </p:cNvPr>
          <p:cNvSpPr>
            <a:spLocks noChangeArrowheads="1"/>
          </p:cNvSpPr>
          <p:nvPr/>
        </p:nvSpPr>
        <p:spPr bwMode="auto">
          <a:xfrm>
            <a:off x="5729288" y="6073775"/>
            <a:ext cx="168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800"/>
              <a:t>S – series field</a:t>
            </a:r>
          </a:p>
          <a:p>
            <a:pPr>
              <a:spcBef>
                <a:spcPct val="0"/>
              </a:spcBef>
              <a:buClrTx/>
              <a:buSzTx/>
              <a:buFontTx/>
              <a:buNone/>
            </a:pPr>
            <a:r>
              <a:rPr lang="en-US" altLang="en-US" sz="1800"/>
              <a:t>F – shunt field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a:extLst>
              <a:ext uri="{FF2B5EF4-FFF2-40B4-BE49-F238E27FC236}">
                <a16:creationId xmlns:a16="http://schemas.microsoft.com/office/drawing/2014/main" id="{A99C9838-1395-4A87-9659-45062D68454B}"/>
              </a:ext>
            </a:extLst>
          </p:cNvPr>
          <p:cNvSpPr>
            <a:spLocks noGrp="1" noChangeArrowheads="1"/>
          </p:cNvSpPr>
          <p:nvPr>
            <p:ph type="title"/>
          </p:nvPr>
        </p:nvSpPr>
        <p:spPr/>
        <p:txBody>
          <a:bodyPr/>
          <a:lstStyle/>
          <a:p>
            <a:pPr eaLnBrk="1" hangingPunct="1"/>
            <a:r>
              <a:rPr lang="en-US" altLang="en-US" dirty="0">
                <a:solidFill>
                  <a:srgbClr val="FF0000"/>
                </a:solidFill>
              </a:rPr>
              <a:t>MACHINE WINDINGS OVERVIEW</a:t>
            </a:r>
          </a:p>
        </p:txBody>
      </p:sp>
      <p:sp>
        <p:nvSpPr>
          <p:cNvPr id="102403" name="Text Box 3">
            <a:extLst>
              <a:ext uri="{FF2B5EF4-FFF2-40B4-BE49-F238E27FC236}">
                <a16:creationId xmlns:a16="http://schemas.microsoft.com/office/drawing/2014/main" id="{319E5F76-1ACE-4F79-AA63-5343CA40FF17}"/>
              </a:ext>
            </a:extLst>
          </p:cNvPr>
          <p:cNvSpPr txBox="1">
            <a:spLocks noChangeArrowheads="1"/>
          </p:cNvSpPr>
          <p:nvPr/>
        </p:nvSpPr>
        <p:spPr bwMode="auto">
          <a:xfrm>
            <a:off x="3886200" y="2438400"/>
            <a:ext cx="1019175" cy="376238"/>
          </a:xfrm>
          <a:prstGeom prst="rect">
            <a:avLst/>
          </a:prstGeom>
          <a:solidFill>
            <a:srgbClr val="FFFF99"/>
          </a:solidFill>
          <a:ln w="9525">
            <a:solidFill>
              <a:srgbClr val="000000"/>
            </a:solidFill>
            <a:miter lim="800000"/>
            <a:headEnd/>
            <a:tailEnd/>
          </a:ln>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800"/>
              <a:t>Winding</a:t>
            </a:r>
          </a:p>
        </p:txBody>
      </p:sp>
      <p:sp>
        <p:nvSpPr>
          <p:cNvPr id="102404" name="Text Box 4">
            <a:extLst>
              <a:ext uri="{FF2B5EF4-FFF2-40B4-BE49-F238E27FC236}">
                <a16:creationId xmlns:a16="http://schemas.microsoft.com/office/drawing/2014/main" id="{FE8F4697-FC81-4548-9D44-0C5814EBAB10}"/>
              </a:ext>
            </a:extLst>
          </p:cNvPr>
          <p:cNvSpPr txBox="1">
            <a:spLocks noChangeArrowheads="1"/>
          </p:cNvSpPr>
          <p:nvPr/>
        </p:nvSpPr>
        <p:spPr bwMode="auto">
          <a:xfrm>
            <a:off x="2128838" y="5257800"/>
            <a:ext cx="746125" cy="650875"/>
          </a:xfrm>
          <a:prstGeom prst="rect">
            <a:avLst/>
          </a:prstGeom>
          <a:solidFill>
            <a:srgbClr val="FFFF99"/>
          </a:solidFill>
          <a:ln w="9525">
            <a:solidFill>
              <a:srgbClr val="000000"/>
            </a:solidFill>
            <a:miter lim="800000"/>
            <a:headEnd/>
            <a:tailEnd/>
          </a:ln>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a:spcBef>
                <a:spcPct val="0"/>
              </a:spcBef>
              <a:buClrTx/>
              <a:buSzTx/>
              <a:buFontTx/>
              <a:buNone/>
            </a:pPr>
            <a:r>
              <a:rPr lang="en-US" altLang="en-US" sz="1800"/>
              <a:t>Lap</a:t>
            </a:r>
          </a:p>
          <a:p>
            <a:pPr algn="ctr">
              <a:spcBef>
                <a:spcPct val="0"/>
              </a:spcBef>
              <a:buClrTx/>
              <a:buSzTx/>
              <a:buFontTx/>
              <a:buNone/>
            </a:pPr>
            <a:r>
              <a:rPr lang="en-US" altLang="en-US" sz="1800"/>
              <a:t>C=2p</a:t>
            </a:r>
          </a:p>
        </p:txBody>
      </p:sp>
      <p:sp>
        <p:nvSpPr>
          <p:cNvPr id="102405" name="Text Box 5">
            <a:extLst>
              <a:ext uri="{FF2B5EF4-FFF2-40B4-BE49-F238E27FC236}">
                <a16:creationId xmlns:a16="http://schemas.microsoft.com/office/drawing/2014/main" id="{C9A1EC42-054A-4B57-BD70-C5018C303298}"/>
              </a:ext>
            </a:extLst>
          </p:cNvPr>
          <p:cNvSpPr txBox="1">
            <a:spLocks noChangeArrowheads="1"/>
          </p:cNvSpPr>
          <p:nvPr/>
        </p:nvSpPr>
        <p:spPr bwMode="auto">
          <a:xfrm>
            <a:off x="1062038" y="5257800"/>
            <a:ext cx="777875" cy="650875"/>
          </a:xfrm>
          <a:prstGeom prst="rect">
            <a:avLst/>
          </a:prstGeom>
          <a:solidFill>
            <a:srgbClr val="FFFF99"/>
          </a:solidFill>
          <a:ln w="9525">
            <a:solidFill>
              <a:srgbClr val="000000"/>
            </a:solidFill>
            <a:miter lim="800000"/>
            <a:headEnd/>
            <a:tailEnd/>
          </a:ln>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a:spcBef>
                <a:spcPct val="0"/>
              </a:spcBef>
              <a:buClrTx/>
              <a:buSzTx/>
              <a:buFontTx/>
              <a:buNone/>
            </a:pPr>
            <a:r>
              <a:rPr lang="en-US" altLang="en-US" sz="1800"/>
              <a:t>Wave</a:t>
            </a:r>
          </a:p>
          <a:p>
            <a:pPr algn="ctr">
              <a:spcBef>
                <a:spcPct val="0"/>
              </a:spcBef>
              <a:buClrTx/>
              <a:buSzTx/>
              <a:buFontTx/>
              <a:buNone/>
            </a:pPr>
            <a:r>
              <a:rPr lang="en-US" altLang="en-US" sz="1800"/>
              <a:t>C=2</a:t>
            </a:r>
          </a:p>
        </p:txBody>
      </p:sp>
      <p:sp>
        <p:nvSpPr>
          <p:cNvPr id="102406" name="Text Box 6">
            <a:extLst>
              <a:ext uri="{FF2B5EF4-FFF2-40B4-BE49-F238E27FC236}">
                <a16:creationId xmlns:a16="http://schemas.microsoft.com/office/drawing/2014/main" id="{6B05F1E4-423F-4550-9A3E-CE82523157E7}"/>
              </a:ext>
            </a:extLst>
          </p:cNvPr>
          <p:cNvSpPr txBox="1">
            <a:spLocks noChangeArrowheads="1"/>
          </p:cNvSpPr>
          <p:nvPr/>
        </p:nvSpPr>
        <p:spPr bwMode="auto">
          <a:xfrm>
            <a:off x="6929438" y="4648200"/>
            <a:ext cx="1285875" cy="650875"/>
          </a:xfrm>
          <a:prstGeom prst="rect">
            <a:avLst/>
          </a:prstGeom>
          <a:solidFill>
            <a:srgbClr val="FFFF99"/>
          </a:solidFill>
          <a:ln w="9525">
            <a:solidFill>
              <a:srgbClr val="000000"/>
            </a:solidFill>
            <a:miter lim="800000"/>
            <a:headEnd/>
            <a:tailEnd/>
          </a:ln>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lgn="ctr">
              <a:spcBef>
                <a:spcPct val="0"/>
              </a:spcBef>
              <a:buClrTx/>
              <a:buSzTx/>
              <a:buFontTx/>
              <a:buNone/>
            </a:pPr>
            <a:r>
              <a:rPr lang="en-US" altLang="en-US" sz="1800"/>
              <a:t>Separately</a:t>
            </a:r>
          </a:p>
          <a:p>
            <a:pPr algn="ctr">
              <a:spcBef>
                <a:spcPct val="0"/>
              </a:spcBef>
              <a:buClrTx/>
              <a:buSzTx/>
              <a:buFontTx/>
              <a:buNone/>
            </a:pPr>
            <a:r>
              <a:rPr lang="en-US" altLang="en-US" sz="1800"/>
              <a:t>Excited</a:t>
            </a:r>
          </a:p>
        </p:txBody>
      </p:sp>
      <p:sp>
        <p:nvSpPr>
          <p:cNvPr id="102407" name="Text Box 7">
            <a:extLst>
              <a:ext uri="{FF2B5EF4-FFF2-40B4-BE49-F238E27FC236}">
                <a16:creationId xmlns:a16="http://schemas.microsoft.com/office/drawing/2014/main" id="{D6FE233A-7996-4C0E-9B67-19845B02D547}"/>
              </a:ext>
            </a:extLst>
          </p:cNvPr>
          <p:cNvSpPr txBox="1">
            <a:spLocks noChangeArrowheads="1"/>
          </p:cNvSpPr>
          <p:nvPr/>
        </p:nvSpPr>
        <p:spPr bwMode="auto">
          <a:xfrm>
            <a:off x="3048000" y="5272088"/>
            <a:ext cx="968375" cy="376237"/>
          </a:xfrm>
          <a:prstGeom prst="rect">
            <a:avLst/>
          </a:prstGeom>
          <a:solidFill>
            <a:srgbClr val="FFFF99"/>
          </a:solidFill>
          <a:ln w="9525">
            <a:solidFill>
              <a:srgbClr val="000000"/>
            </a:solidFill>
            <a:miter lim="800000"/>
            <a:headEnd/>
            <a:tailEnd/>
          </a:ln>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800"/>
              <a:t>Frogleg</a:t>
            </a:r>
          </a:p>
        </p:txBody>
      </p:sp>
      <p:sp>
        <p:nvSpPr>
          <p:cNvPr id="102408" name="Text Box 8">
            <a:extLst>
              <a:ext uri="{FF2B5EF4-FFF2-40B4-BE49-F238E27FC236}">
                <a16:creationId xmlns:a16="http://schemas.microsoft.com/office/drawing/2014/main" id="{672C9F26-4B5C-42CC-8351-59F44E40C37B}"/>
              </a:ext>
            </a:extLst>
          </p:cNvPr>
          <p:cNvSpPr txBox="1">
            <a:spLocks noChangeArrowheads="1"/>
          </p:cNvSpPr>
          <p:nvPr/>
        </p:nvSpPr>
        <p:spPr bwMode="auto">
          <a:xfrm>
            <a:off x="4648200" y="4724400"/>
            <a:ext cx="1374775" cy="376238"/>
          </a:xfrm>
          <a:prstGeom prst="rect">
            <a:avLst/>
          </a:prstGeom>
          <a:solidFill>
            <a:srgbClr val="FFFF99"/>
          </a:solidFill>
          <a:ln w="9525">
            <a:solidFill>
              <a:srgbClr val="000000"/>
            </a:solidFill>
            <a:miter lim="800000"/>
            <a:headEnd/>
            <a:tailEnd/>
          </a:ln>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800"/>
              <a:t>Self excited</a:t>
            </a:r>
          </a:p>
        </p:txBody>
      </p:sp>
      <p:grpSp>
        <p:nvGrpSpPr>
          <p:cNvPr id="2" name="Group 9">
            <a:extLst>
              <a:ext uri="{FF2B5EF4-FFF2-40B4-BE49-F238E27FC236}">
                <a16:creationId xmlns:a16="http://schemas.microsoft.com/office/drawing/2014/main" id="{6E7C4BD7-8A81-48D6-8522-E825BE25FB98}"/>
              </a:ext>
            </a:extLst>
          </p:cNvPr>
          <p:cNvGrpSpPr>
            <a:grpSpLocks/>
          </p:cNvGrpSpPr>
          <p:nvPr/>
        </p:nvGrpSpPr>
        <p:grpSpPr bwMode="auto">
          <a:xfrm>
            <a:off x="1949450" y="2819400"/>
            <a:ext cx="4765675" cy="1443038"/>
            <a:chOff x="1228" y="1776"/>
            <a:chExt cx="3002" cy="909"/>
          </a:xfrm>
        </p:grpSpPr>
        <p:sp>
          <p:nvSpPr>
            <p:cNvPr id="20502" name="Text Box 10">
              <a:extLst>
                <a:ext uri="{FF2B5EF4-FFF2-40B4-BE49-F238E27FC236}">
                  <a16:creationId xmlns:a16="http://schemas.microsoft.com/office/drawing/2014/main" id="{21D24662-5FC2-4868-A535-E4AA5D21532D}"/>
                </a:ext>
              </a:extLst>
            </p:cNvPr>
            <p:cNvSpPr txBox="1">
              <a:spLocks noChangeArrowheads="1"/>
            </p:cNvSpPr>
            <p:nvPr/>
          </p:nvSpPr>
          <p:spPr bwMode="auto">
            <a:xfrm>
              <a:off x="1228" y="2400"/>
              <a:ext cx="698" cy="237"/>
            </a:xfrm>
            <a:prstGeom prst="rect">
              <a:avLst/>
            </a:prstGeom>
            <a:solidFill>
              <a:srgbClr val="FFFF99"/>
            </a:solidFill>
            <a:ln w="9525">
              <a:solidFill>
                <a:srgbClr val="000000"/>
              </a:solidFill>
              <a:miter lim="800000"/>
              <a:headEnd/>
              <a:tailEnd/>
            </a:ln>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800"/>
                <a:t>armature</a:t>
              </a:r>
            </a:p>
          </p:txBody>
        </p:sp>
        <p:sp>
          <p:nvSpPr>
            <p:cNvPr id="20503" name="Text Box 11">
              <a:extLst>
                <a:ext uri="{FF2B5EF4-FFF2-40B4-BE49-F238E27FC236}">
                  <a16:creationId xmlns:a16="http://schemas.microsoft.com/office/drawing/2014/main" id="{BA2BDE26-AD10-41FD-B4ED-02ADBE3E9BA5}"/>
                </a:ext>
              </a:extLst>
            </p:cNvPr>
            <p:cNvSpPr txBox="1">
              <a:spLocks noChangeArrowheads="1"/>
            </p:cNvSpPr>
            <p:nvPr/>
          </p:nvSpPr>
          <p:spPr bwMode="auto">
            <a:xfrm>
              <a:off x="3844" y="2448"/>
              <a:ext cx="386" cy="237"/>
            </a:xfrm>
            <a:prstGeom prst="rect">
              <a:avLst/>
            </a:prstGeom>
            <a:solidFill>
              <a:srgbClr val="FFFF99"/>
            </a:solidFill>
            <a:ln w="9525">
              <a:solidFill>
                <a:srgbClr val="000000"/>
              </a:solidFill>
              <a:miter lim="800000"/>
              <a:headEnd/>
              <a:tailEnd/>
            </a:ln>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800"/>
                <a:t>field</a:t>
              </a:r>
            </a:p>
          </p:txBody>
        </p:sp>
        <p:sp>
          <p:nvSpPr>
            <p:cNvPr id="20504" name="Freeform 12">
              <a:extLst>
                <a:ext uri="{FF2B5EF4-FFF2-40B4-BE49-F238E27FC236}">
                  <a16:creationId xmlns:a16="http://schemas.microsoft.com/office/drawing/2014/main" id="{BDDCFB09-027B-4E1A-9ABA-135C2046B8FD}"/>
                </a:ext>
              </a:extLst>
            </p:cNvPr>
            <p:cNvSpPr>
              <a:spLocks/>
            </p:cNvSpPr>
            <p:nvPr/>
          </p:nvSpPr>
          <p:spPr bwMode="auto">
            <a:xfrm>
              <a:off x="1563" y="1776"/>
              <a:ext cx="1125" cy="617"/>
            </a:xfrm>
            <a:custGeom>
              <a:avLst/>
              <a:gdLst>
                <a:gd name="T0" fmla="*/ 1125 w 1125"/>
                <a:gd name="T1" fmla="*/ 0 h 617"/>
                <a:gd name="T2" fmla="*/ 0 w 1125"/>
                <a:gd name="T3" fmla="*/ 617 h 617"/>
                <a:gd name="T4" fmla="*/ 0 60000 65536"/>
                <a:gd name="T5" fmla="*/ 0 60000 65536"/>
                <a:gd name="T6" fmla="*/ 0 w 1125"/>
                <a:gd name="T7" fmla="*/ 0 h 617"/>
                <a:gd name="T8" fmla="*/ 1125 w 1125"/>
                <a:gd name="T9" fmla="*/ 617 h 617"/>
              </a:gdLst>
              <a:ahLst/>
              <a:cxnLst>
                <a:cxn ang="T4">
                  <a:pos x="T0" y="T1"/>
                </a:cxn>
                <a:cxn ang="T5">
                  <a:pos x="T2" y="T3"/>
                </a:cxn>
              </a:cxnLst>
              <a:rect l="T6" t="T7" r="T8" b="T9"/>
              <a:pathLst>
                <a:path w="1125" h="617">
                  <a:moveTo>
                    <a:pt x="1125" y="0"/>
                  </a:moveTo>
                  <a:lnTo>
                    <a:pt x="0" y="617"/>
                  </a:lnTo>
                </a:path>
              </a:pathLst>
            </a:custGeom>
            <a:solidFill>
              <a:srgbClr val="FFFF99"/>
            </a:solidFill>
            <a:ln w="9525">
              <a:solidFill>
                <a:srgbClr val="000000"/>
              </a:solidFill>
              <a:round/>
              <a:headEnd/>
              <a:tailEnd type="triangle" w="med" len="med"/>
            </a:ln>
          </p:spPr>
          <p:txBody>
            <a:bodyPr/>
            <a:lstStyle/>
            <a:p>
              <a:endParaRPr lang="en-US"/>
            </a:p>
          </p:txBody>
        </p:sp>
        <p:sp>
          <p:nvSpPr>
            <p:cNvPr id="20505" name="Line 13">
              <a:extLst>
                <a:ext uri="{FF2B5EF4-FFF2-40B4-BE49-F238E27FC236}">
                  <a16:creationId xmlns:a16="http://schemas.microsoft.com/office/drawing/2014/main" id="{4C3B99AB-C192-449F-8491-F7E06FB68199}"/>
                </a:ext>
              </a:extLst>
            </p:cNvPr>
            <p:cNvSpPr>
              <a:spLocks noChangeShapeType="1"/>
            </p:cNvSpPr>
            <p:nvPr/>
          </p:nvSpPr>
          <p:spPr bwMode="auto">
            <a:xfrm>
              <a:off x="2784" y="1776"/>
              <a:ext cx="1104" cy="6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02414" name="Line 14">
            <a:extLst>
              <a:ext uri="{FF2B5EF4-FFF2-40B4-BE49-F238E27FC236}">
                <a16:creationId xmlns:a16="http://schemas.microsoft.com/office/drawing/2014/main" id="{0EB12797-DC31-41A0-BF26-D2613E3986F0}"/>
              </a:ext>
            </a:extLst>
          </p:cNvPr>
          <p:cNvSpPr>
            <a:spLocks noChangeShapeType="1"/>
          </p:cNvSpPr>
          <p:nvPr/>
        </p:nvSpPr>
        <p:spPr bwMode="auto">
          <a:xfrm flipH="1">
            <a:off x="1524000" y="4191000"/>
            <a:ext cx="762000" cy="99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15" name="Line 15">
            <a:extLst>
              <a:ext uri="{FF2B5EF4-FFF2-40B4-BE49-F238E27FC236}">
                <a16:creationId xmlns:a16="http://schemas.microsoft.com/office/drawing/2014/main" id="{75F71B6F-EFD9-46E7-B878-6885BB7F407F}"/>
              </a:ext>
            </a:extLst>
          </p:cNvPr>
          <p:cNvSpPr>
            <a:spLocks noChangeShapeType="1"/>
          </p:cNvSpPr>
          <p:nvPr/>
        </p:nvSpPr>
        <p:spPr bwMode="auto">
          <a:xfrm>
            <a:off x="2743200" y="4191000"/>
            <a:ext cx="685800" cy="1066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16" name="Line 16">
            <a:extLst>
              <a:ext uri="{FF2B5EF4-FFF2-40B4-BE49-F238E27FC236}">
                <a16:creationId xmlns:a16="http://schemas.microsoft.com/office/drawing/2014/main" id="{470DBAEF-1F5C-41A5-9F81-928CBCFD2F21}"/>
              </a:ext>
            </a:extLst>
          </p:cNvPr>
          <p:cNvSpPr>
            <a:spLocks noChangeShapeType="1"/>
          </p:cNvSpPr>
          <p:nvPr/>
        </p:nvSpPr>
        <p:spPr bwMode="auto">
          <a:xfrm>
            <a:off x="2514600" y="4267200"/>
            <a:ext cx="0" cy="914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17" name="Line 17">
            <a:extLst>
              <a:ext uri="{FF2B5EF4-FFF2-40B4-BE49-F238E27FC236}">
                <a16:creationId xmlns:a16="http://schemas.microsoft.com/office/drawing/2014/main" id="{9CC32AC3-038C-4429-998B-B0B9347E412A}"/>
              </a:ext>
            </a:extLst>
          </p:cNvPr>
          <p:cNvSpPr>
            <a:spLocks noChangeShapeType="1"/>
          </p:cNvSpPr>
          <p:nvPr/>
        </p:nvSpPr>
        <p:spPr bwMode="auto">
          <a:xfrm flipH="1">
            <a:off x="5410200" y="4267200"/>
            <a:ext cx="76200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18" name="Line 18">
            <a:extLst>
              <a:ext uri="{FF2B5EF4-FFF2-40B4-BE49-F238E27FC236}">
                <a16:creationId xmlns:a16="http://schemas.microsoft.com/office/drawing/2014/main" id="{04B3AF71-CBE7-4F19-BF5F-2B391FC856E0}"/>
              </a:ext>
            </a:extLst>
          </p:cNvPr>
          <p:cNvSpPr>
            <a:spLocks noChangeShapeType="1"/>
          </p:cNvSpPr>
          <p:nvPr/>
        </p:nvSpPr>
        <p:spPr bwMode="auto">
          <a:xfrm>
            <a:off x="6553200" y="4267200"/>
            <a:ext cx="68580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 name="Group 19">
            <a:extLst>
              <a:ext uri="{FF2B5EF4-FFF2-40B4-BE49-F238E27FC236}">
                <a16:creationId xmlns:a16="http://schemas.microsoft.com/office/drawing/2014/main" id="{D3501BB6-252B-4D63-BE70-2DF0C9770A9B}"/>
              </a:ext>
            </a:extLst>
          </p:cNvPr>
          <p:cNvGrpSpPr>
            <a:grpSpLocks/>
          </p:cNvGrpSpPr>
          <p:nvPr/>
        </p:nvGrpSpPr>
        <p:grpSpPr bwMode="auto">
          <a:xfrm>
            <a:off x="3886200" y="5105400"/>
            <a:ext cx="3165475" cy="1304925"/>
            <a:chOff x="2448" y="3216"/>
            <a:chExt cx="1994" cy="822"/>
          </a:xfrm>
        </p:grpSpPr>
        <p:sp>
          <p:nvSpPr>
            <p:cNvPr id="20496" name="Text Box 20">
              <a:extLst>
                <a:ext uri="{FF2B5EF4-FFF2-40B4-BE49-F238E27FC236}">
                  <a16:creationId xmlns:a16="http://schemas.microsoft.com/office/drawing/2014/main" id="{1E2BE510-2544-4F8A-B4E6-85B2FA556632}"/>
                </a:ext>
              </a:extLst>
            </p:cNvPr>
            <p:cNvSpPr txBox="1">
              <a:spLocks noChangeArrowheads="1"/>
            </p:cNvSpPr>
            <p:nvPr/>
          </p:nvSpPr>
          <p:spPr bwMode="auto">
            <a:xfrm>
              <a:off x="2448" y="3801"/>
              <a:ext cx="506" cy="237"/>
            </a:xfrm>
            <a:prstGeom prst="rect">
              <a:avLst/>
            </a:prstGeom>
            <a:solidFill>
              <a:srgbClr val="FFFF99"/>
            </a:solidFill>
            <a:ln w="9525">
              <a:solidFill>
                <a:srgbClr val="000000"/>
              </a:solidFill>
              <a:miter lim="800000"/>
              <a:headEnd/>
              <a:tailEnd/>
            </a:ln>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800"/>
                <a:t>series</a:t>
              </a:r>
            </a:p>
          </p:txBody>
        </p:sp>
        <p:sp>
          <p:nvSpPr>
            <p:cNvPr id="20497" name="Text Box 21">
              <a:extLst>
                <a:ext uri="{FF2B5EF4-FFF2-40B4-BE49-F238E27FC236}">
                  <a16:creationId xmlns:a16="http://schemas.microsoft.com/office/drawing/2014/main" id="{560E1D7E-2481-48AA-AA06-E4230A055E41}"/>
                </a:ext>
              </a:extLst>
            </p:cNvPr>
            <p:cNvSpPr txBox="1">
              <a:spLocks noChangeArrowheads="1"/>
            </p:cNvSpPr>
            <p:nvPr/>
          </p:nvSpPr>
          <p:spPr bwMode="auto">
            <a:xfrm>
              <a:off x="3072" y="3801"/>
              <a:ext cx="474" cy="237"/>
            </a:xfrm>
            <a:prstGeom prst="rect">
              <a:avLst/>
            </a:prstGeom>
            <a:solidFill>
              <a:srgbClr val="FFFF99"/>
            </a:solidFill>
            <a:ln w="9525">
              <a:solidFill>
                <a:srgbClr val="000000"/>
              </a:solidFill>
              <a:miter lim="800000"/>
              <a:headEnd/>
              <a:tailEnd/>
            </a:ln>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800"/>
                <a:t>shunt</a:t>
              </a:r>
            </a:p>
          </p:txBody>
        </p:sp>
        <p:sp>
          <p:nvSpPr>
            <p:cNvPr id="20498" name="Text Box 22">
              <a:extLst>
                <a:ext uri="{FF2B5EF4-FFF2-40B4-BE49-F238E27FC236}">
                  <a16:creationId xmlns:a16="http://schemas.microsoft.com/office/drawing/2014/main" id="{498A2C2F-CB92-46C7-A88B-EC78C6AB3209}"/>
                </a:ext>
              </a:extLst>
            </p:cNvPr>
            <p:cNvSpPr txBox="1">
              <a:spLocks noChangeArrowheads="1"/>
            </p:cNvSpPr>
            <p:nvPr/>
          </p:nvSpPr>
          <p:spPr bwMode="auto">
            <a:xfrm>
              <a:off x="3648" y="3801"/>
              <a:ext cx="794" cy="237"/>
            </a:xfrm>
            <a:prstGeom prst="rect">
              <a:avLst/>
            </a:prstGeom>
            <a:solidFill>
              <a:srgbClr val="FFFF99"/>
            </a:solidFill>
            <a:ln w="9525">
              <a:solidFill>
                <a:srgbClr val="000000"/>
              </a:solidFill>
              <a:miter lim="800000"/>
              <a:headEnd/>
              <a:tailEnd/>
            </a:ln>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r>
                <a:rPr lang="en-US" altLang="en-US" sz="1800"/>
                <a:t>compound</a:t>
              </a:r>
            </a:p>
          </p:txBody>
        </p:sp>
        <p:sp>
          <p:nvSpPr>
            <p:cNvPr id="20499" name="Line 23">
              <a:extLst>
                <a:ext uri="{FF2B5EF4-FFF2-40B4-BE49-F238E27FC236}">
                  <a16:creationId xmlns:a16="http://schemas.microsoft.com/office/drawing/2014/main" id="{4DF0B3B8-18C0-4B78-A1E0-348BC2CBF1C2}"/>
                </a:ext>
              </a:extLst>
            </p:cNvPr>
            <p:cNvSpPr>
              <a:spLocks noChangeShapeType="1"/>
            </p:cNvSpPr>
            <p:nvPr/>
          </p:nvSpPr>
          <p:spPr bwMode="auto">
            <a:xfrm flipH="1">
              <a:off x="2784" y="3216"/>
              <a:ext cx="384" cy="52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0" name="Line 24">
              <a:extLst>
                <a:ext uri="{FF2B5EF4-FFF2-40B4-BE49-F238E27FC236}">
                  <a16:creationId xmlns:a16="http://schemas.microsoft.com/office/drawing/2014/main" id="{130FFAC3-185A-4A83-ACB3-9AF370E9D32C}"/>
                </a:ext>
              </a:extLst>
            </p:cNvPr>
            <p:cNvSpPr>
              <a:spLocks noChangeShapeType="1"/>
            </p:cNvSpPr>
            <p:nvPr/>
          </p:nvSpPr>
          <p:spPr bwMode="auto">
            <a:xfrm>
              <a:off x="3312" y="3216"/>
              <a:ext cx="0" cy="52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1" name="Line 25">
              <a:extLst>
                <a:ext uri="{FF2B5EF4-FFF2-40B4-BE49-F238E27FC236}">
                  <a16:creationId xmlns:a16="http://schemas.microsoft.com/office/drawing/2014/main" id="{7B9CF2DB-26BC-470B-92DE-040B464839FC}"/>
                </a:ext>
              </a:extLst>
            </p:cNvPr>
            <p:cNvSpPr>
              <a:spLocks noChangeShapeType="1"/>
            </p:cNvSpPr>
            <p:nvPr/>
          </p:nvSpPr>
          <p:spPr bwMode="auto">
            <a:xfrm>
              <a:off x="3504" y="3216"/>
              <a:ext cx="336" cy="52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0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0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24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4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0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animBg="1"/>
      <p:bldP spid="102404" grpId="0" animBg="1"/>
      <p:bldP spid="102405" grpId="0" animBg="1"/>
      <p:bldP spid="102406" grpId="0" animBg="1"/>
      <p:bldP spid="102407" grpId="0" animBg="1"/>
      <p:bldP spid="10240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a:extLst>
              <a:ext uri="{FF2B5EF4-FFF2-40B4-BE49-F238E27FC236}">
                <a16:creationId xmlns:a16="http://schemas.microsoft.com/office/drawing/2014/main" id="{9DA71A54-4890-43F3-8435-7E6541CE1B9A}"/>
              </a:ext>
            </a:extLst>
          </p:cNvPr>
          <p:cNvSpPr txBox="1">
            <a:spLocks noChangeArrowheads="1"/>
          </p:cNvSpPr>
          <p:nvPr/>
        </p:nvSpPr>
        <p:spPr bwMode="auto">
          <a:xfrm>
            <a:off x="1828800" y="1006475"/>
            <a:ext cx="7407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9395" name="Text Box 2">
            <a:extLst>
              <a:ext uri="{FF2B5EF4-FFF2-40B4-BE49-F238E27FC236}">
                <a16:creationId xmlns:a16="http://schemas.microsoft.com/office/drawing/2014/main" id="{9EF49599-A670-4E4C-ABC8-7C7654A4927B}"/>
              </a:ext>
            </a:extLst>
          </p:cNvPr>
          <p:cNvSpPr txBox="1">
            <a:spLocks noChangeArrowheads="1"/>
          </p:cNvSpPr>
          <p:nvPr/>
        </p:nvSpPr>
        <p:spPr bwMode="auto">
          <a:xfrm>
            <a:off x="921026" y="3068637"/>
            <a:ext cx="7954963"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9396" name="Text Box 3">
            <a:extLst>
              <a:ext uri="{FF2B5EF4-FFF2-40B4-BE49-F238E27FC236}">
                <a16:creationId xmlns:a16="http://schemas.microsoft.com/office/drawing/2014/main" id="{286725B9-2DDB-45D5-B263-F1B8D6E58A42}"/>
              </a:ext>
            </a:extLst>
          </p:cNvPr>
          <p:cNvSpPr txBox="1">
            <a:spLocks noChangeArrowheads="1"/>
          </p:cNvSpPr>
          <p:nvPr/>
        </p:nvSpPr>
        <p:spPr bwMode="auto">
          <a:xfrm>
            <a:off x="2103438" y="153988"/>
            <a:ext cx="4297362"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9397" name="Text Box 4">
            <a:extLst>
              <a:ext uri="{FF2B5EF4-FFF2-40B4-BE49-F238E27FC236}">
                <a16:creationId xmlns:a16="http://schemas.microsoft.com/office/drawing/2014/main" id="{EC1468C0-187C-4107-A609-E522797C5971}"/>
              </a:ext>
            </a:extLst>
          </p:cNvPr>
          <p:cNvSpPr txBox="1">
            <a:spLocks noChangeArrowheads="1"/>
          </p:cNvSpPr>
          <p:nvPr/>
        </p:nvSpPr>
        <p:spPr bwMode="auto">
          <a:xfrm>
            <a:off x="1844675" y="92075"/>
            <a:ext cx="68421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9398" name="Text Box 5">
            <a:extLst>
              <a:ext uri="{FF2B5EF4-FFF2-40B4-BE49-F238E27FC236}">
                <a16:creationId xmlns:a16="http://schemas.microsoft.com/office/drawing/2014/main" id="{2A6D8BD0-7249-4A3B-83F7-A819A3AF993E}"/>
              </a:ext>
            </a:extLst>
          </p:cNvPr>
          <p:cNvSpPr txBox="1">
            <a:spLocks noChangeArrowheads="1"/>
          </p:cNvSpPr>
          <p:nvPr/>
        </p:nvSpPr>
        <p:spPr bwMode="auto">
          <a:xfrm>
            <a:off x="1463675" y="92075"/>
            <a:ext cx="7680325"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6630" name="Text Box 6">
            <a:extLst>
              <a:ext uri="{FF2B5EF4-FFF2-40B4-BE49-F238E27FC236}">
                <a16:creationId xmlns:a16="http://schemas.microsoft.com/office/drawing/2014/main" id="{EFB9B7FD-D03C-4EE8-BB35-545E8C48CE7A}"/>
              </a:ext>
            </a:extLst>
          </p:cNvPr>
          <p:cNvSpPr txBox="1">
            <a:spLocks noChangeArrowheads="1"/>
          </p:cNvSpPr>
          <p:nvPr/>
        </p:nvSpPr>
        <p:spPr bwMode="auto">
          <a:xfrm>
            <a:off x="137319" y="217764"/>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5000" dirty="0">
                <a:solidFill>
                  <a:srgbClr val="FF0000"/>
                </a:solidFill>
              </a:rPr>
              <a:t> Commutator </a:t>
            </a:r>
          </a:p>
        </p:txBody>
      </p:sp>
      <p:sp>
        <p:nvSpPr>
          <p:cNvPr id="26631" name="Text Box 7">
            <a:extLst>
              <a:ext uri="{FF2B5EF4-FFF2-40B4-BE49-F238E27FC236}">
                <a16:creationId xmlns:a16="http://schemas.microsoft.com/office/drawing/2014/main" id="{DC8CA601-4534-415C-8477-254225B3131B}"/>
              </a:ext>
            </a:extLst>
          </p:cNvPr>
          <p:cNvSpPr txBox="1">
            <a:spLocks noChangeArrowheads="1"/>
          </p:cNvSpPr>
          <p:nvPr/>
        </p:nvSpPr>
        <p:spPr bwMode="auto">
          <a:xfrm>
            <a:off x="1071839" y="1139032"/>
            <a:ext cx="7804150"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ts val="525"/>
              </a:spcBef>
              <a:spcAft>
                <a:spcPts val="1425"/>
              </a:spcAft>
              <a:buClrTx/>
              <a:buFontTx/>
              <a:buNone/>
            </a:pPr>
            <a:r>
              <a:rPr lang="en-US" altLang="en-US" sz="2600" dirty="0">
                <a:solidFill>
                  <a:schemeClr val="tx1"/>
                </a:solidFill>
                <a:latin typeface="Constantia" panose="02030602050306030303" pitchFamily="18" charset="0"/>
              </a:rPr>
              <a:t>Connect with external circuit </a:t>
            </a:r>
          </a:p>
          <a:p>
            <a:pPr eaLnBrk="1" hangingPunct="1">
              <a:spcBef>
                <a:spcPts val="525"/>
              </a:spcBef>
              <a:spcAft>
                <a:spcPts val="1425"/>
              </a:spcAft>
              <a:buClrTx/>
              <a:buFontTx/>
              <a:buNone/>
            </a:pPr>
            <a:r>
              <a:rPr lang="en-US" altLang="en-US" sz="2600" dirty="0">
                <a:solidFill>
                  <a:schemeClr val="tx1"/>
                </a:solidFill>
                <a:latin typeface="Constantia" panose="02030602050306030303" pitchFamily="18" charset="0"/>
              </a:rPr>
              <a:t>Converts ac into unidirectional current </a:t>
            </a:r>
          </a:p>
          <a:p>
            <a:pPr eaLnBrk="1" hangingPunct="1">
              <a:spcBef>
                <a:spcPts val="525"/>
              </a:spcBef>
              <a:spcAft>
                <a:spcPts val="1425"/>
              </a:spcAft>
              <a:buClrTx/>
              <a:buFontTx/>
              <a:buNone/>
            </a:pPr>
            <a:r>
              <a:rPr lang="en-US" altLang="en-US" sz="2600" dirty="0">
                <a:solidFill>
                  <a:schemeClr val="tx1"/>
                </a:solidFill>
                <a:latin typeface="Constantia" panose="02030602050306030303" pitchFamily="18" charset="0"/>
              </a:rPr>
              <a:t>Cylindrical in shape </a:t>
            </a:r>
          </a:p>
          <a:p>
            <a:pPr eaLnBrk="1" hangingPunct="1">
              <a:spcBef>
                <a:spcPts val="525"/>
              </a:spcBef>
              <a:spcAft>
                <a:spcPts val="1425"/>
              </a:spcAft>
              <a:buClrTx/>
              <a:buFontTx/>
              <a:buNone/>
            </a:pPr>
            <a:r>
              <a:rPr lang="en-US" altLang="en-US" sz="2600" dirty="0">
                <a:solidFill>
                  <a:schemeClr val="tx1"/>
                </a:solidFill>
                <a:latin typeface="Constantia" panose="02030602050306030303" pitchFamily="18" charset="0"/>
              </a:rPr>
              <a:t>Made of wedge shaped copper segments</a:t>
            </a:r>
          </a:p>
          <a:p>
            <a:pPr eaLnBrk="1" hangingPunct="1">
              <a:spcBef>
                <a:spcPts val="525"/>
              </a:spcBef>
              <a:spcAft>
                <a:spcPts val="1425"/>
              </a:spcAft>
              <a:buClrTx/>
              <a:buFontTx/>
              <a:buNone/>
            </a:pPr>
            <a:r>
              <a:rPr lang="en-US" altLang="en-US" sz="2600" dirty="0">
                <a:solidFill>
                  <a:schemeClr val="tx1"/>
                </a:solidFill>
                <a:latin typeface="Constantia" panose="02030602050306030303" pitchFamily="18" charset="0"/>
              </a:rPr>
              <a:t>Segments are insulated from each other</a:t>
            </a:r>
          </a:p>
          <a:p>
            <a:pPr eaLnBrk="1" hangingPunct="1">
              <a:spcBef>
                <a:spcPts val="525"/>
              </a:spcBef>
              <a:spcAft>
                <a:spcPts val="1425"/>
              </a:spcAft>
              <a:buClrTx/>
              <a:buFontTx/>
              <a:buNone/>
            </a:pPr>
            <a:r>
              <a:rPr lang="en-US" altLang="en-US" sz="2600" dirty="0">
                <a:solidFill>
                  <a:schemeClr val="tx1"/>
                </a:solidFill>
                <a:latin typeface="Constantia" panose="02030602050306030303" pitchFamily="18" charset="0"/>
              </a:rPr>
              <a:t>Each commutator segment is connected to armature conductors by means of a cu strip called riser.</a:t>
            </a:r>
          </a:p>
          <a:p>
            <a:pPr eaLnBrk="1" hangingPunct="1">
              <a:spcBef>
                <a:spcPts val="525"/>
              </a:spcBef>
              <a:spcAft>
                <a:spcPts val="1425"/>
              </a:spcAft>
              <a:buClrTx/>
              <a:buFontTx/>
              <a:buNone/>
            </a:pPr>
            <a:r>
              <a:rPr lang="en-US" altLang="en-US" sz="2600" dirty="0">
                <a:solidFill>
                  <a:schemeClr val="tx1"/>
                </a:solidFill>
                <a:latin typeface="Constantia" panose="02030602050306030303" pitchFamily="18" charset="0"/>
              </a:rPr>
              <a:t>No of segments equal to no of coils</a:t>
            </a:r>
          </a:p>
        </p:txBody>
      </p:sp>
      <p:pic>
        <p:nvPicPr>
          <p:cNvPr id="59401" name="Picture 8">
            <a:extLst>
              <a:ext uri="{FF2B5EF4-FFF2-40B4-BE49-F238E27FC236}">
                <a16:creationId xmlns:a16="http://schemas.microsoft.com/office/drawing/2014/main" id="{36918F12-F1A0-43DD-884D-DCA809BFE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165" y="1189038"/>
            <a:ext cx="3104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9402" name="Picture 9">
            <a:extLst>
              <a:ext uri="{FF2B5EF4-FFF2-40B4-BE49-F238E27FC236}">
                <a16:creationId xmlns:a16="http://schemas.microsoft.com/office/drawing/2014/main" id="{8DBB0DC0-F5B4-411E-BA3E-58F655268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90" y="1801813"/>
            <a:ext cx="3104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9403" name="Picture 10">
            <a:extLst>
              <a:ext uri="{FF2B5EF4-FFF2-40B4-BE49-F238E27FC236}">
                <a16:creationId xmlns:a16="http://schemas.microsoft.com/office/drawing/2014/main" id="{36AA7BD5-086B-4063-8729-E9F3D9F13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90" y="2441575"/>
            <a:ext cx="3104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9404" name="Picture 11">
            <a:extLst>
              <a:ext uri="{FF2B5EF4-FFF2-40B4-BE49-F238E27FC236}">
                <a16:creationId xmlns:a16="http://schemas.microsoft.com/office/drawing/2014/main" id="{F3B6DF97-88A9-4838-BC1A-AB6ABA6809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165" y="3109913"/>
            <a:ext cx="3104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9405" name="Picture 12">
            <a:extLst>
              <a:ext uri="{FF2B5EF4-FFF2-40B4-BE49-F238E27FC236}">
                <a16:creationId xmlns:a16="http://schemas.microsoft.com/office/drawing/2014/main" id="{6A4690C1-699C-4E4B-9194-E98F70A2A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165" y="3749675"/>
            <a:ext cx="3104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9406" name="Picture 13">
            <a:extLst>
              <a:ext uri="{FF2B5EF4-FFF2-40B4-BE49-F238E27FC236}">
                <a16:creationId xmlns:a16="http://schemas.microsoft.com/office/drawing/2014/main" id="{EB5E6FA3-C1DD-4C1A-9DBB-FF4D6D3CE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165" y="4362450"/>
            <a:ext cx="3104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9407" name="Picture 14">
            <a:extLst>
              <a:ext uri="{FF2B5EF4-FFF2-40B4-BE49-F238E27FC236}">
                <a16:creationId xmlns:a16="http://schemas.microsoft.com/office/drawing/2014/main" id="{BAFB414C-FF70-4D57-AF0C-28D472D1F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165" y="5467213"/>
            <a:ext cx="3104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blinds(horizontal)">
                                      <p:cBhvr>
                                        <p:cTn id="7" dur="500"/>
                                        <p:tgtEl>
                                          <p:spTgt spid="266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checkerboard(across)">
                                      <p:cBhvr>
                                        <p:cTn id="12"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P spid="266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a:extLst>
              <a:ext uri="{FF2B5EF4-FFF2-40B4-BE49-F238E27FC236}">
                <a16:creationId xmlns:a16="http://schemas.microsoft.com/office/drawing/2014/main" id="{2B72472E-4322-41BD-91FE-52F83DB7A055}"/>
              </a:ext>
            </a:extLst>
          </p:cNvPr>
          <p:cNvSpPr txBox="1">
            <a:spLocks noChangeArrowheads="1"/>
          </p:cNvSpPr>
          <p:nvPr/>
        </p:nvSpPr>
        <p:spPr bwMode="auto">
          <a:xfrm>
            <a:off x="530087" y="1006475"/>
            <a:ext cx="7407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1443" name="Text Box 2">
            <a:extLst>
              <a:ext uri="{FF2B5EF4-FFF2-40B4-BE49-F238E27FC236}">
                <a16:creationId xmlns:a16="http://schemas.microsoft.com/office/drawing/2014/main" id="{2C6C9ECC-D644-4E14-BE66-D30A50094916}"/>
              </a:ext>
            </a:extLst>
          </p:cNvPr>
          <p:cNvSpPr txBox="1">
            <a:spLocks noChangeArrowheads="1"/>
          </p:cNvSpPr>
          <p:nvPr/>
        </p:nvSpPr>
        <p:spPr bwMode="auto">
          <a:xfrm>
            <a:off x="1463675" y="685800"/>
            <a:ext cx="7954963"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1444" name="Text Box 3">
            <a:extLst>
              <a:ext uri="{FF2B5EF4-FFF2-40B4-BE49-F238E27FC236}">
                <a16:creationId xmlns:a16="http://schemas.microsoft.com/office/drawing/2014/main" id="{C7460B0A-B82F-49DE-88F6-1F3C671B86E4}"/>
              </a:ext>
            </a:extLst>
          </p:cNvPr>
          <p:cNvSpPr txBox="1">
            <a:spLocks noChangeArrowheads="1"/>
          </p:cNvSpPr>
          <p:nvPr/>
        </p:nvSpPr>
        <p:spPr bwMode="auto">
          <a:xfrm>
            <a:off x="2103438" y="153988"/>
            <a:ext cx="4297362"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1445" name="Text Box 4">
            <a:extLst>
              <a:ext uri="{FF2B5EF4-FFF2-40B4-BE49-F238E27FC236}">
                <a16:creationId xmlns:a16="http://schemas.microsoft.com/office/drawing/2014/main" id="{ED25D575-7FDD-4FDF-9378-EB80D7BA7259}"/>
              </a:ext>
            </a:extLst>
          </p:cNvPr>
          <p:cNvSpPr txBox="1">
            <a:spLocks noChangeArrowheads="1"/>
          </p:cNvSpPr>
          <p:nvPr/>
        </p:nvSpPr>
        <p:spPr bwMode="auto">
          <a:xfrm>
            <a:off x="1844675" y="92075"/>
            <a:ext cx="68421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1446" name="Text Box 5">
            <a:extLst>
              <a:ext uri="{FF2B5EF4-FFF2-40B4-BE49-F238E27FC236}">
                <a16:creationId xmlns:a16="http://schemas.microsoft.com/office/drawing/2014/main" id="{778B6E48-9D86-4256-8897-448E1CFA61B7}"/>
              </a:ext>
            </a:extLst>
          </p:cNvPr>
          <p:cNvSpPr txBox="1">
            <a:spLocks noChangeArrowheads="1"/>
          </p:cNvSpPr>
          <p:nvPr/>
        </p:nvSpPr>
        <p:spPr bwMode="auto">
          <a:xfrm>
            <a:off x="1463675" y="92075"/>
            <a:ext cx="7680325"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pic>
        <p:nvPicPr>
          <p:cNvPr id="61447" name="Picture 6">
            <a:extLst>
              <a:ext uri="{FF2B5EF4-FFF2-40B4-BE49-F238E27FC236}">
                <a16:creationId xmlns:a16="http://schemas.microsoft.com/office/drawing/2014/main" id="{74EBB4CD-2180-47A1-BBD2-C1FC9B09B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12" y="1189038"/>
            <a:ext cx="2873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48" name="Picture 7">
            <a:extLst>
              <a:ext uri="{FF2B5EF4-FFF2-40B4-BE49-F238E27FC236}">
                <a16:creationId xmlns:a16="http://schemas.microsoft.com/office/drawing/2014/main" id="{59CFE363-D723-4E5C-A7B9-E8C5D7D63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12" y="2259013"/>
            <a:ext cx="2873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49" name="Picture 8">
            <a:extLst>
              <a:ext uri="{FF2B5EF4-FFF2-40B4-BE49-F238E27FC236}">
                <a16:creationId xmlns:a16="http://schemas.microsoft.com/office/drawing/2014/main" id="{4AED9A30-C8DB-49B5-A6CF-28A490EA1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75" y="3278188"/>
            <a:ext cx="2873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50" name="Picture 9">
            <a:extLst>
              <a:ext uri="{FF2B5EF4-FFF2-40B4-BE49-F238E27FC236}">
                <a16:creationId xmlns:a16="http://schemas.microsoft.com/office/drawing/2014/main" id="{B87A83FA-9102-4C4C-8CBA-5BEF3CD87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87" y="3929063"/>
            <a:ext cx="28733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51" name="Picture 10">
            <a:extLst>
              <a:ext uri="{FF2B5EF4-FFF2-40B4-BE49-F238E27FC236}">
                <a16:creationId xmlns:a16="http://schemas.microsoft.com/office/drawing/2014/main" id="{C3883644-64A7-4541-941E-4226220CD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525" y="4937125"/>
            <a:ext cx="2873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7659" name="Text Box 11">
            <a:extLst>
              <a:ext uri="{FF2B5EF4-FFF2-40B4-BE49-F238E27FC236}">
                <a16:creationId xmlns:a16="http://schemas.microsoft.com/office/drawing/2014/main" id="{3952AA71-E85E-4E06-A4A6-3E334C90C916}"/>
              </a:ext>
            </a:extLst>
          </p:cNvPr>
          <p:cNvSpPr txBox="1">
            <a:spLocks noChangeArrowheads="1"/>
          </p:cNvSpPr>
          <p:nvPr/>
        </p:nvSpPr>
        <p:spPr bwMode="auto">
          <a:xfrm>
            <a:off x="0" y="1841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5000" dirty="0">
                <a:solidFill>
                  <a:srgbClr val="FF0000"/>
                </a:solidFill>
              </a:rPr>
              <a:t>Carbon brush </a:t>
            </a:r>
          </a:p>
        </p:txBody>
      </p:sp>
      <p:sp>
        <p:nvSpPr>
          <p:cNvPr id="27660" name="Text Box 12">
            <a:extLst>
              <a:ext uri="{FF2B5EF4-FFF2-40B4-BE49-F238E27FC236}">
                <a16:creationId xmlns:a16="http://schemas.microsoft.com/office/drawing/2014/main" id="{B7D7CBCC-F395-453B-9ECE-BFCF4692243C}"/>
              </a:ext>
            </a:extLst>
          </p:cNvPr>
          <p:cNvSpPr txBox="1">
            <a:spLocks noChangeArrowheads="1"/>
          </p:cNvSpPr>
          <p:nvPr/>
        </p:nvSpPr>
        <p:spPr bwMode="auto">
          <a:xfrm>
            <a:off x="622161" y="1096963"/>
            <a:ext cx="7954963"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ts val="525"/>
              </a:spcBef>
              <a:spcAft>
                <a:spcPts val="1425"/>
              </a:spcAft>
              <a:buClrTx/>
              <a:buFontTx/>
              <a:buNone/>
            </a:pPr>
            <a:r>
              <a:rPr lang="en-US" altLang="en-US" sz="2600" dirty="0">
                <a:solidFill>
                  <a:schemeClr val="tx1"/>
                </a:solidFill>
                <a:latin typeface="Constantia" panose="02030602050306030303" pitchFamily="18" charset="0"/>
              </a:rPr>
              <a:t>Carbon brushes are used in DC machines because they are soft materials</a:t>
            </a:r>
          </a:p>
          <a:p>
            <a:pPr eaLnBrk="1" hangingPunct="1">
              <a:spcBef>
                <a:spcPts val="525"/>
              </a:spcBef>
              <a:spcAft>
                <a:spcPts val="1425"/>
              </a:spcAft>
              <a:buClrTx/>
              <a:buFontTx/>
              <a:buNone/>
            </a:pPr>
            <a:r>
              <a:rPr lang="en-US" altLang="en-US" sz="2600" dirty="0">
                <a:solidFill>
                  <a:schemeClr val="tx1"/>
                </a:solidFill>
                <a:latin typeface="Constantia" panose="02030602050306030303" pitchFamily="18" charset="0"/>
              </a:rPr>
              <a:t>It does not generate spikes when they contact commutator</a:t>
            </a:r>
          </a:p>
          <a:p>
            <a:pPr eaLnBrk="1" hangingPunct="1">
              <a:spcBef>
                <a:spcPts val="525"/>
              </a:spcBef>
              <a:spcAft>
                <a:spcPts val="1425"/>
              </a:spcAft>
              <a:buClrTx/>
              <a:buFontTx/>
              <a:buNone/>
            </a:pPr>
            <a:r>
              <a:rPr lang="en-US" altLang="en-US" sz="2600" dirty="0">
                <a:solidFill>
                  <a:schemeClr val="tx1"/>
                </a:solidFill>
                <a:latin typeface="Constantia" panose="02030602050306030303" pitchFamily="18" charset="0"/>
              </a:rPr>
              <a:t>To deliver the current thro armature </a:t>
            </a:r>
          </a:p>
          <a:p>
            <a:pPr eaLnBrk="1" hangingPunct="1">
              <a:spcBef>
                <a:spcPts val="525"/>
              </a:spcBef>
              <a:spcAft>
                <a:spcPts val="1425"/>
              </a:spcAft>
              <a:buClrTx/>
              <a:buFontTx/>
              <a:buNone/>
            </a:pPr>
            <a:r>
              <a:rPr lang="en-US" altLang="en-US" sz="2600" dirty="0">
                <a:solidFill>
                  <a:schemeClr val="tx1"/>
                </a:solidFill>
                <a:latin typeface="Constantia" panose="02030602050306030303" pitchFamily="18" charset="0"/>
              </a:rPr>
              <a:t>Carbon is used for brushes because it has negative temperature coefficient of resistance</a:t>
            </a:r>
          </a:p>
          <a:p>
            <a:pPr eaLnBrk="1" hangingPunct="1">
              <a:spcBef>
                <a:spcPts val="525"/>
              </a:spcBef>
              <a:spcAft>
                <a:spcPts val="1425"/>
              </a:spcAft>
              <a:buClrTx/>
              <a:buFontTx/>
              <a:buNone/>
            </a:pPr>
            <a:r>
              <a:rPr lang="en-US" altLang="en-US" sz="2600" dirty="0">
                <a:solidFill>
                  <a:schemeClr val="tx1"/>
                </a:solidFill>
                <a:latin typeface="Constantia" panose="02030602050306030303" pitchFamily="18" charset="0"/>
              </a:rPr>
              <a:t>Self lubricating , takes its shape , improving area of contact  </a:t>
            </a:r>
          </a:p>
          <a:p>
            <a:pPr eaLnBrk="1" hangingPunct="1">
              <a:spcBef>
                <a:spcPts val="525"/>
              </a:spcBef>
              <a:spcAft>
                <a:spcPts val="1425"/>
              </a:spcAft>
              <a:buClrTx/>
              <a:buFontTx/>
              <a:buNone/>
            </a:pPr>
            <a:endParaRPr lang="en-US" altLang="en-US" sz="2600" dirty="0">
              <a:solidFill>
                <a:schemeClr val="tx1"/>
              </a:solidFill>
              <a:latin typeface="Constantia" panose="0203060205030603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9"/>
                                        </p:tgtEl>
                                        <p:attrNameLst>
                                          <p:attrName>style.visibility</p:attrName>
                                        </p:attrNameLst>
                                      </p:cBhvr>
                                      <p:to>
                                        <p:strVal val="visible"/>
                                      </p:to>
                                    </p:set>
                                    <p:animEffect transition="in" filter="blinds(horizontal)">
                                      <p:cBhvr>
                                        <p:cTn id="7" dur="500"/>
                                        <p:tgtEl>
                                          <p:spTgt spid="27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7660"/>
                                        </p:tgtEl>
                                        <p:attrNameLst>
                                          <p:attrName>style.visibility</p:attrName>
                                        </p:attrNameLst>
                                      </p:cBhvr>
                                      <p:to>
                                        <p:strVal val="visible"/>
                                      </p:to>
                                    </p:set>
                                    <p:animEffect transition="in" filter="diamond(in)">
                                      <p:cBhvr>
                                        <p:cTn id="12" dur="2000"/>
                                        <p:tgtEl>
                                          <p:spTgt spid="27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9" grpId="0"/>
      <p:bldP spid="276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a:extLst>
              <a:ext uri="{FF2B5EF4-FFF2-40B4-BE49-F238E27FC236}">
                <a16:creationId xmlns:a16="http://schemas.microsoft.com/office/drawing/2014/main" id="{C53F1DF2-9D7A-4625-B8F4-1BBF4C514FDE}"/>
              </a:ext>
            </a:extLst>
          </p:cNvPr>
          <p:cNvSpPr txBox="1">
            <a:spLocks noChangeArrowheads="1"/>
          </p:cNvSpPr>
          <p:nvPr/>
        </p:nvSpPr>
        <p:spPr bwMode="auto">
          <a:xfrm>
            <a:off x="1828800" y="1006475"/>
            <a:ext cx="7407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3491" name="Text Box 2">
            <a:extLst>
              <a:ext uri="{FF2B5EF4-FFF2-40B4-BE49-F238E27FC236}">
                <a16:creationId xmlns:a16="http://schemas.microsoft.com/office/drawing/2014/main" id="{0B8DE680-D013-4BBD-AAA6-C84D28D184FB}"/>
              </a:ext>
            </a:extLst>
          </p:cNvPr>
          <p:cNvSpPr txBox="1">
            <a:spLocks noChangeArrowheads="1"/>
          </p:cNvSpPr>
          <p:nvPr/>
        </p:nvSpPr>
        <p:spPr bwMode="auto">
          <a:xfrm>
            <a:off x="1463675" y="685800"/>
            <a:ext cx="7954963"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3492" name="Text Box 3">
            <a:extLst>
              <a:ext uri="{FF2B5EF4-FFF2-40B4-BE49-F238E27FC236}">
                <a16:creationId xmlns:a16="http://schemas.microsoft.com/office/drawing/2014/main" id="{B0C08AFC-EA21-4981-B3CE-0DDA95FDFC85}"/>
              </a:ext>
            </a:extLst>
          </p:cNvPr>
          <p:cNvSpPr txBox="1">
            <a:spLocks noChangeArrowheads="1"/>
          </p:cNvSpPr>
          <p:nvPr/>
        </p:nvSpPr>
        <p:spPr bwMode="auto">
          <a:xfrm>
            <a:off x="2103438" y="153988"/>
            <a:ext cx="4297362"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3493" name="Text Box 4">
            <a:extLst>
              <a:ext uri="{FF2B5EF4-FFF2-40B4-BE49-F238E27FC236}">
                <a16:creationId xmlns:a16="http://schemas.microsoft.com/office/drawing/2014/main" id="{41267997-48BD-4140-9585-669CD705E35E}"/>
              </a:ext>
            </a:extLst>
          </p:cNvPr>
          <p:cNvSpPr txBox="1">
            <a:spLocks noChangeArrowheads="1"/>
          </p:cNvSpPr>
          <p:nvPr/>
        </p:nvSpPr>
        <p:spPr bwMode="auto">
          <a:xfrm>
            <a:off x="1844675" y="92075"/>
            <a:ext cx="68421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3494" name="Text Box 5">
            <a:extLst>
              <a:ext uri="{FF2B5EF4-FFF2-40B4-BE49-F238E27FC236}">
                <a16:creationId xmlns:a16="http://schemas.microsoft.com/office/drawing/2014/main" id="{772E99ED-CF03-4854-978F-70D22537025B}"/>
              </a:ext>
            </a:extLst>
          </p:cNvPr>
          <p:cNvSpPr txBox="1">
            <a:spLocks noChangeArrowheads="1"/>
          </p:cNvSpPr>
          <p:nvPr/>
        </p:nvSpPr>
        <p:spPr bwMode="auto">
          <a:xfrm>
            <a:off x="1463675" y="92075"/>
            <a:ext cx="7680325"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8678" name="Text Box 6">
            <a:extLst>
              <a:ext uri="{FF2B5EF4-FFF2-40B4-BE49-F238E27FC236}">
                <a16:creationId xmlns:a16="http://schemas.microsoft.com/office/drawing/2014/main" id="{627DA45B-F605-45EF-BD79-4BEEDDB0CBFD}"/>
              </a:ext>
            </a:extLst>
          </p:cNvPr>
          <p:cNvSpPr txBox="1">
            <a:spLocks noChangeArrowheads="1"/>
          </p:cNvSpPr>
          <p:nvPr/>
        </p:nvSpPr>
        <p:spPr bwMode="auto">
          <a:xfrm>
            <a:off x="360087" y="427038"/>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5000" dirty="0">
                <a:solidFill>
                  <a:srgbClr val="FF0000"/>
                </a:solidFill>
              </a:rPr>
              <a:t>Brush rock and holder </a:t>
            </a:r>
          </a:p>
        </p:txBody>
      </p:sp>
      <p:pic>
        <p:nvPicPr>
          <p:cNvPr id="28679" name="Picture 7">
            <a:extLst>
              <a:ext uri="{FF2B5EF4-FFF2-40B4-BE49-F238E27FC236}">
                <a16:creationId xmlns:a16="http://schemas.microsoft.com/office/drawing/2014/main" id="{070B47DE-AFD7-43FA-B0BB-E48D6364C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075" y="1600200"/>
            <a:ext cx="57610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blinds(horizontal)">
                                      <p:cBhvr>
                                        <p:cTn id="7" dur="500"/>
                                        <p:tgtEl>
                                          <p:spTgt spid="286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mph" presetSubtype="0" fill="hold" nodeType="clickEffect">
                                  <p:stCondLst>
                                    <p:cond delay="0"/>
                                  </p:stCondLst>
                                  <p:childTnLst>
                                    <p:animRot by="21600000">
                                      <p:cBhvr>
                                        <p:cTn id="11" dur="2000" fill="hold"/>
                                        <p:tgtEl>
                                          <p:spTgt spid="2867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a:extLst>
              <a:ext uri="{FF2B5EF4-FFF2-40B4-BE49-F238E27FC236}">
                <a16:creationId xmlns:a16="http://schemas.microsoft.com/office/drawing/2014/main" id="{229A957F-7493-436D-B41E-280189CC2F04}"/>
              </a:ext>
            </a:extLst>
          </p:cNvPr>
          <p:cNvSpPr txBox="1">
            <a:spLocks noChangeArrowheads="1"/>
          </p:cNvSpPr>
          <p:nvPr/>
        </p:nvSpPr>
        <p:spPr bwMode="auto">
          <a:xfrm>
            <a:off x="1828800" y="1006475"/>
            <a:ext cx="7407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5539" name="Text Box 2">
            <a:extLst>
              <a:ext uri="{FF2B5EF4-FFF2-40B4-BE49-F238E27FC236}">
                <a16:creationId xmlns:a16="http://schemas.microsoft.com/office/drawing/2014/main" id="{5DE970F9-233F-4D67-9BEA-80D75DF9885C}"/>
              </a:ext>
            </a:extLst>
          </p:cNvPr>
          <p:cNvSpPr txBox="1">
            <a:spLocks noChangeArrowheads="1"/>
          </p:cNvSpPr>
          <p:nvPr/>
        </p:nvSpPr>
        <p:spPr bwMode="auto">
          <a:xfrm>
            <a:off x="1463675" y="685800"/>
            <a:ext cx="7954963"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5540" name="Text Box 3">
            <a:extLst>
              <a:ext uri="{FF2B5EF4-FFF2-40B4-BE49-F238E27FC236}">
                <a16:creationId xmlns:a16="http://schemas.microsoft.com/office/drawing/2014/main" id="{DB45D672-3EED-4271-A2A9-0C2AB631722E}"/>
              </a:ext>
            </a:extLst>
          </p:cNvPr>
          <p:cNvSpPr txBox="1">
            <a:spLocks noChangeArrowheads="1"/>
          </p:cNvSpPr>
          <p:nvPr/>
        </p:nvSpPr>
        <p:spPr bwMode="auto">
          <a:xfrm>
            <a:off x="2103438" y="153988"/>
            <a:ext cx="4297362"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5541" name="Text Box 4">
            <a:extLst>
              <a:ext uri="{FF2B5EF4-FFF2-40B4-BE49-F238E27FC236}">
                <a16:creationId xmlns:a16="http://schemas.microsoft.com/office/drawing/2014/main" id="{06052D1F-9158-4C59-BF42-629AE1AF09B6}"/>
              </a:ext>
            </a:extLst>
          </p:cNvPr>
          <p:cNvSpPr txBox="1">
            <a:spLocks noChangeArrowheads="1"/>
          </p:cNvSpPr>
          <p:nvPr/>
        </p:nvSpPr>
        <p:spPr bwMode="auto">
          <a:xfrm>
            <a:off x="1844675" y="92075"/>
            <a:ext cx="68421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5542" name="Text Box 5">
            <a:extLst>
              <a:ext uri="{FF2B5EF4-FFF2-40B4-BE49-F238E27FC236}">
                <a16:creationId xmlns:a16="http://schemas.microsoft.com/office/drawing/2014/main" id="{A6A21DFC-A41B-4B35-B949-E0EC1536A911}"/>
              </a:ext>
            </a:extLst>
          </p:cNvPr>
          <p:cNvSpPr txBox="1">
            <a:spLocks noChangeArrowheads="1"/>
          </p:cNvSpPr>
          <p:nvPr/>
        </p:nvSpPr>
        <p:spPr bwMode="auto">
          <a:xfrm>
            <a:off x="1463675" y="92075"/>
            <a:ext cx="7680325"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9702" name="Text Box 6">
            <a:extLst>
              <a:ext uri="{FF2B5EF4-FFF2-40B4-BE49-F238E27FC236}">
                <a16:creationId xmlns:a16="http://schemas.microsoft.com/office/drawing/2014/main" id="{1E195D88-1F64-4E16-99DC-F868E0AC532C}"/>
              </a:ext>
            </a:extLst>
          </p:cNvPr>
          <p:cNvSpPr txBox="1">
            <a:spLocks noChangeArrowheads="1"/>
          </p:cNvSpPr>
          <p:nvPr/>
        </p:nvSpPr>
        <p:spPr bwMode="auto">
          <a:xfrm>
            <a:off x="47075" y="1920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5000" dirty="0">
                <a:solidFill>
                  <a:srgbClr val="FF0000"/>
                </a:solidFill>
              </a:rPr>
              <a:t>Carbon brush 	</a:t>
            </a:r>
            <a:br>
              <a:rPr lang="en-US" altLang="en-US" sz="5000" dirty="0">
                <a:solidFill>
                  <a:srgbClr val="FF0000"/>
                </a:solidFill>
              </a:rPr>
            </a:br>
            <a:endParaRPr lang="en-US" altLang="en-US" sz="5000" dirty="0">
              <a:solidFill>
                <a:srgbClr val="FF0000"/>
              </a:solidFill>
            </a:endParaRPr>
          </a:p>
        </p:txBody>
      </p:sp>
      <p:sp>
        <p:nvSpPr>
          <p:cNvPr id="29703" name="Text Box 7">
            <a:extLst>
              <a:ext uri="{FF2B5EF4-FFF2-40B4-BE49-F238E27FC236}">
                <a16:creationId xmlns:a16="http://schemas.microsoft.com/office/drawing/2014/main" id="{2F900F3F-9251-4906-B11F-BD8FC380F476}"/>
              </a:ext>
            </a:extLst>
          </p:cNvPr>
          <p:cNvSpPr txBox="1">
            <a:spLocks noChangeArrowheads="1"/>
          </p:cNvSpPr>
          <p:nvPr/>
        </p:nvSpPr>
        <p:spPr bwMode="auto">
          <a:xfrm>
            <a:off x="596349" y="1189038"/>
            <a:ext cx="8090452"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69875" indent="-269875">
              <a:spcBef>
                <a:spcPts val="8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ts val="525"/>
              </a:spcBef>
              <a:spcAft>
                <a:spcPts val="1425"/>
              </a:spcAft>
              <a:buClr>
                <a:srgbClr val="0BD0D9"/>
              </a:buClr>
              <a:buSzPct val="95000"/>
              <a:buFont typeface="Times New Roman" panose="02020603050405020304" pitchFamily="18" charset="0"/>
              <a:buBlip>
                <a:blip r:embed="rId3"/>
              </a:buBlip>
            </a:pPr>
            <a:r>
              <a:rPr lang="en-US" altLang="en-US" dirty="0">
                <a:solidFill>
                  <a:schemeClr val="tx1"/>
                </a:solidFill>
                <a:latin typeface="Constantia" panose="02030602050306030303" pitchFamily="18" charset="0"/>
              </a:rPr>
              <a:t>Brush leads (pig tails)</a:t>
            </a:r>
          </a:p>
          <a:p>
            <a:pPr eaLnBrk="1" hangingPunct="1">
              <a:spcBef>
                <a:spcPts val="525"/>
              </a:spcBef>
              <a:spcAft>
                <a:spcPts val="1425"/>
              </a:spcAft>
              <a:buClr>
                <a:srgbClr val="0BD0D9"/>
              </a:buClr>
              <a:buSzPct val="95000"/>
              <a:buFont typeface="Times New Roman" panose="02020603050405020304" pitchFamily="18" charset="0"/>
              <a:buBlip>
                <a:blip r:embed="rId3"/>
              </a:buBlip>
            </a:pPr>
            <a:r>
              <a:rPr lang="en-US" altLang="en-US" dirty="0">
                <a:solidFill>
                  <a:schemeClr val="tx1"/>
                </a:solidFill>
                <a:latin typeface="Constantia" panose="02030602050306030303" pitchFamily="18" charset="0"/>
              </a:rPr>
              <a:t>Brush rocker ( brush gear )</a:t>
            </a:r>
          </a:p>
          <a:p>
            <a:pPr eaLnBrk="1" hangingPunct="1">
              <a:spcBef>
                <a:spcPts val="525"/>
              </a:spcBef>
              <a:spcAft>
                <a:spcPts val="1425"/>
              </a:spcAft>
              <a:buClr>
                <a:srgbClr val="0BD0D9"/>
              </a:buClr>
              <a:buSzPct val="95000"/>
              <a:buFont typeface="Times New Roman" panose="02020603050405020304" pitchFamily="18" charset="0"/>
              <a:buBlip>
                <a:blip r:embed="rId3"/>
              </a:buBlip>
            </a:pPr>
            <a:r>
              <a:rPr lang="en-US" altLang="en-US" dirty="0">
                <a:solidFill>
                  <a:schemeClr val="tx1"/>
                </a:solidFill>
                <a:latin typeface="Constantia" panose="02030602050306030303" pitchFamily="18" charset="0"/>
              </a:rPr>
              <a:t>Front end cover </a:t>
            </a:r>
          </a:p>
          <a:p>
            <a:pPr eaLnBrk="1" hangingPunct="1">
              <a:spcBef>
                <a:spcPts val="525"/>
              </a:spcBef>
              <a:spcAft>
                <a:spcPts val="1425"/>
              </a:spcAft>
              <a:buClr>
                <a:srgbClr val="0BD0D9"/>
              </a:buClr>
              <a:buSzPct val="95000"/>
              <a:buFont typeface="Times New Roman" panose="02020603050405020304" pitchFamily="18" charset="0"/>
              <a:buBlip>
                <a:blip r:embed="rId3"/>
              </a:buBlip>
            </a:pPr>
            <a:r>
              <a:rPr lang="en-US" altLang="en-US" dirty="0">
                <a:solidFill>
                  <a:schemeClr val="tx1"/>
                </a:solidFill>
                <a:latin typeface="Constantia" panose="02030602050306030303" pitchFamily="18" charset="0"/>
              </a:rPr>
              <a:t>Rear end cover </a:t>
            </a:r>
          </a:p>
          <a:p>
            <a:pPr eaLnBrk="1" hangingPunct="1">
              <a:spcBef>
                <a:spcPts val="525"/>
              </a:spcBef>
              <a:spcAft>
                <a:spcPts val="1425"/>
              </a:spcAft>
              <a:buClr>
                <a:srgbClr val="0BD0D9"/>
              </a:buClr>
              <a:buSzPct val="95000"/>
              <a:buFont typeface="Times New Roman" panose="02020603050405020304" pitchFamily="18" charset="0"/>
              <a:buBlip>
                <a:blip r:embed="rId3"/>
              </a:buBlip>
            </a:pPr>
            <a:r>
              <a:rPr lang="en-US" altLang="en-US" dirty="0">
                <a:solidFill>
                  <a:schemeClr val="tx1"/>
                </a:solidFill>
                <a:latin typeface="Constantia" panose="02030602050306030303" pitchFamily="18" charset="0"/>
              </a:rPr>
              <a:t>Cooling fan </a:t>
            </a:r>
          </a:p>
          <a:p>
            <a:pPr eaLnBrk="1" hangingPunct="1">
              <a:spcBef>
                <a:spcPts val="525"/>
              </a:spcBef>
              <a:spcAft>
                <a:spcPts val="1425"/>
              </a:spcAft>
              <a:buClr>
                <a:srgbClr val="0BD0D9"/>
              </a:buClr>
              <a:buSzPct val="95000"/>
              <a:buFont typeface="Times New Roman" panose="02020603050405020304" pitchFamily="18" charset="0"/>
              <a:buBlip>
                <a:blip r:embed="rId3"/>
              </a:buBlip>
            </a:pPr>
            <a:r>
              <a:rPr lang="en-US" altLang="en-US" dirty="0">
                <a:solidFill>
                  <a:schemeClr val="tx1"/>
                </a:solidFill>
                <a:latin typeface="Constantia" panose="02030602050306030303" pitchFamily="18" charset="0"/>
              </a:rPr>
              <a:t>Bearing </a:t>
            </a:r>
          </a:p>
          <a:p>
            <a:pPr eaLnBrk="1" hangingPunct="1">
              <a:spcBef>
                <a:spcPts val="525"/>
              </a:spcBef>
              <a:spcAft>
                <a:spcPts val="1425"/>
              </a:spcAft>
              <a:buClr>
                <a:srgbClr val="0BD0D9"/>
              </a:buClr>
              <a:buSzPct val="95000"/>
              <a:buFont typeface="Times New Roman" panose="02020603050405020304" pitchFamily="18" charset="0"/>
              <a:buBlip>
                <a:blip r:embed="rId3"/>
              </a:buBlip>
            </a:pPr>
            <a:r>
              <a:rPr lang="en-US" altLang="en-US" dirty="0">
                <a:solidFill>
                  <a:schemeClr val="tx1"/>
                </a:solidFill>
                <a:latin typeface="Constantia" panose="02030602050306030303" pitchFamily="18" charset="0"/>
              </a:rPr>
              <a:t>Terminal box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blinds(horizontal)">
                                      <p:cBhvr>
                                        <p:cTn id="7" dur="500"/>
                                        <p:tgtEl>
                                          <p:spTgt spid="29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diamond(in)">
                                      <p:cBhvr>
                                        <p:cTn id="12" dur="2000"/>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p:bldP spid="297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A8B46030-C035-46AC-8985-4C62EEE4AD52}"/>
              </a:ext>
            </a:extLst>
          </p:cNvPr>
          <p:cNvSpPr txBox="1">
            <a:spLocks noChangeArrowheads="1"/>
          </p:cNvSpPr>
          <p:nvPr/>
        </p:nvSpPr>
        <p:spPr bwMode="auto">
          <a:xfrm>
            <a:off x="1828800" y="1006475"/>
            <a:ext cx="7407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8915" name="Text Box 2">
            <a:extLst>
              <a:ext uri="{FF2B5EF4-FFF2-40B4-BE49-F238E27FC236}">
                <a16:creationId xmlns:a16="http://schemas.microsoft.com/office/drawing/2014/main" id="{CF9A5499-B1C8-40DF-B0C5-07BA006E246A}"/>
              </a:ext>
            </a:extLst>
          </p:cNvPr>
          <p:cNvSpPr txBox="1">
            <a:spLocks noChangeArrowheads="1"/>
          </p:cNvSpPr>
          <p:nvPr/>
        </p:nvSpPr>
        <p:spPr bwMode="auto">
          <a:xfrm>
            <a:off x="1739900" y="3932238"/>
            <a:ext cx="10033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spcBef>
                <a:spcPts val="700"/>
              </a:spcBef>
              <a:buClrTx/>
              <a:buFontTx/>
              <a:buNone/>
            </a:pPr>
            <a:r>
              <a:rPr lang="en-US" altLang="en-US" sz="2600">
                <a:solidFill>
                  <a:srgbClr val="000066"/>
                </a:solidFill>
                <a:latin typeface="Constantia" panose="02030602050306030303" pitchFamily="18" charset="0"/>
              </a:rPr>
              <a:t>          </a:t>
            </a:r>
          </a:p>
        </p:txBody>
      </p:sp>
      <p:sp>
        <p:nvSpPr>
          <p:cNvPr id="38916" name="Text Box 3">
            <a:extLst>
              <a:ext uri="{FF2B5EF4-FFF2-40B4-BE49-F238E27FC236}">
                <a16:creationId xmlns:a16="http://schemas.microsoft.com/office/drawing/2014/main" id="{D7814C5B-BA64-4308-8EE5-995A2DD0C0C7}"/>
              </a:ext>
            </a:extLst>
          </p:cNvPr>
          <p:cNvSpPr txBox="1">
            <a:spLocks noChangeArrowheads="1"/>
          </p:cNvSpPr>
          <p:nvPr/>
        </p:nvSpPr>
        <p:spPr bwMode="auto">
          <a:xfrm>
            <a:off x="5086350" y="4276725"/>
            <a:ext cx="180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8917" name="Text Box 4">
            <a:extLst>
              <a:ext uri="{FF2B5EF4-FFF2-40B4-BE49-F238E27FC236}">
                <a16:creationId xmlns:a16="http://schemas.microsoft.com/office/drawing/2014/main" id="{D0624DAE-AA5A-4BE5-8AB6-351CA3E6293E}"/>
              </a:ext>
            </a:extLst>
          </p:cNvPr>
          <p:cNvSpPr txBox="1">
            <a:spLocks noChangeArrowheads="1"/>
          </p:cNvSpPr>
          <p:nvPr/>
        </p:nvSpPr>
        <p:spPr bwMode="auto">
          <a:xfrm>
            <a:off x="1463675" y="685800"/>
            <a:ext cx="7954963"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8918" name="Text Box 5">
            <a:extLst>
              <a:ext uri="{FF2B5EF4-FFF2-40B4-BE49-F238E27FC236}">
                <a16:creationId xmlns:a16="http://schemas.microsoft.com/office/drawing/2014/main" id="{4ED7F4F1-6BAE-47F5-BDF2-651EA5FC730B}"/>
              </a:ext>
            </a:extLst>
          </p:cNvPr>
          <p:cNvSpPr txBox="1">
            <a:spLocks noChangeArrowheads="1"/>
          </p:cNvSpPr>
          <p:nvPr/>
        </p:nvSpPr>
        <p:spPr bwMode="auto">
          <a:xfrm>
            <a:off x="2103438" y="153988"/>
            <a:ext cx="4297362"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8919" name="Text Box 6">
            <a:extLst>
              <a:ext uri="{FF2B5EF4-FFF2-40B4-BE49-F238E27FC236}">
                <a16:creationId xmlns:a16="http://schemas.microsoft.com/office/drawing/2014/main" id="{0AC7CDA7-FFD9-4540-AA51-CD570B92D870}"/>
              </a:ext>
            </a:extLst>
          </p:cNvPr>
          <p:cNvSpPr txBox="1">
            <a:spLocks noChangeArrowheads="1"/>
          </p:cNvSpPr>
          <p:nvPr/>
        </p:nvSpPr>
        <p:spPr bwMode="auto">
          <a:xfrm>
            <a:off x="1844675" y="92075"/>
            <a:ext cx="68421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6391" name="Text Box 7">
            <a:extLst>
              <a:ext uri="{FF2B5EF4-FFF2-40B4-BE49-F238E27FC236}">
                <a16:creationId xmlns:a16="http://schemas.microsoft.com/office/drawing/2014/main" id="{11523475-3538-430F-A337-F9B051F39730}"/>
              </a:ext>
            </a:extLst>
          </p:cNvPr>
          <p:cNvSpPr txBox="1">
            <a:spLocks noChangeArrowheads="1"/>
          </p:cNvSpPr>
          <p:nvPr/>
        </p:nvSpPr>
        <p:spPr bwMode="auto">
          <a:xfrm>
            <a:off x="153091" y="259556"/>
            <a:ext cx="799465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5000" dirty="0">
                <a:solidFill>
                  <a:srgbClr val="FF0000"/>
                </a:solidFill>
              </a:rPr>
              <a:t>Construction of DC Generator </a:t>
            </a:r>
          </a:p>
        </p:txBody>
      </p:sp>
      <p:sp>
        <p:nvSpPr>
          <p:cNvPr id="16392" name="Text Box 8">
            <a:extLst>
              <a:ext uri="{FF2B5EF4-FFF2-40B4-BE49-F238E27FC236}">
                <a16:creationId xmlns:a16="http://schemas.microsoft.com/office/drawing/2014/main" id="{2689FC80-4F78-44DF-AC16-DFD3CA677B5A}"/>
              </a:ext>
            </a:extLst>
          </p:cNvPr>
          <p:cNvSpPr txBox="1">
            <a:spLocks noChangeArrowheads="1"/>
          </p:cNvSpPr>
          <p:nvPr/>
        </p:nvSpPr>
        <p:spPr bwMode="auto">
          <a:xfrm>
            <a:off x="533331" y="1373534"/>
            <a:ext cx="3336925"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211138" indent="-211138">
              <a:spcBef>
                <a:spcPts val="800"/>
              </a:spcBef>
              <a:buClr>
                <a:srgbClr val="000000"/>
              </a:buClr>
              <a:buSzPct val="100000"/>
              <a:buFont typeface="Times New Roman" panose="02020603050405020304" pitchFamily="18" charset="0"/>
              <a:buChar cha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211138" algn="l"/>
                <a:tab pos="668338" algn="l"/>
                <a:tab pos="1125538" algn="l"/>
                <a:tab pos="1582738" algn="l"/>
                <a:tab pos="2039938" algn="l"/>
                <a:tab pos="2497138" algn="l"/>
                <a:tab pos="2954338" algn="l"/>
                <a:tab pos="3411538" algn="l"/>
                <a:tab pos="3868738" algn="l"/>
                <a:tab pos="4325938" algn="l"/>
                <a:tab pos="4783138" algn="l"/>
                <a:tab pos="5240338" algn="l"/>
                <a:tab pos="5697538" algn="l"/>
                <a:tab pos="6154738" algn="l"/>
                <a:tab pos="6611938" algn="l"/>
                <a:tab pos="7069138" algn="l"/>
                <a:tab pos="7526338" algn="l"/>
                <a:tab pos="7983538" algn="l"/>
                <a:tab pos="8440738" algn="l"/>
                <a:tab pos="8897938" algn="l"/>
                <a:tab pos="9355138"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ts val="525"/>
              </a:spcBef>
              <a:spcAft>
                <a:spcPts val="1425"/>
              </a:spcAft>
              <a:buClr>
                <a:srgbClr val="CCFF00"/>
              </a:buClr>
              <a:buSzPct val="45000"/>
              <a:buFont typeface="Times New Roman" panose="02020603050405020304" pitchFamily="18" charset="0"/>
              <a:buBlip>
                <a:blip r:embed="rId3"/>
              </a:buBlip>
            </a:pPr>
            <a:r>
              <a:rPr lang="en-US" altLang="en-US" sz="3600" dirty="0">
                <a:solidFill>
                  <a:schemeClr val="tx1"/>
                </a:solidFill>
                <a:latin typeface="Constantia" panose="02030602050306030303" pitchFamily="18" charset="0"/>
              </a:rPr>
              <a:t>Field system </a:t>
            </a:r>
          </a:p>
          <a:p>
            <a:pPr eaLnBrk="1" hangingPunct="1">
              <a:spcBef>
                <a:spcPts val="525"/>
              </a:spcBef>
              <a:spcAft>
                <a:spcPts val="1425"/>
              </a:spcAft>
              <a:buClr>
                <a:srgbClr val="CCFF00"/>
              </a:buClr>
              <a:buSzPct val="45000"/>
              <a:buFont typeface="Times New Roman" panose="02020603050405020304" pitchFamily="18" charset="0"/>
              <a:buBlip>
                <a:blip r:embed="rId3"/>
              </a:buBlip>
            </a:pPr>
            <a:r>
              <a:rPr lang="en-US" altLang="en-US" sz="3600" dirty="0">
                <a:solidFill>
                  <a:schemeClr val="tx1"/>
                </a:solidFill>
                <a:latin typeface="Constantia" panose="02030602050306030303" pitchFamily="18" charset="0"/>
              </a:rPr>
              <a:t>Armature core </a:t>
            </a:r>
          </a:p>
          <a:p>
            <a:pPr eaLnBrk="1" hangingPunct="1">
              <a:spcBef>
                <a:spcPts val="525"/>
              </a:spcBef>
              <a:spcAft>
                <a:spcPts val="1425"/>
              </a:spcAft>
              <a:buClr>
                <a:srgbClr val="CCFF00"/>
              </a:buClr>
              <a:buSzPct val="45000"/>
              <a:buFont typeface="Times New Roman" panose="02020603050405020304" pitchFamily="18" charset="0"/>
              <a:buBlip>
                <a:blip r:embed="rId3"/>
              </a:buBlip>
            </a:pPr>
            <a:r>
              <a:rPr lang="en-US" altLang="en-US" sz="3600" dirty="0">
                <a:solidFill>
                  <a:schemeClr val="tx1"/>
                </a:solidFill>
                <a:latin typeface="Constantia" panose="02030602050306030303" pitchFamily="18" charset="0"/>
              </a:rPr>
              <a:t>Armature winding </a:t>
            </a:r>
          </a:p>
          <a:p>
            <a:pPr eaLnBrk="1" hangingPunct="1">
              <a:spcBef>
                <a:spcPts val="525"/>
              </a:spcBef>
              <a:spcAft>
                <a:spcPts val="1425"/>
              </a:spcAft>
              <a:buClr>
                <a:srgbClr val="CCFF00"/>
              </a:buClr>
              <a:buSzPct val="45000"/>
              <a:buFont typeface="Times New Roman" panose="02020603050405020304" pitchFamily="18" charset="0"/>
              <a:buBlip>
                <a:blip r:embed="rId3"/>
              </a:buBlip>
            </a:pPr>
            <a:r>
              <a:rPr lang="en-US" altLang="en-US" sz="3600" dirty="0">
                <a:solidFill>
                  <a:schemeClr val="tx1"/>
                </a:solidFill>
                <a:latin typeface="Constantia" panose="02030602050306030303" pitchFamily="18" charset="0"/>
              </a:rPr>
              <a:t>Commutator</a:t>
            </a:r>
          </a:p>
          <a:p>
            <a:pPr eaLnBrk="1" hangingPunct="1">
              <a:spcBef>
                <a:spcPts val="525"/>
              </a:spcBef>
              <a:spcAft>
                <a:spcPts val="1425"/>
              </a:spcAft>
              <a:buClr>
                <a:srgbClr val="CCFF00"/>
              </a:buClr>
              <a:buSzPct val="45000"/>
              <a:buFont typeface="Times New Roman" panose="02020603050405020304" pitchFamily="18" charset="0"/>
              <a:buBlip>
                <a:blip r:embed="rId3"/>
              </a:buBlip>
            </a:pPr>
            <a:r>
              <a:rPr lang="en-US" altLang="en-US" sz="3600" dirty="0">
                <a:solidFill>
                  <a:schemeClr val="tx1"/>
                </a:solidFill>
                <a:latin typeface="Constantia" panose="02030602050306030303" pitchFamily="18" charset="0"/>
              </a:rPr>
              <a:t>Brushes</a:t>
            </a:r>
          </a:p>
        </p:txBody>
      </p:sp>
      <p:pic>
        <p:nvPicPr>
          <p:cNvPr id="2" name="Picture 1">
            <a:extLst>
              <a:ext uri="{FF2B5EF4-FFF2-40B4-BE49-F238E27FC236}">
                <a16:creationId xmlns:a16="http://schemas.microsoft.com/office/drawing/2014/main" id="{8C8476C6-5069-4A38-A3D7-5CF02B593A8E}"/>
              </a:ext>
            </a:extLst>
          </p:cNvPr>
          <p:cNvPicPr>
            <a:picLocks noChangeAspect="1"/>
          </p:cNvPicPr>
          <p:nvPr/>
        </p:nvPicPr>
        <p:blipFill>
          <a:blip r:embed="rId4"/>
          <a:stretch>
            <a:fillRect/>
          </a:stretch>
        </p:blipFill>
        <p:spPr>
          <a:xfrm>
            <a:off x="3747823" y="1447799"/>
            <a:ext cx="5240591" cy="42638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blinds(horizontal)">
                                      <p:cBhvr>
                                        <p:cTn id="7" dur="500"/>
                                        <p:tgtEl>
                                          <p:spTgt spid="163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6392"/>
                                        </p:tgtEl>
                                        <p:attrNameLst>
                                          <p:attrName>style.visibility</p:attrName>
                                        </p:attrNameLst>
                                      </p:cBhvr>
                                      <p:to>
                                        <p:strVal val="visible"/>
                                      </p:to>
                                    </p:set>
                                    <p:animEffect transition="in" filter="diamond(in)">
                                      <p:cBhvr>
                                        <p:cTn id="12" dur="20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P spid="1639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a:extLst>
              <a:ext uri="{FF2B5EF4-FFF2-40B4-BE49-F238E27FC236}">
                <a16:creationId xmlns:a16="http://schemas.microsoft.com/office/drawing/2014/main" id="{F47ACC28-5691-4B11-8E0B-E93A6503823A}"/>
              </a:ext>
            </a:extLst>
          </p:cNvPr>
          <p:cNvSpPr txBox="1">
            <a:spLocks noChangeArrowheads="1"/>
          </p:cNvSpPr>
          <p:nvPr/>
        </p:nvSpPr>
        <p:spPr bwMode="auto">
          <a:xfrm>
            <a:off x="1828800" y="1006475"/>
            <a:ext cx="7407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7587" name="Text Box 2">
            <a:extLst>
              <a:ext uri="{FF2B5EF4-FFF2-40B4-BE49-F238E27FC236}">
                <a16:creationId xmlns:a16="http://schemas.microsoft.com/office/drawing/2014/main" id="{2D94FC61-D11D-4CE1-AEFE-B3617D35C5F1}"/>
              </a:ext>
            </a:extLst>
          </p:cNvPr>
          <p:cNvSpPr txBox="1">
            <a:spLocks noChangeArrowheads="1"/>
          </p:cNvSpPr>
          <p:nvPr/>
        </p:nvSpPr>
        <p:spPr bwMode="auto">
          <a:xfrm>
            <a:off x="1463675" y="685800"/>
            <a:ext cx="7954963"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7588" name="Text Box 3">
            <a:extLst>
              <a:ext uri="{FF2B5EF4-FFF2-40B4-BE49-F238E27FC236}">
                <a16:creationId xmlns:a16="http://schemas.microsoft.com/office/drawing/2014/main" id="{B9897E7B-BDBA-469C-8A3E-872CCE8E43E2}"/>
              </a:ext>
            </a:extLst>
          </p:cNvPr>
          <p:cNvSpPr txBox="1">
            <a:spLocks noChangeArrowheads="1"/>
          </p:cNvSpPr>
          <p:nvPr/>
        </p:nvSpPr>
        <p:spPr bwMode="auto">
          <a:xfrm>
            <a:off x="2103438" y="153988"/>
            <a:ext cx="4297362"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7589" name="Text Box 4">
            <a:extLst>
              <a:ext uri="{FF2B5EF4-FFF2-40B4-BE49-F238E27FC236}">
                <a16:creationId xmlns:a16="http://schemas.microsoft.com/office/drawing/2014/main" id="{D7FAD3F4-8A73-428B-B7C5-F9495064C4B6}"/>
              </a:ext>
            </a:extLst>
          </p:cNvPr>
          <p:cNvSpPr txBox="1">
            <a:spLocks noChangeArrowheads="1"/>
          </p:cNvSpPr>
          <p:nvPr/>
        </p:nvSpPr>
        <p:spPr bwMode="auto">
          <a:xfrm>
            <a:off x="1844675" y="92075"/>
            <a:ext cx="68421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7590" name="Text Box 5">
            <a:extLst>
              <a:ext uri="{FF2B5EF4-FFF2-40B4-BE49-F238E27FC236}">
                <a16:creationId xmlns:a16="http://schemas.microsoft.com/office/drawing/2014/main" id="{4B55C493-BFFB-4601-9C34-4FDCEAF49238}"/>
              </a:ext>
            </a:extLst>
          </p:cNvPr>
          <p:cNvSpPr txBox="1">
            <a:spLocks noChangeArrowheads="1"/>
          </p:cNvSpPr>
          <p:nvPr/>
        </p:nvSpPr>
        <p:spPr bwMode="auto">
          <a:xfrm>
            <a:off x="1463675" y="92075"/>
            <a:ext cx="7680325"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0726" name="Text Box 6">
            <a:extLst>
              <a:ext uri="{FF2B5EF4-FFF2-40B4-BE49-F238E27FC236}">
                <a16:creationId xmlns:a16="http://schemas.microsoft.com/office/drawing/2014/main" id="{E9615E1F-D719-4C46-A387-4451CEDF7B56}"/>
              </a:ext>
            </a:extLst>
          </p:cNvPr>
          <p:cNvSpPr txBox="1">
            <a:spLocks noChangeArrowheads="1"/>
          </p:cNvSpPr>
          <p:nvPr/>
        </p:nvSpPr>
        <p:spPr bwMode="auto">
          <a:xfrm>
            <a:off x="137319"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5000" dirty="0">
                <a:solidFill>
                  <a:srgbClr val="FF0000"/>
                </a:solidFill>
              </a:rPr>
              <a:t>EMF equation </a:t>
            </a:r>
            <a:br>
              <a:rPr lang="en-US" altLang="en-US" sz="5000" dirty="0">
                <a:solidFill>
                  <a:srgbClr val="FF0000"/>
                </a:solidFill>
              </a:rPr>
            </a:br>
            <a:endParaRPr lang="en-US" altLang="en-US" sz="5000" dirty="0">
              <a:solidFill>
                <a:srgbClr val="FF0000"/>
              </a:solidFill>
            </a:endParaRPr>
          </a:p>
        </p:txBody>
      </p:sp>
      <p:sp>
        <p:nvSpPr>
          <p:cNvPr id="30727" name="Text Box 7">
            <a:extLst>
              <a:ext uri="{FF2B5EF4-FFF2-40B4-BE49-F238E27FC236}">
                <a16:creationId xmlns:a16="http://schemas.microsoft.com/office/drawing/2014/main" id="{8F7AF6E0-D7CF-4A01-8A9E-061450AD51AA}"/>
              </a:ext>
            </a:extLst>
          </p:cNvPr>
          <p:cNvSpPr txBox="1">
            <a:spLocks noChangeArrowheads="1"/>
          </p:cNvSpPr>
          <p:nvPr/>
        </p:nvSpPr>
        <p:spPr bwMode="auto">
          <a:xfrm>
            <a:off x="1463675" y="1006475"/>
            <a:ext cx="7315200" cy="4389438"/>
          </a:xfrm>
          <a:prstGeom prst="rect">
            <a:avLst/>
          </a:prstGeom>
          <a:noFill/>
          <a:ln w="9525" cap="flat">
            <a:noFill/>
            <a:round/>
            <a:headEnd/>
            <a:tailEnd/>
          </a:ln>
          <a:effectLst/>
        </p:spPr>
        <p:txBody>
          <a:bodyPr lIns="90000" tIns="45000" rIns="90000" bIns="45000"/>
          <a:lstStyle/>
          <a:p>
            <a:pPr marL="273050" indent="-269875" eaLnBrk="1" hangingPunct="1">
              <a:spcBef>
                <a:spcPts val="525"/>
              </a:spcBef>
              <a:spcAft>
                <a:spcPts val="1425"/>
              </a:spcAft>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pPr>
            <a:r>
              <a:rPr lang="en-US" sz="3200" dirty="0">
                <a:latin typeface="Constantia" pitchFamily="16" charset="0"/>
                <a:ea typeface="Microsoft YaHei" charset="0"/>
              </a:rPr>
              <a:t>Let,   </a:t>
            </a:r>
          </a:p>
          <a:p>
            <a:pPr marL="269875" indent="-266700" eaLnBrk="1" hangingPunct="1">
              <a:spcBef>
                <a:spcPts val="525"/>
              </a:spcBef>
              <a:spcAft>
                <a:spcPts val="1425"/>
              </a:spcAft>
              <a:buClr>
                <a:srgbClr val="0BD0D9"/>
              </a:buClr>
              <a:buSzPct val="95000"/>
              <a:buFont typeface="Times New Roman" pitchFamily="16" charset="0"/>
              <a:buBlip>
                <a:blip r:embed="rId3"/>
              </a:buBlip>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pPr>
            <a:r>
              <a:rPr lang="en-US" sz="3200" dirty="0">
                <a:latin typeface="Constantia" pitchFamily="16" charset="0"/>
                <a:ea typeface="Constantia" pitchFamily="16" charset="0"/>
                <a:cs typeface="Constantia" pitchFamily="16" charset="0"/>
              </a:rPr>
              <a:t>Ø</a:t>
            </a:r>
            <a:r>
              <a:rPr lang="en-US" sz="3200" dirty="0">
                <a:latin typeface="Constantia" pitchFamily="16" charset="0"/>
                <a:ea typeface="Microsoft YaHei" charset="0"/>
              </a:rPr>
              <a:t>= flux per pole in </a:t>
            </a:r>
            <a:r>
              <a:rPr lang="en-US" sz="3200" dirty="0" err="1">
                <a:latin typeface="Constantia" pitchFamily="16" charset="0"/>
                <a:ea typeface="Microsoft YaHei" charset="0"/>
              </a:rPr>
              <a:t>weber</a:t>
            </a:r>
            <a:r>
              <a:rPr lang="en-US" sz="3200" dirty="0">
                <a:latin typeface="Constantia" pitchFamily="16" charset="0"/>
                <a:ea typeface="Microsoft YaHei" charset="0"/>
              </a:rPr>
              <a:t> </a:t>
            </a:r>
          </a:p>
          <a:p>
            <a:pPr marL="269875" indent="-266700" eaLnBrk="1" hangingPunct="1">
              <a:spcBef>
                <a:spcPts val="525"/>
              </a:spcBef>
              <a:spcAft>
                <a:spcPts val="1425"/>
              </a:spcAft>
              <a:buClr>
                <a:srgbClr val="0BD0D9"/>
              </a:buClr>
              <a:buSzPct val="95000"/>
              <a:buFont typeface="Times New Roman" pitchFamily="16" charset="0"/>
              <a:buBlip>
                <a:blip r:embed="rId3"/>
              </a:buBlip>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pPr>
            <a:r>
              <a:rPr lang="en-US" sz="3200" dirty="0">
                <a:latin typeface="Constantia" pitchFamily="16" charset="0"/>
                <a:ea typeface="Microsoft YaHei" charset="0"/>
              </a:rPr>
              <a:t>Z  = Total number of conductor </a:t>
            </a:r>
          </a:p>
          <a:p>
            <a:pPr marL="269875" indent="-266700" eaLnBrk="1" hangingPunct="1">
              <a:spcBef>
                <a:spcPts val="525"/>
              </a:spcBef>
              <a:spcAft>
                <a:spcPts val="1425"/>
              </a:spcAft>
              <a:buClr>
                <a:srgbClr val="0BD0D9"/>
              </a:buClr>
              <a:buSzPct val="95000"/>
              <a:buFont typeface="Times New Roman" pitchFamily="16" charset="0"/>
              <a:buBlip>
                <a:blip r:embed="rId3"/>
              </a:buBlip>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pPr>
            <a:r>
              <a:rPr lang="en-US" sz="3200" dirty="0">
                <a:latin typeface="Constantia" pitchFamily="16" charset="0"/>
                <a:ea typeface="Microsoft YaHei" charset="0"/>
              </a:rPr>
              <a:t>P  = Number of poles </a:t>
            </a:r>
          </a:p>
          <a:p>
            <a:pPr marL="269875" indent="-266700" eaLnBrk="1" hangingPunct="1">
              <a:spcBef>
                <a:spcPts val="525"/>
              </a:spcBef>
              <a:spcAft>
                <a:spcPts val="1425"/>
              </a:spcAft>
              <a:buClr>
                <a:srgbClr val="0BD0D9"/>
              </a:buClr>
              <a:buSzPct val="95000"/>
              <a:buFont typeface="Times New Roman" pitchFamily="16" charset="0"/>
              <a:buBlip>
                <a:blip r:embed="rId3"/>
              </a:buBlip>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pPr>
            <a:r>
              <a:rPr lang="en-US" sz="3200" dirty="0">
                <a:latin typeface="Constantia" pitchFamily="16" charset="0"/>
                <a:ea typeface="Microsoft YaHei" charset="0"/>
              </a:rPr>
              <a:t>A = Number of parallel paths</a:t>
            </a:r>
          </a:p>
          <a:p>
            <a:pPr marL="269875" indent="-266700" eaLnBrk="1" hangingPunct="1">
              <a:spcBef>
                <a:spcPts val="525"/>
              </a:spcBef>
              <a:spcAft>
                <a:spcPts val="1425"/>
              </a:spcAft>
              <a:buClr>
                <a:srgbClr val="0BD0D9"/>
              </a:buClr>
              <a:buSzPct val="95000"/>
              <a:buFont typeface="Times New Roman" pitchFamily="16" charset="0"/>
              <a:buBlip>
                <a:blip r:embed="rId3"/>
              </a:buBlip>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pPr>
            <a:r>
              <a:rPr lang="en-US" sz="3200" dirty="0">
                <a:latin typeface="Constantia" pitchFamily="16" charset="0"/>
                <a:ea typeface="Microsoft YaHei" charset="0"/>
              </a:rPr>
              <a:t>N  =armature speed in rpm </a:t>
            </a:r>
          </a:p>
          <a:p>
            <a:pPr marL="269875" indent="-266700" eaLnBrk="1" hangingPunct="1">
              <a:spcBef>
                <a:spcPts val="525"/>
              </a:spcBef>
              <a:spcAft>
                <a:spcPts val="1425"/>
              </a:spcAft>
              <a:buClr>
                <a:srgbClr val="0BD0D9"/>
              </a:buClr>
              <a:buSzPct val="95000"/>
              <a:buFont typeface="Times New Roman" pitchFamily="16" charset="0"/>
              <a:buBlip>
                <a:blip r:embed="rId3"/>
              </a:buBlip>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pPr>
            <a:r>
              <a:rPr lang="en-US" sz="3200" dirty="0" err="1">
                <a:latin typeface="Constantia" pitchFamily="16" charset="0"/>
                <a:ea typeface="Microsoft YaHei" charset="0"/>
              </a:rPr>
              <a:t>Eg</a:t>
            </a:r>
            <a:r>
              <a:rPr lang="en-US" sz="3200" dirty="0">
                <a:latin typeface="Constantia" pitchFamily="16" charset="0"/>
                <a:ea typeface="Microsoft YaHei" charset="0"/>
              </a:rPr>
              <a:t> = </a:t>
            </a:r>
            <a:r>
              <a:rPr lang="en-US" sz="3200" dirty="0" err="1">
                <a:latin typeface="Constantia" pitchFamily="16" charset="0"/>
                <a:ea typeface="Microsoft YaHei" charset="0"/>
              </a:rPr>
              <a:t>emf</a:t>
            </a:r>
            <a:r>
              <a:rPr lang="en-US" sz="3200" dirty="0">
                <a:latin typeface="Constantia" pitchFamily="16" charset="0"/>
                <a:ea typeface="Microsoft YaHei" charset="0"/>
              </a:rPr>
              <a:t> generated in any on of the parallel path</a:t>
            </a:r>
          </a:p>
          <a:p>
            <a:pPr marL="273050" indent="-269875" eaLnBrk="1" hangingPunct="1">
              <a:spcBef>
                <a:spcPts val="525"/>
              </a:spcBef>
              <a:spcAft>
                <a:spcPts val="1425"/>
              </a:spcAft>
              <a:buSzPct val="9500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pPr>
            <a:endParaRPr lang="en-US" sz="3200" dirty="0">
              <a:latin typeface="Constantia" pitchFamily="16" charset="0"/>
              <a:ea typeface="Microsoft YaHe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Effect transition="in" filter="blinds(horizontal)">
                                      <p:cBhvr>
                                        <p:cTn id="7" dur="500"/>
                                        <p:tgtEl>
                                          <p:spTgt spid="307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0727"/>
                                        </p:tgtEl>
                                        <p:attrNameLst>
                                          <p:attrName>style.visibility</p:attrName>
                                        </p:attrNameLst>
                                      </p:cBhvr>
                                      <p:to>
                                        <p:strVal val="visible"/>
                                      </p:to>
                                    </p:set>
                                    <p:animEffect transition="in" filter="diamond(in)">
                                      <p:cBhvr>
                                        <p:cTn id="12" dur="2000"/>
                                        <p:tgtEl>
                                          <p:spTgt spid="3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p:bldP spid="307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a:extLst>
              <a:ext uri="{FF2B5EF4-FFF2-40B4-BE49-F238E27FC236}">
                <a16:creationId xmlns:a16="http://schemas.microsoft.com/office/drawing/2014/main" id="{C83B915B-61A9-443F-B76A-1781B9220ACC}"/>
              </a:ext>
            </a:extLst>
          </p:cNvPr>
          <p:cNvSpPr txBox="1">
            <a:spLocks noChangeArrowheads="1"/>
          </p:cNvSpPr>
          <p:nvPr/>
        </p:nvSpPr>
        <p:spPr bwMode="auto">
          <a:xfrm>
            <a:off x="1828800" y="1006475"/>
            <a:ext cx="7407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9635" name="Text Box 2">
            <a:extLst>
              <a:ext uri="{FF2B5EF4-FFF2-40B4-BE49-F238E27FC236}">
                <a16:creationId xmlns:a16="http://schemas.microsoft.com/office/drawing/2014/main" id="{1BF5FF76-FBE2-4F1B-9A34-3F5C09C85421}"/>
              </a:ext>
            </a:extLst>
          </p:cNvPr>
          <p:cNvSpPr txBox="1">
            <a:spLocks noChangeArrowheads="1"/>
          </p:cNvSpPr>
          <p:nvPr/>
        </p:nvSpPr>
        <p:spPr bwMode="auto">
          <a:xfrm>
            <a:off x="1463675" y="685800"/>
            <a:ext cx="7954963"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9636" name="Text Box 3">
            <a:extLst>
              <a:ext uri="{FF2B5EF4-FFF2-40B4-BE49-F238E27FC236}">
                <a16:creationId xmlns:a16="http://schemas.microsoft.com/office/drawing/2014/main" id="{627D6266-426A-4FA6-BEA3-EC2FAAD71BC3}"/>
              </a:ext>
            </a:extLst>
          </p:cNvPr>
          <p:cNvSpPr txBox="1">
            <a:spLocks noChangeArrowheads="1"/>
          </p:cNvSpPr>
          <p:nvPr/>
        </p:nvSpPr>
        <p:spPr bwMode="auto">
          <a:xfrm>
            <a:off x="2103438" y="153988"/>
            <a:ext cx="4297362"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9637" name="Text Box 4">
            <a:extLst>
              <a:ext uri="{FF2B5EF4-FFF2-40B4-BE49-F238E27FC236}">
                <a16:creationId xmlns:a16="http://schemas.microsoft.com/office/drawing/2014/main" id="{7CD5685D-5D1A-41C8-8329-49DB7D3F9205}"/>
              </a:ext>
            </a:extLst>
          </p:cNvPr>
          <p:cNvSpPr txBox="1">
            <a:spLocks noChangeArrowheads="1"/>
          </p:cNvSpPr>
          <p:nvPr/>
        </p:nvSpPr>
        <p:spPr bwMode="auto">
          <a:xfrm>
            <a:off x="1844675" y="92075"/>
            <a:ext cx="68421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1749" name="Text Box 5">
            <a:extLst>
              <a:ext uri="{FF2B5EF4-FFF2-40B4-BE49-F238E27FC236}">
                <a16:creationId xmlns:a16="http://schemas.microsoft.com/office/drawing/2014/main" id="{7C2B9A2D-8DDA-43E8-BAEC-1E2D93442F21}"/>
              </a:ext>
            </a:extLst>
          </p:cNvPr>
          <p:cNvSpPr txBox="1">
            <a:spLocks noChangeArrowheads="1"/>
          </p:cNvSpPr>
          <p:nvPr/>
        </p:nvSpPr>
        <p:spPr bwMode="auto">
          <a:xfrm>
            <a:off x="1463675" y="92075"/>
            <a:ext cx="7680325"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9639" name="Text Box 6">
            <a:extLst>
              <a:ext uri="{FF2B5EF4-FFF2-40B4-BE49-F238E27FC236}">
                <a16:creationId xmlns:a16="http://schemas.microsoft.com/office/drawing/2014/main" id="{1E26AA3D-77C7-4336-9FB6-A70CB45E65F3}"/>
              </a:ext>
            </a:extLst>
          </p:cNvPr>
          <p:cNvSpPr txBox="1">
            <a:spLocks noChangeArrowheads="1"/>
          </p:cNvSpPr>
          <p:nvPr/>
        </p:nvSpPr>
        <p:spPr bwMode="auto">
          <a:xfrm>
            <a:off x="0" y="28136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5000" dirty="0">
                <a:solidFill>
                  <a:srgbClr val="FF0000"/>
                </a:solidFill>
              </a:rPr>
              <a:t>EMF equation </a:t>
            </a:r>
            <a:br>
              <a:rPr lang="en-US" altLang="en-US" sz="5000" dirty="0">
                <a:solidFill>
                  <a:srgbClr val="FF0000"/>
                </a:solidFill>
              </a:rPr>
            </a:br>
            <a:endParaRPr lang="en-US" altLang="en-US" sz="5000" dirty="0">
              <a:solidFill>
                <a:srgbClr val="FF0000"/>
              </a:solidFill>
            </a:endParaRPr>
          </a:p>
        </p:txBody>
      </p:sp>
      <p:sp>
        <p:nvSpPr>
          <p:cNvPr id="31751" name="Text Box 7">
            <a:extLst>
              <a:ext uri="{FF2B5EF4-FFF2-40B4-BE49-F238E27FC236}">
                <a16:creationId xmlns:a16="http://schemas.microsoft.com/office/drawing/2014/main" id="{07CE5742-E80C-4AB9-8644-C7AC16A67514}"/>
              </a:ext>
            </a:extLst>
          </p:cNvPr>
          <p:cNvSpPr txBox="1">
            <a:spLocks noChangeArrowheads="1"/>
          </p:cNvSpPr>
          <p:nvPr/>
        </p:nvSpPr>
        <p:spPr bwMode="auto">
          <a:xfrm>
            <a:off x="342900" y="1189038"/>
            <a:ext cx="8458200" cy="5514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marL="342900" indent="-338138">
              <a:spcBef>
                <a:spcPts val="800"/>
              </a:spcBef>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Microsoft YaHei" panose="020B0503020204020204" pitchFamily="34" charset="-122"/>
              </a:defRPr>
            </a:lvl9pPr>
          </a:lstStyle>
          <a:p>
            <a:pPr>
              <a:spcBef>
                <a:spcPct val="0"/>
              </a:spcBef>
              <a:buClrTx/>
            </a:pPr>
            <a:r>
              <a:rPr lang="en-US" altLang="en-US" sz="3600" dirty="0">
                <a:solidFill>
                  <a:schemeClr val="tx1"/>
                </a:solidFill>
              </a:rPr>
              <a:t>Flux cut by 1 conductor </a:t>
            </a:r>
          </a:p>
          <a:p>
            <a:pPr eaLnBrk="1" hangingPunct="1">
              <a:spcBef>
                <a:spcPct val="0"/>
              </a:spcBef>
              <a:buClrTx/>
              <a:buFontTx/>
              <a:buNone/>
            </a:pPr>
            <a:r>
              <a:rPr lang="en-US" altLang="en-US" sz="3600" dirty="0">
                <a:solidFill>
                  <a:schemeClr val="tx1"/>
                </a:solidFill>
              </a:rPr>
              <a:t>in 1 revolution                   	 = P * φ</a:t>
            </a:r>
          </a:p>
          <a:p>
            <a:pPr>
              <a:spcBef>
                <a:spcPct val="0"/>
              </a:spcBef>
              <a:buClrTx/>
            </a:pPr>
            <a:r>
              <a:rPr lang="en-US" altLang="en-US" sz="3600" dirty="0">
                <a:solidFill>
                  <a:schemeClr val="tx1"/>
                </a:solidFill>
              </a:rPr>
              <a:t>Flux cut by 1 conductor in</a:t>
            </a:r>
          </a:p>
          <a:p>
            <a:pPr eaLnBrk="1" hangingPunct="1">
              <a:spcBef>
                <a:spcPct val="0"/>
              </a:spcBef>
              <a:buClrTx/>
              <a:buFontTx/>
              <a:buNone/>
            </a:pPr>
            <a:r>
              <a:rPr lang="en-US" altLang="en-US" sz="3600" dirty="0">
                <a:solidFill>
                  <a:schemeClr val="tx1"/>
                </a:solidFill>
              </a:rPr>
              <a:t> 60 sec 								 = P φ N /60</a:t>
            </a:r>
          </a:p>
          <a:p>
            <a:pPr>
              <a:spcBef>
                <a:spcPct val="0"/>
              </a:spcBef>
              <a:buClrTx/>
            </a:pPr>
            <a:r>
              <a:rPr lang="en-US" altLang="en-US" sz="3600" dirty="0">
                <a:solidFill>
                  <a:schemeClr val="tx1"/>
                </a:solidFill>
              </a:rPr>
              <a:t>Avg emf generated in 1</a:t>
            </a:r>
          </a:p>
          <a:p>
            <a:pPr eaLnBrk="1" hangingPunct="1">
              <a:spcBef>
                <a:spcPct val="0"/>
              </a:spcBef>
              <a:buClrTx/>
              <a:buFontTx/>
              <a:buNone/>
            </a:pPr>
            <a:r>
              <a:rPr lang="en-US" altLang="en-US" sz="3600" dirty="0">
                <a:solidFill>
                  <a:schemeClr val="tx1"/>
                </a:solidFill>
              </a:rPr>
              <a:t>conductor 							 = </a:t>
            </a:r>
            <a:r>
              <a:rPr lang="en-US" altLang="en-US" sz="3600" dirty="0" err="1">
                <a:solidFill>
                  <a:schemeClr val="tx1"/>
                </a:solidFill>
              </a:rPr>
              <a:t>PφN</a:t>
            </a:r>
            <a:r>
              <a:rPr lang="en-US" altLang="en-US" sz="3600" dirty="0">
                <a:solidFill>
                  <a:schemeClr val="tx1"/>
                </a:solidFill>
              </a:rPr>
              <a:t>/60</a:t>
            </a:r>
          </a:p>
          <a:p>
            <a:pPr>
              <a:spcBef>
                <a:spcPct val="0"/>
              </a:spcBef>
              <a:buClrTx/>
            </a:pPr>
            <a:r>
              <a:rPr lang="en-US" altLang="en-US" sz="3600" dirty="0">
                <a:solidFill>
                  <a:schemeClr val="tx1"/>
                </a:solidFill>
              </a:rPr>
              <a:t>Number of conductors in </a:t>
            </a:r>
          </a:p>
          <a:p>
            <a:pPr eaLnBrk="1" hangingPunct="1">
              <a:spcBef>
                <a:spcPct val="0"/>
              </a:spcBef>
              <a:buClrTx/>
              <a:buFontTx/>
              <a:buNone/>
            </a:pPr>
            <a:r>
              <a:rPr lang="en-US" altLang="en-US" sz="3600" dirty="0">
                <a:solidFill>
                  <a:schemeClr val="tx1"/>
                </a:solidFill>
              </a:rPr>
              <a:t>each parallel path				 = Z /A</a:t>
            </a:r>
          </a:p>
          <a:p>
            <a:pPr eaLnBrk="1" hangingPunct="1">
              <a:lnSpc>
                <a:spcPct val="200000"/>
              </a:lnSpc>
              <a:spcBef>
                <a:spcPct val="0"/>
              </a:spcBef>
              <a:buClrTx/>
              <a:buFontTx/>
              <a:buNone/>
            </a:pPr>
            <a:r>
              <a:rPr lang="en-US" altLang="en-US" sz="3600" dirty="0">
                <a:solidFill>
                  <a:schemeClr val="tx1"/>
                </a:solidFill>
              </a:rPr>
              <a:t>	                              </a:t>
            </a:r>
            <a:r>
              <a:rPr lang="en-US" altLang="en-US" sz="3600" dirty="0" err="1">
                <a:solidFill>
                  <a:srgbClr val="FF0000"/>
                </a:solidFill>
              </a:rPr>
              <a:t>E</a:t>
            </a:r>
            <a:r>
              <a:rPr lang="en-US" altLang="en-US" sz="3600" baseline="-25000" dirty="0" err="1">
                <a:solidFill>
                  <a:srgbClr val="FF0000"/>
                </a:solidFill>
              </a:rPr>
              <a:t>g</a:t>
            </a:r>
            <a:r>
              <a:rPr lang="en-US" altLang="en-US" sz="3600" dirty="0">
                <a:solidFill>
                  <a:srgbClr val="FF0000"/>
                </a:solidFill>
              </a:rPr>
              <a:t>	</a:t>
            </a:r>
            <a:r>
              <a:rPr lang="en-US" altLang="en-US" sz="3600" dirty="0">
                <a:solidFill>
                  <a:schemeClr val="tx1"/>
                </a:solidFill>
              </a:rPr>
              <a:t>	     = </a:t>
            </a:r>
            <a:r>
              <a:rPr lang="en-US" altLang="en-US" sz="3600" dirty="0" err="1">
                <a:solidFill>
                  <a:srgbClr val="FF0000"/>
                </a:solidFill>
              </a:rPr>
              <a:t>PφNZ</a:t>
            </a:r>
            <a:r>
              <a:rPr lang="en-US" altLang="en-US" sz="3600" dirty="0">
                <a:solidFill>
                  <a:srgbClr val="FF0000"/>
                </a:solidFill>
              </a:rPr>
              <a:t>/60A</a:t>
            </a:r>
          </a:p>
          <a:p>
            <a:pPr eaLnBrk="1" hangingPunct="1">
              <a:lnSpc>
                <a:spcPct val="200000"/>
              </a:lnSpc>
              <a:spcBef>
                <a:spcPct val="0"/>
              </a:spcBef>
              <a:buClrTx/>
              <a:buFontTx/>
              <a:buNone/>
            </a:pPr>
            <a:endParaRPr lang="en-US" altLang="en-US" sz="3600" dirty="0">
              <a:solidFill>
                <a:schemeClr val="tx1"/>
              </a:solidFill>
            </a:endParaRPr>
          </a:p>
          <a:p>
            <a:pPr eaLnBrk="1" hangingPunct="1">
              <a:spcBef>
                <a:spcPct val="0"/>
              </a:spcBef>
              <a:buClrTx/>
              <a:buFontTx/>
              <a:buNone/>
            </a:pPr>
            <a:endParaRPr lang="en-US" altLang="en-US" sz="3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1749"/>
                                        </p:tgtEl>
                                        <p:attrNameLst>
                                          <p:attrName>style.visibility</p:attrName>
                                        </p:attrNameLst>
                                      </p:cBhvr>
                                      <p:to>
                                        <p:strVal val="visible"/>
                                      </p:to>
                                    </p:set>
                                    <p:animEffect transition="in" filter="blinds(horizontal)">
                                      <p:cBhvr>
                                        <p:cTn id="7" dur="500"/>
                                        <p:tgtEl>
                                          <p:spTgt spid="317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1751"/>
                                        </p:tgtEl>
                                        <p:attrNameLst>
                                          <p:attrName>style.visibility</p:attrName>
                                        </p:attrNameLst>
                                      </p:cBhvr>
                                      <p:to>
                                        <p:strVal val="visible"/>
                                      </p:to>
                                    </p:set>
                                    <p:animEffect transition="in" filter="diamond(in)">
                                      <p:cBhvr>
                                        <p:cTn id="12" dur="20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P spid="317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a:extLst>
              <a:ext uri="{FF2B5EF4-FFF2-40B4-BE49-F238E27FC236}">
                <a16:creationId xmlns:a16="http://schemas.microsoft.com/office/drawing/2014/main" id="{AB830056-1E8F-4A5E-BA0C-FDAB03D8D107}"/>
              </a:ext>
            </a:extLst>
          </p:cNvPr>
          <p:cNvSpPr>
            <a:spLocks noGrp="1"/>
          </p:cNvSpPr>
          <p:nvPr>
            <p:ph type="title"/>
          </p:nvPr>
        </p:nvSpPr>
        <p:spPr>
          <a:xfrm>
            <a:off x="914400" y="457200"/>
            <a:ext cx="7772400" cy="685800"/>
          </a:xfrm>
        </p:spPr>
        <p:txBody>
          <a:bodyPr/>
          <a:lstStyle/>
          <a:p>
            <a:pPr eaLnBrk="1" hangingPunct="1"/>
            <a:r>
              <a:rPr lang="en-US" altLang="en-US" sz="3200" dirty="0">
                <a:solidFill>
                  <a:srgbClr val="FF0000"/>
                </a:solidFill>
              </a:rPr>
              <a:t>DC Machine Construction</a:t>
            </a:r>
          </a:p>
        </p:txBody>
      </p:sp>
      <p:sp>
        <p:nvSpPr>
          <p:cNvPr id="3" name="Content Placeholder 2">
            <a:extLst>
              <a:ext uri="{FF2B5EF4-FFF2-40B4-BE49-F238E27FC236}">
                <a16:creationId xmlns:a16="http://schemas.microsoft.com/office/drawing/2014/main" id="{6BD21794-5B45-4DFE-8AF6-11CA9546055C}"/>
              </a:ext>
            </a:extLst>
          </p:cNvPr>
          <p:cNvSpPr>
            <a:spLocks noGrp="1"/>
          </p:cNvSpPr>
          <p:nvPr>
            <p:ph sz="quarter" idx="1"/>
          </p:nvPr>
        </p:nvSpPr>
        <p:spPr>
          <a:xfrm>
            <a:off x="685800" y="1447800"/>
            <a:ext cx="4114800" cy="5029200"/>
          </a:xfrm>
        </p:spPr>
        <p:txBody>
          <a:bodyPr>
            <a:normAutofit fontScale="92500" lnSpcReduction="10000"/>
          </a:bodyPr>
          <a:lstStyle/>
          <a:p>
            <a:pPr marL="274320" indent="-274320" algn="just" eaLnBrk="1" fontAlgn="auto" hangingPunct="1">
              <a:lnSpc>
                <a:spcPct val="90000"/>
              </a:lnSpc>
              <a:spcBef>
                <a:spcPts val="580"/>
              </a:spcBef>
              <a:spcAft>
                <a:spcPts val="0"/>
              </a:spcAft>
              <a:buFont typeface="Wingdings 2"/>
              <a:buChar char=""/>
              <a:defRPr/>
            </a:pPr>
            <a:r>
              <a:rPr lang="en-US" sz="2800" b="1" dirty="0">
                <a:solidFill>
                  <a:srgbClr val="0070C0"/>
                </a:solidFill>
              </a:rPr>
              <a:t>The poles are mounted on an iron core that provides a closed magnetic circuit.</a:t>
            </a:r>
          </a:p>
          <a:p>
            <a:pPr marL="274320" indent="-274320" algn="just" eaLnBrk="1" fontAlgn="auto" hangingPunct="1">
              <a:lnSpc>
                <a:spcPct val="90000"/>
              </a:lnSpc>
              <a:spcBef>
                <a:spcPts val="580"/>
              </a:spcBef>
              <a:spcAft>
                <a:spcPts val="0"/>
              </a:spcAft>
              <a:buFont typeface="Wingdings 2"/>
              <a:buChar char=""/>
              <a:defRPr/>
            </a:pPr>
            <a:endParaRPr lang="en-US" sz="2800" b="1" dirty="0"/>
          </a:p>
          <a:p>
            <a:pPr marL="274320" indent="-274320" algn="just" eaLnBrk="1" fontAlgn="auto" hangingPunct="1">
              <a:lnSpc>
                <a:spcPct val="90000"/>
              </a:lnSpc>
              <a:spcBef>
                <a:spcPts val="580"/>
              </a:spcBef>
              <a:spcAft>
                <a:spcPts val="0"/>
              </a:spcAft>
              <a:buFont typeface="Wingdings 2"/>
              <a:buChar char=""/>
              <a:defRPr/>
            </a:pPr>
            <a:r>
              <a:rPr lang="en-US" sz="2800" b="1" dirty="0"/>
              <a:t>The rotor has a ring-shaped laminated iron core with slots.</a:t>
            </a:r>
          </a:p>
          <a:p>
            <a:pPr marL="274320" indent="-274320" algn="just" eaLnBrk="1" fontAlgn="auto" hangingPunct="1">
              <a:lnSpc>
                <a:spcPct val="90000"/>
              </a:lnSpc>
              <a:spcBef>
                <a:spcPts val="580"/>
              </a:spcBef>
              <a:spcAft>
                <a:spcPts val="0"/>
              </a:spcAft>
              <a:buFont typeface="Wingdings 2"/>
              <a:buChar char=""/>
              <a:defRPr/>
            </a:pPr>
            <a:endParaRPr lang="en-US" sz="2800" b="1" dirty="0"/>
          </a:p>
          <a:p>
            <a:pPr marL="274320" indent="-274320" algn="just" eaLnBrk="1" fontAlgn="auto" hangingPunct="1">
              <a:lnSpc>
                <a:spcPct val="90000"/>
              </a:lnSpc>
              <a:spcBef>
                <a:spcPts val="580"/>
              </a:spcBef>
              <a:spcAft>
                <a:spcPts val="0"/>
              </a:spcAft>
              <a:buFont typeface="Wingdings 2"/>
              <a:buChar char=""/>
              <a:defRPr/>
            </a:pPr>
            <a:r>
              <a:rPr lang="en-US" sz="2800" b="1" dirty="0">
                <a:solidFill>
                  <a:srgbClr val="0070C0"/>
                </a:solidFill>
              </a:rPr>
              <a:t>Coils with several turns are placed in the slots.  The distance between the two legs of the coil is about 180 electric degrees. </a:t>
            </a:r>
            <a:endParaRPr lang="en-GB" sz="3200" dirty="0"/>
          </a:p>
        </p:txBody>
      </p:sp>
      <p:sp>
        <p:nvSpPr>
          <p:cNvPr id="16389" name="Rectangle 4">
            <a:extLst>
              <a:ext uri="{FF2B5EF4-FFF2-40B4-BE49-F238E27FC236}">
                <a16:creationId xmlns:a16="http://schemas.microsoft.com/office/drawing/2014/main" id="{5A0AE5B9-ED59-4A33-949D-A84ABA3EAD0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6390" name="Rectangle 6">
            <a:extLst>
              <a:ext uri="{FF2B5EF4-FFF2-40B4-BE49-F238E27FC236}">
                <a16:creationId xmlns:a16="http://schemas.microsoft.com/office/drawing/2014/main" id="{7B5140EF-0C23-4970-9803-D9C24B3BAC6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6391" name="Rectangle 8">
            <a:extLst>
              <a:ext uri="{FF2B5EF4-FFF2-40B4-BE49-F238E27FC236}">
                <a16:creationId xmlns:a16="http://schemas.microsoft.com/office/drawing/2014/main" id="{EEB4827D-FA65-490A-98F5-F839F2E41258}"/>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6392" name="Rectangle 9">
            <a:extLst>
              <a:ext uri="{FF2B5EF4-FFF2-40B4-BE49-F238E27FC236}">
                <a16:creationId xmlns:a16="http://schemas.microsoft.com/office/drawing/2014/main" id="{65766C52-8633-4357-864F-49F9771F2086}"/>
              </a:ext>
            </a:extLst>
          </p:cNvPr>
          <p:cNvSpPr>
            <a:spLocks noChangeArrowheads="1"/>
          </p:cNvSpPr>
          <p:nvPr/>
        </p:nvSpPr>
        <p:spPr bwMode="auto">
          <a:xfrm>
            <a:off x="0" y="800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pic>
        <p:nvPicPr>
          <p:cNvPr id="16393" name="Picture 4" descr="Fig8">
            <a:extLst>
              <a:ext uri="{FF2B5EF4-FFF2-40B4-BE49-F238E27FC236}">
                <a16:creationId xmlns:a16="http://schemas.microsoft.com/office/drawing/2014/main" id="{A012F5F5-BF95-4E1E-BBBF-870982E70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981200"/>
            <a:ext cx="352901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a:extLst>
              <a:ext uri="{FF2B5EF4-FFF2-40B4-BE49-F238E27FC236}">
                <a16:creationId xmlns:a16="http://schemas.microsoft.com/office/drawing/2014/main" id="{14144CB8-348B-4180-9303-14E2F37FE94E}"/>
              </a:ext>
            </a:extLst>
          </p:cNvPr>
          <p:cNvSpPr>
            <a:spLocks noGrp="1"/>
          </p:cNvSpPr>
          <p:nvPr>
            <p:ph type="title"/>
          </p:nvPr>
        </p:nvSpPr>
        <p:spPr>
          <a:xfrm>
            <a:off x="914400" y="533400"/>
            <a:ext cx="7772400" cy="685800"/>
          </a:xfrm>
        </p:spPr>
        <p:txBody>
          <a:bodyPr/>
          <a:lstStyle/>
          <a:p>
            <a:pPr eaLnBrk="1" hangingPunct="1"/>
            <a:r>
              <a:rPr lang="en-US" altLang="en-US" sz="3200" dirty="0">
                <a:solidFill>
                  <a:srgbClr val="FF0000"/>
                </a:solidFill>
              </a:rPr>
              <a:t>DC Machine Construction</a:t>
            </a:r>
          </a:p>
        </p:txBody>
      </p:sp>
      <p:sp>
        <p:nvSpPr>
          <p:cNvPr id="3" name="Content Placeholder 2">
            <a:extLst>
              <a:ext uri="{FF2B5EF4-FFF2-40B4-BE49-F238E27FC236}">
                <a16:creationId xmlns:a16="http://schemas.microsoft.com/office/drawing/2014/main" id="{BD0BA444-0308-4FBE-B673-818C351CC15F}"/>
              </a:ext>
            </a:extLst>
          </p:cNvPr>
          <p:cNvSpPr>
            <a:spLocks noGrp="1"/>
          </p:cNvSpPr>
          <p:nvPr>
            <p:ph sz="quarter" idx="1"/>
          </p:nvPr>
        </p:nvSpPr>
        <p:spPr>
          <a:xfrm>
            <a:off x="685800" y="1447800"/>
            <a:ext cx="4114800" cy="5029200"/>
          </a:xfrm>
        </p:spPr>
        <p:txBody>
          <a:bodyPr>
            <a:normAutofit fontScale="85000" lnSpcReduction="20000"/>
          </a:bodyPr>
          <a:lstStyle/>
          <a:p>
            <a:pPr marL="274320" indent="-274320" algn="just" eaLnBrk="1" fontAlgn="auto" hangingPunct="1">
              <a:lnSpc>
                <a:spcPct val="90000"/>
              </a:lnSpc>
              <a:spcBef>
                <a:spcPts val="580"/>
              </a:spcBef>
              <a:spcAft>
                <a:spcPts val="0"/>
              </a:spcAft>
              <a:buFont typeface="Wingdings 2"/>
              <a:buChar char=""/>
              <a:defRPr/>
            </a:pPr>
            <a:r>
              <a:rPr lang="en-US" sz="2800" b="1" dirty="0">
                <a:solidFill>
                  <a:srgbClr val="0070C0"/>
                </a:solidFill>
              </a:rPr>
              <a:t>The rotor coils are connected in series through the </a:t>
            </a:r>
            <a:r>
              <a:rPr lang="en-US" sz="2800" b="1" dirty="0" err="1">
                <a:solidFill>
                  <a:srgbClr val="0070C0"/>
                </a:solidFill>
              </a:rPr>
              <a:t>commutator</a:t>
            </a:r>
            <a:r>
              <a:rPr lang="en-US" sz="2800" b="1" dirty="0">
                <a:solidFill>
                  <a:srgbClr val="0070C0"/>
                </a:solidFill>
              </a:rPr>
              <a:t> segments. </a:t>
            </a:r>
          </a:p>
          <a:p>
            <a:pPr marL="274320" indent="-274320" algn="just" eaLnBrk="1" fontAlgn="auto" hangingPunct="1">
              <a:lnSpc>
                <a:spcPct val="90000"/>
              </a:lnSpc>
              <a:spcBef>
                <a:spcPts val="580"/>
              </a:spcBef>
              <a:spcAft>
                <a:spcPts val="0"/>
              </a:spcAft>
              <a:buFont typeface="Wingdings 2"/>
              <a:buChar char=""/>
              <a:defRPr/>
            </a:pPr>
            <a:endParaRPr lang="en-US" sz="2800" b="1" dirty="0"/>
          </a:p>
          <a:p>
            <a:pPr marL="274320" indent="-274320" algn="just" eaLnBrk="1" fontAlgn="auto" hangingPunct="1">
              <a:lnSpc>
                <a:spcPct val="90000"/>
              </a:lnSpc>
              <a:spcBef>
                <a:spcPts val="580"/>
              </a:spcBef>
              <a:spcAft>
                <a:spcPts val="0"/>
              </a:spcAft>
              <a:buFont typeface="Wingdings 2"/>
              <a:buChar char=""/>
              <a:defRPr/>
            </a:pPr>
            <a:r>
              <a:rPr lang="en-US" sz="2800" b="1" dirty="0"/>
              <a:t>The ends of each coil are connected to a </a:t>
            </a:r>
            <a:r>
              <a:rPr lang="en-US" sz="2800" b="1" dirty="0" err="1"/>
              <a:t>commutator</a:t>
            </a:r>
            <a:r>
              <a:rPr lang="en-US" sz="2800" b="1" dirty="0"/>
              <a:t> segment.</a:t>
            </a:r>
          </a:p>
          <a:p>
            <a:pPr marL="274320" indent="-274320" algn="just" eaLnBrk="1" fontAlgn="auto" hangingPunct="1">
              <a:lnSpc>
                <a:spcPct val="90000"/>
              </a:lnSpc>
              <a:spcBef>
                <a:spcPts val="580"/>
              </a:spcBef>
              <a:spcAft>
                <a:spcPts val="0"/>
              </a:spcAft>
              <a:buFont typeface="Wingdings 2"/>
              <a:buChar char=""/>
              <a:defRPr/>
            </a:pPr>
            <a:endParaRPr lang="en-US" sz="2800" b="1" dirty="0"/>
          </a:p>
          <a:p>
            <a:pPr marL="274320" indent="-274320" algn="just" eaLnBrk="1" fontAlgn="auto" hangingPunct="1">
              <a:lnSpc>
                <a:spcPct val="90000"/>
              </a:lnSpc>
              <a:spcBef>
                <a:spcPts val="580"/>
              </a:spcBef>
              <a:spcAft>
                <a:spcPts val="0"/>
              </a:spcAft>
              <a:buFont typeface="Wingdings 2"/>
              <a:buChar char=""/>
              <a:defRPr/>
            </a:pPr>
            <a:r>
              <a:rPr lang="en-US" sz="2800" b="1" dirty="0">
                <a:solidFill>
                  <a:srgbClr val="0070C0"/>
                </a:solidFill>
              </a:rPr>
              <a:t>The </a:t>
            </a:r>
            <a:r>
              <a:rPr lang="en-US" sz="2800" b="1" dirty="0" err="1">
                <a:solidFill>
                  <a:srgbClr val="0070C0"/>
                </a:solidFill>
              </a:rPr>
              <a:t>commutator</a:t>
            </a:r>
            <a:r>
              <a:rPr lang="en-US" sz="2800" b="1" dirty="0">
                <a:solidFill>
                  <a:srgbClr val="0070C0"/>
                </a:solidFill>
              </a:rPr>
              <a:t> consists of insulated copper segments mounted on an insulated tube. </a:t>
            </a:r>
          </a:p>
          <a:p>
            <a:pPr marL="274320" indent="-274320" algn="just" eaLnBrk="1" fontAlgn="auto" hangingPunct="1">
              <a:lnSpc>
                <a:spcPct val="90000"/>
              </a:lnSpc>
              <a:spcBef>
                <a:spcPts val="580"/>
              </a:spcBef>
              <a:spcAft>
                <a:spcPts val="0"/>
              </a:spcAft>
              <a:buFont typeface="Wingdings 2"/>
              <a:buChar char=""/>
              <a:defRPr/>
            </a:pPr>
            <a:endParaRPr lang="en-US" sz="2800" b="1" dirty="0">
              <a:solidFill>
                <a:srgbClr val="0070C0"/>
              </a:solidFill>
            </a:endParaRPr>
          </a:p>
          <a:p>
            <a:pPr marL="274320" indent="-274320" algn="just" eaLnBrk="1" fontAlgn="auto" hangingPunct="1">
              <a:lnSpc>
                <a:spcPct val="90000"/>
              </a:lnSpc>
              <a:spcBef>
                <a:spcPts val="580"/>
              </a:spcBef>
              <a:spcAft>
                <a:spcPts val="0"/>
              </a:spcAft>
              <a:buFont typeface="Wingdings 2"/>
              <a:buChar char=""/>
              <a:defRPr/>
            </a:pPr>
            <a:r>
              <a:rPr lang="en-US" sz="2800" b="1" dirty="0"/>
              <a:t>Two brushes are pressed to the </a:t>
            </a:r>
            <a:r>
              <a:rPr lang="en-US" sz="2800" b="1" dirty="0" err="1"/>
              <a:t>commutator</a:t>
            </a:r>
            <a:r>
              <a:rPr lang="en-US" sz="2800" b="1" dirty="0"/>
              <a:t> to permit current flow and they are placed in neutral zone.</a:t>
            </a:r>
          </a:p>
        </p:txBody>
      </p:sp>
      <p:sp>
        <p:nvSpPr>
          <p:cNvPr id="17413" name="Rectangle 4">
            <a:extLst>
              <a:ext uri="{FF2B5EF4-FFF2-40B4-BE49-F238E27FC236}">
                <a16:creationId xmlns:a16="http://schemas.microsoft.com/office/drawing/2014/main" id="{2A831094-455D-46FE-9B4B-21205F8A1CA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7414" name="Rectangle 6">
            <a:extLst>
              <a:ext uri="{FF2B5EF4-FFF2-40B4-BE49-F238E27FC236}">
                <a16:creationId xmlns:a16="http://schemas.microsoft.com/office/drawing/2014/main" id="{1268046C-F047-43E0-91BD-F32A53FDF20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7415" name="Rectangle 8">
            <a:extLst>
              <a:ext uri="{FF2B5EF4-FFF2-40B4-BE49-F238E27FC236}">
                <a16:creationId xmlns:a16="http://schemas.microsoft.com/office/drawing/2014/main" id="{24A0F78A-184C-41DE-95D9-9ADFF706503D}"/>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7416" name="Rectangle 9">
            <a:extLst>
              <a:ext uri="{FF2B5EF4-FFF2-40B4-BE49-F238E27FC236}">
                <a16:creationId xmlns:a16="http://schemas.microsoft.com/office/drawing/2014/main" id="{AF0C1EFB-BCB9-401D-BFA8-8A7CE34337F4}"/>
              </a:ext>
            </a:extLst>
          </p:cNvPr>
          <p:cNvSpPr>
            <a:spLocks noChangeArrowheads="1"/>
          </p:cNvSpPr>
          <p:nvPr/>
        </p:nvSpPr>
        <p:spPr bwMode="auto">
          <a:xfrm>
            <a:off x="0" y="800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pic>
        <p:nvPicPr>
          <p:cNvPr id="17417" name="Picture 7" descr="Fig7">
            <a:extLst>
              <a:ext uri="{FF2B5EF4-FFF2-40B4-BE49-F238E27FC236}">
                <a16:creationId xmlns:a16="http://schemas.microsoft.com/office/drawing/2014/main" id="{B01E4984-A970-4168-AD1C-5DA103886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524000"/>
            <a:ext cx="37084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8" name="Object 2">
            <a:extLst>
              <a:ext uri="{FF2B5EF4-FFF2-40B4-BE49-F238E27FC236}">
                <a16:creationId xmlns:a16="http://schemas.microsoft.com/office/drawing/2014/main" id="{778F2DD0-4783-41E1-BD11-F157E5CF4747}"/>
              </a:ext>
            </a:extLst>
          </p:cNvPr>
          <p:cNvGraphicFramePr>
            <a:graphicFrameLocks noChangeAspect="1"/>
          </p:cNvGraphicFramePr>
          <p:nvPr/>
        </p:nvGraphicFramePr>
        <p:xfrm>
          <a:off x="5791200" y="4495800"/>
          <a:ext cx="2057400" cy="2068513"/>
        </p:xfrm>
        <a:graphic>
          <a:graphicData uri="http://schemas.openxmlformats.org/presentationml/2006/ole">
            <mc:AlternateContent xmlns:mc="http://schemas.openxmlformats.org/markup-compatibility/2006">
              <mc:Choice xmlns:v="urn:schemas-microsoft-com:vml" Requires="v">
                <p:oleObj spid="_x0000_s1031" name="Visio" r:id="rId4" imgW="3557500" imgH="3572121" progId="Visio.Drawing.6">
                  <p:embed/>
                </p:oleObj>
              </mc:Choice>
              <mc:Fallback>
                <p:oleObj name="Visio" r:id="rId4" imgW="3557500" imgH="3572121" progId="Visio.Drawing.6">
                  <p:embed/>
                  <p:pic>
                    <p:nvPicPr>
                      <p:cNvPr id="17418" name="Object 2">
                        <a:extLst>
                          <a:ext uri="{FF2B5EF4-FFF2-40B4-BE49-F238E27FC236}">
                            <a16:creationId xmlns:a16="http://schemas.microsoft.com/office/drawing/2014/main" id="{778F2DD0-4783-41E1-BD11-F157E5CF47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495800"/>
                        <a:ext cx="2057400"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a:extLst>
              <a:ext uri="{FF2B5EF4-FFF2-40B4-BE49-F238E27FC236}">
                <a16:creationId xmlns:a16="http://schemas.microsoft.com/office/drawing/2014/main" id="{BD38F992-8006-4A65-AC5C-24C7D9DC5BB0}"/>
              </a:ext>
            </a:extLst>
          </p:cNvPr>
          <p:cNvSpPr>
            <a:spLocks noGrp="1"/>
          </p:cNvSpPr>
          <p:nvPr>
            <p:ph type="title"/>
          </p:nvPr>
        </p:nvSpPr>
        <p:spPr>
          <a:xfrm>
            <a:off x="914400" y="533400"/>
            <a:ext cx="7772400" cy="685800"/>
          </a:xfrm>
        </p:spPr>
        <p:txBody>
          <a:bodyPr/>
          <a:lstStyle/>
          <a:p>
            <a:pPr eaLnBrk="1" hangingPunct="1"/>
            <a:r>
              <a:rPr lang="en-US" altLang="en-US" sz="3200" dirty="0">
                <a:solidFill>
                  <a:srgbClr val="FF0000"/>
                </a:solidFill>
              </a:rPr>
              <a:t>DC Machine Construction</a:t>
            </a:r>
          </a:p>
        </p:txBody>
      </p:sp>
      <p:sp>
        <p:nvSpPr>
          <p:cNvPr id="3" name="Content Placeholder 2">
            <a:extLst>
              <a:ext uri="{FF2B5EF4-FFF2-40B4-BE49-F238E27FC236}">
                <a16:creationId xmlns:a16="http://schemas.microsoft.com/office/drawing/2014/main" id="{44B464A4-1D09-48FA-A2D3-841B21126A97}"/>
              </a:ext>
            </a:extLst>
          </p:cNvPr>
          <p:cNvSpPr>
            <a:spLocks noGrp="1"/>
          </p:cNvSpPr>
          <p:nvPr>
            <p:ph sz="quarter" idx="1"/>
          </p:nvPr>
        </p:nvSpPr>
        <p:spPr>
          <a:xfrm>
            <a:off x="685800" y="1447800"/>
            <a:ext cx="4114800" cy="5029200"/>
          </a:xfrm>
        </p:spPr>
        <p:txBody>
          <a:bodyPr>
            <a:normAutofit fontScale="85000" lnSpcReduction="20000"/>
          </a:bodyPr>
          <a:lstStyle/>
          <a:p>
            <a:pPr marL="274320" indent="-274320" algn="just" eaLnBrk="1" fontAlgn="auto" hangingPunct="1">
              <a:lnSpc>
                <a:spcPct val="90000"/>
              </a:lnSpc>
              <a:spcBef>
                <a:spcPts val="580"/>
              </a:spcBef>
              <a:spcAft>
                <a:spcPts val="0"/>
              </a:spcAft>
              <a:buFont typeface="Wingdings 2"/>
              <a:buChar char=""/>
              <a:defRPr/>
            </a:pPr>
            <a:r>
              <a:rPr lang="en-US" sz="2800" b="1" dirty="0">
                <a:solidFill>
                  <a:srgbClr val="0070C0"/>
                </a:solidFill>
              </a:rPr>
              <a:t>The rotor coils are connected in series through the </a:t>
            </a:r>
            <a:r>
              <a:rPr lang="en-US" sz="2800" b="1" dirty="0" err="1">
                <a:solidFill>
                  <a:srgbClr val="0070C0"/>
                </a:solidFill>
              </a:rPr>
              <a:t>commutator</a:t>
            </a:r>
            <a:r>
              <a:rPr lang="en-US" sz="2800" b="1" dirty="0">
                <a:solidFill>
                  <a:srgbClr val="0070C0"/>
                </a:solidFill>
              </a:rPr>
              <a:t> segments. </a:t>
            </a:r>
          </a:p>
          <a:p>
            <a:pPr marL="274320" indent="-274320" algn="just" eaLnBrk="1" fontAlgn="auto" hangingPunct="1">
              <a:lnSpc>
                <a:spcPct val="90000"/>
              </a:lnSpc>
              <a:spcBef>
                <a:spcPts val="580"/>
              </a:spcBef>
              <a:spcAft>
                <a:spcPts val="0"/>
              </a:spcAft>
              <a:buFont typeface="Wingdings 2"/>
              <a:buChar char=""/>
              <a:defRPr/>
            </a:pPr>
            <a:endParaRPr lang="en-US" sz="2800" b="1" dirty="0"/>
          </a:p>
          <a:p>
            <a:pPr marL="274320" indent="-274320" algn="just" eaLnBrk="1" fontAlgn="auto" hangingPunct="1">
              <a:lnSpc>
                <a:spcPct val="90000"/>
              </a:lnSpc>
              <a:spcBef>
                <a:spcPts val="580"/>
              </a:spcBef>
              <a:spcAft>
                <a:spcPts val="0"/>
              </a:spcAft>
              <a:buFont typeface="Wingdings 2"/>
              <a:buChar char=""/>
              <a:defRPr/>
            </a:pPr>
            <a:r>
              <a:rPr lang="en-US" sz="2800" b="1" dirty="0"/>
              <a:t>The ends of each coil are connected to a </a:t>
            </a:r>
            <a:r>
              <a:rPr lang="en-US" sz="2800" b="1" dirty="0" err="1"/>
              <a:t>commutator</a:t>
            </a:r>
            <a:r>
              <a:rPr lang="en-US" sz="2800" b="1" dirty="0"/>
              <a:t> segment.</a:t>
            </a:r>
          </a:p>
          <a:p>
            <a:pPr marL="274320" indent="-274320" algn="just" eaLnBrk="1" fontAlgn="auto" hangingPunct="1">
              <a:lnSpc>
                <a:spcPct val="90000"/>
              </a:lnSpc>
              <a:spcBef>
                <a:spcPts val="580"/>
              </a:spcBef>
              <a:spcAft>
                <a:spcPts val="0"/>
              </a:spcAft>
              <a:buFont typeface="Wingdings 2"/>
              <a:buChar char=""/>
              <a:defRPr/>
            </a:pPr>
            <a:endParaRPr lang="en-US" sz="2800" b="1" dirty="0"/>
          </a:p>
          <a:p>
            <a:pPr marL="274320" indent="-274320" algn="just" eaLnBrk="1" fontAlgn="auto" hangingPunct="1">
              <a:lnSpc>
                <a:spcPct val="90000"/>
              </a:lnSpc>
              <a:spcBef>
                <a:spcPts val="580"/>
              </a:spcBef>
              <a:spcAft>
                <a:spcPts val="0"/>
              </a:spcAft>
              <a:buFont typeface="Wingdings 2"/>
              <a:buChar char=""/>
              <a:defRPr/>
            </a:pPr>
            <a:r>
              <a:rPr lang="en-US" sz="2800" b="1" dirty="0">
                <a:solidFill>
                  <a:srgbClr val="0070C0"/>
                </a:solidFill>
              </a:rPr>
              <a:t>The </a:t>
            </a:r>
            <a:r>
              <a:rPr lang="en-US" sz="2800" b="1" dirty="0" err="1">
                <a:solidFill>
                  <a:srgbClr val="0070C0"/>
                </a:solidFill>
              </a:rPr>
              <a:t>commutator</a:t>
            </a:r>
            <a:r>
              <a:rPr lang="en-US" sz="2800" b="1" dirty="0">
                <a:solidFill>
                  <a:srgbClr val="0070C0"/>
                </a:solidFill>
              </a:rPr>
              <a:t> consists of insulated copper segments mounted on an insulated tube. </a:t>
            </a:r>
          </a:p>
          <a:p>
            <a:pPr marL="274320" indent="-274320" algn="just" eaLnBrk="1" fontAlgn="auto" hangingPunct="1">
              <a:lnSpc>
                <a:spcPct val="90000"/>
              </a:lnSpc>
              <a:spcBef>
                <a:spcPts val="580"/>
              </a:spcBef>
              <a:spcAft>
                <a:spcPts val="0"/>
              </a:spcAft>
              <a:buFont typeface="Wingdings 2"/>
              <a:buChar char=""/>
              <a:defRPr/>
            </a:pPr>
            <a:endParaRPr lang="en-US" sz="2800" b="1" dirty="0">
              <a:solidFill>
                <a:srgbClr val="0070C0"/>
              </a:solidFill>
            </a:endParaRPr>
          </a:p>
          <a:p>
            <a:pPr marL="274320" indent="-274320" algn="just" eaLnBrk="1" fontAlgn="auto" hangingPunct="1">
              <a:lnSpc>
                <a:spcPct val="90000"/>
              </a:lnSpc>
              <a:spcBef>
                <a:spcPts val="580"/>
              </a:spcBef>
              <a:spcAft>
                <a:spcPts val="0"/>
              </a:spcAft>
              <a:buFont typeface="Wingdings 2"/>
              <a:buChar char=""/>
              <a:defRPr/>
            </a:pPr>
            <a:r>
              <a:rPr lang="en-US" sz="2800" b="1" dirty="0"/>
              <a:t>Two brushes are pressed to the </a:t>
            </a:r>
            <a:r>
              <a:rPr lang="en-US" sz="2800" b="1" dirty="0" err="1"/>
              <a:t>commutator</a:t>
            </a:r>
            <a:r>
              <a:rPr lang="en-US" sz="2800" b="1" dirty="0"/>
              <a:t> to permit current flow and they are placed in neutral zone.</a:t>
            </a:r>
          </a:p>
        </p:txBody>
      </p:sp>
      <p:sp>
        <p:nvSpPr>
          <p:cNvPr id="18437" name="Rectangle 4">
            <a:extLst>
              <a:ext uri="{FF2B5EF4-FFF2-40B4-BE49-F238E27FC236}">
                <a16:creationId xmlns:a16="http://schemas.microsoft.com/office/drawing/2014/main" id="{4C2FFD7B-D20C-42F6-A6E8-29AAE2AC2ED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8438" name="Rectangle 6">
            <a:extLst>
              <a:ext uri="{FF2B5EF4-FFF2-40B4-BE49-F238E27FC236}">
                <a16:creationId xmlns:a16="http://schemas.microsoft.com/office/drawing/2014/main" id="{0E1C3025-A24B-4D7D-AA68-4686AD06978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8439" name="Rectangle 8">
            <a:extLst>
              <a:ext uri="{FF2B5EF4-FFF2-40B4-BE49-F238E27FC236}">
                <a16:creationId xmlns:a16="http://schemas.microsoft.com/office/drawing/2014/main" id="{6BABE34B-A952-40B4-85A6-1AECA2185A4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8440" name="Rectangle 9">
            <a:extLst>
              <a:ext uri="{FF2B5EF4-FFF2-40B4-BE49-F238E27FC236}">
                <a16:creationId xmlns:a16="http://schemas.microsoft.com/office/drawing/2014/main" id="{1AADADC6-ED17-42D6-B873-B0C00A148D7F}"/>
              </a:ext>
            </a:extLst>
          </p:cNvPr>
          <p:cNvSpPr>
            <a:spLocks noChangeArrowheads="1"/>
          </p:cNvSpPr>
          <p:nvPr/>
        </p:nvSpPr>
        <p:spPr bwMode="auto">
          <a:xfrm>
            <a:off x="0" y="800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graphicFrame>
        <p:nvGraphicFramePr>
          <p:cNvPr id="18441" name="Object 2">
            <a:extLst>
              <a:ext uri="{FF2B5EF4-FFF2-40B4-BE49-F238E27FC236}">
                <a16:creationId xmlns:a16="http://schemas.microsoft.com/office/drawing/2014/main" id="{C079C112-01A3-48DE-A801-41137D096E32}"/>
              </a:ext>
            </a:extLst>
          </p:cNvPr>
          <p:cNvGraphicFramePr>
            <a:graphicFrameLocks noChangeAspect="1"/>
          </p:cNvGraphicFramePr>
          <p:nvPr/>
        </p:nvGraphicFramePr>
        <p:xfrm>
          <a:off x="5791200" y="4038600"/>
          <a:ext cx="2362200" cy="2374900"/>
        </p:xfrm>
        <a:graphic>
          <a:graphicData uri="http://schemas.openxmlformats.org/presentationml/2006/ole">
            <mc:AlternateContent xmlns:mc="http://schemas.openxmlformats.org/markup-compatibility/2006">
              <mc:Choice xmlns:v="urn:schemas-microsoft-com:vml" Requires="v">
                <p:oleObj spid="_x0000_s2055" name="Visio" r:id="rId3" imgW="3557500" imgH="3572121" progId="Visio.Drawing.6">
                  <p:embed/>
                </p:oleObj>
              </mc:Choice>
              <mc:Fallback>
                <p:oleObj name="Visio" r:id="rId3" imgW="3557500" imgH="3572121" progId="Visio.Drawing.6">
                  <p:embed/>
                  <p:pic>
                    <p:nvPicPr>
                      <p:cNvPr id="18441" name="Object 2">
                        <a:extLst>
                          <a:ext uri="{FF2B5EF4-FFF2-40B4-BE49-F238E27FC236}">
                            <a16:creationId xmlns:a16="http://schemas.microsoft.com/office/drawing/2014/main" id="{C079C112-01A3-48DE-A801-41137D096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4038600"/>
                        <a:ext cx="236220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442" name="Picture 4" descr="Fig7">
            <a:extLst>
              <a:ext uri="{FF2B5EF4-FFF2-40B4-BE49-F238E27FC236}">
                <a16:creationId xmlns:a16="http://schemas.microsoft.com/office/drawing/2014/main" id="{908363E4-3D6F-45E0-90B3-EED989055B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676400"/>
            <a:ext cx="38100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D424E90A-716E-46BE-9A8D-E0C7330B7C04}"/>
              </a:ext>
            </a:extLst>
          </p:cNvPr>
          <p:cNvSpPr txBox="1">
            <a:spLocks noChangeArrowheads="1"/>
          </p:cNvSpPr>
          <p:nvPr/>
        </p:nvSpPr>
        <p:spPr bwMode="auto">
          <a:xfrm>
            <a:off x="1828800" y="1006475"/>
            <a:ext cx="7407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0963" name="Text Box 2">
            <a:extLst>
              <a:ext uri="{FF2B5EF4-FFF2-40B4-BE49-F238E27FC236}">
                <a16:creationId xmlns:a16="http://schemas.microsoft.com/office/drawing/2014/main" id="{B4C5BA4C-26BF-4BE9-A32C-A0F7695DA3FC}"/>
              </a:ext>
            </a:extLst>
          </p:cNvPr>
          <p:cNvSpPr txBox="1">
            <a:spLocks noChangeArrowheads="1"/>
          </p:cNvSpPr>
          <p:nvPr/>
        </p:nvSpPr>
        <p:spPr bwMode="auto">
          <a:xfrm>
            <a:off x="1739900" y="3932238"/>
            <a:ext cx="10033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spcBef>
                <a:spcPts val="700"/>
              </a:spcBef>
              <a:buClrTx/>
              <a:buFontTx/>
              <a:buNone/>
            </a:pPr>
            <a:r>
              <a:rPr lang="en-US" altLang="en-US" sz="2600">
                <a:solidFill>
                  <a:srgbClr val="000066"/>
                </a:solidFill>
                <a:latin typeface="Constantia" panose="02030602050306030303" pitchFamily="18" charset="0"/>
              </a:rPr>
              <a:t>          </a:t>
            </a:r>
          </a:p>
        </p:txBody>
      </p:sp>
      <p:sp>
        <p:nvSpPr>
          <p:cNvPr id="40964" name="Text Box 3">
            <a:extLst>
              <a:ext uri="{FF2B5EF4-FFF2-40B4-BE49-F238E27FC236}">
                <a16:creationId xmlns:a16="http://schemas.microsoft.com/office/drawing/2014/main" id="{A9729D40-4DA0-407C-9498-BE7FD20FBF0A}"/>
              </a:ext>
            </a:extLst>
          </p:cNvPr>
          <p:cNvSpPr txBox="1">
            <a:spLocks noChangeArrowheads="1"/>
          </p:cNvSpPr>
          <p:nvPr/>
        </p:nvSpPr>
        <p:spPr bwMode="auto">
          <a:xfrm>
            <a:off x="5086350" y="4276725"/>
            <a:ext cx="180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0965" name="Text Box 4">
            <a:extLst>
              <a:ext uri="{FF2B5EF4-FFF2-40B4-BE49-F238E27FC236}">
                <a16:creationId xmlns:a16="http://schemas.microsoft.com/office/drawing/2014/main" id="{EA5C03EB-97B7-4518-A14D-3351CE4FEDA8}"/>
              </a:ext>
            </a:extLst>
          </p:cNvPr>
          <p:cNvSpPr txBox="1">
            <a:spLocks noChangeArrowheads="1"/>
          </p:cNvSpPr>
          <p:nvPr/>
        </p:nvSpPr>
        <p:spPr bwMode="auto">
          <a:xfrm>
            <a:off x="1463675" y="685800"/>
            <a:ext cx="7954963"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0966" name="Text Box 5">
            <a:extLst>
              <a:ext uri="{FF2B5EF4-FFF2-40B4-BE49-F238E27FC236}">
                <a16:creationId xmlns:a16="http://schemas.microsoft.com/office/drawing/2014/main" id="{B2C9121F-5C92-4299-9364-8CDACBAC97B1}"/>
              </a:ext>
            </a:extLst>
          </p:cNvPr>
          <p:cNvSpPr txBox="1">
            <a:spLocks noChangeArrowheads="1"/>
          </p:cNvSpPr>
          <p:nvPr/>
        </p:nvSpPr>
        <p:spPr bwMode="auto">
          <a:xfrm>
            <a:off x="2103438" y="153988"/>
            <a:ext cx="4297362"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0967" name="Text Box 6">
            <a:extLst>
              <a:ext uri="{FF2B5EF4-FFF2-40B4-BE49-F238E27FC236}">
                <a16:creationId xmlns:a16="http://schemas.microsoft.com/office/drawing/2014/main" id="{C91A13FF-5FC9-4744-8FA7-589008D7D4E2}"/>
              </a:ext>
            </a:extLst>
          </p:cNvPr>
          <p:cNvSpPr txBox="1">
            <a:spLocks noChangeArrowheads="1"/>
          </p:cNvSpPr>
          <p:nvPr/>
        </p:nvSpPr>
        <p:spPr bwMode="auto">
          <a:xfrm>
            <a:off x="1844675" y="92075"/>
            <a:ext cx="68421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7415" name="Text Box 7">
            <a:extLst>
              <a:ext uri="{FF2B5EF4-FFF2-40B4-BE49-F238E27FC236}">
                <a16:creationId xmlns:a16="http://schemas.microsoft.com/office/drawing/2014/main" id="{CEDAFCEF-C3E6-48D6-AD34-A43B837C0749}"/>
              </a:ext>
            </a:extLst>
          </p:cNvPr>
          <p:cNvSpPr txBox="1">
            <a:spLocks noChangeArrowheads="1"/>
          </p:cNvSpPr>
          <p:nvPr/>
        </p:nvSpPr>
        <p:spPr bwMode="auto">
          <a:xfrm>
            <a:off x="1920875" y="58738"/>
            <a:ext cx="3748088"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5000" dirty="0">
                <a:solidFill>
                  <a:srgbClr val="FF0000"/>
                </a:solidFill>
              </a:rPr>
              <a:t>Field winding </a:t>
            </a:r>
          </a:p>
        </p:txBody>
      </p:sp>
      <p:pic>
        <p:nvPicPr>
          <p:cNvPr id="17416" name="Picture 8">
            <a:extLst>
              <a:ext uri="{FF2B5EF4-FFF2-40B4-BE49-F238E27FC236}">
                <a16:creationId xmlns:a16="http://schemas.microsoft.com/office/drawing/2014/main" id="{E018EB64-2C5E-433F-A6A8-54B4F6D5D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3925" y="1096963"/>
            <a:ext cx="5851525" cy="53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blinds(horizontal)">
                                      <p:cBhvr>
                                        <p:cTn id="7" dur="500"/>
                                        <p:tgtEl>
                                          <p:spTgt spid="174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7416"/>
                                        </p:tgtEl>
                                        <p:attrNameLst>
                                          <p:attrName>style.visibility</p:attrName>
                                        </p:attrNameLst>
                                      </p:cBhvr>
                                      <p:to>
                                        <p:strVal val="visible"/>
                                      </p:to>
                                    </p:set>
                                    <p:anim calcmode="lin" valueType="num">
                                      <p:cBhvr additive="base">
                                        <p:cTn id="12" dur="500" fill="hold"/>
                                        <p:tgtEl>
                                          <p:spTgt spid="17416"/>
                                        </p:tgtEl>
                                        <p:attrNameLst>
                                          <p:attrName>ppt_x</p:attrName>
                                        </p:attrNameLst>
                                      </p:cBhvr>
                                      <p:tavLst>
                                        <p:tav tm="0">
                                          <p:val>
                                            <p:strVal val="#ppt_x"/>
                                          </p:val>
                                        </p:tav>
                                        <p:tav tm="100000">
                                          <p:val>
                                            <p:strVal val="#ppt_x"/>
                                          </p:val>
                                        </p:tav>
                                      </p:tavLst>
                                    </p:anim>
                                    <p:anim calcmode="lin" valueType="num">
                                      <p:cBhvr additive="base">
                                        <p:cTn id="13" dur="500" fill="hold"/>
                                        <p:tgtEl>
                                          <p:spTgt spid="174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718E2165-E6B6-45E5-87C7-4255843AE08C}"/>
              </a:ext>
            </a:extLst>
          </p:cNvPr>
          <p:cNvSpPr txBox="1">
            <a:spLocks noChangeArrowheads="1"/>
          </p:cNvSpPr>
          <p:nvPr/>
        </p:nvSpPr>
        <p:spPr bwMode="auto">
          <a:xfrm>
            <a:off x="1828800" y="1006475"/>
            <a:ext cx="74072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3011" name="Text Box 2">
            <a:extLst>
              <a:ext uri="{FF2B5EF4-FFF2-40B4-BE49-F238E27FC236}">
                <a16:creationId xmlns:a16="http://schemas.microsoft.com/office/drawing/2014/main" id="{D8A7044D-7757-4F8D-8B65-7AD5332B8094}"/>
              </a:ext>
            </a:extLst>
          </p:cNvPr>
          <p:cNvSpPr txBox="1">
            <a:spLocks noChangeArrowheads="1"/>
          </p:cNvSpPr>
          <p:nvPr/>
        </p:nvSpPr>
        <p:spPr bwMode="auto">
          <a:xfrm>
            <a:off x="1739900" y="3932238"/>
            <a:ext cx="10033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spcBef>
                <a:spcPts val="700"/>
              </a:spcBef>
              <a:buClrTx/>
              <a:buFontTx/>
              <a:buNone/>
            </a:pPr>
            <a:r>
              <a:rPr lang="en-US" altLang="en-US" sz="2600">
                <a:solidFill>
                  <a:srgbClr val="000066"/>
                </a:solidFill>
                <a:latin typeface="Constantia" panose="02030602050306030303" pitchFamily="18" charset="0"/>
              </a:rPr>
              <a:t>          </a:t>
            </a:r>
          </a:p>
        </p:txBody>
      </p:sp>
      <p:sp>
        <p:nvSpPr>
          <p:cNvPr id="43012" name="Text Box 3">
            <a:extLst>
              <a:ext uri="{FF2B5EF4-FFF2-40B4-BE49-F238E27FC236}">
                <a16:creationId xmlns:a16="http://schemas.microsoft.com/office/drawing/2014/main" id="{2C25032C-EBDD-409F-B169-73DF8DABFDFC}"/>
              </a:ext>
            </a:extLst>
          </p:cNvPr>
          <p:cNvSpPr txBox="1">
            <a:spLocks noChangeArrowheads="1"/>
          </p:cNvSpPr>
          <p:nvPr/>
        </p:nvSpPr>
        <p:spPr bwMode="auto">
          <a:xfrm>
            <a:off x="5086350" y="4276725"/>
            <a:ext cx="180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3013" name="Text Box 4">
            <a:extLst>
              <a:ext uri="{FF2B5EF4-FFF2-40B4-BE49-F238E27FC236}">
                <a16:creationId xmlns:a16="http://schemas.microsoft.com/office/drawing/2014/main" id="{8D022E71-FE17-46DD-B6A0-AE2245B597B5}"/>
              </a:ext>
            </a:extLst>
          </p:cNvPr>
          <p:cNvSpPr txBox="1">
            <a:spLocks noChangeArrowheads="1"/>
          </p:cNvSpPr>
          <p:nvPr/>
        </p:nvSpPr>
        <p:spPr bwMode="auto">
          <a:xfrm>
            <a:off x="1463675" y="685800"/>
            <a:ext cx="7954963"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3014" name="Text Box 5">
            <a:extLst>
              <a:ext uri="{FF2B5EF4-FFF2-40B4-BE49-F238E27FC236}">
                <a16:creationId xmlns:a16="http://schemas.microsoft.com/office/drawing/2014/main" id="{6A8BC75E-FC85-40AE-AC66-C841003F9F0B}"/>
              </a:ext>
            </a:extLst>
          </p:cNvPr>
          <p:cNvSpPr txBox="1">
            <a:spLocks noChangeArrowheads="1"/>
          </p:cNvSpPr>
          <p:nvPr/>
        </p:nvSpPr>
        <p:spPr bwMode="auto">
          <a:xfrm>
            <a:off x="2103438" y="153988"/>
            <a:ext cx="4297362"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3015" name="Text Box 6">
            <a:extLst>
              <a:ext uri="{FF2B5EF4-FFF2-40B4-BE49-F238E27FC236}">
                <a16:creationId xmlns:a16="http://schemas.microsoft.com/office/drawing/2014/main" id="{1444678F-DB23-4347-BC2D-F0799B8C5AEE}"/>
              </a:ext>
            </a:extLst>
          </p:cNvPr>
          <p:cNvSpPr txBox="1">
            <a:spLocks noChangeArrowheads="1"/>
          </p:cNvSpPr>
          <p:nvPr/>
        </p:nvSpPr>
        <p:spPr bwMode="auto">
          <a:xfrm>
            <a:off x="1844675" y="92075"/>
            <a:ext cx="68421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8439" name="Text Box 7">
            <a:extLst>
              <a:ext uri="{FF2B5EF4-FFF2-40B4-BE49-F238E27FC236}">
                <a16:creationId xmlns:a16="http://schemas.microsoft.com/office/drawing/2014/main" id="{F6149B96-5CF9-4B83-B9B5-DA2172067E37}"/>
              </a:ext>
            </a:extLst>
          </p:cNvPr>
          <p:cNvSpPr txBox="1">
            <a:spLocks noChangeArrowheads="1"/>
          </p:cNvSpPr>
          <p:nvPr/>
        </p:nvSpPr>
        <p:spPr bwMode="auto">
          <a:xfrm>
            <a:off x="1920875" y="58738"/>
            <a:ext cx="6583363"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5000" dirty="0">
                <a:solidFill>
                  <a:srgbClr val="FF0000"/>
                </a:solidFill>
              </a:rPr>
              <a:t>Rotor and rotor winding </a:t>
            </a:r>
          </a:p>
        </p:txBody>
      </p:sp>
      <p:pic>
        <p:nvPicPr>
          <p:cNvPr id="18440" name="Picture 8">
            <a:extLst>
              <a:ext uri="{FF2B5EF4-FFF2-40B4-BE49-F238E27FC236}">
                <a16:creationId xmlns:a16="http://schemas.microsoft.com/office/drawing/2014/main" id="{A48C470E-AF73-4E15-97A8-32DA78F58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75" y="1281113"/>
            <a:ext cx="6583363" cy="246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41" name="Picture 9">
            <a:extLst>
              <a:ext uri="{FF2B5EF4-FFF2-40B4-BE49-F238E27FC236}">
                <a16:creationId xmlns:a16="http://schemas.microsoft.com/office/drawing/2014/main" id="{D03EB3A6-7C3C-4CE1-909D-54E39C9401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932238"/>
            <a:ext cx="4846638" cy="246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blinds(horizontal)">
                                      <p:cBhvr>
                                        <p:cTn id="7" dur="500"/>
                                        <p:tgtEl>
                                          <p:spTgt spid="184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8440"/>
                                        </p:tgtEl>
                                        <p:attrNameLst>
                                          <p:attrName>style.visibility</p:attrName>
                                        </p:attrNameLst>
                                      </p:cBhvr>
                                      <p:to>
                                        <p:strVal val="visible"/>
                                      </p:to>
                                    </p:set>
                                    <p:animEffect transition="in" filter="diamond(in)">
                                      <p:cBhvr>
                                        <p:cTn id="12" dur="2000"/>
                                        <p:tgtEl>
                                          <p:spTgt spid="184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18441"/>
                                        </p:tgtEl>
                                        <p:attrNameLst>
                                          <p:attrName>style.visibility</p:attrName>
                                        </p:attrNameLst>
                                      </p:cBhvr>
                                      <p:to>
                                        <p:strVal val="visible"/>
                                      </p:to>
                                    </p:set>
                                    <p:animEffect transition="in" filter="diamond(in)">
                                      <p:cBhvr>
                                        <p:cTn id="17" dur="2000"/>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a:extLst>
              <a:ext uri="{FF2B5EF4-FFF2-40B4-BE49-F238E27FC236}">
                <a16:creationId xmlns:a16="http://schemas.microsoft.com/office/drawing/2014/main" id="{FA5D3B7F-B1C5-4E09-9EC0-F7CCB11F6BAD}"/>
              </a:ext>
            </a:extLst>
          </p:cNvPr>
          <p:cNvSpPr>
            <a:spLocks noGrp="1"/>
          </p:cNvSpPr>
          <p:nvPr>
            <p:ph type="title"/>
          </p:nvPr>
        </p:nvSpPr>
        <p:spPr>
          <a:xfrm>
            <a:off x="318052" y="532192"/>
            <a:ext cx="7772400" cy="685800"/>
          </a:xfrm>
        </p:spPr>
        <p:txBody>
          <a:bodyPr/>
          <a:lstStyle/>
          <a:p>
            <a:pPr eaLnBrk="1" hangingPunct="1"/>
            <a:r>
              <a:rPr lang="en-US" altLang="en-US" sz="3200" dirty="0">
                <a:solidFill>
                  <a:srgbClr val="FF0000"/>
                </a:solidFill>
              </a:rPr>
              <a:t>DC Machine Construction</a:t>
            </a:r>
          </a:p>
        </p:txBody>
      </p:sp>
      <p:sp>
        <p:nvSpPr>
          <p:cNvPr id="3" name="Content Placeholder 2">
            <a:extLst>
              <a:ext uri="{FF2B5EF4-FFF2-40B4-BE49-F238E27FC236}">
                <a16:creationId xmlns:a16="http://schemas.microsoft.com/office/drawing/2014/main" id="{C8D3FCF9-65BB-48BC-8BDE-A75FA6E8D1CB}"/>
              </a:ext>
            </a:extLst>
          </p:cNvPr>
          <p:cNvSpPr>
            <a:spLocks noGrp="1"/>
          </p:cNvSpPr>
          <p:nvPr>
            <p:ph sz="quarter" idx="1"/>
          </p:nvPr>
        </p:nvSpPr>
        <p:spPr>
          <a:xfrm>
            <a:off x="119270" y="1447800"/>
            <a:ext cx="4681330" cy="5029200"/>
          </a:xfrm>
        </p:spPr>
        <p:txBody>
          <a:bodyPr>
            <a:normAutofit fontScale="92500" lnSpcReduction="20000"/>
          </a:bodyPr>
          <a:lstStyle/>
          <a:p>
            <a:pPr marL="274320" indent="-274320" algn="just" eaLnBrk="1" fontAlgn="auto" hangingPunct="1">
              <a:lnSpc>
                <a:spcPct val="90000"/>
              </a:lnSpc>
              <a:spcBef>
                <a:spcPts val="580"/>
              </a:spcBef>
              <a:spcAft>
                <a:spcPts val="0"/>
              </a:spcAft>
              <a:buFont typeface="Wingdings 2"/>
              <a:buChar char=""/>
              <a:defRPr/>
            </a:pPr>
            <a:r>
              <a:rPr lang="en-US" sz="2800" dirty="0">
                <a:solidFill>
                  <a:srgbClr val="0070C0"/>
                </a:solidFill>
              </a:rPr>
              <a:t>The stator of the dc machine has poles, which are excited by either dc current or permanent magnets to produce magnetic fields. </a:t>
            </a:r>
          </a:p>
          <a:p>
            <a:pPr marL="274320" indent="-274320" algn="just" eaLnBrk="1" fontAlgn="auto" hangingPunct="1">
              <a:lnSpc>
                <a:spcPct val="90000"/>
              </a:lnSpc>
              <a:spcBef>
                <a:spcPts val="580"/>
              </a:spcBef>
              <a:spcAft>
                <a:spcPts val="0"/>
              </a:spcAft>
              <a:buFont typeface="Wingdings 2"/>
              <a:buChar char=""/>
              <a:defRPr/>
            </a:pPr>
            <a:endParaRPr lang="en-US" sz="2800" dirty="0"/>
          </a:p>
          <a:p>
            <a:pPr marL="274320" indent="-274320" algn="just" eaLnBrk="1" fontAlgn="auto" hangingPunct="1">
              <a:lnSpc>
                <a:spcPct val="90000"/>
              </a:lnSpc>
              <a:spcBef>
                <a:spcPts val="580"/>
              </a:spcBef>
              <a:spcAft>
                <a:spcPts val="0"/>
              </a:spcAft>
              <a:buFont typeface="Wingdings 2"/>
              <a:buChar char=""/>
              <a:defRPr/>
            </a:pPr>
            <a:r>
              <a:rPr lang="en-US" sz="2800" dirty="0"/>
              <a:t>In the neutral zone, in the middle between the poles, commutating poles are placed to reduce sparking of the </a:t>
            </a:r>
            <a:r>
              <a:rPr lang="en-US" sz="2800" dirty="0" err="1"/>
              <a:t>commutator</a:t>
            </a:r>
            <a:r>
              <a:rPr lang="en-US" sz="2800" dirty="0"/>
              <a:t>.  </a:t>
            </a:r>
          </a:p>
          <a:p>
            <a:pPr marL="274320" indent="-274320" algn="just" eaLnBrk="1" fontAlgn="auto" hangingPunct="1">
              <a:lnSpc>
                <a:spcPct val="90000"/>
              </a:lnSpc>
              <a:spcBef>
                <a:spcPts val="580"/>
              </a:spcBef>
              <a:spcAft>
                <a:spcPts val="0"/>
              </a:spcAft>
              <a:buFont typeface="Wingdings 2"/>
              <a:buChar char=""/>
              <a:defRPr/>
            </a:pPr>
            <a:endParaRPr lang="en-US" sz="2800" dirty="0"/>
          </a:p>
          <a:p>
            <a:pPr marL="274320" indent="-274320" algn="just" eaLnBrk="1" fontAlgn="auto" hangingPunct="1">
              <a:lnSpc>
                <a:spcPct val="90000"/>
              </a:lnSpc>
              <a:spcBef>
                <a:spcPts val="580"/>
              </a:spcBef>
              <a:spcAft>
                <a:spcPts val="0"/>
              </a:spcAft>
              <a:buFont typeface="Wingdings 2"/>
              <a:buChar char=""/>
              <a:defRPr/>
            </a:pPr>
            <a:r>
              <a:rPr lang="en-US" sz="2800" dirty="0">
                <a:solidFill>
                  <a:srgbClr val="0070C0"/>
                </a:solidFill>
              </a:rPr>
              <a:t>Compensating windings are mounted on the main poles.  These reduces flux weakening commutation problems. </a:t>
            </a:r>
          </a:p>
          <a:p>
            <a:pPr marL="548640" lvl="1" algn="just" eaLnBrk="1" fontAlgn="auto" hangingPunct="1">
              <a:spcBef>
                <a:spcPts val="370"/>
              </a:spcBef>
              <a:spcAft>
                <a:spcPts val="0"/>
              </a:spcAft>
              <a:buFont typeface="Wingdings 2"/>
              <a:buNone/>
              <a:defRPr/>
            </a:pPr>
            <a:endParaRPr lang="en-GB" sz="3200" dirty="0"/>
          </a:p>
        </p:txBody>
      </p:sp>
      <p:sp>
        <p:nvSpPr>
          <p:cNvPr id="15365" name="Rectangle 4">
            <a:extLst>
              <a:ext uri="{FF2B5EF4-FFF2-40B4-BE49-F238E27FC236}">
                <a16:creationId xmlns:a16="http://schemas.microsoft.com/office/drawing/2014/main" id="{AE34CB6F-ABE1-4E12-8134-646B06D5F1C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5366" name="Rectangle 6">
            <a:extLst>
              <a:ext uri="{FF2B5EF4-FFF2-40B4-BE49-F238E27FC236}">
                <a16:creationId xmlns:a16="http://schemas.microsoft.com/office/drawing/2014/main" id="{942A6B86-2AE3-468D-92AC-D228E70AF6A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5367" name="Rectangle 8">
            <a:extLst>
              <a:ext uri="{FF2B5EF4-FFF2-40B4-BE49-F238E27FC236}">
                <a16:creationId xmlns:a16="http://schemas.microsoft.com/office/drawing/2014/main" id="{E616C620-1500-4C80-933A-9DE7DC2AE01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5368" name="Rectangle 9">
            <a:extLst>
              <a:ext uri="{FF2B5EF4-FFF2-40B4-BE49-F238E27FC236}">
                <a16:creationId xmlns:a16="http://schemas.microsoft.com/office/drawing/2014/main" id="{C23ED77E-7F41-4096-AEC0-49FECE6975E9}"/>
              </a:ext>
            </a:extLst>
          </p:cNvPr>
          <p:cNvSpPr>
            <a:spLocks noChangeArrowheads="1"/>
          </p:cNvSpPr>
          <p:nvPr/>
        </p:nvSpPr>
        <p:spPr bwMode="auto">
          <a:xfrm>
            <a:off x="0" y="800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pic>
        <p:nvPicPr>
          <p:cNvPr id="9" name="Picture 7">
            <a:extLst>
              <a:ext uri="{FF2B5EF4-FFF2-40B4-BE49-F238E27FC236}">
                <a16:creationId xmlns:a16="http://schemas.microsoft.com/office/drawing/2014/main" id="{519A5507-CD0D-41B6-A99A-8B38EEDA25C4}"/>
              </a:ext>
            </a:extLst>
          </p:cNvPr>
          <p:cNvPicPr>
            <a:picLocks noChangeAspect="1" noChangeArrowheads="1"/>
          </p:cNvPicPr>
          <p:nvPr/>
        </p:nvPicPr>
        <p:blipFill>
          <a:blip r:embed="rId2">
            <a:duotone>
              <a:prstClr val="black"/>
              <a:schemeClr val="tx2">
                <a:tint val="45000"/>
                <a:satMod val="400000"/>
              </a:schemeClr>
            </a:duotone>
          </a:blip>
          <a:srcRect/>
          <a:stretch>
            <a:fillRect/>
          </a:stretch>
        </p:blipFill>
        <p:spPr>
          <a:xfrm>
            <a:off x="4800600" y="1752600"/>
            <a:ext cx="4012330" cy="371633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1281</Words>
  <Application>Microsoft Office PowerPoint</Application>
  <PresentationFormat>On-screen Show (4:3)</PresentationFormat>
  <Paragraphs>197</Paragraphs>
  <Slides>31</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3" baseType="lpstr">
      <vt:lpstr>Microsoft YaHei</vt:lpstr>
      <vt:lpstr>Arial</vt:lpstr>
      <vt:lpstr>Bernard MT Condensed</vt:lpstr>
      <vt:lpstr>Calibri</vt:lpstr>
      <vt:lpstr>Calibri Light</vt:lpstr>
      <vt:lpstr>Constantia</vt:lpstr>
      <vt:lpstr>Perpetua</vt:lpstr>
      <vt:lpstr>Times New Roman</vt:lpstr>
      <vt:lpstr>Wingdings</vt:lpstr>
      <vt:lpstr>Wingdings 2</vt:lpstr>
      <vt:lpstr>Office Theme</vt:lpstr>
      <vt:lpstr>Visio</vt:lpstr>
      <vt:lpstr>DC Machine Construction</vt:lpstr>
      <vt:lpstr>PowerPoint Presentation</vt:lpstr>
      <vt:lpstr>PowerPoint Presentation</vt:lpstr>
      <vt:lpstr>DC Machine Construction</vt:lpstr>
      <vt:lpstr>DC Machine Construction</vt:lpstr>
      <vt:lpstr>DC Machine Construction</vt:lpstr>
      <vt:lpstr>PowerPoint Presentation</vt:lpstr>
      <vt:lpstr>PowerPoint Presentation</vt:lpstr>
      <vt:lpstr>DC Machine Construction</vt:lpstr>
      <vt:lpstr>Constructional Features of DC Machines</vt:lpstr>
      <vt:lpstr>Schematic Connection Diagram of a DC Machine </vt:lpstr>
      <vt:lpstr>PowerPoint Presentation</vt:lpstr>
      <vt:lpstr>ARMATURE</vt:lpstr>
      <vt:lpstr>ARMATURE WINDINGS</vt:lpstr>
      <vt:lpstr>ARMATURE WINDINGS (Cont)</vt:lpstr>
      <vt:lpstr>PowerPoint Presentation</vt:lpstr>
      <vt:lpstr>PowerPoint Presentation</vt:lpstr>
      <vt:lpstr>ARMATURE WINDINGS (Cont)</vt:lpstr>
      <vt:lpstr>FIELD WINDINGS </vt:lpstr>
      <vt:lpstr>FIELD WINDINGS (Cont)</vt:lpstr>
      <vt:lpstr>FIELD WINDINGS (Cont)</vt:lpstr>
      <vt:lpstr>PowerPoint Presentation</vt:lpstr>
      <vt:lpstr>PowerPoint Presentation</vt:lpstr>
      <vt:lpstr>FIELD WINDINGS (Cont)</vt:lpstr>
      <vt:lpstr>MACHINE WINDINGS OVERVIEW</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 Machine Construction</dc:title>
  <dc:creator>Alagu</dc:creator>
  <cp:lastModifiedBy>Alagu</cp:lastModifiedBy>
  <cp:revision>8</cp:revision>
  <dcterms:created xsi:type="dcterms:W3CDTF">2019-02-24T14:37:08Z</dcterms:created>
  <dcterms:modified xsi:type="dcterms:W3CDTF">2019-02-24T15:24:24Z</dcterms:modified>
</cp:coreProperties>
</file>