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386" r:id="rId3"/>
    <p:sldId id="387" r:id="rId4"/>
    <p:sldId id="320" r:id="rId5"/>
    <p:sldId id="388" r:id="rId6"/>
    <p:sldId id="318" r:id="rId7"/>
    <p:sldId id="319" r:id="rId8"/>
    <p:sldId id="348" r:id="rId9"/>
    <p:sldId id="290" r:id="rId10"/>
    <p:sldId id="291" r:id="rId11"/>
    <p:sldId id="292" r:id="rId12"/>
    <p:sldId id="293" r:id="rId13"/>
    <p:sldId id="322" r:id="rId14"/>
    <p:sldId id="349" r:id="rId15"/>
    <p:sldId id="350" r:id="rId16"/>
    <p:sldId id="389" r:id="rId17"/>
    <p:sldId id="390" r:id="rId18"/>
    <p:sldId id="392" r:id="rId19"/>
    <p:sldId id="393" r:id="rId20"/>
    <p:sldId id="391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135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78864B-9D84-4DD5-BEFB-07EA8AC1B5DB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44703-FBBD-443B-B0DC-7DC7AB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29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A2C93323-5DF0-4EAC-B5B2-1200092AFE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98BA97F-8083-42D8-A1FD-85E390594D43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0D9CA8C0-6640-4B3C-8120-63B21287D8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8004F8D1-A259-4B6C-9452-95BE471BD7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F5FFD994-E0DA-45EC-9D7E-FDA5FB7BC9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60C4D00-397E-4384-925B-436600EB765F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A042B749-1C5A-4A31-929F-6C5DC7EA57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59DE0D70-95D6-42BF-B4C7-49F1C8EBF0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366EC302-7BAD-4B67-93F4-6C9FC333E4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AAD5F22-DF0A-491B-A6AC-6E910815F873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CA49F4DC-DBC0-4D64-B36D-F9FAD3EE31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3DBA1371-092B-44EC-B5CF-640981E8D7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569EE329-AD32-4801-B25A-9B3DC7FBAE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61678F-AC7C-4BE2-A22B-F3B21BDB42AF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5572E98A-E78A-4CA0-A7B6-0A97190860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AE8E55AC-E0A3-42CE-9DAD-1B47E6D099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E6CDDC99-3605-4EA8-B2CC-C39740D1BA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79B68A2-EE9C-491D-9019-2D69E61352C4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0AC75842-C404-4186-9E56-61C6931B11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042E6B2F-2356-4C23-AF39-2331701208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8ACB83C8-FDE1-4EDB-A690-28D062BF9A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8C6386-DB06-4A29-BA56-63B4768C9601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D1D423CE-0DF3-4077-BA62-9BDC0A70AF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8004B7F8-34A1-410F-871E-C0D3B9CF3F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">
            <a:extLst>
              <a:ext uri="{FF2B5EF4-FFF2-40B4-BE49-F238E27FC236}">
                <a16:creationId xmlns:a16="http://schemas.microsoft.com/office/drawing/2014/main" id="{B003B893-8C6A-4B82-B72F-17D6AA2082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51288" cy="12490451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6CFEB5C5-A7B4-462F-9A7F-38D9AF0515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">
            <a:extLst>
              <a:ext uri="{FF2B5EF4-FFF2-40B4-BE49-F238E27FC236}">
                <a16:creationId xmlns:a16="http://schemas.microsoft.com/office/drawing/2014/main" id="{DB2EAE08-9271-431E-80EE-EF435CAF1E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51288" cy="12490451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24678C9B-790F-443A-86BA-05B5F331CB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">
            <a:extLst>
              <a:ext uri="{FF2B5EF4-FFF2-40B4-BE49-F238E27FC236}">
                <a16:creationId xmlns:a16="http://schemas.microsoft.com/office/drawing/2014/main" id="{DFE2543C-AE02-4B40-9B30-D81B3A4BE3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51288" cy="12490451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F349AC79-A3E9-45DD-9333-CE0BA80F9B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">
            <a:extLst>
              <a:ext uri="{FF2B5EF4-FFF2-40B4-BE49-F238E27FC236}">
                <a16:creationId xmlns:a16="http://schemas.microsoft.com/office/drawing/2014/main" id="{27EC5578-9176-41C7-9D6E-BD8347B5CA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51288" cy="12490451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C9FEBE44-2723-4FA2-AAD0-A8E9DC1CE8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47A4D499-E444-4A69-B0C0-49F1E4913F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336415-0F0D-4CC0-85CE-CC5103272AC5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20477565-29FF-4851-A45C-A6A72FED18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3F99CB96-1087-4C96-B2FC-C310488E0B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BF31-8C0A-422A-BF7A-FBF5EDB3D4F5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D1EA3-17ED-4721-8FD3-CBCE01311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0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BF31-8C0A-422A-BF7A-FBF5EDB3D4F5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D1EA3-17ED-4721-8FD3-CBCE01311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04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BF31-8C0A-422A-BF7A-FBF5EDB3D4F5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D1EA3-17ED-4721-8FD3-CBCE01311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28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C77B9-12BC-48C9-BABA-EBDD99CCC431}"/>
              </a:ext>
            </a:extLst>
          </p:cNvPr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97BEF-3556-4679-B443-24B820D5AFB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2FC16E-8B99-4BCA-A76D-CC426594DF16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C2ECDC-6046-4E7F-A4B0-68EC3052A009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0122E6-EF86-49E3-97CB-8C66949559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AE635D9-58D0-40F6-B338-1780EB6318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D2EE1E3-C3A6-46E7-84C5-097272101C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2A57CF7-BFBB-4CF6-B8C9-B5D274BD9B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29531-0126-4DD2-8BC9-6E49C9CBAF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207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A121E-88F4-41D5-85B0-9CF7AD3A1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F178AA-8F25-4613-861F-0D6E9B336BE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73D8EC-52E2-48B8-8D43-AE457A171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188D89-482D-4CE1-8BDB-43E4ADD834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3A9BCB-D3A2-4D27-B0E6-2E3A4BE7AA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5777D5-5233-4BB8-B93F-594CC1A290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8859E5-8124-4C0D-A12D-3CE52FED9B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468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BF31-8C0A-422A-BF7A-FBF5EDB3D4F5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D1EA3-17ED-4721-8FD3-CBCE01311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0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BF31-8C0A-422A-BF7A-FBF5EDB3D4F5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D1EA3-17ED-4721-8FD3-CBCE01311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80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BF31-8C0A-422A-BF7A-FBF5EDB3D4F5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D1EA3-17ED-4721-8FD3-CBCE01311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82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BF31-8C0A-422A-BF7A-FBF5EDB3D4F5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D1EA3-17ED-4721-8FD3-CBCE01311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8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BF31-8C0A-422A-BF7A-FBF5EDB3D4F5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D1EA3-17ED-4721-8FD3-CBCE01311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BF31-8C0A-422A-BF7A-FBF5EDB3D4F5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D1EA3-17ED-4721-8FD3-CBCE01311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9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BF31-8C0A-422A-BF7A-FBF5EDB3D4F5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D1EA3-17ED-4721-8FD3-CBCE01311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01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BF31-8C0A-422A-BF7A-FBF5EDB3D4F5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D1EA3-17ED-4721-8FD3-CBCE01311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6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0BF31-8C0A-422A-BF7A-FBF5EDB3D4F5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D1EA3-17ED-4721-8FD3-CBCE01311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3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C8F02-D6CC-4442-8A58-C681DD217C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Types of Generators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4281F0-3771-4EEC-9056-D92CE15E38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CSE A &amp; B</a:t>
            </a:r>
          </a:p>
          <a:p>
            <a:r>
              <a:rPr lang="en-US" dirty="0"/>
              <a:t>By </a:t>
            </a:r>
          </a:p>
          <a:p>
            <a:r>
              <a:rPr lang="en-US" dirty="0"/>
              <a:t>Ms. Alagu Dheeraj</a:t>
            </a:r>
          </a:p>
        </p:txBody>
      </p:sp>
    </p:spTree>
    <p:extLst>
      <p:ext uri="{BB962C8B-B14F-4D97-AF65-F5344CB8AC3E}">
        <p14:creationId xmlns:p14="http://schemas.microsoft.com/office/powerpoint/2010/main" val="3265497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>
            <a:extLst>
              <a:ext uri="{FF2B5EF4-FFF2-40B4-BE49-F238E27FC236}">
                <a16:creationId xmlns:a16="http://schemas.microsoft.com/office/drawing/2014/main" id="{1D33E665-E021-47AA-B2A4-4771FAF56F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90600"/>
            <a:ext cx="8226425" cy="11398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800">
                <a:solidFill>
                  <a:schemeClr val="tx1"/>
                </a:solidFill>
              </a:rPr>
              <a:t>Effects of Armature Reaction</a:t>
            </a: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0B5671D8-577D-4AF5-99E0-9368DDEAEE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6425" cy="4522788"/>
          </a:xfrm>
        </p:spPr>
        <p:txBody>
          <a:bodyPr/>
          <a:lstStyle/>
          <a:p>
            <a:pPr indent="-339725" eaLnBrk="1" hangingPunct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/>
              <a:t> 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F0FC98F0-8F8A-441E-8927-6FB4A0B43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914400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Char char=""/>
            </a:pPr>
            <a:r>
              <a:rPr lang="en-US" altLang="en-US" sz="3600" dirty="0">
                <a:solidFill>
                  <a:schemeClr val="tx1"/>
                </a:solidFill>
              </a:rPr>
              <a:t>It decreases the efficiency of the machine </a:t>
            </a:r>
          </a:p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Char char=""/>
            </a:pPr>
            <a:r>
              <a:rPr lang="en-US" altLang="en-US" sz="3600" dirty="0">
                <a:solidFill>
                  <a:schemeClr val="tx1"/>
                </a:solidFill>
              </a:rPr>
              <a:t>It produces sparking at the brushes</a:t>
            </a:r>
          </a:p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Char char=""/>
            </a:pPr>
            <a:r>
              <a:rPr lang="en-US" altLang="en-US" sz="3600" dirty="0">
                <a:solidFill>
                  <a:schemeClr val="tx1"/>
                </a:solidFill>
              </a:rPr>
              <a:t>It produces a </a:t>
            </a:r>
            <a:r>
              <a:rPr lang="en-US" altLang="en-US" sz="3600" dirty="0" err="1">
                <a:solidFill>
                  <a:schemeClr val="tx1"/>
                </a:solidFill>
              </a:rPr>
              <a:t>demagnetising</a:t>
            </a:r>
            <a:r>
              <a:rPr lang="en-US" altLang="en-US" sz="3600" dirty="0">
                <a:solidFill>
                  <a:schemeClr val="tx1"/>
                </a:solidFill>
              </a:rPr>
              <a:t> effect on the 	                                                 main poles </a:t>
            </a:r>
          </a:p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Char char=""/>
            </a:pPr>
            <a:r>
              <a:rPr lang="en-US" altLang="en-US" sz="3600" dirty="0">
                <a:solidFill>
                  <a:schemeClr val="tx1"/>
                </a:solidFill>
              </a:rPr>
              <a:t>It reduces the emf induced </a:t>
            </a:r>
          </a:p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Char char=""/>
            </a:pPr>
            <a:r>
              <a:rPr lang="en-US" altLang="en-US" sz="3600" dirty="0">
                <a:solidFill>
                  <a:schemeClr val="tx1"/>
                </a:solidFill>
              </a:rPr>
              <a:t>Self excited generators some times fail to 	build up emf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3" grpId="0"/>
      <p:bldP spid="389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>
            <a:extLst>
              <a:ext uri="{FF2B5EF4-FFF2-40B4-BE49-F238E27FC236}">
                <a16:creationId xmlns:a16="http://schemas.microsoft.com/office/drawing/2014/main" id="{44CA90FC-C1CC-43E9-835B-DEC61F8CC5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313" y="53975"/>
            <a:ext cx="8226425" cy="1139825"/>
          </a:xfrm>
        </p:spPr>
        <p:txBody>
          <a:bodyPr/>
          <a:lstStyle/>
          <a:p>
            <a:pPr algn="l"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5000">
                <a:solidFill>
                  <a:schemeClr val="tx1"/>
                </a:solidFill>
              </a:rPr>
              <a:t>Armature reaction remedies </a:t>
            </a:r>
          </a:p>
        </p:txBody>
      </p:sp>
      <p:sp>
        <p:nvSpPr>
          <p:cNvPr id="39938" name="Text Box 2">
            <a:extLst>
              <a:ext uri="{FF2B5EF4-FFF2-40B4-BE49-F238E27FC236}">
                <a16:creationId xmlns:a16="http://schemas.microsoft.com/office/drawing/2014/main" id="{64EE4275-EBD1-423C-BAD5-E9FA6F546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66800"/>
            <a:ext cx="9326563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39725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 dirty="0">
                <a:solidFill>
                  <a:schemeClr val="tx1"/>
                </a:solidFill>
              </a:rPr>
              <a:t>1.Brushes must be shifted to the new position of the MNA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 dirty="0">
                <a:solidFill>
                  <a:schemeClr val="tx1"/>
                </a:solidFill>
              </a:rPr>
              <a:t>2.Extra turns in the field winding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 dirty="0">
                <a:solidFill>
                  <a:schemeClr val="tx1"/>
                </a:solidFill>
              </a:rPr>
              <a:t>3.Slots are made on the tips to increase the reluctance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 dirty="0">
                <a:solidFill>
                  <a:schemeClr val="tx1"/>
                </a:solidFill>
              </a:rPr>
              <a:t>4. The laminated cores of the shoe are staggered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 dirty="0">
                <a:solidFill>
                  <a:schemeClr val="tx1"/>
                </a:solidFill>
              </a:rPr>
              <a:t>5. In big machines the compensating winding at pole shoes produces a flux which just opposes the armature </a:t>
            </a:r>
            <a:r>
              <a:rPr lang="en-US" altLang="en-US" sz="3600" dirty="0" err="1">
                <a:solidFill>
                  <a:schemeClr val="tx1"/>
                </a:solidFill>
              </a:rPr>
              <a:t>mmf</a:t>
            </a:r>
            <a:r>
              <a:rPr lang="en-US" altLang="en-US" sz="3600" dirty="0">
                <a:solidFill>
                  <a:schemeClr val="tx1"/>
                </a:solidFill>
              </a:rPr>
              <a:t> flux automatically.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7" grpId="0"/>
      <p:bldP spid="399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>
            <a:extLst>
              <a:ext uri="{FF2B5EF4-FFF2-40B4-BE49-F238E27FC236}">
                <a16:creationId xmlns:a16="http://schemas.microsoft.com/office/drawing/2014/main" id="{307E386D-F0E9-4E6C-83C3-2925DA3708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" y="182563"/>
            <a:ext cx="8226425" cy="1139825"/>
          </a:xfrm>
        </p:spPr>
        <p:txBody>
          <a:bodyPr/>
          <a:lstStyle/>
          <a:p>
            <a:pPr algn="l"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>
                <a:solidFill>
                  <a:schemeClr val="tx1"/>
                </a:solidFill>
              </a:rPr>
              <a:t>Commutation</a:t>
            </a: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254803A1-3D25-4AC9-BC1D-23CD0AF47B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1638" y="1309688"/>
            <a:ext cx="8226425" cy="5878512"/>
          </a:xfrm>
        </p:spPr>
        <p:txBody>
          <a:bodyPr/>
          <a:lstStyle/>
          <a:p>
            <a:pPr indent="-339725" eaLnBrk="1" hangingPunct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3600" dirty="0"/>
              <a:t>The change in direction of current takes place when the conductors are along the brush axis .</a:t>
            </a:r>
          </a:p>
          <a:p>
            <a:pPr indent="-339725" eaLnBrk="1" hangingPunct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3600" dirty="0"/>
              <a:t>During this reverse process brushes short circuit that coil and undergone commutation</a:t>
            </a:r>
          </a:p>
          <a:p>
            <a:pPr indent="-339725" eaLnBrk="1" hangingPunct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3600" dirty="0"/>
              <a:t>Due to this sparking is produced and the brushes will be damaged and also causes voltage dropping.</a:t>
            </a:r>
          </a:p>
          <a:p>
            <a:pPr indent="-339725" eaLnBrk="1" hangingPunct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1" grpId="0"/>
      <p:bldP spid="4096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>
            <a:extLst>
              <a:ext uri="{FF2B5EF4-FFF2-40B4-BE49-F238E27FC236}">
                <a16:creationId xmlns:a16="http://schemas.microsoft.com/office/drawing/2014/main" id="{AA2C2529-DB79-465B-B41B-12233467D0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549275"/>
            <a:ext cx="8399462" cy="454025"/>
          </a:xfrm>
        </p:spPr>
        <p:txBody>
          <a:bodyPr/>
          <a:lstStyle/>
          <a:p>
            <a:pPr eaLnBrk="1" hangingPunct="1"/>
            <a:r>
              <a:rPr lang="en-US" altLang="en-US" sz="2200" b="1" u="sng">
                <a:solidFill>
                  <a:srgbClr val="009900"/>
                </a:solidFill>
                <a:latin typeface="Times New Roman" panose="02020603050405020304" pitchFamily="18" charset="0"/>
              </a:rPr>
              <a:t>Separately-Excited and Self-Excited DC Generators</a:t>
            </a:r>
            <a:r>
              <a:rPr lang="en-US" altLang="en-US" sz="2400"/>
              <a:t> </a:t>
            </a:r>
          </a:p>
        </p:txBody>
      </p:sp>
      <p:sp>
        <p:nvSpPr>
          <p:cNvPr id="188419" name="Rectangle 3">
            <a:extLst>
              <a:ext uri="{FF2B5EF4-FFF2-40B4-BE49-F238E27FC236}">
                <a16:creationId xmlns:a16="http://schemas.microsoft.com/office/drawing/2014/main" id="{CB253FDE-4896-40C7-9102-4FD9E75BEB0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	</a:t>
            </a:r>
            <a:endParaRPr lang="en-US" altLang="en-US" sz="2800">
              <a:latin typeface="Times New Roman" panose="02020603050405020304" pitchFamily="18" charset="0"/>
            </a:endParaRPr>
          </a:p>
        </p:txBody>
      </p:sp>
      <p:sp>
        <p:nvSpPr>
          <p:cNvPr id="30724" name="Rectangle 99">
            <a:extLst>
              <a:ext uri="{FF2B5EF4-FFF2-40B4-BE49-F238E27FC236}">
                <a16:creationId xmlns:a16="http://schemas.microsoft.com/office/drawing/2014/main" id="{F993FA34-8799-4A27-97BD-AACA240E7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1557338"/>
            <a:ext cx="43180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i="1">
                <a:latin typeface="Times New Roman" panose="02020603050405020304" pitchFamily="18" charset="0"/>
              </a:rPr>
              <a:t>I</a:t>
            </a:r>
            <a:r>
              <a:rPr lang="en-US" altLang="en-US" i="1" baseline="-25000">
                <a:latin typeface="Times New Roman" panose="02020603050405020304" pitchFamily="18" charset="0"/>
              </a:rPr>
              <a:t>f</a:t>
            </a:r>
          </a:p>
        </p:txBody>
      </p:sp>
      <p:grpSp>
        <p:nvGrpSpPr>
          <p:cNvPr id="30725" name="Group 132">
            <a:extLst>
              <a:ext uri="{FF2B5EF4-FFF2-40B4-BE49-F238E27FC236}">
                <a16:creationId xmlns:a16="http://schemas.microsoft.com/office/drawing/2014/main" id="{4E75AD14-1A64-4FC7-BB5B-982A6BF7655B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1773238"/>
            <a:ext cx="8245475" cy="2628900"/>
            <a:chOff x="204" y="821"/>
            <a:chExt cx="5194" cy="1656"/>
          </a:xfrm>
        </p:grpSpPr>
        <p:sp>
          <p:nvSpPr>
            <p:cNvPr id="30727" name="Line 6">
              <a:extLst>
                <a:ext uri="{FF2B5EF4-FFF2-40B4-BE49-F238E27FC236}">
                  <a16:creationId xmlns:a16="http://schemas.microsoft.com/office/drawing/2014/main" id="{EDF2E607-7802-4492-AB75-0B9B50ABB7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" y="1366"/>
              <a:ext cx="7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28" name="Freeform 7">
              <a:extLst>
                <a:ext uri="{FF2B5EF4-FFF2-40B4-BE49-F238E27FC236}">
                  <a16:creationId xmlns:a16="http://schemas.microsoft.com/office/drawing/2014/main" id="{8466FB8D-5C60-4B5D-8D75-A2C121E19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" y="2112"/>
              <a:ext cx="201" cy="2"/>
            </a:xfrm>
            <a:custGeom>
              <a:avLst/>
              <a:gdLst>
                <a:gd name="T0" fmla="*/ 0 w 201"/>
                <a:gd name="T1" fmla="*/ 2 h 2"/>
                <a:gd name="T2" fmla="*/ 201 w 201"/>
                <a:gd name="T3" fmla="*/ 0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1" h="2">
                  <a:moveTo>
                    <a:pt x="0" y="2"/>
                  </a:moveTo>
                  <a:lnTo>
                    <a:pt x="201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0729" name="Group 8">
              <a:extLst>
                <a:ext uri="{FF2B5EF4-FFF2-40B4-BE49-F238E27FC236}">
                  <a16:creationId xmlns:a16="http://schemas.microsoft.com/office/drawing/2014/main" id="{754F04F5-2522-4BD4-843D-B9D74F73BF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6" y="1366"/>
              <a:ext cx="250" cy="748"/>
              <a:chOff x="2699" y="2387"/>
              <a:chExt cx="250" cy="975"/>
            </a:xfrm>
          </p:grpSpPr>
          <p:grpSp>
            <p:nvGrpSpPr>
              <p:cNvPr id="30830" name="Group 9">
                <a:extLst>
                  <a:ext uri="{FF2B5EF4-FFF2-40B4-BE49-F238E27FC236}">
                    <a16:creationId xmlns:a16="http://schemas.microsoft.com/office/drawing/2014/main" id="{88FC7FB0-19BA-4C66-B7C2-005F85492A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99" y="2591"/>
                <a:ext cx="250" cy="567"/>
                <a:chOff x="1519" y="2092"/>
                <a:chExt cx="386" cy="1679"/>
              </a:xfrm>
            </p:grpSpPr>
            <p:grpSp>
              <p:nvGrpSpPr>
                <p:cNvPr id="30833" name="Group 10">
                  <a:extLst>
                    <a:ext uri="{FF2B5EF4-FFF2-40B4-BE49-F238E27FC236}">
                      <a16:creationId xmlns:a16="http://schemas.microsoft.com/office/drawing/2014/main" id="{55C962E7-986B-49F8-AF19-0CA45373481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19" y="2478"/>
                  <a:ext cx="340" cy="545"/>
                  <a:chOff x="1519" y="2500"/>
                  <a:chExt cx="340" cy="545"/>
                </a:xfrm>
              </p:grpSpPr>
              <p:sp>
                <p:nvSpPr>
                  <p:cNvPr id="30843" name="AutoShape 11">
                    <a:extLst>
                      <a:ext uri="{FF2B5EF4-FFF2-40B4-BE49-F238E27FC236}">
                        <a16:creationId xmlns:a16="http://schemas.microsoft.com/office/drawing/2014/main" id="{54228BC4-003C-4E7E-8C5B-99AB5899F12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65" y="2568"/>
                    <a:ext cx="294" cy="386"/>
                  </a:xfrm>
                  <a:prstGeom prst="flowChartDelay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30844" name="Rectangle 12">
                    <a:extLst>
                      <a:ext uri="{FF2B5EF4-FFF2-40B4-BE49-F238E27FC236}">
                        <a16:creationId xmlns:a16="http://schemas.microsoft.com/office/drawing/2014/main" id="{C42F36EE-0892-4C2E-90EE-F17F6A200B6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19" y="2500"/>
                    <a:ext cx="204" cy="54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30834" name="Group 13">
                  <a:extLst>
                    <a:ext uri="{FF2B5EF4-FFF2-40B4-BE49-F238E27FC236}">
                      <a16:creationId xmlns:a16="http://schemas.microsoft.com/office/drawing/2014/main" id="{A0DC18AF-44D8-42F6-8877-0F9F36B1BE3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65" y="2840"/>
                  <a:ext cx="340" cy="545"/>
                  <a:chOff x="1519" y="2500"/>
                  <a:chExt cx="340" cy="545"/>
                </a:xfrm>
              </p:grpSpPr>
              <p:sp>
                <p:nvSpPr>
                  <p:cNvPr id="30841" name="AutoShape 14">
                    <a:extLst>
                      <a:ext uri="{FF2B5EF4-FFF2-40B4-BE49-F238E27FC236}">
                        <a16:creationId xmlns:a16="http://schemas.microsoft.com/office/drawing/2014/main" id="{1F428DB6-38F4-4D47-A377-8CE1063F138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65" y="2568"/>
                    <a:ext cx="294" cy="386"/>
                  </a:xfrm>
                  <a:prstGeom prst="flowChartDelay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30842" name="Rectangle 15">
                    <a:extLst>
                      <a:ext uri="{FF2B5EF4-FFF2-40B4-BE49-F238E27FC236}">
                        <a16:creationId xmlns:a16="http://schemas.microsoft.com/office/drawing/2014/main" id="{359A6E0E-D6F5-4D4E-B250-F5D7E055E57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19" y="2500"/>
                    <a:ext cx="204" cy="54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30835" name="Group 16">
                  <a:extLst>
                    <a:ext uri="{FF2B5EF4-FFF2-40B4-BE49-F238E27FC236}">
                      <a16:creationId xmlns:a16="http://schemas.microsoft.com/office/drawing/2014/main" id="{448F1E4F-DB35-4A69-9738-451DB5404FE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65" y="3226"/>
                  <a:ext cx="340" cy="545"/>
                  <a:chOff x="1519" y="2500"/>
                  <a:chExt cx="340" cy="545"/>
                </a:xfrm>
              </p:grpSpPr>
              <p:sp>
                <p:nvSpPr>
                  <p:cNvPr id="30839" name="AutoShape 17">
                    <a:extLst>
                      <a:ext uri="{FF2B5EF4-FFF2-40B4-BE49-F238E27FC236}">
                        <a16:creationId xmlns:a16="http://schemas.microsoft.com/office/drawing/2014/main" id="{B06AA43F-85A6-4D83-B2A0-0DC8E755A4D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65" y="2568"/>
                    <a:ext cx="294" cy="386"/>
                  </a:xfrm>
                  <a:prstGeom prst="flowChartDelay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30840" name="Rectangle 18">
                    <a:extLst>
                      <a:ext uri="{FF2B5EF4-FFF2-40B4-BE49-F238E27FC236}">
                        <a16:creationId xmlns:a16="http://schemas.microsoft.com/office/drawing/2014/main" id="{674979B9-A1D8-4DB8-A62A-46E954458A1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19" y="2500"/>
                    <a:ext cx="204" cy="54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30836" name="Group 19">
                  <a:extLst>
                    <a:ext uri="{FF2B5EF4-FFF2-40B4-BE49-F238E27FC236}">
                      <a16:creationId xmlns:a16="http://schemas.microsoft.com/office/drawing/2014/main" id="{DCCD881B-063A-440D-AF0E-7A81B897710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19" y="2092"/>
                  <a:ext cx="340" cy="545"/>
                  <a:chOff x="1519" y="2500"/>
                  <a:chExt cx="340" cy="545"/>
                </a:xfrm>
              </p:grpSpPr>
              <p:sp>
                <p:nvSpPr>
                  <p:cNvPr id="30837" name="AutoShape 20">
                    <a:extLst>
                      <a:ext uri="{FF2B5EF4-FFF2-40B4-BE49-F238E27FC236}">
                        <a16:creationId xmlns:a16="http://schemas.microsoft.com/office/drawing/2014/main" id="{CC2991FF-49D6-4C53-9CFF-4299768F81E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65" y="2568"/>
                    <a:ext cx="294" cy="386"/>
                  </a:xfrm>
                  <a:prstGeom prst="flowChartDelay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30838" name="Rectangle 21">
                    <a:extLst>
                      <a:ext uri="{FF2B5EF4-FFF2-40B4-BE49-F238E27FC236}">
                        <a16:creationId xmlns:a16="http://schemas.microsoft.com/office/drawing/2014/main" id="{92653B3B-3671-493D-88D7-A0FB9EDC1D5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19" y="2500"/>
                    <a:ext cx="204" cy="54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</p:grpSp>
          <p:sp>
            <p:nvSpPr>
              <p:cNvPr id="30831" name="Line 22">
                <a:extLst>
                  <a:ext uri="{FF2B5EF4-FFF2-40B4-BE49-F238E27FC236}">
                    <a16:creationId xmlns:a16="http://schemas.microsoft.com/office/drawing/2014/main" id="{9CB8D881-82B2-438A-A63F-AA3E9D49A2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5" y="238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32" name="Line 23">
                <a:extLst>
                  <a:ext uri="{FF2B5EF4-FFF2-40B4-BE49-F238E27FC236}">
                    <a16:creationId xmlns:a16="http://schemas.microsoft.com/office/drawing/2014/main" id="{7E1AE1A3-55BA-406E-A900-221D7C8CB8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7" y="313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730" name="Line 24">
              <a:extLst>
                <a:ext uri="{FF2B5EF4-FFF2-40B4-BE49-F238E27FC236}">
                  <a16:creationId xmlns:a16="http://schemas.microsoft.com/office/drawing/2014/main" id="{63873AAD-0B50-4073-89DD-5A048E9D1D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14" y="1117"/>
              <a:ext cx="7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1" name="Line 25">
              <a:extLst>
                <a:ext uri="{FF2B5EF4-FFF2-40B4-BE49-F238E27FC236}">
                  <a16:creationId xmlns:a16="http://schemas.microsoft.com/office/drawing/2014/main" id="{9BABB025-1460-4D8A-8E8A-4D8384685D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14" y="2477"/>
              <a:ext cx="7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0732" name="Group 26">
              <a:extLst>
                <a:ext uri="{FF2B5EF4-FFF2-40B4-BE49-F238E27FC236}">
                  <a16:creationId xmlns:a16="http://schemas.microsoft.com/office/drawing/2014/main" id="{B9B0A4CB-B6EF-4C56-8754-7D52810FF50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701" y="1117"/>
              <a:ext cx="250" cy="748"/>
              <a:chOff x="2699" y="2387"/>
              <a:chExt cx="250" cy="975"/>
            </a:xfrm>
          </p:grpSpPr>
          <p:grpSp>
            <p:nvGrpSpPr>
              <p:cNvPr id="30815" name="Group 27">
                <a:extLst>
                  <a:ext uri="{FF2B5EF4-FFF2-40B4-BE49-F238E27FC236}">
                    <a16:creationId xmlns:a16="http://schemas.microsoft.com/office/drawing/2014/main" id="{3230101E-BBAD-4615-A22B-D30A970562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99" y="2591"/>
                <a:ext cx="250" cy="567"/>
                <a:chOff x="1519" y="2092"/>
                <a:chExt cx="386" cy="1679"/>
              </a:xfrm>
            </p:grpSpPr>
            <p:grpSp>
              <p:nvGrpSpPr>
                <p:cNvPr id="30818" name="Group 28">
                  <a:extLst>
                    <a:ext uri="{FF2B5EF4-FFF2-40B4-BE49-F238E27FC236}">
                      <a16:creationId xmlns:a16="http://schemas.microsoft.com/office/drawing/2014/main" id="{C26ABF39-67E5-4722-A7F6-59E7128695E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19" y="2478"/>
                  <a:ext cx="340" cy="545"/>
                  <a:chOff x="1519" y="2500"/>
                  <a:chExt cx="340" cy="545"/>
                </a:xfrm>
              </p:grpSpPr>
              <p:sp>
                <p:nvSpPr>
                  <p:cNvPr id="30828" name="AutoShape 29">
                    <a:extLst>
                      <a:ext uri="{FF2B5EF4-FFF2-40B4-BE49-F238E27FC236}">
                        <a16:creationId xmlns:a16="http://schemas.microsoft.com/office/drawing/2014/main" id="{57549EF5-77E4-43C0-8CD1-7E99D8AF149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65" y="2568"/>
                    <a:ext cx="294" cy="386"/>
                  </a:xfrm>
                  <a:prstGeom prst="flowChartDelay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30829" name="Rectangle 30">
                    <a:extLst>
                      <a:ext uri="{FF2B5EF4-FFF2-40B4-BE49-F238E27FC236}">
                        <a16:creationId xmlns:a16="http://schemas.microsoft.com/office/drawing/2014/main" id="{725E8F1C-062A-4C13-AE9B-1A90C1B0890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19" y="2500"/>
                    <a:ext cx="204" cy="54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30819" name="Group 31">
                  <a:extLst>
                    <a:ext uri="{FF2B5EF4-FFF2-40B4-BE49-F238E27FC236}">
                      <a16:creationId xmlns:a16="http://schemas.microsoft.com/office/drawing/2014/main" id="{3F8F5299-A895-453D-B1C8-25741344A54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65" y="2840"/>
                  <a:ext cx="340" cy="545"/>
                  <a:chOff x="1519" y="2500"/>
                  <a:chExt cx="340" cy="545"/>
                </a:xfrm>
              </p:grpSpPr>
              <p:sp>
                <p:nvSpPr>
                  <p:cNvPr id="30826" name="AutoShape 32">
                    <a:extLst>
                      <a:ext uri="{FF2B5EF4-FFF2-40B4-BE49-F238E27FC236}">
                        <a16:creationId xmlns:a16="http://schemas.microsoft.com/office/drawing/2014/main" id="{0FB03EBF-6F5A-410B-8093-02300B94216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65" y="2568"/>
                    <a:ext cx="294" cy="386"/>
                  </a:xfrm>
                  <a:prstGeom prst="flowChartDelay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30827" name="Rectangle 33">
                    <a:extLst>
                      <a:ext uri="{FF2B5EF4-FFF2-40B4-BE49-F238E27FC236}">
                        <a16:creationId xmlns:a16="http://schemas.microsoft.com/office/drawing/2014/main" id="{0365DCC0-CF3C-4D79-B717-19096AFEB3D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19" y="2500"/>
                    <a:ext cx="204" cy="54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30820" name="Group 34">
                  <a:extLst>
                    <a:ext uri="{FF2B5EF4-FFF2-40B4-BE49-F238E27FC236}">
                      <a16:creationId xmlns:a16="http://schemas.microsoft.com/office/drawing/2014/main" id="{334D097A-5DA1-4779-A620-D4E217BA30D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65" y="3226"/>
                  <a:ext cx="340" cy="545"/>
                  <a:chOff x="1519" y="2500"/>
                  <a:chExt cx="340" cy="545"/>
                </a:xfrm>
              </p:grpSpPr>
              <p:sp>
                <p:nvSpPr>
                  <p:cNvPr id="30824" name="AutoShape 35">
                    <a:extLst>
                      <a:ext uri="{FF2B5EF4-FFF2-40B4-BE49-F238E27FC236}">
                        <a16:creationId xmlns:a16="http://schemas.microsoft.com/office/drawing/2014/main" id="{28A9E688-0236-4688-B622-E41C8886F67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65" y="2568"/>
                    <a:ext cx="294" cy="386"/>
                  </a:xfrm>
                  <a:prstGeom prst="flowChartDelay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30825" name="Rectangle 36">
                    <a:extLst>
                      <a:ext uri="{FF2B5EF4-FFF2-40B4-BE49-F238E27FC236}">
                        <a16:creationId xmlns:a16="http://schemas.microsoft.com/office/drawing/2014/main" id="{CC712A23-A032-4093-897A-B843B9380D4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19" y="2500"/>
                    <a:ext cx="204" cy="54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30821" name="Group 37">
                  <a:extLst>
                    <a:ext uri="{FF2B5EF4-FFF2-40B4-BE49-F238E27FC236}">
                      <a16:creationId xmlns:a16="http://schemas.microsoft.com/office/drawing/2014/main" id="{1F6362E8-F2E2-48E6-B0B1-8EFA64021C4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19" y="2092"/>
                  <a:ext cx="340" cy="545"/>
                  <a:chOff x="1519" y="2500"/>
                  <a:chExt cx="340" cy="545"/>
                </a:xfrm>
              </p:grpSpPr>
              <p:sp>
                <p:nvSpPr>
                  <p:cNvPr id="30822" name="AutoShape 38">
                    <a:extLst>
                      <a:ext uri="{FF2B5EF4-FFF2-40B4-BE49-F238E27FC236}">
                        <a16:creationId xmlns:a16="http://schemas.microsoft.com/office/drawing/2014/main" id="{72B33820-9E1A-48A2-9D2E-5EE8527764B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65" y="2568"/>
                    <a:ext cx="294" cy="386"/>
                  </a:xfrm>
                  <a:prstGeom prst="flowChartDelay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30823" name="Rectangle 39">
                    <a:extLst>
                      <a:ext uri="{FF2B5EF4-FFF2-40B4-BE49-F238E27FC236}">
                        <a16:creationId xmlns:a16="http://schemas.microsoft.com/office/drawing/2014/main" id="{03502051-36EF-4541-8194-1D3F19BB906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19" y="2500"/>
                    <a:ext cx="204" cy="54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</p:grpSp>
          <p:sp>
            <p:nvSpPr>
              <p:cNvPr id="30816" name="Line 40">
                <a:extLst>
                  <a:ext uri="{FF2B5EF4-FFF2-40B4-BE49-F238E27FC236}">
                    <a16:creationId xmlns:a16="http://schemas.microsoft.com/office/drawing/2014/main" id="{5DD7CFE2-A06F-4BE3-9813-B8B34E3EAF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5" y="238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7" name="Line 41">
                <a:extLst>
                  <a:ext uri="{FF2B5EF4-FFF2-40B4-BE49-F238E27FC236}">
                    <a16:creationId xmlns:a16="http://schemas.microsoft.com/office/drawing/2014/main" id="{E1988749-49B8-433B-8FF4-F665BBACFB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7" y="313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733" name="Line 42">
              <a:extLst>
                <a:ext uri="{FF2B5EF4-FFF2-40B4-BE49-F238E27FC236}">
                  <a16:creationId xmlns:a16="http://schemas.microsoft.com/office/drawing/2014/main" id="{15298E82-8CCA-48E3-B884-7AC7C443BE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5" y="1004"/>
              <a:ext cx="3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Rectangle 43">
              <a:extLst>
                <a:ext uri="{FF2B5EF4-FFF2-40B4-BE49-F238E27FC236}">
                  <a16:creationId xmlns:a16="http://schemas.microsoft.com/office/drawing/2014/main" id="{DAE3EA85-EBCC-4401-A8C7-40348A40F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3" y="821"/>
              <a:ext cx="385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i="1">
                  <a:latin typeface="Times New Roman" panose="02020603050405020304" pitchFamily="18" charset="0"/>
                </a:rPr>
                <a:t>I</a:t>
              </a:r>
              <a:r>
                <a:rPr lang="en-US" altLang="en-US" i="1" baseline="-25000"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30735" name="Line 44">
              <a:extLst>
                <a:ext uri="{FF2B5EF4-FFF2-40B4-BE49-F238E27FC236}">
                  <a16:creationId xmlns:a16="http://schemas.microsoft.com/office/drawing/2014/main" id="{EA2A787B-0FBE-463E-B726-D66C70BB61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" y="1230"/>
              <a:ext cx="3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6" name="Rectangle 45">
              <a:extLst>
                <a:ext uri="{FF2B5EF4-FFF2-40B4-BE49-F238E27FC236}">
                  <a16:creationId xmlns:a16="http://schemas.microsoft.com/office/drawing/2014/main" id="{5EB5B80F-60E6-44EF-91F3-40A84F551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1094"/>
              <a:ext cx="272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i="1">
                  <a:latin typeface="Times New Roman" panose="02020603050405020304" pitchFamily="18" charset="0"/>
                </a:rPr>
                <a:t>I</a:t>
              </a:r>
              <a:r>
                <a:rPr lang="en-US" altLang="en-US" i="1" baseline="-25000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30737" name="Freeform 46">
              <a:extLst>
                <a:ext uri="{FF2B5EF4-FFF2-40B4-BE49-F238E27FC236}">
                  <a16:creationId xmlns:a16="http://schemas.microsoft.com/office/drawing/2014/main" id="{D3E1F2A1-884D-4CEF-AB9E-8A6CE2D6DF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" y="1412"/>
              <a:ext cx="4" cy="663"/>
            </a:xfrm>
            <a:custGeom>
              <a:avLst/>
              <a:gdLst>
                <a:gd name="T0" fmla="*/ 4 w 4"/>
                <a:gd name="T1" fmla="*/ 0 h 663"/>
                <a:gd name="T2" fmla="*/ 0 w 4"/>
                <a:gd name="T3" fmla="*/ 663 h 66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663">
                  <a:moveTo>
                    <a:pt x="4" y="0"/>
                  </a:moveTo>
                  <a:lnTo>
                    <a:pt x="0" y="663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8" name="Rectangle 47">
              <a:extLst>
                <a:ext uri="{FF2B5EF4-FFF2-40B4-BE49-F238E27FC236}">
                  <a16:creationId xmlns:a16="http://schemas.microsoft.com/office/drawing/2014/main" id="{6D924CF6-6398-4CE6-ACA8-7AD87B5C2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1616"/>
              <a:ext cx="635" cy="2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Times New Roman" panose="02020603050405020304" pitchFamily="18" charset="0"/>
                </a:rPr>
                <a:t>DC Supply</a:t>
              </a:r>
              <a:endParaRPr lang="en-US" altLang="en-US" sz="16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30739" name="Line 48">
              <a:extLst>
                <a:ext uri="{FF2B5EF4-FFF2-40B4-BE49-F238E27FC236}">
                  <a16:creationId xmlns:a16="http://schemas.microsoft.com/office/drawing/2014/main" id="{F2698F12-DF10-4AF8-B2E1-3488E6BFA0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8" y="1162"/>
              <a:ext cx="0" cy="1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0" name="Rectangle 49">
              <a:extLst>
                <a:ext uri="{FF2B5EF4-FFF2-40B4-BE49-F238E27FC236}">
                  <a16:creationId xmlns:a16="http://schemas.microsoft.com/office/drawing/2014/main" id="{1A8311C1-D73D-4564-AA9C-A7E104E15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1616"/>
              <a:ext cx="250" cy="29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i="1">
                  <a:latin typeface="Times New Roman" panose="02020603050405020304" pitchFamily="18" charset="0"/>
                </a:rPr>
                <a:t>V</a:t>
              </a:r>
              <a:r>
                <a:rPr lang="en-US" altLang="en-US" i="1" baseline="-25000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30741" name="Rectangle 50">
              <a:extLst>
                <a:ext uri="{FF2B5EF4-FFF2-40B4-BE49-F238E27FC236}">
                  <a16:creationId xmlns:a16="http://schemas.microsoft.com/office/drawing/2014/main" id="{5180B373-52AD-450F-A19F-B762CCC45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" y="1616"/>
              <a:ext cx="250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i="1">
                  <a:latin typeface="Times New Roman" panose="02020603050405020304" pitchFamily="18" charset="0"/>
                </a:rPr>
                <a:t>R</a:t>
              </a:r>
              <a:r>
                <a:rPr lang="en-US" altLang="en-US" i="1" baseline="-25000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30742" name="Rectangle 51">
              <a:extLst>
                <a:ext uri="{FF2B5EF4-FFF2-40B4-BE49-F238E27FC236}">
                  <a16:creationId xmlns:a16="http://schemas.microsoft.com/office/drawing/2014/main" id="{D6D88F83-0151-4FB8-9A9E-0BA4BD387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1320"/>
              <a:ext cx="250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i="1">
                  <a:latin typeface="Times New Roman" panose="02020603050405020304" pitchFamily="18" charset="0"/>
                </a:rPr>
                <a:t>+</a:t>
              </a:r>
              <a:endParaRPr lang="en-US" altLang="en-US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30743" name="Rectangle 52">
              <a:extLst>
                <a:ext uri="{FF2B5EF4-FFF2-40B4-BE49-F238E27FC236}">
                  <a16:creationId xmlns:a16="http://schemas.microsoft.com/office/drawing/2014/main" id="{E58CDEF7-2FB3-414F-8E10-B7ACA713F7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" y="1933"/>
              <a:ext cx="250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i="1">
                  <a:latin typeface="Times New Roman" panose="02020603050405020304" pitchFamily="18" charset="0"/>
                </a:rPr>
                <a:t>-</a:t>
              </a:r>
              <a:endParaRPr lang="en-US" altLang="en-US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30744" name="Oval 53">
              <a:extLst>
                <a:ext uri="{FF2B5EF4-FFF2-40B4-BE49-F238E27FC236}">
                  <a16:creationId xmlns:a16="http://schemas.microsoft.com/office/drawing/2014/main" id="{4C4E7112-D37F-4AB5-B54B-6A0B51235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7" y="1865"/>
              <a:ext cx="431" cy="43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i="1">
                  <a:latin typeface="Times New Roman" panose="02020603050405020304" pitchFamily="18" charset="0"/>
                </a:rPr>
                <a:t>E</a:t>
              </a:r>
              <a:r>
                <a:rPr lang="en-US" altLang="en-US" i="1" baseline="-2500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0745" name="Line 54">
              <a:extLst>
                <a:ext uri="{FF2B5EF4-FFF2-40B4-BE49-F238E27FC236}">
                  <a16:creationId xmlns:a16="http://schemas.microsoft.com/office/drawing/2014/main" id="{EFED010F-F05D-4049-B935-CDC713F17D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4" y="229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6" name="Rectangle 55">
              <a:extLst>
                <a:ext uri="{FF2B5EF4-FFF2-40B4-BE49-F238E27FC236}">
                  <a16:creationId xmlns:a16="http://schemas.microsoft.com/office/drawing/2014/main" id="{6DB88399-6DCC-4E42-A17D-A474E6629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" y="1706"/>
              <a:ext cx="250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i="1">
                  <a:latin typeface="Times New Roman" panose="02020603050405020304" pitchFamily="18" charset="0"/>
                </a:rPr>
                <a:t>+</a:t>
              </a:r>
              <a:endParaRPr lang="en-US" altLang="en-US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30747" name="Rectangle 56">
              <a:extLst>
                <a:ext uri="{FF2B5EF4-FFF2-40B4-BE49-F238E27FC236}">
                  <a16:creationId xmlns:a16="http://schemas.microsoft.com/office/drawing/2014/main" id="{27307187-22FB-40F7-8147-E11CFACF5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6" y="2205"/>
              <a:ext cx="250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i="1">
                  <a:latin typeface="Times New Roman" panose="02020603050405020304" pitchFamily="18" charset="0"/>
                </a:rPr>
                <a:t>-</a:t>
              </a:r>
              <a:endParaRPr lang="en-US" altLang="en-US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30748" name="Rectangle 59">
              <a:extLst>
                <a:ext uri="{FF2B5EF4-FFF2-40B4-BE49-F238E27FC236}">
                  <a16:creationId xmlns:a16="http://schemas.microsoft.com/office/drawing/2014/main" id="{DCD1A410-0E1C-483F-AD59-CF341132A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9" y="1434"/>
              <a:ext cx="250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i="1">
                  <a:latin typeface="Times New Roman" panose="02020603050405020304" pitchFamily="18" charset="0"/>
                </a:rPr>
                <a:t>R</a:t>
              </a:r>
              <a:r>
                <a:rPr lang="en-US" altLang="en-US" i="1" baseline="-2500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0749" name="Line 60">
              <a:extLst>
                <a:ext uri="{FF2B5EF4-FFF2-40B4-BE49-F238E27FC236}">
                  <a16:creationId xmlns:a16="http://schemas.microsoft.com/office/drawing/2014/main" id="{5D142E2E-AE9B-4564-9265-860D36861F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1820"/>
              <a:ext cx="0" cy="5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0" name="Rectangle 62">
              <a:extLst>
                <a:ext uri="{FF2B5EF4-FFF2-40B4-BE49-F238E27FC236}">
                  <a16:creationId xmlns:a16="http://schemas.microsoft.com/office/drawing/2014/main" id="{42955226-088D-4AA7-A24B-B979D11431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1" y="1048"/>
              <a:ext cx="250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i="1">
                  <a:latin typeface="Times New Roman" panose="02020603050405020304" pitchFamily="18" charset="0"/>
                </a:rPr>
                <a:t>+</a:t>
              </a:r>
              <a:endParaRPr lang="en-US" altLang="en-US" i="1" baseline="-25000">
                <a:latin typeface="Times New Roman" panose="02020603050405020304" pitchFamily="18" charset="0"/>
              </a:endParaRPr>
            </a:p>
          </p:txBody>
        </p:sp>
        <p:grpSp>
          <p:nvGrpSpPr>
            <p:cNvPr id="30751" name="Group 64">
              <a:extLst>
                <a:ext uri="{FF2B5EF4-FFF2-40B4-BE49-F238E27FC236}">
                  <a16:creationId xmlns:a16="http://schemas.microsoft.com/office/drawing/2014/main" id="{B7C6EBA4-5FCD-4BA0-B567-D3B0583B82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15" y="1752"/>
              <a:ext cx="250" cy="434"/>
              <a:chOff x="1519" y="2092"/>
              <a:chExt cx="386" cy="1679"/>
            </a:xfrm>
          </p:grpSpPr>
          <p:grpSp>
            <p:nvGrpSpPr>
              <p:cNvPr id="30803" name="Group 65">
                <a:extLst>
                  <a:ext uri="{FF2B5EF4-FFF2-40B4-BE49-F238E27FC236}">
                    <a16:creationId xmlns:a16="http://schemas.microsoft.com/office/drawing/2014/main" id="{583D41CD-0EE5-481E-BCC3-5C72E7FA7A6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19" y="2478"/>
                <a:ext cx="340" cy="545"/>
                <a:chOff x="1519" y="2500"/>
                <a:chExt cx="340" cy="545"/>
              </a:xfrm>
            </p:grpSpPr>
            <p:sp>
              <p:nvSpPr>
                <p:cNvPr id="30813" name="AutoShape 66">
                  <a:extLst>
                    <a:ext uri="{FF2B5EF4-FFF2-40B4-BE49-F238E27FC236}">
                      <a16:creationId xmlns:a16="http://schemas.microsoft.com/office/drawing/2014/main" id="{B588F4B7-E33E-43AF-B0C8-829B60005C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5" y="2568"/>
                  <a:ext cx="294" cy="386"/>
                </a:xfrm>
                <a:prstGeom prst="flowChartDelay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0814" name="Rectangle 67">
                  <a:extLst>
                    <a:ext uri="{FF2B5EF4-FFF2-40B4-BE49-F238E27FC236}">
                      <a16:creationId xmlns:a16="http://schemas.microsoft.com/office/drawing/2014/main" id="{FD073C39-D124-4540-935C-9F7975EECC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19" y="2500"/>
                  <a:ext cx="204" cy="54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0804" name="Group 68">
                <a:extLst>
                  <a:ext uri="{FF2B5EF4-FFF2-40B4-BE49-F238E27FC236}">
                    <a16:creationId xmlns:a16="http://schemas.microsoft.com/office/drawing/2014/main" id="{0355648C-7CED-4B15-A5AB-501D716EA16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65" y="2840"/>
                <a:ext cx="340" cy="545"/>
                <a:chOff x="1519" y="2500"/>
                <a:chExt cx="340" cy="545"/>
              </a:xfrm>
            </p:grpSpPr>
            <p:sp>
              <p:nvSpPr>
                <p:cNvPr id="30811" name="AutoShape 69">
                  <a:extLst>
                    <a:ext uri="{FF2B5EF4-FFF2-40B4-BE49-F238E27FC236}">
                      <a16:creationId xmlns:a16="http://schemas.microsoft.com/office/drawing/2014/main" id="{C4F3A8BA-09D5-4ADF-AB85-29614CB5A4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5" y="2568"/>
                  <a:ext cx="294" cy="386"/>
                </a:xfrm>
                <a:prstGeom prst="flowChartDelay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0812" name="Rectangle 70">
                  <a:extLst>
                    <a:ext uri="{FF2B5EF4-FFF2-40B4-BE49-F238E27FC236}">
                      <a16:creationId xmlns:a16="http://schemas.microsoft.com/office/drawing/2014/main" id="{28B7ED5F-AC25-4CD8-9CB5-E01F95EAF4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19" y="2500"/>
                  <a:ext cx="204" cy="54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0805" name="Group 71">
                <a:extLst>
                  <a:ext uri="{FF2B5EF4-FFF2-40B4-BE49-F238E27FC236}">
                    <a16:creationId xmlns:a16="http://schemas.microsoft.com/office/drawing/2014/main" id="{55D2110D-8037-499F-9040-A8301BBA3D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65" y="3226"/>
                <a:ext cx="340" cy="545"/>
                <a:chOff x="1519" y="2500"/>
                <a:chExt cx="340" cy="545"/>
              </a:xfrm>
            </p:grpSpPr>
            <p:sp>
              <p:nvSpPr>
                <p:cNvPr id="30809" name="AutoShape 72">
                  <a:extLst>
                    <a:ext uri="{FF2B5EF4-FFF2-40B4-BE49-F238E27FC236}">
                      <a16:creationId xmlns:a16="http://schemas.microsoft.com/office/drawing/2014/main" id="{DB21B293-305A-40DD-A88B-D40FBC2D80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5" y="2568"/>
                  <a:ext cx="294" cy="386"/>
                </a:xfrm>
                <a:prstGeom prst="flowChartDelay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0810" name="Rectangle 73">
                  <a:extLst>
                    <a:ext uri="{FF2B5EF4-FFF2-40B4-BE49-F238E27FC236}">
                      <a16:creationId xmlns:a16="http://schemas.microsoft.com/office/drawing/2014/main" id="{B90CE661-0E04-4538-925B-5755804429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19" y="2500"/>
                  <a:ext cx="204" cy="54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0806" name="Group 74">
                <a:extLst>
                  <a:ext uri="{FF2B5EF4-FFF2-40B4-BE49-F238E27FC236}">
                    <a16:creationId xmlns:a16="http://schemas.microsoft.com/office/drawing/2014/main" id="{D76966FB-198E-4B8B-9BE7-7C38E265BED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19" y="2092"/>
                <a:ext cx="340" cy="545"/>
                <a:chOff x="1519" y="2500"/>
                <a:chExt cx="340" cy="545"/>
              </a:xfrm>
            </p:grpSpPr>
            <p:sp>
              <p:nvSpPr>
                <p:cNvPr id="30807" name="AutoShape 75">
                  <a:extLst>
                    <a:ext uri="{FF2B5EF4-FFF2-40B4-BE49-F238E27FC236}">
                      <a16:creationId xmlns:a16="http://schemas.microsoft.com/office/drawing/2014/main" id="{7234D0B1-66E3-4DC0-8816-0935E90A03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5" y="2568"/>
                  <a:ext cx="294" cy="386"/>
                </a:xfrm>
                <a:prstGeom prst="flowChartDelay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0808" name="Rectangle 76">
                  <a:extLst>
                    <a:ext uri="{FF2B5EF4-FFF2-40B4-BE49-F238E27FC236}">
                      <a16:creationId xmlns:a16="http://schemas.microsoft.com/office/drawing/2014/main" id="{B477698C-93C0-45E1-8408-2C2D03CDF0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19" y="2500"/>
                  <a:ext cx="204" cy="54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30752" name="Freeform 77">
              <a:extLst>
                <a:ext uri="{FF2B5EF4-FFF2-40B4-BE49-F238E27FC236}">
                  <a16:creationId xmlns:a16="http://schemas.microsoft.com/office/drawing/2014/main" id="{5A7CDC8D-7E5F-4A2D-8A1F-415709D6B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1" y="1062"/>
              <a:ext cx="6" cy="218"/>
            </a:xfrm>
            <a:custGeom>
              <a:avLst/>
              <a:gdLst>
                <a:gd name="T0" fmla="*/ 6 w 6"/>
                <a:gd name="T1" fmla="*/ 0 h 218"/>
                <a:gd name="T2" fmla="*/ 0 w 6"/>
                <a:gd name="T3" fmla="*/ 218 h 21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" h="218">
                  <a:moveTo>
                    <a:pt x="6" y="0"/>
                  </a:moveTo>
                  <a:lnTo>
                    <a:pt x="0" y="21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3" name="Freeform 78">
              <a:extLst>
                <a:ext uri="{FF2B5EF4-FFF2-40B4-BE49-F238E27FC236}">
                  <a16:creationId xmlns:a16="http://schemas.microsoft.com/office/drawing/2014/main" id="{F3116509-83AD-466A-9D06-1A945EDAE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4" y="2158"/>
              <a:ext cx="3" cy="275"/>
            </a:xfrm>
            <a:custGeom>
              <a:avLst/>
              <a:gdLst>
                <a:gd name="T0" fmla="*/ 3 w 3"/>
                <a:gd name="T1" fmla="*/ 0 h 275"/>
                <a:gd name="T2" fmla="*/ 0 w 3"/>
                <a:gd name="T3" fmla="*/ 275 h 27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275">
                  <a:moveTo>
                    <a:pt x="3" y="0"/>
                  </a:moveTo>
                  <a:lnTo>
                    <a:pt x="0" y="27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4" name="Freeform 79">
              <a:extLst>
                <a:ext uri="{FF2B5EF4-FFF2-40B4-BE49-F238E27FC236}">
                  <a16:creationId xmlns:a16="http://schemas.microsoft.com/office/drawing/2014/main" id="{BC745BB4-EDF4-47F5-A8D4-5976277EF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9" y="1071"/>
              <a:ext cx="1517" cy="2"/>
            </a:xfrm>
            <a:custGeom>
              <a:avLst/>
              <a:gdLst>
                <a:gd name="T0" fmla="*/ 1517 w 1517"/>
                <a:gd name="T1" fmla="*/ 2 h 2"/>
                <a:gd name="T2" fmla="*/ 0 w 1517"/>
                <a:gd name="T3" fmla="*/ 0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517" h="2">
                  <a:moveTo>
                    <a:pt x="1517" y="2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oval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5" name="Freeform 80">
              <a:extLst>
                <a:ext uri="{FF2B5EF4-FFF2-40B4-BE49-F238E27FC236}">
                  <a16:creationId xmlns:a16="http://schemas.microsoft.com/office/drawing/2014/main" id="{10063E72-94A0-4F8B-9D23-5CB12B77BD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6" y="2433"/>
              <a:ext cx="1490" cy="1"/>
            </a:xfrm>
            <a:custGeom>
              <a:avLst/>
              <a:gdLst>
                <a:gd name="T0" fmla="*/ 1490 w 1490"/>
                <a:gd name="T1" fmla="*/ 0 h 1"/>
                <a:gd name="T2" fmla="*/ 0 w 1490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490" h="1">
                  <a:moveTo>
                    <a:pt x="1490" y="0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0756" name="Group 81">
              <a:extLst>
                <a:ext uri="{FF2B5EF4-FFF2-40B4-BE49-F238E27FC236}">
                  <a16:creationId xmlns:a16="http://schemas.microsoft.com/office/drawing/2014/main" id="{C6CDE08A-8410-4852-A553-33641B4FCF5B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219" y="1073"/>
              <a:ext cx="250" cy="748"/>
              <a:chOff x="2699" y="2387"/>
              <a:chExt cx="250" cy="975"/>
            </a:xfrm>
          </p:grpSpPr>
          <p:grpSp>
            <p:nvGrpSpPr>
              <p:cNvPr id="30788" name="Group 82">
                <a:extLst>
                  <a:ext uri="{FF2B5EF4-FFF2-40B4-BE49-F238E27FC236}">
                    <a16:creationId xmlns:a16="http://schemas.microsoft.com/office/drawing/2014/main" id="{E9168CC1-C439-4FEC-90FF-64E1DDB3D9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99" y="2591"/>
                <a:ext cx="250" cy="567"/>
                <a:chOff x="1519" y="2092"/>
                <a:chExt cx="386" cy="1679"/>
              </a:xfrm>
            </p:grpSpPr>
            <p:grpSp>
              <p:nvGrpSpPr>
                <p:cNvPr id="30791" name="Group 83">
                  <a:extLst>
                    <a:ext uri="{FF2B5EF4-FFF2-40B4-BE49-F238E27FC236}">
                      <a16:creationId xmlns:a16="http://schemas.microsoft.com/office/drawing/2014/main" id="{0B3E301E-0E0C-4A48-BAAA-35C3016CDC9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19" y="2478"/>
                  <a:ext cx="340" cy="545"/>
                  <a:chOff x="1519" y="2500"/>
                  <a:chExt cx="340" cy="545"/>
                </a:xfrm>
              </p:grpSpPr>
              <p:sp>
                <p:nvSpPr>
                  <p:cNvPr id="30801" name="AutoShape 84">
                    <a:extLst>
                      <a:ext uri="{FF2B5EF4-FFF2-40B4-BE49-F238E27FC236}">
                        <a16:creationId xmlns:a16="http://schemas.microsoft.com/office/drawing/2014/main" id="{EBD7CE58-2CAF-4B72-B302-51086A3D1C7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65" y="2568"/>
                    <a:ext cx="294" cy="386"/>
                  </a:xfrm>
                  <a:prstGeom prst="flowChartDelay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30802" name="Rectangle 85">
                    <a:extLst>
                      <a:ext uri="{FF2B5EF4-FFF2-40B4-BE49-F238E27FC236}">
                        <a16:creationId xmlns:a16="http://schemas.microsoft.com/office/drawing/2014/main" id="{C4B89152-58BA-4B5A-8225-568BD59A195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19" y="2500"/>
                    <a:ext cx="204" cy="54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30792" name="Group 86">
                  <a:extLst>
                    <a:ext uri="{FF2B5EF4-FFF2-40B4-BE49-F238E27FC236}">
                      <a16:creationId xmlns:a16="http://schemas.microsoft.com/office/drawing/2014/main" id="{77612915-0512-4008-BC47-1EFEB7EBB5D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65" y="2840"/>
                  <a:ext cx="340" cy="545"/>
                  <a:chOff x="1519" y="2500"/>
                  <a:chExt cx="340" cy="545"/>
                </a:xfrm>
              </p:grpSpPr>
              <p:sp>
                <p:nvSpPr>
                  <p:cNvPr id="30799" name="AutoShape 87">
                    <a:extLst>
                      <a:ext uri="{FF2B5EF4-FFF2-40B4-BE49-F238E27FC236}">
                        <a16:creationId xmlns:a16="http://schemas.microsoft.com/office/drawing/2014/main" id="{FC51A8FA-C9DC-4589-B03D-C16343FF574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65" y="2568"/>
                    <a:ext cx="294" cy="386"/>
                  </a:xfrm>
                  <a:prstGeom prst="flowChartDelay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30800" name="Rectangle 88">
                    <a:extLst>
                      <a:ext uri="{FF2B5EF4-FFF2-40B4-BE49-F238E27FC236}">
                        <a16:creationId xmlns:a16="http://schemas.microsoft.com/office/drawing/2014/main" id="{BFF9CA63-787C-47B9-AF76-E6AB88F5A7E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19" y="2500"/>
                    <a:ext cx="204" cy="54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30793" name="Group 89">
                  <a:extLst>
                    <a:ext uri="{FF2B5EF4-FFF2-40B4-BE49-F238E27FC236}">
                      <a16:creationId xmlns:a16="http://schemas.microsoft.com/office/drawing/2014/main" id="{FC643085-2F33-43FD-8A47-F2E36AE2827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65" y="3226"/>
                  <a:ext cx="340" cy="545"/>
                  <a:chOff x="1519" y="2500"/>
                  <a:chExt cx="340" cy="545"/>
                </a:xfrm>
              </p:grpSpPr>
              <p:sp>
                <p:nvSpPr>
                  <p:cNvPr id="30797" name="AutoShape 90">
                    <a:extLst>
                      <a:ext uri="{FF2B5EF4-FFF2-40B4-BE49-F238E27FC236}">
                        <a16:creationId xmlns:a16="http://schemas.microsoft.com/office/drawing/2014/main" id="{5184A6FD-E4DF-4D7A-BC95-40E54EA26B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65" y="2568"/>
                    <a:ext cx="294" cy="386"/>
                  </a:xfrm>
                  <a:prstGeom prst="flowChartDelay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30798" name="Rectangle 91">
                    <a:extLst>
                      <a:ext uri="{FF2B5EF4-FFF2-40B4-BE49-F238E27FC236}">
                        <a16:creationId xmlns:a16="http://schemas.microsoft.com/office/drawing/2014/main" id="{870E594F-D1F4-4D9C-A167-AD1FAED3FE1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19" y="2500"/>
                    <a:ext cx="204" cy="54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30794" name="Group 92">
                  <a:extLst>
                    <a:ext uri="{FF2B5EF4-FFF2-40B4-BE49-F238E27FC236}">
                      <a16:creationId xmlns:a16="http://schemas.microsoft.com/office/drawing/2014/main" id="{63FC81D1-BAAA-4B98-AA89-11613F08E6E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19" y="2092"/>
                  <a:ext cx="340" cy="545"/>
                  <a:chOff x="1519" y="2500"/>
                  <a:chExt cx="340" cy="545"/>
                </a:xfrm>
              </p:grpSpPr>
              <p:sp>
                <p:nvSpPr>
                  <p:cNvPr id="30795" name="AutoShape 93">
                    <a:extLst>
                      <a:ext uri="{FF2B5EF4-FFF2-40B4-BE49-F238E27FC236}">
                        <a16:creationId xmlns:a16="http://schemas.microsoft.com/office/drawing/2014/main" id="{9D90BC65-4D2F-43E0-9284-BA2693E2581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65" y="2568"/>
                    <a:ext cx="294" cy="386"/>
                  </a:xfrm>
                  <a:prstGeom prst="flowChartDelay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30796" name="Rectangle 94">
                    <a:extLst>
                      <a:ext uri="{FF2B5EF4-FFF2-40B4-BE49-F238E27FC236}">
                        <a16:creationId xmlns:a16="http://schemas.microsoft.com/office/drawing/2014/main" id="{354DAB6D-175E-4F9C-8EA4-6D71306D8B7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19" y="2500"/>
                    <a:ext cx="204" cy="54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</p:grpSp>
          <p:sp>
            <p:nvSpPr>
              <p:cNvPr id="30789" name="Line 95">
                <a:extLst>
                  <a:ext uri="{FF2B5EF4-FFF2-40B4-BE49-F238E27FC236}">
                    <a16:creationId xmlns:a16="http://schemas.microsoft.com/office/drawing/2014/main" id="{09EAB4DE-2694-4ADA-9AD7-A62182EBD2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5" y="238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0" name="Line 96">
                <a:extLst>
                  <a:ext uri="{FF2B5EF4-FFF2-40B4-BE49-F238E27FC236}">
                    <a16:creationId xmlns:a16="http://schemas.microsoft.com/office/drawing/2014/main" id="{C83E3B18-CA65-4BA1-AB50-095B502352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7" y="313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757" name="Rectangle 97">
              <a:extLst>
                <a:ext uri="{FF2B5EF4-FFF2-40B4-BE49-F238E27FC236}">
                  <a16:creationId xmlns:a16="http://schemas.microsoft.com/office/drawing/2014/main" id="{66D18AB3-9A56-49EE-AB55-38326964F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0" y="1911"/>
              <a:ext cx="385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i="1">
                  <a:latin typeface="Times New Roman" panose="02020603050405020304" pitchFamily="18" charset="0"/>
                </a:rPr>
                <a:t>I</a:t>
              </a:r>
              <a:r>
                <a:rPr lang="en-US" altLang="en-US" i="1" baseline="-2500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0758" name="Line 98">
              <a:extLst>
                <a:ext uri="{FF2B5EF4-FFF2-40B4-BE49-F238E27FC236}">
                  <a16:creationId xmlns:a16="http://schemas.microsoft.com/office/drawing/2014/main" id="{7F2DBCCD-F01C-4B88-AF10-003DEE1618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9" y="1003"/>
              <a:ext cx="3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9" name="Line 100">
              <a:extLst>
                <a:ext uri="{FF2B5EF4-FFF2-40B4-BE49-F238E27FC236}">
                  <a16:creationId xmlns:a16="http://schemas.microsoft.com/office/drawing/2014/main" id="{D60DC8B0-A631-4F9F-AA18-76AC44A8E8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6" y="1118"/>
              <a:ext cx="0" cy="1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0" name="Rectangle 101">
              <a:extLst>
                <a:ext uri="{FF2B5EF4-FFF2-40B4-BE49-F238E27FC236}">
                  <a16:creationId xmlns:a16="http://schemas.microsoft.com/office/drawing/2014/main" id="{9E7F3248-E59A-4EDC-AA42-8AC63EF9F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0" y="1572"/>
              <a:ext cx="250" cy="29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i="1">
                  <a:latin typeface="Times New Roman" panose="02020603050405020304" pitchFamily="18" charset="0"/>
                </a:rPr>
                <a:t>V</a:t>
              </a:r>
              <a:r>
                <a:rPr lang="en-US" altLang="en-US" i="1" baseline="-25000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30761" name="Rectangle 102">
              <a:extLst>
                <a:ext uri="{FF2B5EF4-FFF2-40B4-BE49-F238E27FC236}">
                  <a16:creationId xmlns:a16="http://schemas.microsoft.com/office/drawing/2014/main" id="{7312EB35-67D1-4227-B153-35B90108D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2" y="1570"/>
              <a:ext cx="250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i="1">
                  <a:latin typeface="Times New Roman" panose="02020603050405020304" pitchFamily="18" charset="0"/>
                </a:rPr>
                <a:t>R</a:t>
              </a:r>
              <a:r>
                <a:rPr lang="en-US" altLang="en-US" i="1" baseline="-25000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30762" name="Oval 103">
              <a:extLst>
                <a:ext uri="{FF2B5EF4-FFF2-40B4-BE49-F238E27FC236}">
                  <a16:creationId xmlns:a16="http://schemas.microsoft.com/office/drawing/2014/main" id="{9F50A0A4-C832-4AAD-9E7B-901795220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5" y="1821"/>
              <a:ext cx="431" cy="43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i="1">
                  <a:latin typeface="Times New Roman" panose="02020603050405020304" pitchFamily="18" charset="0"/>
                </a:rPr>
                <a:t>E</a:t>
              </a:r>
              <a:r>
                <a:rPr lang="en-US" altLang="en-US" i="1" baseline="-2500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0763" name="Line 104">
              <a:extLst>
                <a:ext uri="{FF2B5EF4-FFF2-40B4-BE49-F238E27FC236}">
                  <a16:creationId xmlns:a16="http://schemas.microsoft.com/office/drawing/2014/main" id="{05265C4E-99B2-463D-8A7D-0E85CF425E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2252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4" name="Rectangle 105">
              <a:extLst>
                <a:ext uri="{FF2B5EF4-FFF2-40B4-BE49-F238E27FC236}">
                  <a16:creationId xmlns:a16="http://schemas.microsoft.com/office/drawing/2014/main" id="{2627F9C2-EF7B-43DE-BEC4-818BA0176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8" y="2205"/>
              <a:ext cx="250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i="1">
                  <a:latin typeface="Times New Roman" panose="02020603050405020304" pitchFamily="18" charset="0"/>
                </a:rPr>
                <a:t>-</a:t>
              </a:r>
              <a:endParaRPr lang="en-US" altLang="en-US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30765" name="Rectangle 106">
              <a:extLst>
                <a:ext uri="{FF2B5EF4-FFF2-40B4-BE49-F238E27FC236}">
                  <a16:creationId xmlns:a16="http://schemas.microsoft.com/office/drawing/2014/main" id="{73551D89-A9D1-4806-B845-E911DDEB7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1" y="1073"/>
              <a:ext cx="454" cy="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i="1">
                  <a:latin typeface="Times New Roman" panose="02020603050405020304" pitchFamily="18" charset="0"/>
                </a:rPr>
                <a:t>I</a:t>
              </a:r>
              <a:r>
                <a:rPr lang="en-US" altLang="en-US" i="1" baseline="-25000"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30766" name="Line 107">
              <a:extLst>
                <a:ext uri="{FF2B5EF4-FFF2-40B4-BE49-F238E27FC236}">
                  <a16:creationId xmlns:a16="http://schemas.microsoft.com/office/drawing/2014/main" id="{153B9630-BE6B-427E-B471-BDB7D57EC9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36" y="1141"/>
              <a:ext cx="3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7" name="Rectangle 108">
              <a:extLst>
                <a:ext uri="{FF2B5EF4-FFF2-40B4-BE49-F238E27FC236}">
                  <a16:creationId xmlns:a16="http://schemas.microsoft.com/office/drawing/2014/main" id="{DB50C15A-B537-45D3-B14D-8A5F63EC7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7" y="1390"/>
              <a:ext cx="250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i="1">
                  <a:latin typeface="Times New Roman" panose="02020603050405020304" pitchFamily="18" charset="0"/>
                </a:rPr>
                <a:t>R</a:t>
              </a:r>
              <a:r>
                <a:rPr lang="en-US" altLang="en-US" i="1" baseline="-2500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0768" name="Line 109">
              <a:extLst>
                <a:ext uri="{FF2B5EF4-FFF2-40B4-BE49-F238E27FC236}">
                  <a16:creationId xmlns:a16="http://schemas.microsoft.com/office/drawing/2014/main" id="{30383317-D767-4910-99F5-C3803504DF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81" y="1752"/>
              <a:ext cx="0" cy="5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9" name="Rectangle 110">
              <a:extLst>
                <a:ext uri="{FF2B5EF4-FFF2-40B4-BE49-F238E27FC236}">
                  <a16:creationId xmlns:a16="http://schemas.microsoft.com/office/drawing/2014/main" id="{6863AF83-49C5-43E3-8D0B-FE977CF17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5" y="1026"/>
              <a:ext cx="250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i="1">
                  <a:latin typeface="Times New Roman" panose="02020603050405020304" pitchFamily="18" charset="0"/>
                </a:rPr>
                <a:t>+</a:t>
              </a:r>
              <a:endParaRPr lang="en-US" altLang="en-US" i="1" baseline="-25000">
                <a:latin typeface="Times New Roman" panose="02020603050405020304" pitchFamily="18" charset="0"/>
              </a:endParaRPr>
            </a:p>
          </p:txBody>
        </p:sp>
        <p:grpSp>
          <p:nvGrpSpPr>
            <p:cNvPr id="30770" name="Group 120">
              <a:extLst>
                <a:ext uri="{FF2B5EF4-FFF2-40B4-BE49-F238E27FC236}">
                  <a16:creationId xmlns:a16="http://schemas.microsoft.com/office/drawing/2014/main" id="{78C238AE-5644-47C0-85C4-3C4ED08E8D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8" y="1275"/>
              <a:ext cx="91" cy="318"/>
              <a:chOff x="2812" y="1275"/>
              <a:chExt cx="454" cy="1225"/>
            </a:xfrm>
          </p:grpSpPr>
          <p:sp>
            <p:nvSpPr>
              <p:cNvPr id="30782" name="Line 114">
                <a:extLst>
                  <a:ext uri="{FF2B5EF4-FFF2-40B4-BE49-F238E27FC236}">
                    <a16:creationId xmlns:a16="http://schemas.microsoft.com/office/drawing/2014/main" id="{6865AF62-40CF-466B-96A2-5B473D881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35" y="1888"/>
                <a:ext cx="431" cy="2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3" name="Line 115">
                <a:extLst>
                  <a:ext uri="{FF2B5EF4-FFF2-40B4-BE49-F238E27FC236}">
                    <a16:creationId xmlns:a16="http://schemas.microsoft.com/office/drawing/2014/main" id="{14D7DC83-EFB5-4B3C-A9FE-61E4994069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35" y="2296"/>
                <a:ext cx="431" cy="2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4" name="Line 116">
                <a:extLst>
                  <a:ext uri="{FF2B5EF4-FFF2-40B4-BE49-F238E27FC236}">
                    <a16:creationId xmlns:a16="http://schemas.microsoft.com/office/drawing/2014/main" id="{0BBD134A-0FA6-476D-A866-CA35D5406C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5" y="2092"/>
                <a:ext cx="431" cy="2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5" name="Line 117">
                <a:extLst>
                  <a:ext uri="{FF2B5EF4-FFF2-40B4-BE49-F238E27FC236}">
                    <a16:creationId xmlns:a16="http://schemas.microsoft.com/office/drawing/2014/main" id="{669B98F4-3D27-4030-962A-6A213A8074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12" y="1480"/>
                <a:ext cx="431" cy="2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6" name="Line 118">
                <a:extLst>
                  <a:ext uri="{FF2B5EF4-FFF2-40B4-BE49-F238E27FC236}">
                    <a16:creationId xmlns:a16="http://schemas.microsoft.com/office/drawing/2014/main" id="{24E2B83D-9560-4B86-829B-6D73C58F89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5" y="1684"/>
                <a:ext cx="431" cy="2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7" name="Line 119">
                <a:extLst>
                  <a:ext uri="{FF2B5EF4-FFF2-40B4-BE49-F238E27FC236}">
                    <a16:creationId xmlns:a16="http://schemas.microsoft.com/office/drawing/2014/main" id="{3363FF5C-F1C7-4D13-870E-69E9E6042E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12" y="1275"/>
                <a:ext cx="431" cy="2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771" name="Line 121">
              <a:extLst>
                <a:ext uri="{FF2B5EF4-FFF2-40B4-BE49-F238E27FC236}">
                  <a16:creationId xmlns:a16="http://schemas.microsoft.com/office/drawing/2014/main" id="{8D51148A-3ADA-41C7-B033-7BBF8DD60E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8" y="1593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2" name="Line 122">
              <a:extLst>
                <a:ext uri="{FF2B5EF4-FFF2-40B4-BE49-F238E27FC236}">
                  <a16:creationId xmlns:a16="http://schemas.microsoft.com/office/drawing/2014/main" id="{E78DABB9-6147-435D-941C-714E731DB5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70" y="1275"/>
              <a:ext cx="386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0773" name="Group 123">
              <a:extLst>
                <a:ext uri="{FF2B5EF4-FFF2-40B4-BE49-F238E27FC236}">
                  <a16:creationId xmlns:a16="http://schemas.microsoft.com/office/drawing/2014/main" id="{17FFB1E0-AEC0-43AA-9C0C-089434669146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816" y="1979"/>
              <a:ext cx="91" cy="318"/>
              <a:chOff x="2812" y="1275"/>
              <a:chExt cx="454" cy="1225"/>
            </a:xfrm>
          </p:grpSpPr>
          <p:sp>
            <p:nvSpPr>
              <p:cNvPr id="30776" name="Line 124">
                <a:extLst>
                  <a:ext uri="{FF2B5EF4-FFF2-40B4-BE49-F238E27FC236}">
                    <a16:creationId xmlns:a16="http://schemas.microsoft.com/office/drawing/2014/main" id="{82550EB2-F34D-4FB6-B97E-95A92663B2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35" y="1888"/>
                <a:ext cx="431" cy="2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7" name="Line 125">
                <a:extLst>
                  <a:ext uri="{FF2B5EF4-FFF2-40B4-BE49-F238E27FC236}">
                    <a16:creationId xmlns:a16="http://schemas.microsoft.com/office/drawing/2014/main" id="{CA137596-7CF1-4AB6-9BDB-461E6E3069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35" y="2296"/>
                <a:ext cx="431" cy="2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8" name="Line 126">
                <a:extLst>
                  <a:ext uri="{FF2B5EF4-FFF2-40B4-BE49-F238E27FC236}">
                    <a16:creationId xmlns:a16="http://schemas.microsoft.com/office/drawing/2014/main" id="{31BDCFC7-3D33-44A7-AF71-9B8901BE0D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5" y="2092"/>
                <a:ext cx="431" cy="2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9" name="Line 127">
                <a:extLst>
                  <a:ext uri="{FF2B5EF4-FFF2-40B4-BE49-F238E27FC236}">
                    <a16:creationId xmlns:a16="http://schemas.microsoft.com/office/drawing/2014/main" id="{685D31D6-F904-4A0F-B608-2CF89587A9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12" y="1480"/>
                <a:ext cx="431" cy="2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0" name="Line 128">
                <a:extLst>
                  <a:ext uri="{FF2B5EF4-FFF2-40B4-BE49-F238E27FC236}">
                    <a16:creationId xmlns:a16="http://schemas.microsoft.com/office/drawing/2014/main" id="{47190A50-657E-43F3-8A0A-53C81CA987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5" y="1684"/>
                <a:ext cx="431" cy="2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1" name="Line 129">
                <a:extLst>
                  <a:ext uri="{FF2B5EF4-FFF2-40B4-BE49-F238E27FC236}">
                    <a16:creationId xmlns:a16="http://schemas.microsoft.com/office/drawing/2014/main" id="{B8DAD513-DBEE-4863-89AB-A7FE23E090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12" y="1275"/>
                <a:ext cx="431" cy="2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774" name="Line 130">
              <a:extLst>
                <a:ext uri="{FF2B5EF4-FFF2-40B4-BE49-F238E27FC236}">
                  <a16:creationId xmlns:a16="http://schemas.microsoft.com/office/drawing/2014/main" id="{CD0572AC-F7F4-43CC-85B0-DE3489DC0A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2092"/>
              <a:ext cx="2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5" name="Line 131">
              <a:extLst>
                <a:ext uri="{FF2B5EF4-FFF2-40B4-BE49-F238E27FC236}">
                  <a16:creationId xmlns:a16="http://schemas.microsoft.com/office/drawing/2014/main" id="{663B3A44-E672-4924-8C75-4B2179DE2A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0" y="1956"/>
              <a:ext cx="386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8549" name="Rectangle 133">
            <a:extLst>
              <a:ext uri="{FF2B5EF4-FFF2-40B4-BE49-F238E27FC236}">
                <a16:creationId xmlns:a16="http://schemas.microsoft.com/office/drawing/2014/main" id="{E17FEE7A-1EF5-440D-874F-BCD204CAB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545013"/>
            <a:ext cx="839946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latin typeface="Times New Roman" panose="02020603050405020304" pitchFamily="18" charset="0"/>
              </a:rPr>
              <a:t>Separately-Excited                                              Self-Excited</a:t>
            </a:r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8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8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8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85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85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8" grpId="0"/>
      <p:bldP spid="188419" grpId="0" build="p"/>
      <p:bldP spid="18854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D7C066BE-8618-4D52-B14B-16277DAD3E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981075"/>
            <a:ext cx="8229600" cy="863600"/>
          </a:xfrm>
        </p:spPr>
        <p:txBody>
          <a:bodyPr/>
          <a:lstStyle/>
          <a:p>
            <a:pPr eaLnBrk="1" hangingPunct="1"/>
            <a:r>
              <a:rPr lang="en-US" altLang="en-US" sz="2400" b="1" u="sng">
                <a:solidFill>
                  <a:srgbClr val="009900"/>
                </a:solidFill>
                <a:latin typeface="Times New Roman" panose="02020603050405020304" pitchFamily="18" charset="0"/>
              </a:rPr>
              <a:t>Example 1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C958C8E8-B3EA-48F4-9EDC-2EB2D4E10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63" y="2189163"/>
            <a:ext cx="6985000" cy="182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CA" altLang="en-US" sz="2400">
                <a:latin typeface="Times New Roman" panose="02020603050405020304" pitchFamily="18" charset="0"/>
              </a:rPr>
              <a:t>     A 100-kW, 250-V DC shunt generator has an armature resistance of 0.05 </a:t>
            </a:r>
            <a:r>
              <a:rPr lang="en-US" altLang="en-US" sz="2400">
                <a:latin typeface="Symbol" panose="05050102010706020507" pitchFamily="18" charset="2"/>
              </a:rPr>
              <a:t>W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CA" altLang="en-US" sz="2400">
                <a:latin typeface="Times New Roman" panose="02020603050405020304" pitchFamily="18" charset="0"/>
              </a:rPr>
              <a:t>and field circuit resistance of 60 </a:t>
            </a:r>
            <a:r>
              <a:rPr lang="en-US" altLang="en-US" sz="2400">
                <a:latin typeface="Symbol" panose="05050102010706020507" pitchFamily="18" charset="2"/>
              </a:rPr>
              <a:t>W</a:t>
            </a:r>
            <a:r>
              <a:rPr lang="en-CA" altLang="en-US" sz="2400">
                <a:latin typeface="Times New Roman" panose="02020603050405020304" pitchFamily="18" charset="0"/>
              </a:rPr>
              <a:t>. With the generator operating at rated voltage, determine the induced voltage at (a) full load, and (b) half-full load.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BFAEEE1C-19BF-4769-B29A-78FE61610D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1800" y="368300"/>
            <a:ext cx="8229600" cy="468313"/>
          </a:xfrm>
        </p:spPr>
        <p:txBody>
          <a:bodyPr/>
          <a:lstStyle/>
          <a:p>
            <a:pPr eaLnBrk="1" hangingPunct="1"/>
            <a:r>
              <a:rPr lang="en-US" altLang="en-US" sz="2400" b="1" u="sng">
                <a:solidFill>
                  <a:srgbClr val="009900"/>
                </a:solidFill>
                <a:latin typeface="Times New Roman" panose="02020603050405020304" pitchFamily="18" charset="0"/>
              </a:rPr>
              <a:t>Solution to Example 1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B1D603FD-6800-441C-9D5A-24917DC9E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484313"/>
            <a:ext cx="7596188" cy="435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alphaLcParenBoth"/>
            </a:pPr>
            <a:r>
              <a:rPr lang="en-CA" altLang="en-US" sz="2200">
                <a:latin typeface="Times New Roman" panose="02020603050405020304" pitchFamily="18" charset="0"/>
              </a:rPr>
              <a:t>  At full load,</a:t>
            </a:r>
          </a:p>
          <a:p>
            <a:pPr lvl="1" eaLnBrk="1" hangingPunct="1"/>
            <a:r>
              <a:rPr lang="en-US" altLang="en-US" sz="2200">
                <a:latin typeface="Times New Roman" panose="02020603050405020304" pitchFamily="18" charset="0"/>
              </a:rPr>
              <a:t>V</a:t>
            </a:r>
            <a:r>
              <a:rPr lang="en-US" altLang="en-US" sz="2200" baseline="-25000">
                <a:latin typeface="Times New Roman" panose="02020603050405020304" pitchFamily="18" charset="0"/>
              </a:rPr>
              <a:t>t</a:t>
            </a:r>
            <a:r>
              <a:rPr lang="en-US" altLang="en-US" sz="2200">
                <a:latin typeface="Times New Roman" panose="02020603050405020304" pitchFamily="18" charset="0"/>
              </a:rPr>
              <a:t>=E</a:t>
            </a:r>
            <a:r>
              <a:rPr lang="en-US" altLang="en-US" sz="2200" baseline="-25000">
                <a:latin typeface="Times New Roman" panose="02020603050405020304" pitchFamily="18" charset="0"/>
              </a:rPr>
              <a:t>a</a:t>
            </a:r>
            <a:r>
              <a:rPr lang="en-US" altLang="en-US" sz="2200">
                <a:latin typeface="Times New Roman" panose="02020603050405020304" pitchFamily="18" charset="0"/>
              </a:rPr>
              <a:t>-I</a:t>
            </a:r>
            <a:r>
              <a:rPr lang="en-US" altLang="en-US" sz="2200" baseline="-25000">
                <a:latin typeface="Times New Roman" panose="02020603050405020304" pitchFamily="18" charset="0"/>
              </a:rPr>
              <a:t>a</a:t>
            </a:r>
            <a:r>
              <a:rPr lang="en-US" altLang="en-US" sz="2200">
                <a:latin typeface="Times New Roman" panose="02020603050405020304" pitchFamily="18" charset="0"/>
              </a:rPr>
              <a:t>R</a:t>
            </a:r>
            <a:r>
              <a:rPr lang="en-US" altLang="en-US" sz="2200" baseline="-25000">
                <a:latin typeface="Times New Roman" panose="02020603050405020304" pitchFamily="18" charset="0"/>
              </a:rPr>
              <a:t>a</a:t>
            </a:r>
          </a:p>
          <a:p>
            <a:pPr lvl="1" eaLnBrk="1" hangingPunct="1"/>
            <a:r>
              <a:rPr lang="en-US" altLang="en-US" sz="2200">
                <a:latin typeface="Times New Roman" panose="02020603050405020304" pitchFamily="18" charset="0"/>
              </a:rPr>
              <a:t>I</a:t>
            </a:r>
            <a:r>
              <a:rPr lang="en-US" altLang="en-US" sz="2200" baseline="-25000">
                <a:latin typeface="Times New Roman" panose="02020603050405020304" pitchFamily="18" charset="0"/>
              </a:rPr>
              <a:t>f</a:t>
            </a:r>
            <a:r>
              <a:rPr lang="en-US" altLang="en-US" sz="2200">
                <a:latin typeface="Times New Roman" panose="02020603050405020304" pitchFamily="18" charset="0"/>
              </a:rPr>
              <a:t>=250/60=4.17 A</a:t>
            </a:r>
          </a:p>
          <a:p>
            <a:pPr lvl="1" eaLnBrk="1" hangingPunct="1"/>
            <a:r>
              <a:rPr lang="en-US" altLang="en-US" sz="2200">
                <a:latin typeface="Times New Roman" panose="02020603050405020304" pitchFamily="18" charset="0"/>
              </a:rPr>
              <a:t>I</a:t>
            </a:r>
            <a:r>
              <a:rPr lang="en-US" altLang="en-US" sz="2200" baseline="-25000">
                <a:latin typeface="Times New Roman" panose="02020603050405020304" pitchFamily="18" charset="0"/>
              </a:rPr>
              <a:t>L_FL</a:t>
            </a:r>
            <a:r>
              <a:rPr lang="en-US" altLang="en-US" sz="2200">
                <a:latin typeface="Times New Roman" panose="02020603050405020304" pitchFamily="18" charset="0"/>
              </a:rPr>
              <a:t>=100,000/250=400 A</a:t>
            </a:r>
          </a:p>
          <a:p>
            <a:pPr lvl="1" eaLnBrk="1" hangingPunct="1"/>
            <a:r>
              <a:rPr lang="en-US" altLang="en-US" sz="2200">
                <a:latin typeface="Times New Roman" panose="02020603050405020304" pitchFamily="18" charset="0"/>
              </a:rPr>
              <a:t>I</a:t>
            </a:r>
            <a:r>
              <a:rPr lang="en-US" altLang="en-US" sz="2200" baseline="-25000">
                <a:latin typeface="Times New Roman" panose="02020603050405020304" pitchFamily="18" charset="0"/>
              </a:rPr>
              <a:t>a</a:t>
            </a:r>
            <a:r>
              <a:rPr lang="en-US" altLang="en-US" sz="2200">
                <a:latin typeface="Times New Roman" panose="02020603050405020304" pitchFamily="18" charset="0"/>
              </a:rPr>
              <a:t>=I</a:t>
            </a:r>
            <a:r>
              <a:rPr lang="en-US" altLang="en-US" sz="2200" baseline="-25000">
                <a:latin typeface="Times New Roman" panose="02020603050405020304" pitchFamily="18" charset="0"/>
              </a:rPr>
              <a:t>L_FL</a:t>
            </a:r>
            <a:r>
              <a:rPr lang="en-US" altLang="en-US" sz="2200">
                <a:latin typeface="Times New Roman" panose="02020603050405020304" pitchFamily="18" charset="0"/>
              </a:rPr>
              <a:t>+I</a:t>
            </a:r>
            <a:r>
              <a:rPr lang="en-US" altLang="en-US" sz="2200" baseline="-25000">
                <a:latin typeface="Times New Roman" panose="02020603050405020304" pitchFamily="18" charset="0"/>
              </a:rPr>
              <a:t>f</a:t>
            </a:r>
            <a:r>
              <a:rPr lang="en-US" altLang="en-US" sz="2200">
                <a:latin typeface="Times New Roman" panose="02020603050405020304" pitchFamily="18" charset="0"/>
              </a:rPr>
              <a:t>=400+4.17=404.17 A</a:t>
            </a:r>
          </a:p>
          <a:p>
            <a:pPr lvl="1" eaLnBrk="1" hangingPunct="1"/>
            <a:r>
              <a:rPr lang="en-US" altLang="en-US" sz="2200">
                <a:latin typeface="Times New Roman" panose="02020603050405020304" pitchFamily="18" charset="0"/>
              </a:rPr>
              <a:t>E</a:t>
            </a:r>
            <a:r>
              <a:rPr lang="en-US" altLang="en-US" sz="2200" baseline="-25000">
                <a:latin typeface="Times New Roman" panose="02020603050405020304" pitchFamily="18" charset="0"/>
              </a:rPr>
              <a:t>a</a:t>
            </a:r>
            <a:r>
              <a:rPr lang="en-US" altLang="en-US" sz="2200">
                <a:latin typeface="Times New Roman" panose="02020603050405020304" pitchFamily="18" charset="0"/>
              </a:rPr>
              <a:t>=V</a:t>
            </a:r>
            <a:r>
              <a:rPr lang="en-US" altLang="en-US" sz="2200" baseline="-25000">
                <a:latin typeface="Times New Roman" panose="02020603050405020304" pitchFamily="18" charset="0"/>
              </a:rPr>
              <a:t>t</a:t>
            </a:r>
            <a:r>
              <a:rPr lang="en-US" altLang="en-US" sz="2200">
                <a:latin typeface="Times New Roman" panose="02020603050405020304" pitchFamily="18" charset="0"/>
              </a:rPr>
              <a:t>+I</a:t>
            </a:r>
            <a:r>
              <a:rPr lang="en-US" altLang="en-US" sz="2200" baseline="-25000">
                <a:latin typeface="Times New Roman" panose="02020603050405020304" pitchFamily="18" charset="0"/>
              </a:rPr>
              <a:t>a</a:t>
            </a:r>
            <a:r>
              <a:rPr lang="en-US" altLang="en-US" sz="2200">
                <a:latin typeface="Times New Roman" panose="02020603050405020304" pitchFamily="18" charset="0"/>
              </a:rPr>
              <a:t>R</a:t>
            </a:r>
            <a:r>
              <a:rPr lang="en-US" altLang="en-US" sz="2200" baseline="-25000">
                <a:latin typeface="Times New Roman" panose="02020603050405020304" pitchFamily="18" charset="0"/>
              </a:rPr>
              <a:t>a</a:t>
            </a:r>
            <a:r>
              <a:rPr lang="en-US" altLang="en-US" sz="2200">
                <a:latin typeface="Times New Roman" panose="02020603050405020304" pitchFamily="18" charset="0"/>
              </a:rPr>
              <a:t>=250+404.17*0.05=270.2 V</a:t>
            </a:r>
          </a:p>
          <a:p>
            <a:pPr lvl="3" eaLnBrk="1" hangingPunct="1"/>
            <a:endParaRPr lang="en-US" altLang="en-US" sz="2200">
              <a:latin typeface="Times New Roman" panose="02020603050405020304" pitchFamily="18" charset="0"/>
            </a:endParaRPr>
          </a:p>
          <a:p>
            <a:pPr lvl="3" eaLnBrk="1" hangingPunct="1"/>
            <a:r>
              <a:rPr lang="en-US" altLang="en-US" sz="2200">
                <a:latin typeface="Times New Roman" panose="02020603050405020304" pitchFamily="18" charset="0"/>
              </a:rPr>
              <a:t>(b) At half load,</a:t>
            </a:r>
          </a:p>
          <a:p>
            <a:pPr lvl="3" eaLnBrk="1" hangingPunct="1"/>
            <a:r>
              <a:rPr lang="en-US" altLang="en-US" sz="2200">
                <a:latin typeface="Times New Roman" panose="02020603050405020304" pitchFamily="18" charset="0"/>
              </a:rPr>
              <a:t>      I</a:t>
            </a:r>
            <a:r>
              <a:rPr lang="en-US" altLang="en-US" sz="2200" baseline="-25000">
                <a:latin typeface="Times New Roman" panose="02020603050405020304" pitchFamily="18" charset="0"/>
              </a:rPr>
              <a:t>f</a:t>
            </a:r>
            <a:r>
              <a:rPr lang="en-US" altLang="en-US" sz="2200">
                <a:latin typeface="Times New Roman" panose="02020603050405020304" pitchFamily="18" charset="0"/>
              </a:rPr>
              <a:t>=250/60=4.17 A</a:t>
            </a:r>
          </a:p>
          <a:p>
            <a:pPr lvl="3" eaLnBrk="1" hangingPunct="1"/>
            <a:r>
              <a:rPr lang="en-US" altLang="en-US" sz="2200">
                <a:latin typeface="Times New Roman" panose="02020603050405020304" pitchFamily="18" charset="0"/>
              </a:rPr>
              <a:t>      I</a:t>
            </a:r>
            <a:r>
              <a:rPr lang="en-US" altLang="en-US" sz="2200" baseline="-25000">
                <a:latin typeface="Times New Roman" panose="02020603050405020304" pitchFamily="18" charset="0"/>
              </a:rPr>
              <a:t>L_HL</a:t>
            </a:r>
            <a:r>
              <a:rPr lang="en-US" altLang="en-US" sz="2200">
                <a:latin typeface="Times New Roman" panose="02020603050405020304" pitchFamily="18" charset="0"/>
              </a:rPr>
              <a:t>=50,000/250=200 A</a:t>
            </a:r>
          </a:p>
          <a:p>
            <a:pPr lvl="3" eaLnBrk="1" hangingPunct="1"/>
            <a:r>
              <a:rPr lang="en-US" altLang="en-US" sz="2200">
                <a:latin typeface="Times New Roman" panose="02020603050405020304" pitchFamily="18" charset="0"/>
              </a:rPr>
              <a:t>      I</a:t>
            </a:r>
            <a:r>
              <a:rPr lang="en-US" altLang="en-US" sz="2200" baseline="-25000">
                <a:latin typeface="Times New Roman" panose="02020603050405020304" pitchFamily="18" charset="0"/>
              </a:rPr>
              <a:t>a</a:t>
            </a:r>
            <a:r>
              <a:rPr lang="en-US" altLang="en-US" sz="2200">
                <a:latin typeface="Times New Roman" panose="02020603050405020304" pitchFamily="18" charset="0"/>
              </a:rPr>
              <a:t>=I</a:t>
            </a:r>
            <a:r>
              <a:rPr lang="en-US" altLang="en-US" sz="2200" baseline="-25000">
                <a:latin typeface="Times New Roman" panose="02020603050405020304" pitchFamily="18" charset="0"/>
              </a:rPr>
              <a:t>L_HL</a:t>
            </a:r>
            <a:r>
              <a:rPr lang="en-US" altLang="en-US" sz="2200">
                <a:latin typeface="Times New Roman" panose="02020603050405020304" pitchFamily="18" charset="0"/>
              </a:rPr>
              <a:t>+I</a:t>
            </a:r>
            <a:r>
              <a:rPr lang="en-US" altLang="en-US" sz="2200" baseline="-25000">
                <a:latin typeface="Times New Roman" panose="02020603050405020304" pitchFamily="18" charset="0"/>
              </a:rPr>
              <a:t>f</a:t>
            </a:r>
            <a:r>
              <a:rPr lang="en-US" altLang="en-US" sz="2200">
                <a:latin typeface="Times New Roman" panose="02020603050405020304" pitchFamily="18" charset="0"/>
              </a:rPr>
              <a:t>=200+4.17=204.17 A</a:t>
            </a:r>
          </a:p>
          <a:p>
            <a:pPr lvl="3" eaLnBrk="1" hangingPunct="1"/>
            <a:r>
              <a:rPr lang="en-US" altLang="en-US" sz="2200">
                <a:latin typeface="Times New Roman" panose="02020603050405020304" pitchFamily="18" charset="0"/>
              </a:rPr>
              <a:t>      E</a:t>
            </a:r>
            <a:r>
              <a:rPr lang="en-US" altLang="en-US" sz="2200" baseline="-25000">
                <a:latin typeface="Times New Roman" panose="02020603050405020304" pitchFamily="18" charset="0"/>
              </a:rPr>
              <a:t>a</a:t>
            </a:r>
            <a:r>
              <a:rPr lang="en-US" altLang="en-US" sz="2200">
                <a:latin typeface="Times New Roman" panose="02020603050405020304" pitchFamily="18" charset="0"/>
              </a:rPr>
              <a:t>=V</a:t>
            </a:r>
            <a:r>
              <a:rPr lang="en-US" altLang="en-US" sz="2200" baseline="-25000">
                <a:latin typeface="Times New Roman" panose="02020603050405020304" pitchFamily="18" charset="0"/>
              </a:rPr>
              <a:t>t</a:t>
            </a:r>
            <a:r>
              <a:rPr lang="en-US" altLang="en-US" sz="2200">
                <a:latin typeface="Times New Roman" panose="02020603050405020304" pitchFamily="18" charset="0"/>
              </a:rPr>
              <a:t>+I</a:t>
            </a:r>
            <a:r>
              <a:rPr lang="en-US" altLang="en-US" sz="2200" baseline="-25000">
                <a:latin typeface="Times New Roman" panose="02020603050405020304" pitchFamily="18" charset="0"/>
              </a:rPr>
              <a:t>a</a:t>
            </a:r>
            <a:r>
              <a:rPr lang="en-US" altLang="en-US" sz="2200">
                <a:latin typeface="Times New Roman" panose="02020603050405020304" pitchFamily="18" charset="0"/>
              </a:rPr>
              <a:t>R</a:t>
            </a:r>
            <a:r>
              <a:rPr lang="en-US" altLang="en-US" sz="2200" baseline="-25000">
                <a:latin typeface="Times New Roman" panose="02020603050405020304" pitchFamily="18" charset="0"/>
              </a:rPr>
              <a:t>a</a:t>
            </a:r>
            <a:r>
              <a:rPr lang="en-US" altLang="en-US" sz="2200">
                <a:latin typeface="Times New Roman" panose="02020603050405020304" pitchFamily="18" charset="0"/>
              </a:rPr>
              <a:t>=250+204.17*0.05=260.2 V</a:t>
            </a:r>
          </a:p>
          <a:p>
            <a:pPr lvl="1" eaLnBrk="1" hangingPunct="1"/>
            <a:endParaRPr lang="en-US" altLang="en-US" sz="2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>
            <a:extLst>
              <a:ext uri="{FF2B5EF4-FFF2-40B4-BE49-F238E27FC236}">
                <a16:creationId xmlns:a16="http://schemas.microsoft.com/office/drawing/2014/main" id="{38390415-D5DD-48B6-A969-CEA048F5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BB05DB8-F41E-4DEE-ADE5-92A02C22ED62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1203B732-6652-489C-A2EE-811103CF75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DC shunt generator model.</a:t>
            </a:r>
          </a:p>
        </p:txBody>
      </p:sp>
      <p:pic>
        <p:nvPicPr>
          <p:cNvPr id="23556" name="Picture 5" descr="15-12">
            <a:extLst>
              <a:ext uri="{FF2B5EF4-FFF2-40B4-BE49-F238E27FC236}">
                <a16:creationId xmlns:a16="http://schemas.microsoft.com/office/drawing/2014/main" id="{1AE576C6-9A35-49F1-8571-51A71977FC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6988" y="1600200"/>
            <a:ext cx="6550025" cy="453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>
            <a:extLst>
              <a:ext uri="{FF2B5EF4-FFF2-40B4-BE49-F238E27FC236}">
                <a16:creationId xmlns:a16="http://schemas.microsoft.com/office/drawing/2014/main" id="{F5A5C95E-6A88-48C6-8999-AF33BD873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BEBB643-9FD4-49B3-BBE0-D998779E286D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B1EE0888-0461-4F48-A090-07AAACD08E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/>
              <a:t>More precise dc shunt generator model.</a:t>
            </a:r>
          </a:p>
        </p:txBody>
      </p:sp>
      <p:pic>
        <p:nvPicPr>
          <p:cNvPr id="24580" name="Picture 5" descr="15-13">
            <a:extLst>
              <a:ext uri="{FF2B5EF4-FFF2-40B4-BE49-F238E27FC236}">
                <a16:creationId xmlns:a16="http://schemas.microsoft.com/office/drawing/2014/main" id="{468138C7-219A-4E6B-902B-584543621C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0275" y="1600200"/>
            <a:ext cx="4743450" cy="453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>
            <a:extLst>
              <a:ext uri="{FF2B5EF4-FFF2-40B4-BE49-F238E27FC236}">
                <a16:creationId xmlns:a16="http://schemas.microsoft.com/office/drawing/2014/main" id="{0BDDD47C-AE32-49A2-914C-CF392C81A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E0077F5-846E-4DE9-A0CD-B5ED6BF8AC85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47888D4F-9783-4D06-8FEB-3C8DB56639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/>
              <a:t>Shunt dc generator with field rheostat.</a:t>
            </a:r>
          </a:p>
        </p:txBody>
      </p:sp>
      <p:pic>
        <p:nvPicPr>
          <p:cNvPr id="25604" name="Picture 5" descr="15-14">
            <a:extLst>
              <a:ext uri="{FF2B5EF4-FFF2-40B4-BE49-F238E27FC236}">
                <a16:creationId xmlns:a16="http://schemas.microsoft.com/office/drawing/2014/main" id="{380FD8FF-FF32-4B21-BCF5-887A24854F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8213" y="1600200"/>
            <a:ext cx="4727575" cy="453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8D37D896-9770-44B9-B47F-CDCF644BC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B84F445-EFBC-4A45-AC54-C5BBE5F940D2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FB4F4347-2A51-4680-8ED3-4883365C98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/>
              <a:t>Separately excited shunt dc generator.</a:t>
            </a:r>
          </a:p>
        </p:txBody>
      </p:sp>
      <p:pic>
        <p:nvPicPr>
          <p:cNvPr id="26628" name="Picture 5" descr="15-15">
            <a:extLst>
              <a:ext uri="{FF2B5EF4-FFF2-40B4-BE49-F238E27FC236}">
                <a16:creationId xmlns:a16="http://schemas.microsoft.com/office/drawing/2014/main" id="{EA8EA485-0EA7-4B11-93B2-FF459916EA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08263" y="1600200"/>
            <a:ext cx="3925887" cy="453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88CCBE20-226E-4907-B61F-AE62006FC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69E5844-DCA8-4A4C-9E6E-08FBA64751AE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0855FDBF-5C03-44A8-91AC-C9BFA800CC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/>
              <a:t>Coil and output waveforms for a two-winding rotor.</a:t>
            </a:r>
          </a:p>
        </p:txBody>
      </p:sp>
      <p:pic>
        <p:nvPicPr>
          <p:cNvPr id="20484" name="Picture 5" descr="15-10">
            <a:extLst>
              <a:ext uri="{FF2B5EF4-FFF2-40B4-BE49-F238E27FC236}">
                <a16:creationId xmlns:a16="http://schemas.microsoft.com/office/drawing/2014/main" id="{D3E81A41-D184-4523-A123-2B3E263530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2354263"/>
            <a:ext cx="7620000" cy="3022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>
            <a:extLst>
              <a:ext uri="{FF2B5EF4-FFF2-40B4-BE49-F238E27FC236}">
                <a16:creationId xmlns:a16="http://schemas.microsoft.com/office/drawing/2014/main" id="{C4F982AB-EA53-42C9-AB10-E41A9BBDB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4B5DBFF-FDD7-4D2F-BDA2-433D3F78D55F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D27C6423-6B95-40FA-8EE9-17EC899339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/>
              <a:t>Compound generator, (a) short shunt and (b) long shunt.</a:t>
            </a:r>
          </a:p>
        </p:txBody>
      </p:sp>
      <p:pic>
        <p:nvPicPr>
          <p:cNvPr id="27652" name="Picture 5" descr="15-16">
            <a:extLst>
              <a:ext uri="{FF2B5EF4-FFF2-40B4-BE49-F238E27FC236}">
                <a16:creationId xmlns:a16="http://schemas.microsoft.com/office/drawing/2014/main" id="{2FC16F3B-E9EF-40C0-9AD8-E251038664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1738313"/>
            <a:ext cx="7620000" cy="4254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>
            <a:extLst>
              <a:ext uri="{FF2B5EF4-FFF2-40B4-BE49-F238E27FC236}">
                <a16:creationId xmlns:a16="http://schemas.microsoft.com/office/drawing/2014/main" id="{25B10602-B024-4C52-9585-07E3D28A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179C033-28E0-48BE-BF4F-9BDA194B9D86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0968D29A-878E-45B1-B786-55817E52CC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/>
              <a:t>Rotor with several rotor coils and commutator segments.</a:t>
            </a:r>
          </a:p>
        </p:txBody>
      </p:sp>
      <p:pic>
        <p:nvPicPr>
          <p:cNvPr id="21508" name="Picture 5" descr="15-11">
            <a:extLst>
              <a:ext uri="{FF2B5EF4-FFF2-40B4-BE49-F238E27FC236}">
                <a16:creationId xmlns:a16="http://schemas.microsoft.com/office/drawing/2014/main" id="{7930F192-112A-4E87-A11A-678ABE3E94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60675" y="1600200"/>
            <a:ext cx="3421063" cy="453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>
            <a:extLst>
              <a:ext uri="{FF2B5EF4-FFF2-40B4-BE49-F238E27FC236}">
                <a16:creationId xmlns:a16="http://schemas.microsoft.com/office/drawing/2014/main" id="{FC95A34D-7917-4C5B-9123-A68C2542F9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549275"/>
            <a:ext cx="8399462" cy="454025"/>
          </a:xfrm>
        </p:spPr>
        <p:txBody>
          <a:bodyPr/>
          <a:lstStyle/>
          <a:p>
            <a:pPr eaLnBrk="1" hangingPunct="1"/>
            <a:r>
              <a:rPr lang="en-US" altLang="en-US" sz="2200" b="1" u="sng">
                <a:solidFill>
                  <a:srgbClr val="009900"/>
                </a:solidFill>
                <a:latin typeface="Times New Roman" panose="02020603050405020304" pitchFamily="18" charset="0"/>
              </a:rPr>
              <a:t>Types of DC Machines</a:t>
            </a:r>
            <a:endParaRPr lang="en-US" altLang="en-US" sz="2400"/>
          </a:p>
        </p:txBody>
      </p:sp>
      <p:sp>
        <p:nvSpPr>
          <p:cNvPr id="184323" name="Rectangle 3">
            <a:extLst>
              <a:ext uri="{FF2B5EF4-FFF2-40B4-BE49-F238E27FC236}">
                <a16:creationId xmlns:a16="http://schemas.microsoft.com/office/drawing/2014/main" id="{8CF96995-95A7-409A-91AF-E083DC0CBE4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	</a:t>
            </a:r>
            <a:endParaRPr lang="en-US" altLang="en-US" sz="2800">
              <a:latin typeface="Times New Roman" panose="02020603050405020304" pitchFamily="18" charset="0"/>
            </a:endParaRPr>
          </a:p>
        </p:txBody>
      </p:sp>
      <p:sp>
        <p:nvSpPr>
          <p:cNvPr id="28676" name="Rectangle 6">
            <a:extLst>
              <a:ext uri="{FF2B5EF4-FFF2-40B4-BE49-F238E27FC236}">
                <a16:creationId xmlns:a16="http://schemas.microsoft.com/office/drawing/2014/main" id="{AB4ABCAE-780C-4D3C-A14D-9BAB60B88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233488"/>
            <a:ext cx="7848600" cy="536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200">
                <a:latin typeface="Times New Roman" panose="02020603050405020304" pitchFamily="18" charset="0"/>
              </a:rPr>
              <a:t>Both the armature and field circuits carry direct current in the case of a DC machine.</a:t>
            </a:r>
          </a:p>
          <a:p>
            <a:pPr eaLnBrk="1" hangingPunct="1"/>
            <a:endParaRPr lang="en-US" altLang="en-US" sz="22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2400" b="1" u="sng">
                <a:latin typeface="Times New Roman" panose="02020603050405020304" pitchFamily="18" charset="0"/>
              </a:rPr>
              <a:t>Types</a:t>
            </a:r>
            <a:r>
              <a:rPr lang="en-US" altLang="en-US" sz="2400" b="1">
                <a:latin typeface="Times New Roman" panose="02020603050405020304" pitchFamily="18" charset="0"/>
              </a:rPr>
              <a:t>:</a:t>
            </a:r>
          </a:p>
          <a:p>
            <a:pPr eaLnBrk="1" hangingPunct="1"/>
            <a:endParaRPr lang="en-US" altLang="en-US" sz="1200" b="1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2200">
                <a:solidFill>
                  <a:srgbClr val="009900"/>
                </a:solidFill>
                <a:latin typeface="Times New Roman" panose="02020603050405020304" pitchFamily="18" charset="0"/>
              </a:rPr>
              <a:t>Self-excited DC machine</a:t>
            </a:r>
            <a:r>
              <a:rPr lang="en-US" altLang="en-US" sz="2200">
                <a:latin typeface="Times New Roman" panose="02020603050405020304" pitchFamily="18" charset="0"/>
              </a:rPr>
              <a:t>:  when a machine supplies its own excitation of the field windings. In this machine, residual magnetism must be present in the ferromagnetic circuit of the machine in order to start the self-excitation process.</a:t>
            </a:r>
          </a:p>
          <a:p>
            <a:pPr eaLnBrk="1" hangingPunct="1"/>
            <a:endParaRPr lang="en-US" altLang="en-US" sz="8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2200">
                <a:solidFill>
                  <a:srgbClr val="009900"/>
                </a:solidFill>
                <a:latin typeface="Times New Roman" panose="02020603050405020304" pitchFamily="18" charset="0"/>
              </a:rPr>
              <a:t>Separately-excited DC machine</a:t>
            </a:r>
            <a:r>
              <a:rPr lang="en-US" altLang="en-US" sz="2200">
                <a:latin typeface="Times New Roman" panose="02020603050405020304" pitchFamily="18" charset="0"/>
              </a:rPr>
              <a:t>:  The field windings may be separately excited from an eternal DC source. </a:t>
            </a:r>
          </a:p>
          <a:p>
            <a:pPr eaLnBrk="1" hangingPunct="1"/>
            <a:endParaRPr lang="en-US" altLang="en-US" sz="8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2200">
                <a:solidFill>
                  <a:srgbClr val="009900"/>
                </a:solidFill>
                <a:latin typeface="Times New Roman" panose="02020603050405020304" pitchFamily="18" charset="0"/>
              </a:rPr>
              <a:t>Shunt Machine</a:t>
            </a:r>
            <a:r>
              <a:rPr lang="en-US" altLang="en-US" sz="2200">
                <a:latin typeface="Times New Roman" panose="02020603050405020304" pitchFamily="18" charset="0"/>
              </a:rPr>
              <a:t>: armature and field circuits are connected in parallel. Shunt generator can be separately-excited or self-excited.</a:t>
            </a:r>
          </a:p>
          <a:p>
            <a:pPr eaLnBrk="1" hangingPunct="1"/>
            <a:endParaRPr lang="en-US" altLang="en-US" sz="8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2200">
                <a:solidFill>
                  <a:srgbClr val="009900"/>
                </a:solidFill>
                <a:latin typeface="Times New Roman" panose="02020603050405020304" pitchFamily="18" charset="0"/>
              </a:rPr>
              <a:t>Series Machine</a:t>
            </a:r>
            <a:r>
              <a:rPr lang="en-US" altLang="en-US" sz="2200">
                <a:latin typeface="Times New Roman" panose="02020603050405020304" pitchFamily="18" charset="0"/>
              </a:rPr>
              <a:t>: armature and field circuits are connected in series.</a:t>
            </a:r>
          </a:p>
          <a:p>
            <a:pPr eaLnBrk="1" hangingPunct="1"/>
            <a:endParaRPr lang="en-US" altLang="en-US" sz="2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4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2" grpId="0"/>
      <p:bldP spid="18432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>
            <a:extLst>
              <a:ext uri="{FF2B5EF4-FFF2-40B4-BE49-F238E27FC236}">
                <a16:creationId xmlns:a16="http://schemas.microsoft.com/office/drawing/2014/main" id="{CFB5A391-BD20-499E-9D68-E1C8358D4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4BB60BE-112A-4273-97F1-1837A3D69FB2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42FAA1DE-7D39-4FA0-BE4D-974029E7E4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3400" dirty="0"/>
              <a:t>Shunt and Compound DC Generator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9B3D354C-27B6-43F7-B806-35EDBBDD3D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Shunt Generator Model</a:t>
            </a:r>
          </a:p>
          <a:p>
            <a:pPr eaLnBrk="1" hangingPunct="1"/>
            <a:r>
              <a:rPr lang="en-US" altLang="en-US" dirty="0"/>
              <a:t>Series Generator Model</a:t>
            </a:r>
          </a:p>
          <a:p>
            <a:pPr eaLnBrk="1" hangingPunct="1"/>
            <a:r>
              <a:rPr lang="en-US" altLang="en-US" dirty="0"/>
              <a:t>Compound Generator Model</a:t>
            </a:r>
          </a:p>
          <a:p>
            <a:pPr eaLnBrk="1" hangingPunct="1"/>
            <a:r>
              <a:rPr lang="en-US" altLang="en-US" dirty="0"/>
              <a:t>Efficiency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>
            <a:extLst>
              <a:ext uri="{FF2B5EF4-FFF2-40B4-BE49-F238E27FC236}">
                <a16:creationId xmlns:a16="http://schemas.microsoft.com/office/drawing/2014/main" id="{557F4DEC-2746-4865-B69D-012DF9A1DA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1800" y="225425"/>
            <a:ext cx="8229600" cy="525463"/>
          </a:xfrm>
        </p:spPr>
        <p:txBody>
          <a:bodyPr/>
          <a:lstStyle/>
          <a:p>
            <a:pPr eaLnBrk="1" hangingPunct="1"/>
            <a:r>
              <a:rPr lang="en-US" altLang="en-US" sz="2400" b="1" u="sng">
                <a:solidFill>
                  <a:srgbClr val="009900"/>
                </a:solidFill>
                <a:latin typeface="Times New Roman" panose="02020603050405020304" pitchFamily="18" charset="0"/>
              </a:rPr>
              <a:t>Equivalent Circuit of a DC Machine</a:t>
            </a:r>
            <a:r>
              <a:rPr lang="en-US" altLang="en-US" sz="2400"/>
              <a:t> </a:t>
            </a:r>
          </a:p>
        </p:txBody>
      </p:sp>
      <p:graphicFrame>
        <p:nvGraphicFramePr>
          <p:cNvPr id="20483" name="Object 131">
            <a:extLst>
              <a:ext uri="{FF2B5EF4-FFF2-40B4-BE49-F238E27FC236}">
                <a16:creationId xmlns:a16="http://schemas.microsoft.com/office/drawing/2014/main" id="{CFAE32D0-FE99-4A29-8DDD-6BB423FA4F14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4067175" y="4652963"/>
          <a:ext cx="19954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Equation" r:id="rId4" imgW="1968500" imgH="901700" progId="Equation.3">
                  <p:embed/>
                </p:oleObj>
              </mc:Choice>
              <mc:Fallback>
                <p:oleObj name="Equation" r:id="rId4" imgW="1968500" imgH="901700" progId="Equation.3">
                  <p:embed/>
                  <p:pic>
                    <p:nvPicPr>
                      <p:cNvPr id="20483" name="Object 131">
                        <a:extLst>
                          <a:ext uri="{FF2B5EF4-FFF2-40B4-BE49-F238E27FC236}">
                            <a16:creationId xmlns:a16="http://schemas.microsoft.com/office/drawing/2014/main" id="{CFAE32D0-FE99-4A29-8DDD-6BB423FA4F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4652963"/>
                        <a:ext cx="1995488" cy="914400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484" name="Group 136">
            <a:extLst>
              <a:ext uri="{FF2B5EF4-FFF2-40B4-BE49-F238E27FC236}">
                <a16:creationId xmlns:a16="http://schemas.microsoft.com/office/drawing/2014/main" id="{380E2BC1-355D-4A4C-9862-E440F5C9B943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1160463"/>
            <a:ext cx="8174037" cy="2773362"/>
            <a:chOff x="249" y="731"/>
            <a:chExt cx="5149" cy="1747"/>
          </a:xfrm>
        </p:grpSpPr>
        <p:sp>
          <p:nvSpPr>
            <p:cNvPr id="20485" name="Line 8">
              <a:extLst>
                <a:ext uri="{FF2B5EF4-FFF2-40B4-BE49-F238E27FC236}">
                  <a16:creationId xmlns:a16="http://schemas.microsoft.com/office/drawing/2014/main" id="{B7EBE97C-0300-4FCE-B59F-6D006831C4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" y="1366"/>
              <a:ext cx="7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6" name="Line 9">
              <a:extLst>
                <a:ext uri="{FF2B5EF4-FFF2-40B4-BE49-F238E27FC236}">
                  <a16:creationId xmlns:a16="http://schemas.microsoft.com/office/drawing/2014/main" id="{82ABBDB1-E4CF-4660-91E6-0515CF3A55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" y="2114"/>
              <a:ext cx="7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487" name="Group 10">
              <a:extLst>
                <a:ext uri="{FF2B5EF4-FFF2-40B4-BE49-F238E27FC236}">
                  <a16:creationId xmlns:a16="http://schemas.microsoft.com/office/drawing/2014/main" id="{7EB9F1BD-BF2C-4721-8F9D-B0DFD10990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6" y="1366"/>
              <a:ext cx="250" cy="748"/>
              <a:chOff x="2699" y="2387"/>
              <a:chExt cx="250" cy="975"/>
            </a:xfrm>
          </p:grpSpPr>
          <p:grpSp>
            <p:nvGrpSpPr>
              <p:cNvPr id="20578" name="Group 11">
                <a:extLst>
                  <a:ext uri="{FF2B5EF4-FFF2-40B4-BE49-F238E27FC236}">
                    <a16:creationId xmlns:a16="http://schemas.microsoft.com/office/drawing/2014/main" id="{1B6964B5-8E9C-46DC-8292-8E6A2B0118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99" y="2591"/>
                <a:ext cx="250" cy="567"/>
                <a:chOff x="1519" y="2092"/>
                <a:chExt cx="386" cy="1679"/>
              </a:xfrm>
            </p:grpSpPr>
            <p:grpSp>
              <p:nvGrpSpPr>
                <p:cNvPr id="20581" name="Group 12">
                  <a:extLst>
                    <a:ext uri="{FF2B5EF4-FFF2-40B4-BE49-F238E27FC236}">
                      <a16:creationId xmlns:a16="http://schemas.microsoft.com/office/drawing/2014/main" id="{2B397B79-7A62-4B94-BD15-54BA1BF3CDB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19" y="2478"/>
                  <a:ext cx="340" cy="545"/>
                  <a:chOff x="1519" y="2500"/>
                  <a:chExt cx="340" cy="545"/>
                </a:xfrm>
              </p:grpSpPr>
              <p:sp>
                <p:nvSpPr>
                  <p:cNvPr id="20591" name="AutoShape 13">
                    <a:extLst>
                      <a:ext uri="{FF2B5EF4-FFF2-40B4-BE49-F238E27FC236}">
                        <a16:creationId xmlns:a16="http://schemas.microsoft.com/office/drawing/2014/main" id="{44A61343-4BCB-404E-8B87-7E3AC1F6A95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65" y="2568"/>
                    <a:ext cx="294" cy="386"/>
                  </a:xfrm>
                  <a:prstGeom prst="flowChartDelay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20592" name="Rectangle 14">
                    <a:extLst>
                      <a:ext uri="{FF2B5EF4-FFF2-40B4-BE49-F238E27FC236}">
                        <a16:creationId xmlns:a16="http://schemas.microsoft.com/office/drawing/2014/main" id="{64F739EC-C117-472D-BFE2-828E6DFED1E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19" y="2500"/>
                    <a:ext cx="204" cy="54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20582" name="Group 15">
                  <a:extLst>
                    <a:ext uri="{FF2B5EF4-FFF2-40B4-BE49-F238E27FC236}">
                      <a16:creationId xmlns:a16="http://schemas.microsoft.com/office/drawing/2014/main" id="{9658C309-C2C2-4272-906C-8989117F0DC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65" y="2840"/>
                  <a:ext cx="340" cy="545"/>
                  <a:chOff x="1519" y="2500"/>
                  <a:chExt cx="340" cy="545"/>
                </a:xfrm>
              </p:grpSpPr>
              <p:sp>
                <p:nvSpPr>
                  <p:cNvPr id="20589" name="AutoShape 16">
                    <a:extLst>
                      <a:ext uri="{FF2B5EF4-FFF2-40B4-BE49-F238E27FC236}">
                        <a16:creationId xmlns:a16="http://schemas.microsoft.com/office/drawing/2014/main" id="{1E216FE8-2267-4EB0-806C-4D175E9FEF0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65" y="2568"/>
                    <a:ext cx="294" cy="386"/>
                  </a:xfrm>
                  <a:prstGeom prst="flowChartDelay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20590" name="Rectangle 17">
                    <a:extLst>
                      <a:ext uri="{FF2B5EF4-FFF2-40B4-BE49-F238E27FC236}">
                        <a16:creationId xmlns:a16="http://schemas.microsoft.com/office/drawing/2014/main" id="{838A0420-1FB6-4A5B-8B35-C1D112D058E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19" y="2500"/>
                    <a:ext cx="204" cy="54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20583" name="Group 18">
                  <a:extLst>
                    <a:ext uri="{FF2B5EF4-FFF2-40B4-BE49-F238E27FC236}">
                      <a16:creationId xmlns:a16="http://schemas.microsoft.com/office/drawing/2014/main" id="{A22FC86D-4ABB-41E1-BD17-215B3E65036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65" y="3226"/>
                  <a:ext cx="340" cy="545"/>
                  <a:chOff x="1519" y="2500"/>
                  <a:chExt cx="340" cy="545"/>
                </a:xfrm>
              </p:grpSpPr>
              <p:sp>
                <p:nvSpPr>
                  <p:cNvPr id="20587" name="AutoShape 19">
                    <a:extLst>
                      <a:ext uri="{FF2B5EF4-FFF2-40B4-BE49-F238E27FC236}">
                        <a16:creationId xmlns:a16="http://schemas.microsoft.com/office/drawing/2014/main" id="{A7041655-D309-4D99-A931-D2BE5F36B36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65" y="2568"/>
                    <a:ext cx="294" cy="386"/>
                  </a:xfrm>
                  <a:prstGeom prst="flowChartDelay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20588" name="Rectangle 20">
                    <a:extLst>
                      <a:ext uri="{FF2B5EF4-FFF2-40B4-BE49-F238E27FC236}">
                        <a16:creationId xmlns:a16="http://schemas.microsoft.com/office/drawing/2014/main" id="{E673C3D0-7898-494B-BD01-F901EB00333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19" y="2500"/>
                    <a:ext cx="204" cy="54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20584" name="Group 21">
                  <a:extLst>
                    <a:ext uri="{FF2B5EF4-FFF2-40B4-BE49-F238E27FC236}">
                      <a16:creationId xmlns:a16="http://schemas.microsoft.com/office/drawing/2014/main" id="{E1980262-A83F-4B43-8551-BCCF6AA2D38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19" y="2092"/>
                  <a:ext cx="340" cy="545"/>
                  <a:chOff x="1519" y="2500"/>
                  <a:chExt cx="340" cy="545"/>
                </a:xfrm>
              </p:grpSpPr>
              <p:sp>
                <p:nvSpPr>
                  <p:cNvPr id="20585" name="AutoShape 22">
                    <a:extLst>
                      <a:ext uri="{FF2B5EF4-FFF2-40B4-BE49-F238E27FC236}">
                        <a16:creationId xmlns:a16="http://schemas.microsoft.com/office/drawing/2014/main" id="{FBABF5A1-EA78-4E83-9E84-B1A5DC71AFA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65" y="2568"/>
                    <a:ext cx="294" cy="386"/>
                  </a:xfrm>
                  <a:prstGeom prst="flowChartDelay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20586" name="Rectangle 23">
                    <a:extLst>
                      <a:ext uri="{FF2B5EF4-FFF2-40B4-BE49-F238E27FC236}">
                        <a16:creationId xmlns:a16="http://schemas.microsoft.com/office/drawing/2014/main" id="{A52FA2D2-E681-4201-AB1D-742DEBF9573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19" y="2500"/>
                    <a:ext cx="204" cy="54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</p:grpSp>
          <p:sp>
            <p:nvSpPr>
              <p:cNvPr id="20579" name="Line 24">
                <a:extLst>
                  <a:ext uri="{FF2B5EF4-FFF2-40B4-BE49-F238E27FC236}">
                    <a16:creationId xmlns:a16="http://schemas.microsoft.com/office/drawing/2014/main" id="{4C1BF97C-2064-4F90-8C5D-4D3D9AEBC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5" y="238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0" name="Line 25">
                <a:extLst>
                  <a:ext uri="{FF2B5EF4-FFF2-40B4-BE49-F238E27FC236}">
                    <a16:creationId xmlns:a16="http://schemas.microsoft.com/office/drawing/2014/main" id="{297FA2C2-33DF-43E1-9D9E-6BE672A6FA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7" y="313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488" name="Line 27">
              <a:extLst>
                <a:ext uri="{FF2B5EF4-FFF2-40B4-BE49-F238E27FC236}">
                  <a16:creationId xmlns:a16="http://schemas.microsoft.com/office/drawing/2014/main" id="{8DAB7CE6-5EF2-4805-8B24-F6A24DDC87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14" y="1117"/>
              <a:ext cx="7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9" name="Line 28">
              <a:extLst>
                <a:ext uri="{FF2B5EF4-FFF2-40B4-BE49-F238E27FC236}">
                  <a16:creationId xmlns:a16="http://schemas.microsoft.com/office/drawing/2014/main" id="{C08A2F1F-9265-471D-9B87-281DDD6ECF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14" y="2477"/>
              <a:ext cx="7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490" name="Group 29">
              <a:extLst>
                <a:ext uri="{FF2B5EF4-FFF2-40B4-BE49-F238E27FC236}">
                  <a16:creationId xmlns:a16="http://schemas.microsoft.com/office/drawing/2014/main" id="{BA76A91D-CA41-495B-AC36-196809F6E550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701" y="1117"/>
              <a:ext cx="250" cy="748"/>
              <a:chOff x="2699" y="2387"/>
              <a:chExt cx="250" cy="975"/>
            </a:xfrm>
          </p:grpSpPr>
          <p:grpSp>
            <p:nvGrpSpPr>
              <p:cNvPr id="20563" name="Group 30">
                <a:extLst>
                  <a:ext uri="{FF2B5EF4-FFF2-40B4-BE49-F238E27FC236}">
                    <a16:creationId xmlns:a16="http://schemas.microsoft.com/office/drawing/2014/main" id="{72A3EC74-70C7-48C1-B338-AE36795508B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99" y="2591"/>
                <a:ext cx="250" cy="567"/>
                <a:chOff x="1519" y="2092"/>
                <a:chExt cx="386" cy="1679"/>
              </a:xfrm>
            </p:grpSpPr>
            <p:grpSp>
              <p:nvGrpSpPr>
                <p:cNvPr id="20566" name="Group 31">
                  <a:extLst>
                    <a:ext uri="{FF2B5EF4-FFF2-40B4-BE49-F238E27FC236}">
                      <a16:creationId xmlns:a16="http://schemas.microsoft.com/office/drawing/2014/main" id="{C7BAFE32-B921-4DB0-A1EB-D540B1D7989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19" y="2478"/>
                  <a:ext cx="340" cy="545"/>
                  <a:chOff x="1519" y="2500"/>
                  <a:chExt cx="340" cy="545"/>
                </a:xfrm>
              </p:grpSpPr>
              <p:sp>
                <p:nvSpPr>
                  <p:cNvPr id="20576" name="AutoShape 32">
                    <a:extLst>
                      <a:ext uri="{FF2B5EF4-FFF2-40B4-BE49-F238E27FC236}">
                        <a16:creationId xmlns:a16="http://schemas.microsoft.com/office/drawing/2014/main" id="{96D4757D-0053-404B-A66F-32B1D0266BB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65" y="2568"/>
                    <a:ext cx="294" cy="386"/>
                  </a:xfrm>
                  <a:prstGeom prst="flowChartDelay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20577" name="Rectangle 33">
                    <a:extLst>
                      <a:ext uri="{FF2B5EF4-FFF2-40B4-BE49-F238E27FC236}">
                        <a16:creationId xmlns:a16="http://schemas.microsoft.com/office/drawing/2014/main" id="{3A1ADD5B-D384-42E9-925D-6525EC78B36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19" y="2500"/>
                    <a:ext cx="204" cy="54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20567" name="Group 34">
                  <a:extLst>
                    <a:ext uri="{FF2B5EF4-FFF2-40B4-BE49-F238E27FC236}">
                      <a16:creationId xmlns:a16="http://schemas.microsoft.com/office/drawing/2014/main" id="{EADD3DAB-CF97-4A98-8C1C-0D478CFE229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65" y="2840"/>
                  <a:ext cx="340" cy="545"/>
                  <a:chOff x="1519" y="2500"/>
                  <a:chExt cx="340" cy="545"/>
                </a:xfrm>
              </p:grpSpPr>
              <p:sp>
                <p:nvSpPr>
                  <p:cNvPr id="20574" name="AutoShape 35">
                    <a:extLst>
                      <a:ext uri="{FF2B5EF4-FFF2-40B4-BE49-F238E27FC236}">
                        <a16:creationId xmlns:a16="http://schemas.microsoft.com/office/drawing/2014/main" id="{DA83A157-FAD4-4706-98D6-FBC7040A518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65" y="2568"/>
                    <a:ext cx="294" cy="386"/>
                  </a:xfrm>
                  <a:prstGeom prst="flowChartDelay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20575" name="Rectangle 36">
                    <a:extLst>
                      <a:ext uri="{FF2B5EF4-FFF2-40B4-BE49-F238E27FC236}">
                        <a16:creationId xmlns:a16="http://schemas.microsoft.com/office/drawing/2014/main" id="{C0BDBCD9-12C1-4BC5-A95C-D7BE851B13E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19" y="2500"/>
                    <a:ext cx="204" cy="54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20568" name="Group 37">
                  <a:extLst>
                    <a:ext uri="{FF2B5EF4-FFF2-40B4-BE49-F238E27FC236}">
                      <a16:creationId xmlns:a16="http://schemas.microsoft.com/office/drawing/2014/main" id="{E6E2CEB3-3CA1-403F-A146-3BDBA3FEEAF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65" y="3226"/>
                  <a:ext cx="340" cy="545"/>
                  <a:chOff x="1519" y="2500"/>
                  <a:chExt cx="340" cy="545"/>
                </a:xfrm>
              </p:grpSpPr>
              <p:sp>
                <p:nvSpPr>
                  <p:cNvPr id="20572" name="AutoShape 38">
                    <a:extLst>
                      <a:ext uri="{FF2B5EF4-FFF2-40B4-BE49-F238E27FC236}">
                        <a16:creationId xmlns:a16="http://schemas.microsoft.com/office/drawing/2014/main" id="{19FBEBE3-EE2E-4103-B950-ED30D8AECB8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65" y="2568"/>
                    <a:ext cx="294" cy="386"/>
                  </a:xfrm>
                  <a:prstGeom prst="flowChartDelay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20573" name="Rectangle 39">
                    <a:extLst>
                      <a:ext uri="{FF2B5EF4-FFF2-40B4-BE49-F238E27FC236}">
                        <a16:creationId xmlns:a16="http://schemas.microsoft.com/office/drawing/2014/main" id="{DE5CAB87-1318-40C5-8224-17C11762905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19" y="2500"/>
                    <a:ext cx="204" cy="54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20569" name="Group 40">
                  <a:extLst>
                    <a:ext uri="{FF2B5EF4-FFF2-40B4-BE49-F238E27FC236}">
                      <a16:creationId xmlns:a16="http://schemas.microsoft.com/office/drawing/2014/main" id="{0828E96A-6570-4E50-AC32-961122F398D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19" y="2092"/>
                  <a:ext cx="340" cy="545"/>
                  <a:chOff x="1519" y="2500"/>
                  <a:chExt cx="340" cy="545"/>
                </a:xfrm>
              </p:grpSpPr>
              <p:sp>
                <p:nvSpPr>
                  <p:cNvPr id="20570" name="AutoShape 41">
                    <a:extLst>
                      <a:ext uri="{FF2B5EF4-FFF2-40B4-BE49-F238E27FC236}">
                        <a16:creationId xmlns:a16="http://schemas.microsoft.com/office/drawing/2014/main" id="{161688AF-9D1D-4176-AA7C-FC5DE175714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65" y="2568"/>
                    <a:ext cx="294" cy="386"/>
                  </a:xfrm>
                  <a:prstGeom prst="flowChartDelay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20571" name="Rectangle 42">
                    <a:extLst>
                      <a:ext uri="{FF2B5EF4-FFF2-40B4-BE49-F238E27FC236}">
                        <a16:creationId xmlns:a16="http://schemas.microsoft.com/office/drawing/2014/main" id="{E0B2B938-B7C5-484F-B437-F0935E91652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19" y="2500"/>
                    <a:ext cx="204" cy="54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</p:grpSp>
          <p:sp>
            <p:nvSpPr>
              <p:cNvPr id="20564" name="Line 43">
                <a:extLst>
                  <a:ext uri="{FF2B5EF4-FFF2-40B4-BE49-F238E27FC236}">
                    <a16:creationId xmlns:a16="http://schemas.microsoft.com/office/drawing/2014/main" id="{94004F16-3586-4841-842B-848B0BB25D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5" y="238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65" name="Line 44">
                <a:extLst>
                  <a:ext uri="{FF2B5EF4-FFF2-40B4-BE49-F238E27FC236}">
                    <a16:creationId xmlns:a16="http://schemas.microsoft.com/office/drawing/2014/main" id="{31078B59-B968-41C8-9FD9-563F1524BF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7" y="313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491" name="Line 48">
              <a:extLst>
                <a:ext uri="{FF2B5EF4-FFF2-40B4-BE49-F238E27FC236}">
                  <a16:creationId xmlns:a16="http://schemas.microsoft.com/office/drawing/2014/main" id="{910D27E4-16C0-41FC-B4FB-980A6014C5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5" y="1004"/>
              <a:ext cx="3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2" name="Rectangle 49">
              <a:extLst>
                <a:ext uri="{FF2B5EF4-FFF2-40B4-BE49-F238E27FC236}">
                  <a16:creationId xmlns:a16="http://schemas.microsoft.com/office/drawing/2014/main" id="{816A4C39-5DF9-4620-8C50-ED4CEF350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3" y="821"/>
              <a:ext cx="385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i="1">
                  <a:latin typeface="Times New Roman" panose="02020603050405020304" pitchFamily="18" charset="0"/>
                </a:rPr>
                <a:t>I</a:t>
              </a:r>
              <a:r>
                <a:rPr lang="en-US" altLang="en-US" i="1" baseline="-25000">
                  <a:latin typeface="Times New Roman" panose="02020603050405020304" pitchFamily="18" charset="0"/>
                </a:rPr>
                <a:t>a_gen</a:t>
              </a:r>
            </a:p>
          </p:txBody>
        </p:sp>
        <p:sp>
          <p:nvSpPr>
            <p:cNvPr id="20493" name="Line 50">
              <a:extLst>
                <a:ext uri="{FF2B5EF4-FFF2-40B4-BE49-F238E27FC236}">
                  <a16:creationId xmlns:a16="http://schemas.microsoft.com/office/drawing/2014/main" id="{869854AF-CEA2-4DB2-A482-055496353D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" y="1230"/>
              <a:ext cx="3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4" name="Rectangle 51">
              <a:extLst>
                <a:ext uri="{FF2B5EF4-FFF2-40B4-BE49-F238E27FC236}">
                  <a16:creationId xmlns:a16="http://schemas.microsoft.com/office/drawing/2014/main" id="{7EAC63AD-B347-4456-9648-3304396ED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1094"/>
              <a:ext cx="272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i="1">
                  <a:latin typeface="Times New Roman" panose="02020603050405020304" pitchFamily="18" charset="0"/>
                </a:rPr>
                <a:t>I</a:t>
              </a:r>
              <a:r>
                <a:rPr lang="en-US" altLang="en-US" i="1" baseline="-25000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0495" name="Freeform 52">
              <a:extLst>
                <a:ext uri="{FF2B5EF4-FFF2-40B4-BE49-F238E27FC236}">
                  <a16:creationId xmlns:a16="http://schemas.microsoft.com/office/drawing/2014/main" id="{06379019-361E-413E-BF71-74F584FBEE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" y="1412"/>
              <a:ext cx="4" cy="663"/>
            </a:xfrm>
            <a:custGeom>
              <a:avLst/>
              <a:gdLst>
                <a:gd name="T0" fmla="*/ 4 w 4"/>
                <a:gd name="T1" fmla="*/ 0 h 663"/>
                <a:gd name="T2" fmla="*/ 0 w 4"/>
                <a:gd name="T3" fmla="*/ 663 h 66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663">
                  <a:moveTo>
                    <a:pt x="4" y="0"/>
                  </a:moveTo>
                  <a:lnTo>
                    <a:pt x="0" y="663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6" name="Rectangle 53">
              <a:extLst>
                <a:ext uri="{FF2B5EF4-FFF2-40B4-BE49-F238E27FC236}">
                  <a16:creationId xmlns:a16="http://schemas.microsoft.com/office/drawing/2014/main" id="{02BA5D97-A652-4C20-876A-B4E443A42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" y="1616"/>
              <a:ext cx="250" cy="2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i="1">
                  <a:latin typeface="Times New Roman" panose="02020603050405020304" pitchFamily="18" charset="0"/>
                </a:rPr>
                <a:t>V</a:t>
              </a:r>
              <a:r>
                <a:rPr lang="en-US" altLang="en-US" i="1" baseline="-25000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0497" name="Line 54">
              <a:extLst>
                <a:ext uri="{FF2B5EF4-FFF2-40B4-BE49-F238E27FC236}">
                  <a16:creationId xmlns:a16="http://schemas.microsoft.com/office/drawing/2014/main" id="{29A8A926-1DD0-481F-ADC2-10FE5F20FE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8" y="1162"/>
              <a:ext cx="0" cy="1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8" name="Rectangle 55">
              <a:extLst>
                <a:ext uri="{FF2B5EF4-FFF2-40B4-BE49-F238E27FC236}">
                  <a16:creationId xmlns:a16="http://schemas.microsoft.com/office/drawing/2014/main" id="{99BBAB3E-5840-4AB6-B419-F6DD62C60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1616"/>
              <a:ext cx="250" cy="29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i="1">
                  <a:latin typeface="Times New Roman" panose="02020603050405020304" pitchFamily="18" charset="0"/>
                </a:rPr>
                <a:t>V</a:t>
              </a:r>
              <a:r>
                <a:rPr lang="en-US" altLang="en-US" i="1" baseline="-25000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20499" name="Rectangle 56">
              <a:extLst>
                <a:ext uri="{FF2B5EF4-FFF2-40B4-BE49-F238E27FC236}">
                  <a16:creationId xmlns:a16="http://schemas.microsoft.com/office/drawing/2014/main" id="{FD36CFAE-C856-47B1-AE0D-150EA3E3F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" y="1616"/>
              <a:ext cx="250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i="1">
                  <a:latin typeface="Times New Roman" panose="02020603050405020304" pitchFamily="18" charset="0"/>
                </a:rPr>
                <a:t>R</a:t>
              </a:r>
              <a:r>
                <a:rPr lang="en-US" altLang="en-US" i="1" baseline="-25000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0500" name="Rectangle 57">
              <a:extLst>
                <a:ext uri="{FF2B5EF4-FFF2-40B4-BE49-F238E27FC236}">
                  <a16:creationId xmlns:a16="http://schemas.microsoft.com/office/drawing/2014/main" id="{E957E381-925B-4BC6-AAFC-AD70F4C72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1320"/>
              <a:ext cx="250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i="1">
                  <a:latin typeface="Times New Roman" panose="02020603050405020304" pitchFamily="18" charset="0"/>
                </a:rPr>
                <a:t>+</a:t>
              </a:r>
              <a:endParaRPr lang="en-US" altLang="en-US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0501" name="Rectangle 58">
              <a:extLst>
                <a:ext uri="{FF2B5EF4-FFF2-40B4-BE49-F238E27FC236}">
                  <a16:creationId xmlns:a16="http://schemas.microsoft.com/office/drawing/2014/main" id="{20642936-8678-4E89-9AD4-544690A55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" y="1933"/>
              <a:ext cx="250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i="1">
                  <a:latin typeface="Times New Roman" panose="02020603050405020304" pitchFamily="18" charset="0"/>
                </a:rPr>
                <a:t>-</a:t>
              </a:r>
              <a:endParaRPr lang="en-US" altLang="en-US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0502" name="Oval 59">
              <a:extLst>
                <a:ext uri="{FF2B5EF4-FFF2-40B4-BE49-F238E27FC236}">
                  <a16:creationId xmlns:a16="http://schemas.microsoft.com/office/drawing/2014/main" id="{C663F09F-BEFD-4614-816E-4E5ECDF86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7" y="1865"/>
              <a:ext cx="431" cy="43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i="1">
                  <a:latin typeface="Times New Roman" panose="02020603050405020304" pitchFamily="18" charset="0"/>
                </a:rPr>
                <a:t>E</a:t>
              </a:r>
              <a:r>
                <a:rPr lang="en-US" altLang="en-US" i="1" baseline="-2500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0503" name="Line 60">
              <a:extLst>
                <a:ext uri="{FF2B5EF4-FFF2-40B4-BE49-F238E27FC236}">
                  <a16:creationId xmlns:a16="http://schemas.microsoft.com/office/drawing/2014/main" id="{ACD28E18-A7CA-49A4-AB4A-AAF252A078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4" y="229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4" name="Rectangle 61">
              <a:extLst>
                <a:ext uri="{FF2B5EF4-FFF2-40B4-BE49-F238E27FC236}">
                  <a16:creationId xmlns:a16="http://schemas.microsoft.com/office/drawing/2014/main" id="{3ABF8A0C-5988-4A96-89D7-F12E2A4455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2" y="1752"/>
              <a:ext cx="250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i="1">
                  <a:latin typeface="Times New Roman" panose="02020603050405020304" pitchFamily="18" charset="0"/>
                </a:rPr>
                <a:t>+</a:t>
              </a:r>
              <a:endParaRPr lang="en-US" altLang="en-US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0505" name="Rectangle 62">
              <a:extLst>
                <a:ext uri="{FF2B5EF4-FFF2-40B4-BE49-F238E27FC236}">
                  <a16:creationId xmlns:a16="http://schemas.microsoft.com/office/drawing/2014/main" id="{DC8597BE-90E4-4AA3-8BCE-987F171A0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2" y="2273"/>
              <a:ext cx="250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i="1">
                  <a:latin typeface="Times New Roman" panose="02020603050405020304" pitchFamily="18" charset="0"/>
                </a:rPr>
                <a:t>-</a:t>
              </a:r>
              <a:endParaRPr lang="en-US" altLang="en-US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0506" name="Rectangle 63">
              <a:extLst>
                <a:ext uri="{FF2B5EF4-FFF2-40B4-BE49-F238E27FC236}">
                  <a16:creationId xmlns:a16="http://schemas.microsoft.com/office/drawing/2014/main" id="{F83F2602-76FF-4FDB-BC9D-0FACE0239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3" y="1117"/>
              <a:ext cx="454" cy="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i="1">
                  <a:latin typeface="Times New Roman" panose="02020603050405020304" pitchFamily="18" charset="0"/>
                </a:rPr>
                <a:t>I</a:t>
              </a:r>
              <a:r>
                <a:rPr lang="en-US" altLang="en-US" i="1" baseline="-25000">
                  <a:latin typeface="Times New Roman" panose="02020603050405020304" pitchFamily="18" charset="0"/>
                </a:rPr>
                <a:t>a_mot</a:t>
              </a:r>
            </a:p>
          </p:txBody>
        </p:sp>
        <p:sp>
          <p:nvSpPr>
            <p:cNvPr id="20507" name="Line 64">
              <a:extLst>
                <a:ext uri="{FF2B5EF4-FFF2-40B4-BE49-F238E27FC236}">
                  <a16:creationId xmlns:a16="http://schemas.microsoft.com/office/drawing/2014/main" id="{49DB0880-D1F7-4172-9011-A352027F00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8" y="1185"/>
              <a:ext cx="3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8" name="Rectangle 66">
              <a:extLst>
                <a:ext uri="{FF2B5EF4-FFF2-40B4-BE49-F238E27FC236}">
                  <a16:creationId xmlns:a16="http://schemas.microsoft.com/office/drawing/2014/main" id="{89B5BA52-E49F-4F90-9552-31DB7841D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9" y="1434"/>
              <a:ext cx="250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i="1">
                  <a:latin typeface="Times New Roman" panose="02020603050405020304" pitchFamily="18" charset="0"/>
                </a:rPr>
                <a:t>R</a:t>
              </a:r>
              <a:r>
                <a:rPr lang="en-US" altLang="en-US" i="1" baseline="-2500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0509" name="Line 67">
              <a:extLst>
                <a:ext uri="{FF2B5EF4-FFF2-40B4-BE49-F238E27FC236}">
                  <a16:creationId xmlns:a16="http://schemas.microsoft.com/office/drawing/2014/main" id="{C73C13F6-D541-4131-A73A-A87BF07939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42" y="1842"/>
              <a:ext cx="0" cy="5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0" name="AutoShape 70">
              <a:extLst>
                <a:ext uri="{FF2B5EF4-FFF2-40B4-BE49-F238E27FC236}">
                  <a16:creationId xmlns:a16="http://schemas.microsoft.com/office/drawing/2014/main" id="{CFBB6709-6A8A-438E-A53F-A4E7A40D5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8" y="1479"/>
              <a:ext cx="363" cy="477"/>
            </a:xfrm>
            <a:custGeom>
              <a:avLst/>
              <a:gdLst>
                <a:gd name="T0" fmla="*/ 272 w 21600"/>
                <a:gd name="T1" fmla="*/ 0 h 21600"/>
                <a:gd name="T2" fmla="*/ 0 w 21600"/>
                <a:gd name="T3" fmla="*/ 239 h 21600"/>
                <a:gd name="T4" fmla="*/ 272 w 21600"/>
                <a:gd name="T5" fmla="*/ 477 h 21600"/>
                <a:gd name="T6" fmla="*/ 363 w 21600"/>
                <a:gd name="T7" fmla="*/ 239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92 w 21600"/>
                <a:gd name="T13" fmla="*/ 5389 h 21600"/>
                <a:gd name="T14" fmla="*/ 18922 w 21600"/>
                <a:gd name="T15" fmla="*/ 1621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chemeClr val="accent1">
                <a:alpha val="39999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1" name="Rectangle 127">
              <a:extLst>
                <a:ext uri="{FF2B5EF4-FFF2-40B4-BE49-F238E27FC236}">
                  <a16:creationId xmlns:a16="http://schemas.microsoft.com/office/drawing/2014/main" id="{17ED162E-0BC0-454F-BCD7-FB9D7D56A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1" y="1048"/>
              <a:ext cx="250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i="1">
                  <a:latin typeface="Times New Roman" panose="02020603050405020304" pitchFamily="18" charset="0"/>
                </a:rPr>
                <a:t>+</a:t>
              </a:r>
              <a:endParaRPr lang="en-US" altLang="en-US" i="1" baseline="-25000">
                <a:latin typeface="Times New Roman" panose="02020603050405020304" pitchFamily="18" charset="0"/>
              </a:endParaRPr>
            </a:p>
          </p:txBody>
        </p:sp>
        <p:grpSp>
          <p:nvGrpSpPr>
            <p:cNvPr id="20512" name="Group 129">
              <a:extLst>
                <a:ext uri="{FF2B5EF4-FFF2-40B4-BE49-F238E27FC236}">
                  <a16:creationId xmlns:a16="http://schemas.microsoft.com/office/drawing/2014/main" id="{DB5101DD-D846-412A-981D-2D5769D228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2" y="731"/>
              <a:ext cx="1906" cy="1703"/>
              <a:chOff x="3696" y="867"/>
              <a:chExt cx="1906" cy="1703"/>
            </a:xfrm>
          </p:grpSpPr>
          <p:grpSp>
            <p:nvGrpSpPr>
              <p:cNvPr id="20516" name="Group 75">
                <a:extLst>
                  <a:ext uri="{FF2B5EF4-FFF2-40B4-BE49-F238E27FC236}">
                    <a16:creationId xmlns:a16="http://schemas.microsoft.com/office/drawing/2014/main" id="{FF75B8B1-8CC1-4147-ACF8-E8E8FFBFCE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96" y="1659"/>
                <a:ext cx="250" cy="434"/>
                <a:chOff x="1519" y="2092"/>
                <a:chExt cx="386" cy="1679"/>
              </a:xfrm>
            </p:grpSpPr>
            <p:grpSp>
              <p:nvGrpSpPr>
                <p:cNvPr id="20551" name="Group 76">
                  <a:extLst>
                    <a:ext uri="{FF2B5EF4-FFF2-40B4-BE49-F238E27FC236}">
                      <a16:creationId xmlns:a16="http://schemas.microsoft.com/office/drawing/2014/main" id="{8B2BC2AD-9E1D-456B-988D-EE0104516E3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19" y="2478"/>
                  <a:ext cx="340" cy="545"/>
                  <a:chOff x="1519" y="2500"/>
                  <a:chExt cx="340" cy="545"/>
                </a:xfrm>
              </p:grpSpPr>
              <p:sp>
                <p:nvSpPr>
                  <p:cNvPr id="20561" name="AutoShape 77">
                    <a:extLst>
                      <a:ext uri="{FF2B5EF4-FFF2-40B4-BE49-F238E27FC236}">
                        <a16:creationId xmlns:a16="http://schemas.microsoft.com/office/drawing/2014/main" id="{9D35D79C-73F0-4A74-9B49-60A3E138683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65" y="2568"/>
                    <a:ext cx="294" cy="386"/>
                  </a:xfrm>
                  <a:prstGeom prst="flowChartDelay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20562" name="Rectangle 78">
                    <a:extLst>
                      <a:ext uri="{FF2B5EF4-FFF2-40B4-BE49-F238E27FC236}">
                        <a16:creationId xmlns:a16="http://schemas.microsoft.com/office/drawing/2014/main" id="{1A3F9819-EB6E-4364-972D-69EB54EAF4A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19" y="2500"/>
                    <a:ext cx="204" cy="54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20552" name="Group 79">
                  <a:extLst>
                    <a:ext uri="{FF2B5EF4-FFF2-40B4-BE49-F238E27FC236}">
                      <a16:creationId xmlns:a16="http://schemas.microsoft.com/office/drawing/2014/main" id="{BA259023-166A-437D-AB23-B2461A24336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65" y="2840"/>
                  <a:ext cx="340" cy="545"/>
                  <a:chOff x="1519" y="2500"/>
                  <a:chExt cx="340" cy="545"/>
                </a:xfrm>
              </p:grpSpPr>
              <p:sp>
                <p:nvSpPr>
                  <p:cNvPr id="20559" name="AutoShape 80">
                    <a:extLst>
                      <a:ext uri="{FF2B5EF4-FFF2-40B4-BE49-F238E27FC236}">
                        <a16:creationId xmlns:a16="http://schemas.microsoft.com/office/drawing/2014/main" id="{03CFCC49-1310-42E7-A0BA-2126B727AE4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65" y="2568"/>
                    <a:ext cx="294" cy="386"/>
                  </a:xfrm>
                  <a:prstGeom prst="flowChartDelay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20560" name="Rectangle 81">
                    <a:extLst>
                      <a:ext uri="{FF2B5EF4-FFF2-40B4-BE49-F238E27FC236}">
                        <a16:creationId xmlns:a16="http://schemas.microsoft.com/office/drawing/2014/main" id="{BB5A631F-5C60-4866-8C1F-53C2103E070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19" y="2500"/>
                    <a:ext cx="204" cy="54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20553" name="Group 82">
                  <a:extLst>
                    <a:ext uri="{FF2B5EF4-FFF2-40B4-BE49-F238E27FC236}">
                      <a16:creationId xmlns:a16="http://schemas.microsoft.com/office/drawing/2014/main" id="{B0A30EBE-2346-4256-ABD7-9CC21C7A247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65" y="3226"/>
                  <a:ext cx="340" cy="545"/>
                  <a:chOff x="1519" y="2500"/>
                  <a:chExt cx="340" cy="545"/>
                </a:xfrm>
              </p:grpSpPr>
              <p:sp>
                <p:nvSpPr>
                  <p:cNvPr id="20557" name="AutoShape 83">
                    <a:extLst>
                      <a:ext uri="{FF2B5EF4-FFF2-40B4-BE49-F238E27FC236}">
                        <a16:creationId xmlns:a16="http://schemas.microsoft.com/office/drawing/2014/main" id="{2B948B3C-9D30-40B5-9AC3-DB85BB546AE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65" y="2568"/>
                    <a:ext cx="294" cy="386"/>
                  </a:xfrm>
                  <a:prstGeom prst="flowChartDelay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20558" name="Rectangle 84">
                    <a:extLst>
                      <a:ext uri="{FF2B5EF4-FFF2-40B4-BE49-F238E27FC236}">
                        <a16:creationId xmlns:a16="http://schemas.microsoft.com/office/drawing/2014/main" id="{5A71E094-FA5B-4AF6-B66F-BD7A50D6B91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19" y="2500"/>
                    <a:ext cx="204" cy="54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20554" name="Group 85">
                  <a:extLst>
                    <a:ext uri="{FF2B5EF4-FFF2-40B4-BE49-F238E27FC236}">
                      <a16:creationId xmlns:a16="http://schemas.microsoft.com/office/drawing/2014/main" id="{AE5ECE56-B8E0-46A3-85BA-A3C5F66DEEC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19" y="2092"/>
                  <a:ext cx="340" cy="545"/>
                  <a:chOff x="1519" y="2500"/>
                  <a:chExt cx="340" cy="545"/>
                </a:xfrm>
              </p:grpSpPr>
              <p:sp>
                <p:nvSpPr>
                  <p:cNvPr id="20555" name="AutoShape 86">
                    <a:extLst>
                      <a:ext uri="{FF2B5EF4-FFF2-40B4-BE49-F238E27FC236}">
                        <a16:creationId xmlns:a16="http://schemas.microsoft.com/office/drawing/2014/main" id="{9CF46CDD-A804-4CCD-A7BF-14125130866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65" y="2568"/>
                    <a:ext cx="294" cy="386"/>
                  </a:xfrm>
                  <a:prstGeom prst="flowChartDelay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20556" name="Rectangle 87">
                    <a:extLst>
                      <a:ext uri="{FF2B5EF4-FFF2-40B4-BE49-F238E27FC236}">
                        <a16:creationId xmlns:a16="http://schemas.microsoft.com/office/drawing/2014/main" id="{131A9FDB-418B-4AC5-BC58-524E2D6DFD3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19" y="2500"/>
                    <a:ext cx="204" cy="54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</p:grpSp>
          <p:sp>
            <p:nvSpPr>
              <p:cNvPr id="20517" name="Freeform 88">
                <a:extLst>
                  <a:ext uri="{FF2B5EF4-FFF2-40B4-BE49-F238E27FC236}">
                    <a16:creationId xmlns:a16="http://schemas.microsoft.com/office/drawing/2014/main" id="{D5452570-FEA5-4ADE-9241-4D40EAE4C3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1" y="1198"/>
                <a:ext cx="2" cy="478"/>
              </a:xfrm>
              <a:custGeom>
                <a:avLst/>
                <a:gdLst>
                  <a:gd name="T0" fmla="*/ 0 w 2"/>
                  <a:gd name="T1" fmla="*/ 0 h 478"/>
                  <a:gd name="T2" fmla="*/ 2 w 2"/>
                  <a:gd name="T3" fmla="*/ 478 h 47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" h="478">
                    <a:moveTo>
                      <a:pt x="0" y="0"/>
                    </a:moveTo>
                    <a:lnTo>
                      <a:pt x="2" y="478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18" name="Freeform 89">
                <a:extLst>
                  <a:ext uri="{FF2B5EF4-FFF2-40B4-BE49-F238E27FC236}">
                    <a16:creationId xmlns:a16="http://schemas.microsoft.com/office/drawing/2014/main" id="{C64894DE-9E5E-45BA-9062-5C00A2C341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4" y="2076"/>
                <a:ext cx="4" cy="493"/>
              </a:xfrm>
              <a:custGeom>
                <a:avLst/>
                <a:gdLst>
                  <a:gd name="T0" fmla="*/ 0 w 4"/>
                  <a:gd name="T1" fmla="*/ 0 h 493"/>
                  <a:gd name="T2" fmla="*/ 4 w 4"/>
                  <a:gd name="T3" fmla="*/ 493 h 493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4" h="493">
                    <a:moveTo>
                      <a:pt x="0" y="0"/>
                    </a:moveTo>
                    <a:lnTo>
                      <a:pt x="4" y="4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19" name="Freeform 90">
                <a:extLst>
                  <a:ext uri="{FF2B5EF4-FFF2-40B4-BE49-F238E27FC236}">
                    <a16:creationId xmlns:a16="http://schemas.microsoft.com/office/drawing/2014/main" id="{A7CA7B41-0DFD-4D24-87B7-65638ABE65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3" y="1207"/>
                <a:ext cx="1517" cy="2"/>
              </a:xfrm>
              <a:custGeom>
                <a:avLst/>
                <a:gdLst>
                  <a:gd name="T0" fmla="*/ 1517 w 1517"/>
                  <a:gd name="T1" fmla="*/ 2 h 2"/>
                  <a:gd name="T2" fmla="*/ 0 w 1517"/>
                  <a:gd name="T3" fmla="*/ 0 h 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517" h="2">
                    <a:moveTo>
                      <a:pt x="1517" y="2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oval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0" name="Freeform 91">
                <a:extLst>
                  <a:ext uri="{FF2B5EF4-FFF2-40B4-BE49-F238E27FC236}">
                    <a16:creationId xmlns:a16="http://schemas.microsoft.com/office/drawing/2014/main" id="{87D87B73-1EE7-4FC6-B5E3-73BEA21D32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2569"/>
                <a:ext cx="1490" cy="1"/>
              </a:xfrm>
              <a:custGeom>
                <a:avLst/>
                <a:gdLst>
                  <a:gd name="T0" fmla="*/ 1490 w 1490"/>
                  <a:gd name="T1" fmla="*/ 0 h 1"/>
                  <a:gd name="T2" fmla="*/ 0 w 1490"/>
                  <a:gd name="T3" fmla="*/ 0 h 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490" h="1">
                    <a:moveTo>
                      <a:pt x="1490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521" name="Group 92">
                <a:extLst>
                  <a:ext uri="{FF2B5EF4-FFF2-40B4-BE49-F238E27FC236}">
                    <a16:creationId xmlns:a16="http://schemas.microsoft.com/office/drawing/2014/main" id="{33CC0B5B-9C99-4236-B0D8-B77C1668D3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4423" y="1209"/>
                <a:ext cx="250" cy="748"/>
                <a:chOff x="2699" y="2387"/>
                <a:chExt cx="250" cy="975"/>
              </a:xfrm>
            </p:grpSpPr>
            <p:grpSp>
              <p:nvGrpSpPr>
                <p:cNvPr id="20536" name="Group 93">
                  <a:extLst>
                    <a:ext uri="{FF2B5EF4-FFF2-40B4-BE49-F238E27FC236}">
                      <a16:creationId xmlns:a16="http://schemas.microsoft.com/office/drawing/2014/main" id="{B7561A26-3FBE-4E8F-9BE6-92F5ECD566B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99" y="2591"/>
                  <a:ext cx="250" cy="567"/>
                  <a:chOff x="1519" y="2092"/>
                  <a:chExt cx="386" cy="1679"/>
                </a:xfrm>
              </p:grpSpPr>
              <p:grpSp>
                <p:nvGrpSpPr>
                  <p:cNvPr id="20539" name="Group 94">
                    <a:extLst>
                      <a:ext uri="{FF2B5EF4-FFF2-40B4-BE49-F238E27FC236}">
                        <a16:creationId xmlns:a16="http://schemas.microsoft.com/office/drawing/2014/main" id="{2AFECDCA-B4AD-4F2B-983F-A779BBE698D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519" y="2478"/>
                    <a:ext cx="340" cy="545"/>
                    <a:chOff x="1519" y="2500"/>
                    <a:chExt cx="340" cy="545"/>
                  </a:xfrm>
                </p:grpSpPr>
                <p:sp>
                  <p:nvSpPr>
                    <p:cNvPr id="20549" name="AutoShape 95">
                      <a:extLst>
                        <a:ext uri="{FF2B5EF4-FFF2-40B4-BE49-F238E27FC236}">
                          <a16:creationId xmlns:a16="http://schemas.microsoft.com/office/drawing/2014/main" id="{3A165C50-71C5-4C24-8947-25A102B0312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65" y="2568"/>
                      <a:ext cx="294" cy="386"/>
                    </a:xfrm>
                    <a:prstGeom prst="flowChartDelay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20550" name="Rectangle 96">
                      <a:extLst>
                        <a:ext uri="{FF2B5EF4-FFF2-40B4-BE49-F238E27FC236}">
                          <a16:creationId xmlns:a16="http://schemas.microsoft.com/office/drawing/2014/main" id="{7BE5A083-1154-47E9-9DA8-90C467B4E2E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19" y="2500"/>
                      <a:ext cx="204" cy="54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20540" name="Group 97">
                    <a:extLst>
                      <a:ext uri="{FF2B5EF4-FFF2-40B4-BE49-F238E27FC236}">
                        <a16:creationId xmlns:a16="http://schemas.microsoft.com/office/drawing/2014/main" id="{CFAF31B4-A405-4541-98A2-9234C09B69C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565" y="2840"/>
                    <a:ext cx="340" cy="545"/>
                    <a:chOff x="1519" y="2500"/>
                    <a:chExt cx="340" cy="545"/>
                  </a:xfrm>
                </p:grpSpPr>
                <p:sp>
                  <p:nvSpPr>
                    <p:cNvPr id="20547" name="AutoShape 98">
                      <a:extLst>
                        <a:ext uri="{FF2B5EF4-FFF2-40B4-BE49-F238E27FC236}">
                          <a16:creationId xmlns:a16="http://schemas.microsoft.com/office/drawing/2014/main" id="{95BE1549-7B61-46AB-8F5A-1E9CFC45D57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65" y="2568"/>
                      <a:ext cx="294" cy="386"/>
                    </a:xfrm>
                    <a:prstGeom prst="flowChartDelay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20548" name="Rectangle 99">
                      <a:extLst>
                        <a:ext uri="{FF2B5EF4-FFF2-40B4-BE49-F238E27FC236}">
                          <a16:creationId xmlns:a16="http://schemas.microsoft.com/office/drawing/2014/main" id="{4D37D2DE-0316-4199-8866-1EDF1532D98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19" y="2500"/>
                      <a:ext cx="204" cy="54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20541" name="Group 100">
                    <a:extLst>
                      <a:ext uri="{FF2B5EF4-FFF2-40B4-BE49-F238E27FC236}">
                        <a16:creationId xmlns:a16="http://schemas.microsoft.com/office/drawing/2014/main" id="{3F2A55F1-DF22-4DA6-8137-0BBEEDFA84C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565" y="3226"/>
                    <a:ext cx="340" cy="545"/>
                    <a:chOff x="1519" y="2500"/>
                    <a:chExt cx="340" cy="545"/>
                  </a:xfrm>
                </p:grpSpPr>
                <p:sp>
                  <p:nvSpPr>
                    <p:cNvPr id="20545" name="AutoShape 101">
                      <a:extLst>
                        <a:ext uri="{FF2B5EF4-FFF2-40B4-BE49-F238E27FC236}">
                          <a16:creationId xmlns:a16="http://schemas.microsoft.com/office/drawing/2014/main" id="{E14D1831-D955-48B4-86E9-99319223828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65" y="2568"/>
                      <a:ext cx="294" cy="386"/>
                    </a:xfrm>
                    <a:prstGeom prst="flowChartDelay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20546" name="Rectangle 102">
                      <a:extLst>
                        <a:ext uri="{FF2B5EF4-FFF2-40B4-BE49-F238E27FC236}">
                          <a16:creationId xmlns:a16="http://schemas.microsoft.com/office/drawing/2014/main" id="{84C292A0-366A-4A76-8B42-7CCE8E3ABDA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19" y="2500"/>
                      <a:ext cx="204" cy="54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20542" name="Group 103">
                    <a:extLst>
                      <a:ext uri="{FF2B5EF4-FFF2-40B4-BE49-F238E27FC236}">
                        <a16:creationId xmlns:a16="http://schemas.microsoft.com/office/drawing/2014/main" id="{37FFADAF-B4F6-497F-BAA4-F19855FBB42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519" y="2092"/>
                    <a:ext cx="340" cy="545"/>
                    <a:chOff x="1519" y="2500"/>
                    <a:chExt cx="340" cy="545"/>
                  </a:xfrm>
                </p:grpSpPr>
                <p:sp>
                  <p:nvSpPr>
                    <p:cNvPr id="20543" name="AutoShape 104">
                      <a:extLst>
                        <a:ext uri="{FF2B5EF4-FFF2-40B4-BE49-F238E27FC236}">
                          <a16:creationId xmlns:a16="http://schemas.microsoft.com/office/drawing/2014/main" id="{59C0D2D4-E9FA-4CB8-BD35-7C0A14B8D42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65" y="2568"/>
                      <a:ext cx="294" cy="386"/>
                    </a:xfrm>
                    <a:prstGeom prst="flowChartDelay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20544" name="Rectangle 105">
                      <a:extLst>
                        <a:ext uri="{FF2B5EF4-FFF2-40B4-BE49-F238E27FC236}">
                          <a16:creationId xmlns:a16="http://schemas.microsoft.com/office/drawing/2014/main" id="{D114A3E3-6301-41B3-A5B6-4D7941782FC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19" y="2500"/>
                      <a:ext cx="204" cy="54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sp>
              <p:nvSpPr>
                <p:cNvPr id="20537" name="Line 106">
                  <a:extLst>
                    <a:ext uri="{FF2B5EF4-FFF2-40B4-BE49-F238E27FC236}">
                      <a16:creationId xmlns:a16="http://schemas.microsoft.com/office/drawing/2014/main" id="{87CD4DA6-2534-4796-A038-7527F98515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5" y="2387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38" name="Line 107">
                  <a:extLst>
                    <a:ext uri="{FF2B5EF4-FFF2-40B4-BE49-F238E27FC236}">
                      <a16:creationId xmlns:a16="http://schemas.microsoft.com/office/drawing/2014/main" id="{680B2741-C27C-40E1-8100-5E4E5FFC57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7" y="3135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522" name="Rectangle 109">
                <a:extLst>
                  <a:ext uri="{FF2B5EF4-FFF2-40B4-BE49-F238E27FC236}">
                    <a16:creationId xmlns:a16="http://schemas.microsoft.com/office/drawing/2014/main" id="{7E766E42-B5FD-4732-AD6A-96F750859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4" y="2047"/>
                <a:ext cx="385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i="1">
                    <a:latin typeface="Times New Roman" panose="02020603050405020304" pitchFamily="18" charset="0"/>
                  </a:rPr>
                  <a:t>I</a:t>
                </a:r>
                <a:r>
                  <a:rPr lang="en-US" altLang="en-US" i="1" baseline="-2500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20523" name="Line 110">
                <a:extLst>
                  <a:ext uri="{FF2B5EF4-FFF2-40B4-BE49-F238E27FC236}">
                    <a16:creationId xmlns:a16="http://schemas.microsoft.com/office/drawing/2014/main" id="{19B8E5DB-4930-495B-A7A8-8E96B04E51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3" y="1139"/>
                <a:ext cx="38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4" name="Rectangle 111">
                <a:extLst>
                  <a:ext uri="{FF2B5EF4-FFF2-40B4-BE49-F238E27FC236}">
                    <a16:creationId xmlns:a16="http://schemas.microsoft.com/office/drawing/2014/main" id="{9768C310-BA8E-480D-A998-DDC22AF489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9" y="867"/>
                <a:ext cx="272" cy="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i="1">
                    <a:latin typeface="Times New Roman" panose="02020603050405020304" pitchFamily="18" charset="0"/>
                  </a:rPr>
                  <a:t>I</a:t>
                </a:r>
                <a:r>
                  <a:rPr lang="en-US" altLang="en-US" i="1" baseline="-25000">
                    <a:latin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20525" name="Line 114">
                <a:extLst>
                  <a:ext uri="{FF2B5EF4-FFF2-40B4-BE49-F238E27FC236}">
                    <a16:creationId xmlns:a16="http://schemas.microsoft.com/office/drawing/2014/main" id="{5AA2DD63-D338-4F93-A330-2F2F976602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30" y="1254"/>
                <a:ext cx="0" cy="12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6" name="Rectangle 115">
                <a:extLst>
                  <a:ext uri="{FF2B5EF4-FFF2-40B4-BE49-F238E27FC236}">
                    <a16:creationId xmlns:a16="http://schemas.microsoft.com/office/drawing/2014/main" id="{1556F8BC-57F6-4F3D-B144-DB51798D43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4" y="1708"/>
                <a:ext cx="250" cy="2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i="1">
                    <a:latin typeface="Times New Roman" panose="02020603050405020304" pitchFamily="18" charset="0"/>
                  </a:rPr>
                  <a:t>V</a:t>
                </a:r>
                <a:r>
                  <a:rPr lang="en-US" altLang="en-US" i="1" baseline="-25000">
                    <a:latin typeface="Times New Roman" panose="02020603050405020304" pitchFamily="18" charset="0"/>
                  </a:rPr>
                  <a:t>t</a:t>
                </a:r>
              </a:p>
            </p:txBody>
          </p:sp>
          <p:sp>
            <p:nvSpPr>
              <p:cNvPr id="20527" name="Rectangle 116">
                <a:extLst>
                  <a:ext uri="{FF2B5EF4-FFF2-40B4-BE49-F238E27FC236}">
                    <a16:creationId xmlns:a16="http://schemas.microsoft.com/office/drawing/2014/main" id="{D3883052-801E-4605-955A-21AB799046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6" y="1706"/>
                <a:ext cx="250" cy="2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i="1">
                    <a:latin typeface="Times New Roman" panose="02020603050405020304" pitchFamily="18" charset="0"/>
                  </a:rPr>
                  <a:t>R</a:t>
                </a:r>
                <a:r>
                  <a:rPr lang="en-US" altLang="en-US" i="1" baseline="-25000">
                    <a:latin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20528" name="Oval 119">
                <a:extLst>
                  <a:ext uri="{FF2B5EF4-FFF2-40B4-BE49-F238E27FC236}">
                    <a16:creationId xmlns:a16="http://schemas.microsoft.com/office/drawing/2014/main" id="{FB622477-03E8-488D-BA6D-90F0623A88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1957"/>
                <a:ext cx="431" cy="43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i="1">
                    <a:latin typeface="Times New Roman" panose="02020603050405020304" pitchFamily="18" charset="0"/>
                  </a:rPr>
                  <a:t>E</a:t>
                </a:r>
                <a:r>
                  <a:rPr lang="en-US" altLang="en-US" i="1" baseline="-2500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20529" name="Line 120">
                <a:extLst>
                  <a:ext uri="{FF2B5EF4-FFF2-40B4-BE49-F238E27FC236}">
                    <a16:creationId xmlns:a16="http://schemas.microsoft.com/office/drawing/2014/main" id="{CCA39D89-2ACE-429D-9AB2-4B303555E4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6" y="2388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0" name="Rectangle 122">
                <a:extLst>
                  <a:ext uri="{FF2B5EF4-FFF2-40B4-BE49-F238E27FC236}">
                    <a16:creationId xmlns:a16="http://schemas.microsoft.com/office/drawing/2014/main" id="{1B3EE0F6-6F9C-4535-B8B3-C4F0897CBA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2" y="2341"/>
                <a:ext cx="250" cy="2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i="1">
                    <a:latin typeface="Times New Roman" panose="02020603050405020304" pitchFamily="18" charset="0"/>
                  </a:rPr>
                  <a:t>-</a:t>
                </a:r>
                <a:endParaRPr lang="en-US" altLang="en-US" i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31" name="Rectangle 123">
                <a:extLst>
                  <a:ext uri="{FF2B5EF4-FFF2-40B4-BE49-F238E27FC236}">
                    <a16:creationId xmlns:a16="http://schemas.microsoft.com/office/drawing/2014/main" id="{22374ABF-9FBC-4AFD-B4B5-677F851C27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1209"/>
                <a:ext cx="454" cy="3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i="1">
                    <a:latin typeface="Times New Roman" panose="02020603050405020304" pitchFamily="18" charset="0"/>
                  </a:rPr>
                  <a:t>I</a:t>
                </a:r>
                <a:r>
                  <a:rPr lang="en-US" altLang="en-US" i="1" baseline="-25000">
                    <a:latin typeface="Times New Roman" panose="02020603050405020304" pitchFamily="18" charset="0"/>
                  </a:rPr>
                  <a:t>L</a:t>
                </a:r>
              </a:p>
            </p:txBody>
          </p:sp>
          <p:sp>
            <p:nvSpPr>
              <p:cNvPr id="20532" name="Line 124">
                <a:extLst>
                  <a:ext uri="{FF2B5EF4-FFF2-40B4-BE49-F238E27FC236}">
                    <a16:creationId xmlns:a16="http://schemas.microsoft.com/office/drawing/2014/main" id="{6A60BE39-8DCE-419F-8E38-3EA659EB19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40" y="1277"/>
                <a:ext cx="3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3" name="Rectangle 125">
                <a:extLst>
                  <a:ext uri="{FF2B5EF4-FFF2-40B4-BE49-F238E27FC236}">
                    <a16:creationId xmlns:a16="http://schemas.microsoft.com/office/drawing/2014/main" id="{F21AD827-FB00-4E46-8592-3D54D83685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1" y="1526"/>
                <a:ext cx="250" cy="2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i="1">
                    <a:latin typeface="Times New Roman" panose="02020603050405020304" pitchFamily="18" charset="0"/>
                  </a:rPr>
                  <a:t>R</a:t>
                </a:r>
                <a:r>
                  <a:rPr lang="en-US" altLang="en-US" i="1" baseline="-2500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20534" name="Line 126">
                <a:extLst>
                  <a:ext uri="{FF2B5EF4-FFF2-40B4-BE49-F238E27FC236}">
                    <a16:creationId xmlns:a16="http://schemas.microsoft.com/office/drawing/2014/main" id="{45260AAD-2644-4875-85FC-890163E0AA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85" y="1888"/>
                <a:ext cx="0" cy="5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5" name="Rectangle 128">
                <a:extLst>
                  <a:ext uri="{FF2B5EF4-FFF2-40B4-BE49-F238E27FC236}">
                    <a16:creationId xmlns:a16="http://schemas.microsoft.com/office/drawing/2014/main" id="{99B867D9-A8C4-43A5-9EDF-800A1F5036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9" y="1162"/>
                <a:ext cx="250" cy="2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i="1">
                    <a:latin typeface="Times New Roman" panose="02020603050405020304" pitchFamily="18" charset="0"/>
                  </a:rPr>
                  <a:t>+</a:t>
                </a:r>
                <a:endParaRPr lang="en-US" altLang="en-US" i="1" baseline="-250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0513" name="Line 133">
              <a:extLst>
                <a:ext uri="{FF2B5EF4-FFF2-40B4-BE49-F238E27FC236}">
                  <a16:creationId xmlns:a16="http://schemas.microsoft.com/office/drawing/2014/main" id="{F64D89B0-2C04-4EFE-A633-5C67601AD9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41" y="1842"/>
              <a:ext cx="0" cy="5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4" name="Rectangle 134">
              <a:extLst>
                <a:ext uri="{FF2B5EF4-FFF2-40B4-BE49-F238E27FC236}">
                  <a16:creationId xmlns:a16="http://schemas.microsoft.com/office/drawing/2014/main" id="{89E5EB34-B826-4917-995B-C96BA80BA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2251"/>
              <a:ext cx="250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i="1">
                  <a:latin typeface="Times New Roman" panose="02020603050405020304" pitchFamily="18" charset="0"/>
                </a:rPr>
                <a:t>+</a:t>
              </a:r>
              <a:endParaRPr lang="en-US" altLang="en-US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0515" name="Rectangle 135">
              <a:extLst>
                <a:ext uri="{FF2B5EF4-FFF2-40B4-BE49-F238E27FC236}">
                  <a16:creationId xmlns:a16="http://schemas.microsoft.com/office/drawing/2014/main" id="{97A19491-BD5D-48B4-9D8B-D2B8BE789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1820"/>
              <a:ext cx="250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i="1">
                  <a:latin typeface="Times New Roman" panose="02020603050405020304" pitchFamily="18" charset="0"/>
                </a:rPr>
                <a:t>-</a:t>
              </a:r>
              <a:endParaRPr lang="en-US" altLang="en-US" i="1" baseline="-250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6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6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6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>
            <a:extLst>
              <a:ext uri="{FF2B5EF4-FFF2-40B4-BE49-F238E27FC236}">
                <a16:creationId xmlns:a16="http://schemas.microsoft.com/office/drawing/2014/main" id="{8982F3B8-9733-4CA6-9CF5-22E041128B64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pPr eaLnBrk="1" hangingPunct="1"/>
            <a:r>
              <a:rPr lang="en-US" altLang="en-US" sz="2400" b="1" u="sng">
                <a:solidFill>
                  <a:srgbClr val="009900"/>
                </a:solidFill>
                <a:latin typeface="Times New Roman" panose="02020603050405020304" pitchFamily="18" charset="0"/>
              </a:rPr>
              <a:t>Generated </a:t>
            </a:r>
            <a:r>
              <a:rPr lang="en-US" altLang="en-US" sz="2400" b="1" i="1" u="sng">
                <a:solidFill>
                  <a:srgbClr val="009900"/>
                </a:solidFill>
                <a:latin typeface="Times New Roman" panose="02020603050405020304" pitchFamily="18" charset="0"/>
              </a:rPr>
              <a:t>emf</a:t>
            </a:r>
            <a:r>
              <a:rPr lang="en-US" altLang="en-US" sz="2400" b="1" u="sng">
                <a:solidFill>
                  <a:srgbClr val="009900"/>
                </a:solidFill>
                <a:latin typeface="Times New Roman" panose="02020603050405020304" pitchFamily="18" charset="0"/>
              </a:rPr>
              <a:t> and Electromagnetic Torque</a:t>
            </a:r>
            <a:r>
              <a:rPr lang="en-US" altLang="en-US" sz="2400"/>
              <a:t> </a:t>
            </a:r>
          </a:p>
        </p:txBody>
      </p:sp>
      <p:graphicFrame>
        <p:nvGraphicFramePr>
          <p:cNvPr id="22531" name="Object 3">
            <a:extLst>
              <a:ext uri="{FF2B5EF4-FFF2-40B4-BE49-F238E27FC236}">
                <a16:creationId xmlns:a16="http://schemas.microsoft.com/office/drawing/2014/main" id="{7EEACA8F-72D1-42F1-BDD4-A2BAF63DDC12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2843213" y="1233488"/>
          <a:ext cx="19685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2" name="Equation" r:id="rId4" imgW="1968500" imgH="901700" progId="Equation.3">
                  <p:embed/>
                </p:oleObj>
              </mc:Choice>
              <mc:Fallback>
                <p:oleObj name="Equation" r:id="rId4" imgW="1968500" imgH="901700" progId="Equation.3">
                  <p:embed/>
                  <p:pic>
                    <p:nvPicPr>
                      <p:cNvPr id="22531" name="Object 3">
                        <a:extLst>
                          <a:ext uri="{FF2B5EF4-FFF2-40B4-BE49-F238E27FC236}">
                            <a16:creationId xmlns:a16="http://schemas.microsoft.com/office/drawing/2014/main" id="{7EEACA8F-72D1-42F1-BDD4-A2BAF63DDC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233488"/>
                        <a:ext cx="1968500" cy="901700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113">
            <a:extLst>
              <a:ext uri="{FF2B5EF4-FFF2-40B4-BE49-F238E27FC236}">
                <a16:creationId xmlns:a16="http://schemas.microsoft.com/office/drawing/2014/main" id="{9DAA5471-10A9-4DDC-AA4D-CD21A5EDBF87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2808288" y="3213100"/>
          <a:ext cx="1993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3" name="Equation" r:id="rId6" imgW="1993900" imgH="431800" progId="Equation.3">
                  <p:embed/>
                </p:oleObj>
              </mc:Choice>
              <mc:Fallback>
                <p:oleObj name="Equation" r:id="rId6" imgW="1993900" imgH="431800" progId="Equation.3">
                  <p:embed/>
                  <p:pic>
                    <p:nvPicPr>
                      <p:cNvPr id="22532" name="Object 113">
                        <a:extLst>
                          <a:ext uri="{FF2B5EF4-FFF2-40B4-BE49-F238E27FC236}">
                            <a16:creationId xmlns:a16="http://schemas.microsoft.com/office/drawing/2014/main" id="{9DAA5471-10A9-4DDC-AA4D-CD21A5EDBF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288" y="3213100"/>
                        <a:ext cx="1993900" cy="431800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115">
            <a:extLst>
              <a:ext uri="{FF2B5EF4-FFF2-40B4-BE49-F238E27FC236}">
                <a16:creationId xmlns:a16="http://schemas.microsoft.com/office/drawing/2014/main" id="{369A5658-C45C-49E4-BDC9-98FAD261F84E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2808288" y="5013325"/>
          <a:ext cx="1765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4" name="Equation" r:id="rId8" imgW="1765300" imgH="431800" progId="Equation.3">
                  <p:embed/>
                </p:oleObj>
              </mc:Choice>
              <mc:Fallback>
                <p:oleObj name="Equation" r:id="rId8" imgW="1765300" imgH="431800" progId="Equation.3">
                  <p:embed/>
                  <p:pic>
                    <p:nvPicPr>
                      <p:cNvPr id="22533" name="Object 115">
                        <a:extLst>
                          <a:ext uri="{FF2B5EF4-FFF2-40B4-BE49-F238E27FC236}">
                            <a16:creationId xmlns:a16="http://schemas.microsoft.com/office/drawing/2014/main" id="{369A5658-C45C-49E4-BDC9-98FAD261F8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288" y="5013325"/>
                        <a:ext cx="1765300" cy="431800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117">
            <a:extLst>
              <a:ext uri="{FF2B5EF4-FFF2-40B4-BE49-F238E27FC236}">
                <a16:creationId xmlns:a16="http://schemas.microsoft.com/office/drawing/2014/main" id="{F6EB917E-AC7A-47C7-B734-5C3056FAD134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2808288" y="5734050"/>
          <a:ext cx="27971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5" name="Equation" r:id="rId10" imgW="2641600" imgH="431800" progId="Equation.3">
                  <p:embed/>
                </p:oleObj>
              </mc:Choice>
              <mc:Fallback>
                <p:oleObj name="Equation" r:id="rId10" imgW="2641600" imgH="431800" progId="Equation.3">
                  <p:embed/>
                  <p:pic>
                    <p:nvPicPr>
                      <p:cNvPr id="22534" name="Object 117">
                        <a:extLst>
                          <a:ext uri="{FF2B5EF4-FFF2-40B4-BE49-F238E27FC236}">
                            <a16:creationId xmlns:a16="http://schemas.microsoft.com/office/drawing/2014/main" id="{F6EB917E-AC7A-47C7-B734-5C3056FAD1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288" y="5734050"/>
                        <a:ext cx="2797175" cy="457200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Rectangle 119">
            <a:extLst>
              <a:ext uri="{FF2B5EF4-FFF2-40B4-BE49-F238E27FC236}">
                <a16:creationId xmlns:a16="http://schemas.microsoft.com/office/drawing/2014/main" id="{BB6D50ED-7BB2-40F3-855D-AF37B1C17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2565400"/>
            <a:ext cx="828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>Voltage generated in the armature circuit due the flux of the stator field current</a:t>
            </a:r>
          </a:p>
        </p:txBody>
      </p:sp>
      <p:sp>
        <p:nvSpPr>
          <p:cNvPr id="22536" name="Rectangle 120">
            <a:extLst>
              <a:ext uri="{FF2B5EF4-FFF2-40B4-BE49-F238E27FC236}">
                <a16:creationId xmlns:a16="http://schemas.microsoft.com/office/drawing/2014/main" id="{E84ABD9B-BD0A-47FC-8F49-6F9ED548E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4473575"/>
            <a:ext cx="3024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>Electromagnetic torque</a:t>
            </a:r>
          </a:p>
        </p:txBody>
      </p:sp>
      <p:sp>
        <p:nvSpPr>
          <p:cNvPr id="22537" name="Rectangle 121">
            <a:extLst>
              <a:ext uri="{FF2B5EF4-FFF2-40B4-BE49-F238E27FC236}">
                <a16:creationId xmlns:a16="http://schemas.microsoft.com/office/drawing/2014/main" id="{E142472A-7850-4B12-82DD-7DCBDE0DC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3716338"/>
            <a:ext cx="2555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i="1">
                <a:latin typeface="Times New Roman" panose="02020603050405020304" pitchFamily="18" charset="0"/>
              </a:rPr>
              <a:t>K</a:t>
            </a:r>
            <a:r>
              <a:rPr lang="en-US" altLang="en-US" sz="2000" i="1" baseline="-25000">
                <a:latin typeface="Times New Roman" panose="02020603050405020304" pitchFamily="18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</a:rPr>
              <a:t>: design constant</a:t>
            </a:r>
          </a:p>
        </p:txBody>
      </p:sp>
      <p:sp>
        <p:nvSpPr>
          <p:cNvPr id="22538" name="Rectangle 122">
            <a:extLst>
              <a:ext uri="{FF2B5EF4-FFF2-40B4-BE49-F238E27FC236}">
                <a16:creationId xmlns:a16="http://schemas.microsoft.com/office/drawing/2014/main" id="{A616D418-81E0-4F28-8840-FB9F75B81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1268413"/>
            <a:ext cx="22685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</a:rPr>
              <a:t>Motor: </a:t>
            </a:r>
            <a:r>
              <a:rPr lang="en-US" altLang="en-US" sz="2000" i="1" dirty="0">
                <a:latin typeface="Times New Roman" panose="02020603050405020304" pitchFamily="18" charset="0"/>
              </a:rPr>
              <a:t>V</a:t>
            </a:r>
            <a:r>
              <a:rPr lang="en-US" altLang="en-US" sz="2000" i="1" baseline="-25000" dirty="0">
                <a:latin typeface="Times New Roman" panose="02020603050405020304" pitchFamily="18" charset="0"/>
              </a:rPr>
              <a:t>t</a:t>
            </a:r>
            <a:r>
              <a:rPr lang="en-US" altLang="en-US" sz="2000" baseline="-25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</a:rPr>
              <a:t>&gt; </a:t>
            </a:r>
            <a:r>
              <a:rPr lang="en-US" altLang="en-US" sz="2000" i="1" dirty="0" err="1">
                <a:latin typeface="Times New Roman" panose="02020603050405020304" pitchFamily="18" charset="0"/>
              </a:rPr>
              <a:t>E</a:t>
            </a:r>
            <a:r>
              <a:rPr lang="en-US" altLang="en-US" sz="2000" i="1" baseline="-25000" dirty="0" err="1">
                <a:latin typeface="Times New Roman" panose="02020603050405020304" pitchFamily="18" charset="0"/>
              </a:rPr>
              <a:t>a</a:t>
            </a:r>
            <a:endParaRPr lang="en-US" altLang="en-US" sz="2000" i="1" baseline="-250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</a:rPr>
              <a:t>Generator: </a:t>
            </a:r>
            <a:r>
              <a:rPr lang="en-US" altLang="en-US" sz="2000" i="1" dirty="0">
                <a:latin typeface="Times New Roman" panose="02020603050405020304" pitchFamily="18" charset="0"/>
              </a:rPr>
              <a:t>V</a:t>
            </a:r>
            <a:r>
              <a:rPr lang="en-US" altLang="en-US" sz="2000" i="1" baseline="-25000" dirty="0">
                <a:latin typeface="Times New Roman" panose="02020603050405020304" pitchFamily="18" charset="0"/>
              </a:rPr>
              <a:t>t</a:t>
            </a:r>
            <a:r>
              <a:rPr lang="en-US" altLang="en-US" sz="2000" dirty="0">
                <a:latin typeface="Times New Roman" panose="02020603050405020304" pitchFamily="18" charset="0"/>
              </a:rPr>
              <a:t> &lt; </a:t>
            </a:r>
            <a:r>
              <a:rPr lang="en-US" altLang="en-US" sz="2000" i="1" dirty="0" err="1">
                <a:latin typeface="Times New Roman" panose="02020603050405020304" pitchFamily="18" charset="0"/>
              </a:rPr>
              <a:t>E</a:t>
            </a:r>
            <a:r>
              <a:rPr lang="en-US" altLang="en-US" sz="2000" i="1" baseline="-25000" dirty="0" err="1">
                <a:latin typeface="Times New Roman" panose="02020603050405020304" pitchFamily="18" charset="0"/>
              </a:rPr>
              <a:t>a</a:t>
            </a:r>
            <a:endParaRPr lang="en-US" altLang="en-US" sz="2000" i="1" baseline="-25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9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9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9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6325777D-D6D4-4C7C-B1AA-C54D69B0E8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800100"/>
            <a:ext cx="8229600" cy="525463"/>
          </a:xfrm>
        </p:spPr>
        <p:txBody>
          <a:bodyPr/>
          <a:lstStyle/>
          <a:p>
            <a:pPr eaLnBrk="1" hangingPunct="1"/>
            <a:r>
              <a:rPr lang="en-US" altLang="en-US" sz="2800" b="1" u="sng">
                <a:solidFill>
                  <a:srgbClr val="009900"/>
                </a:solidFill>
                <a:latin typeface="Times New Roman" panose="02020603050405020304" pitchFamily="18" charset="0"/>
              </a:rPr>
              <a:t>Armature Reaction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EE8CC8AB-2C17-49AA-927E-26FC258979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1808163"/>
            <a:ext cx="7596188" cy="31321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	If a load is connected to the terminals of the dc machine, a current will flow in its armature windings. This current flow will produce a magnetic field of its own, which will distort the original magnetic field from the machine’s field poles. This distortion of the magnetic flux in a machine as the load is increased is called the armature reaction.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>
            <a:extLst>
              <a:ext uri="{FF2B5EF4-FFF2-40B4-BE49-F238E27FC236}">
                <a16:creationId xmlns:a16="http://schemas.microsoft.com/office/drawing/2014/main" id="{EC050D1F-E0BE-4E31-9EF0-A1C8F3D3B0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6425" cy="685800"/>
          </a:xfrm>
        </p:spPr>
        <p:txBody>
          <a:bodyPr>
            <a:normAutofit fontScale="90000"/>
          </a:bodyPr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b="1">
                <a:solidFill>
                  <a:schemeClr val="tx1"/>
                </a:solidFill>
              </a:rPr>
              <a:t>Armature Reaction</a:t>
            </a:r>
          </a:p>
        </p:txBody>
      </p:sp>
      <p:pic>
        <p:nvPicPr>
          <p:cNvPr id="37890" name="Picture 2">
            <a:extLst>
              <a:ext uri="{FF2B5EF4-FFF2-40B4-BE49-F238E27FC236}">
                <a16:creationId xmlns:a16="http://schemas.microsoft.com/office/drawing/2014/main" id="{7DD80733-B53D-4C2D-A181-4360B20E2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14000" contrast="42000"/>
          </a:blip>
          <a:srcRect/>
          <a:stretch>
            <a:fillRect/>
          </a:stretch>
        </p:blipFill>
        <p:spPr bwMode="auto">
          <a:xfrm>
            <a:off x="0" y="1981200"/>
            <a:ext cx="9144000" cy="48768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9525" cap="flat">
            <a:noFill/>
            <a:round/>
            <a:headEnd/>
            <a:tailEnd/>
          </a:ln>
          <a:effectLst/>
        </p:spPr>
      </p:pic>
      <p:sp>
        <p:nvSpPr>
          <p:cNvPr id="37891" name="Rectangle 3">
            <a:extLst>
              <a:ext uri="{FF2B5EF4-FFF2-40B4-BE49-F238E27FC236}">
                <a16:creationId xmlns:a16="http://schemas.microsoft.com/office/drawing/2014/main" id="{F77EE1C8-D5D6-430F-B0B4-B47E35CBB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14400"/>
            <a:ext cx="9144000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600">
                <a:solidFill>
                  <a:schemeClr val="bg1"/>
                </a:solidFill>
              </a:rPr>
              <a:t>Interaction of Main field flux with Armature field flux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9" grpId="0"/>
      <p:bldP spid="37891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</TotalTime>
  <Words>595</Words>
  <Application>Microsoft Office PowerPoint</Application>
  <PresentationFormat>On-screen Show (4:3)</PresentationFormat>
  <Paragraphs>136</Paragraphs>
  <Slides>20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Microsoft YaHei</vt:lpstr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Equation</vt:lpstr>
      <vt:lpstr>Types of Generators</vt:lpstr>
      <vt:lpstr>Coil and output waveforms for a two-winding rotor.</vt:lpstr>
      <vt:lpstr>Rotor with several rotor coils and commutator segments.</vt:lpstr>
      <vt:lpstr>Types of DC Machines</vt:lpstr>
      <vt:lpstr>Shunt and Compound DC Generator</vt:lpstr>
      <vt:lpstr>Equivalent Circuit of a DC Machine </vt:lpstr>
      <vt:lpstr>Generated emf and Electromagnetic Torque </vt:lpstr>
      <vt:lpstr>Armature Reaction</vt:lpstr>
      <vt:lpstr>Armature Reaction</vt:lpstr>
      <vt:lpstr>Effects of Armature Reaction</vt:lpstr>
      <vt:lpstr>Armature reaction remedies </vt:lpstr>
      <vt:lpstr>Commutation</vt:lpstr>
      <vt:lpstr>Separately-Excited and Self-Excited DC Generators </vt:lpstr>
      <vt:lpstr>Example 1</vt:lpstr>
      <vt:lpstr>Solution to Example 1</vt:lpstr>
      <vt:lpstr>DC shunt generator model.</vt:lpstr>
      <vt:lpstr>More precise dc shunt generator model.</vt:lpstr>
      <vt:lpstr>Shunt dc generator with field rheostat.</vt:lpstr>
      <vt:lpstr>Separately excited shunt dc generator.</vt:lpstr>
      <vt:lpstr>Compound generator, (a) short shunt and (b) long shunt.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Generators</dc:title>
  <dc:creator>Alagu</dc:creator>
  <cp:lastModifiedBy>Alagu</cp:lastModifiedBy>
  <cp:revision>15</cp:revision>
  <dcterms:created xsi:type="dcterms:W3CDTF">2019-02-24T14:20:47Z</dcterms:created>
  <dcterms:modified xsi:type="dcterms:W3CDTF">2019-02-25T14:50:02Z</dcterms:modified>
</cp:coreProperties>
</file>