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7" r:id="rId6"/>
    <p:sldId id="278" r:id="rId7"/>
    <p:sldId id="284" r:id="rId8"/>
    <p:sldId id="279" r:id="rId9"/>
    <p:sldId id="286" r:id="rId10"/>
    <p:sldId id="280" r:id="rId11"/>
    <p:sldId id="293" r:id="rId12"/>
    <p:sldId id="294" r:id="rId13"/>
    <p:sldId id="295" r:id="rId14"/>
    <p:sldId id="296" r:id="rId15"/>
    <p:sldId id="283" r:id="rId16"/>
    <p:sldId id="270" r:id="rId17"/>
    <p:sldId id="271" r:id="rId18"/>
    <p:sldId id="282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9C1D-D141-41A6-8FE3-17DC47D04C6A}" type="datetimeFigureOut">
              <a:rPr lang="en-IN" smtClean="0"/>
              <a:t>08-03-2019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5F080-05A7-411E-A260-94E6FAE38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9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5F080-05A7-411E-A260-94E6FAE380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0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033BBBE-A366-40F1-B072-67CF8CCFF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A6160-BDDF-4451-8D45-7ABCE9866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9B10-58DF-4209-A58F-91576186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F8716-5B22-445B-8D91-947ADB4D1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5943-F70B-416E-8468-60CE53788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5C02-C23F-453F-A47E-2765CB7B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5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1AC40E-35CA-4A82-A77E-712F53E8F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906DA-F70A-4208-9A0E-8C09B54F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EEA61-292B-4B92-85C7-A99806CBF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4CC4-6500-43E4-B3A4-085EE3D48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26397-84BF-440F-8AF0-56D88D405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84B34A-DFEE-4D41-B03E-148C55E2B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5" r:id="rId2"/>
    <p:sldLayoutId id="2147483906" r:id="rId3"/>
    <p:sldLayoutId id="2147483907" r:id="rId4"/>
    <p:sldLayoutId id="2147483914" r:id="rId5"/>
    <p:sldLayoutId id="2147483915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wmf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dirty="0"/>
              <a:t>DC Motor  CHARACTERISTICS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6019800"/>
            <a:ext cx="6400800" cy="533400"/>
          </a:xfrm>
        </p:spPr>
        <p:txBody>
          <a:bodyPr/>
          <a:lstStyle/>
          <a:p>
            <a:pPr marL="63500"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99253"/>
              </p:ext>
            </p:extLst>
          </p:nvPr>
        </p:nvGraphicFramePr>
        <p:xfrm>
          <a:off x="609600" y="762000"/>
          <a:ext cx="8077200" cy="590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Summary of Applications</a:t>
                      </a:r>
                      <a:endParaRPr lang="en-IN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61">
                <a:tc>
                  <a:txBody>
                    <a:bodyPr/>
                    <a:lstStyle/>
                    <a:p>
                      <a:r>
                        <a:rPr lang="en-US" sz="1600" dirty="0"/>
                        <a:t>Type of Motor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characteristics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Applications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891">
                <a:tc>
                  <a:txBody>
                    <a:bodyPr/>
                    <a:lstStyle/>
                    <a:p>
                      <a:r>
                        <a:rPr lang="en-US" sz="1600" dirty="0"/>
                        <a:t>Shunt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Approximately constant</a:t>
                      </a:r>
                    </a:p>
                    <a:p>
                      <a:r>
                        <a:rPr lang="en-US" sz="1600" dirty="0"/>
                        <a:t>Adjustable speed </a:t>
                      </a:r>
                    </a:p>
                    <a:p>
                      <a:r>
                        <a:rPr lang="en-US" sz="1600" dirty="0"/>
                        <a:t>Medium starting torque(</a:t>
                      </a:r>
                      <a:r>
                        <a:rPr lang="en-US" sz="1600" dirty="0" err="1"/>
                        <a:t>upto</a:t>
                      </a:r>
                      <a:r>
                        <a:rPr lang="en-US" sz="1600" dirty="0"/>
                        <a:t> 1.5 F.L.</a:t>
                      </a:r>
                      <a:r>
                        <a:rPr lang="en-US" sz="1600" baseline="0" dirty="0"/>
                        <a:t> torque)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driving constant speed line shafting</a:t>
                      </a:r>
                    </a:p>
                    <a:p>
                      <a:r>
                        <a:rPr lang="en-US" sz="1600" dirty="0"/>
                        <a:t>Lathes</a:t>
                      </a:r>
                    </a:p>
                    <a:p>
                      <a:r>
                        <a:rPr lang="en-US" sz="1600" dirty="0"/>
                        <a:t>Centrifugal pumps</a:t>
                      </a:r>
                    </a:p>
                    <a:p>
                      <a:r>
                        <a:rPr lang="en-US" sz="1600" dirty="0"/>
                        <a:t>Blowers and fans</a:t>
                      </a:r>
                    </a:p>
                    <a:p>
                      <a:r>
                        <a:rPr lang="en-US" sz="1600" dirty="0"/>
                        <a:t>Reciprocating pumps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996">
                <a:tc>
                  <a:txBody>
                    <a:bodyPr/>
                    <a:lstStyle/>
                    <a:p>
                      <a:r>
                        <a:rPr lang="en-US" sz="1600" dirty="0"/>
                        <a:t>Series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Variable speed</a:t>
                      </a:r>
                    </a:p>
                    <a:p>
                      <a:r>
                        <a:rPr lang="en-US" sz="1600" dirty="0"/>
                        <a:t>Adjustable varying speed</a:t>
                      </a:r>
                    </a:p>
                    <a:p>
                      <a:r>
                        <a:rPr lang="en-US" sz="1600" dirty="0"/>
                        <a:t>High starting torque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Traction</a:t>
                      </a:r>
                      <a:r>
                        <a:rPr lang="en-US" sz="1600" baseline="0" dirty="0"/>
                        <a:t> work – electric locomotives</a:t>
                      </a:r>
                    </a:p>
                    <a:p>
                      <a:r>
                        <a:rPr lang="en-US" sz="1600" baseline="0" dirty="0"/>
                        <a:t>Rapid transit systems</a:t>
                      </a:r>
                    </a:p>
                    <a:p>
                      <a:r>
                        <a:rPr lang="en-US" sz="1600" baseline="0" dirty="0"/>
                        <a:t>Trolley, cars etc.</a:t>
                      </a:r>
                    </a:p>
                    <a:p>
                      <a:r>
                        <a:rPr lang="en-US" sz="1600" baseline="0" dirty="0"/>
                        <a:t>Cranes and hoists</a:t>
                      </a:r>
                    </a:p>
                    <a:p>
                      <a:r>
                        <a:rPr lang="en-US" sz="1600" baseline="0" dirty="0"/>
                        <a:t>conveyors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894">
                <a:tc>
                  <a:txBody>
                    <a:bodyPr/>
                    <a:lstStyle/>
                    <a:p>
                      <a:r>
                        <a:rPr lang="en-US" sz="1600" dirty="0"/>
                        <a:t>Cumulative compound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Variable speed</a:t>
                      </a:r>
                    </a:p>
                    <a:p>
                      <a:r>
                        <a:rPr lang="en-US" sz="1600" dirty="0"/>
                        <a:t>Adjustable varying speed</a:t>
                      </a:r>
                    </a:p>
                    <a:p>
                      <a:r>
                        <a:rPr lang="en-US" sz="1600" dirty="0"/>
                        <a:t>High starting torque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 high intermittent torque loads</a:t>
                      </a:r>
                    </a:p>
                    <a:p>
                      <a:r>
                        <a:rPr lang="en-US" sz="1600" dirty="0"/>
                        <a:t>Shears and punches</a:t>
                      </a:r>
                    </a:p>
                    <a:p>
                      <a:r>
                        <a:rPr lang="en-US" sz="1600" dirty="0"/>
                        <a:t>Elevators</a:t>
                      </a:r>
                    </a:p>
                    <a:p>
                      <a:r>
                        <a:rPr lang="en-US" sz="1600" dirty="0"/>
                        <a:t>Conveyors</a:t>
                      </a:r>
                    </a:p>
                    <a:p>
                      <a:r>
                        <a:rPr lang="en-US" sz="1600" dirty="0"/>
                        <a:t>Heavy planers</a:t>
                      </a:r>
                    </a:p>
                    <a:p>
                      <a:r>
                        <a:rPr lang="en-US" sz="1600" dirty="0"/>
                        <a:t>Rolling mills; ice machines; printing presses; air compressors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080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/>
              <a:t>POWER FLOW DIAGRAM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lum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36813"/>
            <a:ext cx="77739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77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55638"/>
            <a:ext cx="8229600" cy="639762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Series Motor Power Flow Diagram</a:t>
            </a:r>
          </a:p>
        </p:txBody>
      </p:sp>
      <p:grpSp>
        <p:nvGrpSpPr>
          <p:cNvPr id="14339" name="Group 19"/>
          <p:cNvGrpSpPr>
            <a:grpSpLocks/>
          </p:cNvGrpSpPr>
          <p:nvPr/>
        </p:nvGrpSpPr>
        <p:grpSpPr bwMode="auto">
          <a:xfrm>
            <a:off x="1219200" y="1219200"/>
            <a:ext cx="5527675" cy="1952625"/>
            <a:chOff x="768" y="1440"/>
            <a:chExt cx="3482" cy="1230"/>
          </a:xfrm>
        </p:grpSpPr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1081" y="2027"/>
              <a:ext cx="284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45" name="Freeform 6"/>
            <p:cNvSpPr>
              <a:spLocks/>
            </p:cNvSpPr>
            <p:nvPr/>
          </p:nvSpPr>
          <p:spPr bwMode="auto">
            <a:xfrm>
              <a:off x="1445" y="1675"/>
              <a:ext cx="261" cy="352"/>
            </a:xfrm>
            <a:custGeom>
              <a:avLst/>
              <a:gdLst>
                <a:gd name="T0" fmla="*/ 0 w 343"/>
                <a:gd name="T1" fmla="*/ 44 h 533"/>
                <a:gd name="T2" fmla="*/ 67 w 343"/>
                <a:gd name="T3" fmla="*/ 0 h 533"/>
                <a:gd name="T4" fmla="*/ 0 60000 65536"/>
                <a:gd name="T5" fmla="*/ 0 60000 65536"/>
                <a:gd name="T6" fmla="*/ 0 w 343"/>
                <a:gd name="T7" fmla="*/ 0 h 533"/>
                <a:gd name="T8" fmla="*/ 343 w 343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533">
                  <a:moveTo>
                    <a:pt x="0" y="533"/>
                  </a:moveTo>
                  <a:lnTo>
                    <a:pt x="343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46" name="Freeform 7"/>
            <p:cNvSpPr>
              <a:spLocks/>
            </p:cNvSpPr>
            <p:nvPr/>
          </p:nvSpPr>
          <p:spPr bwMode="auto">
            <a:xfrm>
              <a:off x="2284" y="2027"/>
              <a:ext cx="317" cy="385"/>
            </a:xfrm>
            <a:custGeom>
              <a:avLst/>
              <a:gdLst>
                <a:gd name="T0" fmla="*/ 0 w 418"/>
                <a:gd name="T1" fmla="*/ 0 h 583"/>
                <a:gd name="T2" fmla="*/ 80 w 418"/>
                <a:gd name="T3" fmla="*/ 48 h 583"/>
                <a:gd name="T4" fmla="*/ 0 60000 65536"/>
                <a:gd name="T5" fmla="*/ 0 60000 65536"/>
                <a:gd name="T6" fmla="*/ 0 w 418"/>
                <a:gd name="T7" fmla="*/ 0 h 583"/>
                <a:gd name="T8" fmla="*/ 418 w 418"/>
                <a:gd name="T9" fmla="*/ 583 h 5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583">
                  <a:moveTo>
                    <a:pt x="0" y="0"/>
                  </a:moveTo>
                  <a:lnTo>
                    <a:pt x="418" y="583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47" name="Freeform 8"/>
            <p:cNvSpPr>
              <a:spLocks/>
            </p:cNvSpPr>
            <p:nvPr/>
          </p:nvSpPr>
          <p:spPr bwMode="auto">
            <a:xfrm>
              <a:off x="3049" y="1699"/>
              <a:ext cx="247" cy="328"/>
            </a:xfrm>
            <a:custGeom>
              <a:avLst/>
              <a:gdLst>
                <a:gd name="T0" fmla="*/ 0 w 325"/>
                <a:gd name="T1" fmla="*/ 42 h 496"/>
                <a:gd name="T2" fmla="*/ 63 w 325"/>
                <a:gd name="T3" fmla="*/ 0 h 496"/>
                <a:gd name="T4" fmla="*/ 0 60000 65536"/>
                <a:gd name="T5" fmla="*/ 0 60000 65536"/>
                <a:gd name="T6" fmla="*/ 0 w 325"/>
                <a:gd name="T7" fmla="*/ 0 h 496"/>
                <a:gd name="T8" fmla="*/ 325 w 325"/>
                <a:gd name="T9" fmla="*/ 496 h 4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5" h="496">
                  <a:moveTo>
                    <a:pt x="0" y="496"/>
                  </a:moveTo>
                  <a:lnTo>
                    <a:pt x="325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3189" y="148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</a:p>
          </p:txBody>
        </p:sp>
        <p:sp>
          <p:nvSpPr>
            <p:cNvPr id="79882" name="Text Box 10"/>
            <p:cNvSpPr txBox="1">
              <a:spLocks noChangeArrowheads="1"/>
            </p:cNvSpPr>
            <p:nvPr/>
          </p:nvSpPr>
          <p:spPr bwMode="auto">
            <a:xfrm>
              <a:off x="3888" y="1824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</a:t>
              </a:r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768" y="1776"/>
              <a:ext cx="6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V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</a:p>
          </p:txBody>
        </p:sp>
        <p:sp>
          <p:nvSpPr>
            <p:cNvPr id="79884" name="Text Box 12"/>
            <p:cNvSpPr txBox="1">
              <a:spLocks noChangeArrowheads="1"/>
            </p:cNvSpPr>
            <p:nvPr/>
          </p:nvSpPr>
          <p:spPr bwMode="auto">
            <a:xfrm>
              <a:off x="2539" y="2439"/>
              <a:ext cx="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1536" y="1440"/>
              <a:ext cx="6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2496" y="1776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P</a:t>
              </a:r>
              <a:r>
                <a:rPr lang="en-US" b="1" baseline="-25000"/>
                <a:t>m</a:t>
              </a:r>
            </a:p>
          </p:txBody>
        </p:sp>
      </p:grpSp>
      <p:grpSp>
        <p:nvGrpSpPr>
          <p:cNvPr id="14340" name="Group 18"/>
          <p:cNvGrpSpPr>
            <a:grpSpLocks/>
          </p:cNvGrpSpPr>
          <p:nvPr/>
        </p:nvGrpSpPr>
        <p:grpSpPr bwMode="auto">
          <a:xfrm>
            <a:off x="914400" y="3581400"/>
            <a:ext cx="7905750" cy="2819400"/>
            <a:chOff x="576" y="2544"/>
            <a:chExt cx="4980" cy="1776"/>
          </a:xfrm>
        </p:grpSpPr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576" y="2688"/>
              <a:ext cx="2469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is normally given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= 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out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+ total losses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Where,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ca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=armature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cf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=field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P=stray, mech etc </a:t>
              </a:r>
            </a:p>
          </p:txBody>
        </p:sp>
        <p:graphicFrame>
          <p:nvGraphicFramePr>
            <p:cNvPr id="14342" name="Object 15"/>
            <p:cNvGraphicFramePr>
              <a:graphicFrameLocks noChangeAspect="1"/>
            </p:cNvGraphicFramePr>
            <p:nvPr/>
          </p:nvGraphicFramePr>
          <p:xfrm>
            <a:off x="3460" y="2544"/>
            <a:ext cx="2096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9" name="Equation" r:id="rId3" imgW="2349500" imgH="1955800" progId="Equation.3">
                    <p:embed/>
                  </p:oleObj>
                </mc:Choice>
                <mc:Fallback>
                  <p:oleObj name="Equation" r:id="rId3" imgW="2349500" imgH="195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2544"/>
                          <a:ext cx="2096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9" name="Text Box 17"/>
            <p:cNvSpPr txBox="1">
              <a:spLocks noChangeArrowheads="1"/>
            </p:cNvSpPr>
            <p:nvPr/>
          </p:nvSpPr>
          <p:spPr bwMode="auto">
            <a:xfrm>
              <a:off x="576" y="4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E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64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1838"/>
            <a:ext cx="8229600" cy="487362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Shunt Motor (power flow diagram)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4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/>
          </a:p>
        </p:txBody>
      </p:sp>
      <p:grpSp>
        <p:nvGrpSpPr>
          <p:cNvPr id="15364" name="Group 18"/>
          <p:cNvGrpSpPr>
            <a:grpSpLocks/>
          </p:cNvGrpSpPr>
          <p:nvPr/>
        </p:nvGrpSpPr>
        <p:grpSpPr bwMode="auto">
          <a:xfrm>
            <a:off x="1330325" y="1143000"/>
            <a:ext cx="5984875" cy="1952625"/>
            <a:chOff x="576" y="1440"/>
            <a:chExt cx="3770" cy="1230"/>
          </a:xfrm>
        </p:grpSpPr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1081" y="2027"/>
              <a:ext cx="2843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0" name="Freeform 6"/>
            <p:cNvSpPr>
              <a:spLocks/>
            </p:cNvSpPr>
            <p:nvPr/>
          </p:nvSpPr>
          <p:spPr bwMode="auto">
            <a:xfrm>
              <a:off x="1445" y="1675"/>
              <a:ext cx="261" cy="352"/>
            </a:xfrm>
            <a:custGeom>
              <a:avLst/>
              <a:gdLst>
                <a:gd name="T0" fmla="*/ 0 w 343"/>
                <a:gd name="T1" fmla="*/ 44 h 533"/>
                <a:gd name="T2" fmla="*/ 67 w 343"/>
                <a:gd name="T3" fmla="*/ 0 h 533"/>
                <a:gd name="T4" fmla="*/ 0 60000 65536"/>
                <a:gd name="T5" fmla="*/ 0 60000 65536"/>
                <a:gd name="T6" fmla="*/ 0 w 343"/>
                <a:gd name="T7" fmla="*/ 0 h 533"/>
                <a:gd name="T8" fmla="*/ 343 w 343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533">
                  <a:moveTo>
                    <a:pt x="0" y="533"/>
                  </a:moveTo>
                  <a:lnTo>
                    <a:pt x="343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1" name="Freeform 7"/>
            <p:cNvSpPr>
              <a:spLocks/>
            </p:cNvSpPr>
            <p:nvPr/>
          </p:nvSpPr>
          <p:spPr bwMode="auto">
            <a:xfrm>
              <a:off x="2284" y="2027"/>
              <a:ext cx="317" cy="385"/>
            </a:xfrm>
            <a:custGeom>
              <a:avLst/>
              <a:gdLst>
                <a:gd name="T0" fmla="*/ 0 w 418"/>
                <a:gd name="T1" fmla="*/ 0 h 583"/>
                <a:gd name="T2" fmla="*/ 80 w 418"/>
                <a:gd name="T3" fmla="*/ 48 h 583"/>
                <a:gd name="T4" fmla="*/ 0 60000 65536"/>
                <a:gd name="T5" fmla="*/ 0 60000 65536"/>
                <a:gd name="T6" fmla="*/ 0 w 418"/>
                <a:gd name="T7" fmla="*/ 0 h 583"/>
                <a:gd name="T8" fmla="*/ 418 w 418"/>
                <a:gd name="T9" fmla="*/ 583 h 5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583">
                  <a:moveTo>
                    <a:pt x="0" y="0"/>
                  </a:moveTo>
                  <a:lnTo>
                    <a:pt x="418" y="583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2" name="Freeform 8"/>
            <p:cNvSpPr>
              <a:spLocks/>
            </p:cNvSpPr>
            <p:nvPr/>
          </p:nvSpPr>
          <p:spPr bwMode="auto">
            <a:xfrm>
              <a:off x="3049" y="1699"/>
              <a:ext cx="247" cy="328"/>
            </a:xfrm>
            <a:custGeom>
              <a:avLst/>
              <a:gdLst>
                <a:gd name="T0" fmla="*/ 0 w 325"/>
                <a:gd name="T1" fmla="*/ 42 h 496"/>
                <a:gd name="T2" fmla="*/ 63 w 325"/>
                <a:gd name="T3" fmla="*/ 0 h 496"/>
                <a:gd name="T4" fmla="*/ 0 60000 65536"/>
                <a:gd name="T5" fmla="*/ 0 60000 65536"/>
                <a:gd name="T6" fmla="*/ 0 w 325"/>
                <a:gd name="T7" fmla="*/ 0 h 496"/>
                <a:gd name="T8" fmla="*/ 325 w 325"/>
                <a:gd name="T9" fmla="*/ 496 h 4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5" h="496">
                  <a:moveTo>
                    <a:pt x="0" y="496"/>
                  </a:moveTo>
                  <a:lnTo>
                    <a:pt x="325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3216" y="149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3984" y="177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</a:t>
              </a:r>
            </a:p>
          </p:txBody>
        </p:sp>
        <p:sp>
          <p:nvSpPr>
            <p:cNvPr id="81931" name="Text Box 11"/>
            <p:cNvSpPr txBox="1">
              <a:spLocks noChangeArrowheads="1"/>
            </p:cNvSpPr>
            <p:nvPr/>
          </p:nvSpPr>
          <p:spPr bwMode="auto">
            <a:xfrm>
              <a:off x="576" y="1728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=V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539" y="2439"/>
              <a:ext cx="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1536" y="1440"/>
              <a:ext cx="6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15378" name="Text Box 16"/>
            <p:cNvSpPr txBox="1">
              <a:spLocks noChangeArrowheads="1"/>
            </p:cNvSpPr>
            <p:nvPr/>
          </p:nvSpPr>
          <p:spPr bwMode="auto">
            <a:xfrm>
              <a:off x="2535" y="1776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P</a:t>
              </a:r>
              <a:r>
                <a:rPr lang="en-US" b="1" baseline="-25000"/>
                <a:t>m</a:t>
              </a:r>
            </a:p>
          </p:txBody>
        </p:sp>
      </p:grpSp>
      <p:grpSp>
        <p:nvGrpSpPr>
          <p:cNvPr id="15365" name="Group 19"/>
          <p:cNvGrpSpPr>
            <a:grpSpLocks/>
          </p:cNvGrpSpPr>
          <p:nvPr/>
        </p:nvGrpSpPr>
        <p:grpSpPr bwMode="auto">
          <a:xfrm>
            <a:off x="914400" y="3505200"/>
            <a:ext cx="7905750" cy="2819400"/>
            <a:chOff x="576" y="2544"/>
            <a:chExt cx="4980" cy="1776"/>
          </a:xfrm>
        </p:grpSpPr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576" y="2688"/>
              <a:ext cx="2469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is normally given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= 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out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+ total losses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Where,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ca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=armature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cf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=field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P=stray, mech etc </a:t>
              </a:r>
            </a:p>
          </p:txBody>
        </p:sp>
        <p:graphicFrame>
          <p:nvGraphicFramePr>
            <p:cNvPr id="15367" name="Object 15"/>
            <p:cNvGraphicFramePr>
              <a:graphicFrameLocks noChangeAspect="1"/>
            </p:cNvGraphicFramePr>
            <p:nvPr/>
          </p:nvGraphicFramePr>
          <p:xfrm>
            <a:off x="3460" y="2544"/>
            <a:ext cx="2096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3" name="Equation" r:id="rId3" imgW="2349500" imgH="1955800" progId="Equation.3">
                    <p:embed/>
                  </p:oleObj>
                </mc:Choice>
                <mc:Fallback>
                  <p:oleObj name="Equation" r:id="rId3" imgW="2349500" imgH="195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2544"/>
                          <a:ext cx="2096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576" y="4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E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8382000" cy="762000"/>
          </a:xfrm>
        </p:spPr>
        <p:txBody>
          <a:bodyPr anchor="b"/>
          <a:lstStyle/>
          <a:p>
            <a:pPr eaLnBrk="1" hangingPunct="1"/>
            <a:r>
              <a:rPr lang="en-US" sz="3600"/>
              <a:t>Compound motor (power flow diagram)</a:t>
            </a:r>
          </a:p>
        </p:txBody>
      </p:sp>
      <p:grpSp>
        <p:nvGrpSpPr>
          <p:cNvPr id="16387" name="Group 21"/>
          <p:cNvGrpSpPr>
            <a:grpSpLocks/>
          </p:cNvGrpSpPr>
          <p:nvPr/>
        </p:nvGrpSpPr>
        <p:grpSpPr bwMode="auto">
          <a:xfrm>
            <a:off x="914400" y="3352800"/>
            <a:ext cx="7905750" cy="2819400"/>
            <a:chOff x="576" y="2544"/>
            <a:chExt cx="4980" cy="1776"/>
          </a:xfrm>
        </p:grpSpPr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576" y="2688"/>
              <a:ext cx="2469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is normally given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= 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out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 + total losses</a:t>
              </a:r>
            </a:p>
            <a:p>
              <a:pPr eaLnBrk="0" hangingPunct="0">
                <a:defRPr/>
              </a:pP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Where,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ca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=armature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cf 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=field copper loss</a:t>
              </a:r>
            </a:p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	P=stray, mech etc </a:t>
              </a:r>
            </a:p>
          </p:txBody>
        </p:sp>
        <p:graphicFrame>
          <p:nvGraphicFramePr>
            <p:cNvPr id="16402" name="Object 5"/>
            <p:cNvGraphicFramePr>
              <a:graphicFrameLocks noChangeAspect="1"/>
            </p:cNvGraphicFramePr>
            <p:nvPr/>
          </p:nvGraphicFramePr>
          <p:xfrm>
            <a:off x="3460" y="2544"/>
            <a:ext cx="2096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7" name="Equation" r:id="rId3" imgW="2349500" imgH="1955800" progId="Equation.3">
                    <p:embed/>
                  </p:oleObj>
                </mc:Choice>
                <mc:Fallback>
                  <p:oleObj name="Equation" r:id="rId3" imgW="2349500" imgH="195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2544"/>
                          <a:ext cx="2096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2" name="Text Box 6"/>
            <p:cNvSpPr txBox="1">
              <a:spLocks noChangeArrowheads="1"/>
            </p:cNvSpPr>
            <p:nvPr/>
          </p:nvSpPr>
          <p:spPr bwMode="auto">
            <a:xfrm>
              <a:off x="576" y="4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E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6388" name="Group 20"/>
          <p:cNvGrpSpPr>
            <a:grpSpLocks/>
          </p:cNvGrpSpPr>
          <p:nvPr/>
        </p:nvGrpSpPr>
        <p:grpSpPr bwMode="auto">
          <a:xfrm>
            <a:off x="1447800" y="1066800"/>
            <a:ext cx="5962650" cy="1828800"/>
            <a:chOff x="468" y="1440"/>
            <a:chExt cx="3756" cy="1152"/>
          </a:xfrm>
        </p:grpSpPr>
        <p:sp>
          <p:nvSpPr>
            <p:cNvPr id="16389" name="Freeform 8"/>
            <p:cNvSpPr>
              <a:spLocks/>
            </p:cNvSpPr>
            <p:nvPr/>
          </p:nvSpPr>
          <p:spPr bwMode="auto">
            <a:xfrm>
              <a:off x="737" y="2021"/>
              <a:ext cx="3187" cy="7"/>
            </a:xfrm>
            <a:custGeom>
              <a:avLst/>
              <a:gdLst>
                <a:gd name="T0" fmla="*/ 0 w 3187"/>
                <a:gd name="T1" fmla="*/ 0 h 7"/>
                <a:gd name="T2" fmla="*/ 3187 w 3187"/>
                <a:gd name="T3" fmla="*/ 7 h 7"/>
                <a:gd name="T4" fmla="*/ 0 60000 65536"/>
                <a:gd name="T5" fmla="*/ 0 60000 65536"/>
                <a:gd name="T6" fmla="*/ 0 w 3187"/>
                <a:gd name="T7" fmla="*/ 0 h 7"/>
                <a:gd name="T8" fmla="*/ 3187 w 3187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7" h="7">
                  <a:moveTo>
                    <a:pt x="0" y="0"/>
                  </a:moveTo>
                  <a:lnTo>
                    <a:pt x="3187" y="7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0" name="Freeform 9"/>
            <p:cNvSpPr>
              <a:spLocks/>
            </p:cNvSpPr>
            <p:nvPr/>
          </p:nvSpPr>
          <p:spPr bwMode="auto">
            <a:xfrm>
              <a:off x="1152" y="1675"/>
              <a:ext cx="261" cy="352"/>
            </a:xfrm>
            <a:custGeom>
              <a:avLst/>
              <a:gdLst>
                <a:gd name="T0" fmla="*/ 0 w 343"/>
                <a:gd name="T1" fmla="*/ 44 h 533"/>
                <a:gd name="T2" fmla="*/ 67 w 343"/>
                <a:gd name="T3" fmla="*/ 0 h 533"/>
                <a:gd name="T4" fmla="*/ 0 60000 65536"/>
                <a:gd name="T5" fmla="*/ 0 60000 65536"/>
                <a:gd name="T6" fmla="*/ 0 w 343"/>
                <a:gd name="T7" fmla="*/ 0 h 533"/>
                <a:gd name="T8" fmla="*/ 343 w 343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3" h="533">
                  <a:moveTo>
                    <a:pt x="0" y="533"/>
                  </a:moveTo>
                  <a:lnTo>
                    <a:pt x="343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1" name="Freeform 10"/>
            <p:cNvSpPr>
              <a:spLocks/>
            </p:cNvSpPr>
            <p:nvPr/>
          </p:nvSpPr>
          <p:spPr bwMode="auto">
            <a:xfrm>
              <a:off x="1584" y="2027"/>
              <a:ext cx="317" cy="385"/>
            </a:xfrm>
            <a:custGeom>
              <a:avLst/>
              <a:gdLst>
                <a:gd name="T0" fmla="*/ 0 w 418"/>
                <a:gd name="T1" fmla="*/ 0 h 583"/>
                <a:gd name="T2" fmla="*/ 80 w 418"/>
                <a:gd name="T3" fmla="*/ 48 h 583"/>
                <a:gd name="T4" fmla="*/ 0 60000 65536"/>
                <a:gd name="T5" fmla="*/ 0 60000 65536"/>
                <a:gd name="T6" fmla="*/ 0 w 418"/>
                <a:gd name="T7" fmla="*/ 0 h 583"/>
                <a:gd name="T8" fmla="*/ 418 w 418"/>
                <a:gd name="T9" fmla="*/ 583 h 5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583">
                  <a:moveTo>
                    <a:pt x="0" y="0"/>
                  </a:moveTo>
                  <a:lnTo>
                    <a:pt x="418" y="583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2" name="Freeform 11"/>
            <p:cNvSpPr>
              <a:spLocks/>
            </p:cNvSpPr>
            <p:nvPr/>
          </p:nvSpPr>
          <p:spPr bwMode="auto">
            <a:xfrm>
              <a:off x="2112" y="1699"/>
              <a:ext cx="247" cy="328"/>
            </a:xfrm>
            <a:custGeom>
              <a:avLst/>
              <a:gdLst>
                <a:gd name="T0" fmla="*/ 0 w 325"/>
                <a:gd name="T1" fmla="*/ 42 h 496"/>
                <a:gd name="T2" fmla="*/ 63 w 325"/>
                <a:gd name="T3" fmla="*/ 0 h 496"/>
                <a:gd name="T4" fmla="*/ 0 60000 65536"/>
                <a:gd name="T5" fmla="*/ 0 60000 65536"/>
                <a:gd name="T6" fmla="*/ 0 w 325"/>
                <a:gd name="T7" fmla="*/ 0 h 496"/>
                <a:gd name="T8" fmla="*/ 325 w 325"/>
                <a:gd name="T9" fmla="*/ 496 h 4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5" h="496">
                  <a:moveTo>
                    <a:pt x="0" y="496"/>
                  </a:moveTo>
                  <a:lnTo>
                    <a:pt x="325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908" name="Text Box 12"/>
            <p:cNvSpPr txBox="1">
              <a:spLocks noChangeArrowheads="1"/>
            </p:cNvSpPr>
            <p:nvPr/>
          </p:nvSpPr>
          <p:spPr bwMode="auto">
            <a:xfrm>
              <a:off x="3408" y="148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</a:t>
              </a:r>
            </a:p>
          </p:txBody>
        </p:sp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3862" y="1776"/>
              <a:ext cx="3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</a:t>
              </a:r>
            </a:p>
          </p:txBody>
        </p:sp>
        <p:sp>
          <p:nvSpPr>
            <p:cNvPr id="80910" name="Text Box 14"/>
            <p:cNvSpPr txBox="1">
              <a:spLocks noChangeArrowheads="1"/>
            </p:cNvSpPr>
            <p:nvPr/>
          </p:nvSpPr>
          <p:spPr bwMode="auto">
            <a:xfrm>
              <a:off x="468" y="1776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=V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</a:p>
          </p:txBody>
        </p:sp>
        <p:sp>
          <p:nvSpPr>
            <p:cNvPr id="80911" name="Text Box 15"/>
            <p:cNvSpPr txBox="1">
              <a:spLocks noChangeArrowheads="1"/>
            </p:cNvSpPr>
            <p:nvPr/>
          </p:nvSpPr>
          <p:spPr bwMode="auto">
            <a:xfrm>
              <a:off x="1152" y="1440"/>
              <a:ext cx="7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1632" y="2361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cf1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f1</a:t>
              </a:r>
            </a:p>
          </p:txBody>
        </p:sp>
        <p:sp>
          <p:nvSpPr>
            <p:cNvPr id="16398" name="Text Box 17"/>
            <p:cNvSpPr txBox="1">
              <a:spLocks noChangeArrowheads="1"/>
            </p:cNvSpPr>
            <p:nvPr/>
          </p:nvSpPr>
          <p:spPr bwMode="auto">
            <a:xfrm>
              <a:off x="2688" y="1776"/>
              <a:ext cx="2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/>
                <a:t>P</a:t>
              </a:r>
              <a:r>
                <a:rPr lang="en-US" b="1" baseline="-25000"/>
                <a:t>m</a:t>
              </a:r>
            </a:p>
          </p:txBody>
        </p:sp>
        <p:sp>
          <p:nvSpPr>
            <p:cNvPr id="16399" name="Freeform 18"/>
            <p:cNvSpPr>
              <a:spLocks/>
            </p:cNvSpPr>
            <p:nvPr/>
          </p:nvSpPr>
          <p:spPr bwMode="auto">
            <a:xfrm>
              <a:off x="3223" y="1699"/>
              <a:ext cx="247" cy="328"/>
            </a:xfrm>
            <a:custGeom>
              <a:avLst/>
              <a:gdLst>
                <a:gd name="T0" fmla="*/ 0 w 325"/>
                <a:gd name="T1" fmla="*/ 42 h 496"/>
                <a:gd name="T2" fmla="*/ 63 w 325"/>
                <a:gd name="T3" fmla="*/ 0 h 496"/>
                <a:gd name="T4" fmla="*/ 0 60000 65536"/>
                <a:gd name="T5" fmla="*/ 0 60000 65536"/>
                <a:gd name="T6" fmla="*/ 0 w 325"/>
                <a:gd name="T7" fmla="*/ 0 h 496"/>
                <a:gd name="T8" fmla="*/ 325 w 325"/>
                <a:gd name="T9" fmla="*/ 496 h 4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5" h="496">
                  <a:moveTo>
                    <a:pt x="0" y="496"/>
                  </a:moveTo>
                  <a:lnTo>
                    <a:pt x="325" y="0"/>
                  </a:lnTo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915" name="Text Box 19"/>
            <p:cNvSpPr txBox="1">
              <a:spLocks noChangeArrowheads="1"/>
            </p:cNvSpPr>
            <p:nvPr/>
          </p:nvSpPr>
          <p:spPr bwMode="auto">
            <a:xfrm>
              <a:off x="2064" y="1440"/>
              <a:ext cx="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cf2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=i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b="1" baseline="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86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8426" y="2967335"/>
            <a:ext cx="36471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1413"/>
            <a:ext cx="7594600" cy="343058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705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/>
              <a:t>DYNAMIC BRAKING</a:t>
            </a: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76800"/>
            <a:ext cx="33528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381000" y="4724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069975"/>
          </a:xfrm>
        </p:spPr>
        <p:txBody>
          <a:bodyPr/>
          <a:lstStyle/>
          <a:p>
            <a:pPr eaLnBrk="1" hangingPunct="1"/>
            <a:r>
              <a:rPr lang="en-US" sz="3600"/>
              <a:t>DYNAMIC BRAKING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9154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6019800" y="4038600"/>
            <a:ext cx="3124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233488"/>
            <a:ext cx="8178800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MOTOR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Torque and armature current </a:t>
            </a:r>
            <a:r>
              <a:rPr lang="en-US" dirty="0"/>
              <a:t>: T</a:t>
            </a:r>
            <a:r>
              <a:rPr lang="en-US" baseline="-25000" dirty="0"/>
              <a:t>a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Electrical characteristic</a:t>
            </a:r>
          </a:p>
          <a:p>
            <a:pPr marL="623887" indent="-5143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marL="623887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Speed and armature current</a:t>
            </a:r>
            <a:r>
              <a:rPr lang="en-US" dirty="0"/>
              <a:t>: N/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623887" indent="-514350">
              <a:buFont typeface="+mj-lt"/>
              <a:buAutoNum type="arabicPeriod"/>
            </a:pPr>
            <a:endParaRPr lang="en-US" baseline="-25000" dirty="0"/>
          </a:p>
          <a:p>
            <a:pPr marL="623887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Speed and torque</a:t>
            </a:r>
            <a:r>
              <a:rPr lang="en-US" dirty="0"/>
              <a:t>: N / T</a:t>
            </a:r>
            <a:r>
              <a:rPr lang="en-US" baseline="-25000" dirty="0"/>
              <a:t>a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Mechanical characteristic</a:t>
            </a:r>
            <a:endParaRPr lang="en-US" baseline="-25000" dirty="0">
              <a:solidFill>
                <a:srgbClr val="0070C0"/>
              </a:solidFill>
            </a:endParaRPr>
          </a:p>
          <a:p>
            <a:pPr marL="623887" indent="-514350">
              <a:buFont typeface="+mj-lt"/>
              <a:buAutoNum type="arabicPeriod"/>
            </a:pPr>
            <a:endParaRPr lang="en-US" dirty="0"/>
          </a:p>
          <a:p>
            <a:pPr marL="109537" indent="0">
              <a:buNone/>
            </a:pPr>
            <a:endParaRPr lang="en-IN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8534400" y="3048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8229600" cy="1069975"/>
          </a:xfrm>
        </p:spPr>
        <p:txBody>
          <a:bodyPr/>
          <a:lstStyle/>
          <a:p>
            <a:pPr eaLnBrk="1" hangingPunct="1"/>
            <a:r>
              <a:rPr lang="en-US" sz="2800"/>
              <a:t>CHARACTERISTICS OF DC SERIES MOTOR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40464" y="1357744"/>
                <a:ext cx="4953000" cy="54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∅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∴</m:t>
                      </m:r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64" y="1357744"/>
                <a:ext cx="4953000" cy="5490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2600" y="2133600"/>
                <a:ext cx="4876800" cy="807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 ∝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IN" sz="2400" i="1" smtClean="0">
                              <a:latin typeface="Cambria Math"/>
                              <a:ea typeface="Cambria Math"/>
                            </a:rPr>
                            <m:t>∅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𝐶h𝑎𝑟𝑎𝑐𝑡𝑒𝑟𝑖𝑠𝑡𝑖𝑐𝑠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33600"/>
                <a:ext cx="4876800" cy="807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5400" y="3048000"/>
                <a:ext cx="297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𝐶h𝑎𝑟𝑎𝑐𝑡𝑒𝑟𝑖𝑠𝑡𝑖𝑐𝑠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                        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𝐶h𝑎𝑟𝑎𝑐𝑡𝑒𝑟𝑖𝑠𝑡𝑖𝑐𝑠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048000"/>
                <a:ext cx="2971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901" t="-113636" r="-118275" b="-180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6" name="Picture 8" descr="E:\2016 BM 6402\notes of lesson\unit 3\images\Characteristics of DC series mot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48110"/>
            <a:ext cx="762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sz="3200"/>
              <a:t>CHARACTERISTICS OF DC SERIES MOTOR</a:t>
            </a:r>
          </a:p>
        </p:txBody>
      </p:sp>
      <p:pic>
        <p:nvPicPr>
          <p:cNvPr id="8197" name="Picture 5" descr="E:\2016 BM 6402\notes of lesson\unit 3\images\dc-series-motor-characteristics.b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06" y="1981200"/>
            <a:ext cx="706755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68053" y="4843790"/>
                <a:ext cx="6393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𝑀𝑒𝑐h𝑎𝑛𝑖𝑐𝑎𝑙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𝐶h𝑎𝑟𝑎𝑐𝑡𝑒𝑟𝑖𝑠𝑡𝑖𝑐𝑠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53" y="4843790"/>
                <a:ext cx="63936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200"/>
              <a:t>CHARACTERISTICS OF DC SHUNT MOTOR</a:t>
            </a:r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25700"/>
            <a:ext cx="26431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49500"/>
            <a:ext cx="246380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50825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49582" y="5025239"/>
                <a:ext cx="1321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82" y="5025239"/>
                <a:ext cx="132159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7213" y="5025239"/>
                <a:ext cx="1321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∝</m:t>
                      </m:r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13" y="5025239"/>
                <a:ext cx="132159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717964"/>
                <a:ext cx="246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𝑐h𝑎𝑟𝑎𝑐𝑡𝑒𝑟𝑖𝑠𝑡𝑖𝑐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17964"/>
                <a:ext cx="246340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81133" y="1764268"/>
                <a:ext cx="246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𝑐h𝑎𝑟𝑎𝑐𝑡𝑒𝑟𝑖𝑠𝑡𝑖𝑐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3" y="1764268"/>
                <a:ext cx="24634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98010" y="1764268"/>
                <a:ext cx="246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𝑐h𝑎𝑟𝑎𝑐𝑡𝑒𝑟𝑖𝑠𝑡𝑖𝑐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0" y="1764268"/>
                <a:ext cx="246340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/>
              <a:t>COMPOUND MOTORS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8580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E:\2016 BM 6402\notes of lesson\unit 3\images\2012-dc-table-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038600"/>
            <a:ext cx="5524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1066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compound Motors               Differential – Compounded Motor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4034" name="Picture 2" descr="E:\2016 BM 6402\notes of lesson\unit 3\images\aff5325312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73970"/>
            <a:ext cx="3657600" cy="613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9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731838"/>
            <a:ext cx="9144000" cy="792162"/>
          </a:xfrm>
        </p:spPr>
        <p:txBody>
          <a:bodyPr/>
          <a:lstStyle/>
          <a:p>
            <a:pPr eaLnBrk="1" hangingPunct="1"/>
            <a:r>
              <a:rPr lang="en-US" sz="3200"/>
              <a:t>CHARACTERISTICS OF COMPOUND MOTOR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27336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00613"/>
            <a:ext cx="268922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E:\2016 BM 6402\notes of lesson\unit 3\images\Characteristics of DC compound mo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7" y="2036618"/>
            <a:ext cx="8223343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 descr="E:\2016 BM 6402\notes of lesson\unit 3\images\ccc110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09013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2016 BM 6402\notes of lesson\unit 3\images\emct_2e_2-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453687"/>
            <a:ext cx="5867401" cy="34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8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</TotalTime>
  <Words>320</Words>
  <Application>Microsoft Office PowerPoint</Application>
  <PresentationFormat>On-screen Show (4:3)</PresentationFormat>
  <Paragraphs>108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Georgia</vt:lpstr>
      <vt:lpstr>Symbol</vt:lpstr>
      <vt:lpstr>Trebuchet MS</vt:lpstr>
      <vt:lpstr>Wingdings</vt:lpstr>
      <vt:lpstr>Wingdings 2</vt:lpstr>
      <vt:lpstr>Urban</vt:lpstr>
      <vt:lpstr>Equation</vt:lpstr>
      <vt:lpstr>DC Motor  CHARACTERISTICS</vt:lpstr>
      <vt:lpstr>MOTOR CHARACTERISTICS</vt:lpstr>
      <vt:lpstr>CHARACTERISTICS OF DC SERIES MOTOR</vt:lpstr>
      <vt:lpstr>CHARACTERISTICS OF DC SERIES MOTOR</vt:lpstr>
      <vt:lpstr>CHARACTERISTICS OF DC SHUNT MOTOR</vt:lpstr>
      <vt:lpstr>COMPOUND MOTORS</vt:lpstr>
      <vt:lpstr>PowerPoint Presentation</vt:lpstr>
      <vt:lpstr>CHARACTERISTICS OF COMPOUND MOTOR</vt:lpstr>
      <vt:lpstr>PowerPoint Presentation</vt:lpstr>
      <vt:lpstr>PowerPoint Presentation</vt:lpstr>
      <vt:lpstr>POWER FLOW DIAGRAM</vt:lpstr>
      <vt:lpstr>Series Motor Power Flow Diagram</vt:lpstr>
      <vt:lpstr>Shunt Motor (power flow diagram)</vt:lpstr>
      <vt:lpstr>Compound motor (power flow diagram)</vt:lpstr>
      <vt:lpstr>PowerPoint Presentation</vt:lpstr>
      <vt:lpstr>PowerPoint Presentation</vt:lpstr>
      <vt:lpstr>DYNAMIC BRAKING</vt:lpstr>
      <vt:lpstr>DYNAMIC BRAKING</vt:lpstr>
      <vt:lpstr>PowerPoint Presentation</vt:lpstr>
    </vt:vector>
  </TitlesOfParts>
  <Company>Chandru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PandikumarM</dc:creator>
  <cp:lastModifiedBy>Alagu</cp:lastModifiedBy>
  <cp:revision>29</cp:revision>
  <dcterms:created xsi:type="dcterms:W3CDTF">2009-07-29T18:04:49Z</dcterms:created>
  <dcterms:modified xsi:type="dcterms:W3CDTF">2019-03-08T10:53:10Z</dcterms:modified>
</cp:coreProperties>
</file>