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3" r:id="rId13"/>
    <p:sldId id="269" r:id="rId14"/>
    <p:sldId id="270" r:id="rId15"/>
    <p:sldId id="272" r:id="rId16"/>
    <p:sldId id="274" r:id="rId17"/>
    <p:sldId id="275" r:id="rId18"/>
    <p:sldId id="276" r:id="rId19"/>
    <p:sldId id="277" r:id="rId20"/>
    <p:sldId id="280" r:id="rId21"/>
    <p:sldId id="281" r:id="rId22"/>
    <p:sldId id="278" r:id="rId23"/>
    <p:sldId id="279"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51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07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52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03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9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6525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8187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12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0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2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01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942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12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789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596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703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20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2/5/2019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75608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Resources : Water</a:t>
            </a:r>
          </a:p>
        </p:txBody>
      </p:sp>
      <p:sp>
        <p:nvSpPr>
          <p:cNvPr id="3" name="Subtitle 2"/>
          <p:cNvSpPr>
            <a:spLocks noGrp="1"/>
          </p:cNvSpPr>
          <p:nvPr>
            <p:ph type="subTitle" idx="1"/>
          </p:nvPr>
        </p:nvSpPr>
        <p:spPr/>
        <p:txBody>
          <a:bodyPr>
            <a:normAutofit fontScale="92500" lnSpcReduction="10000"/>
          </a:bodyPr>
          <a:lstStyle/>
          <a:p>
            <a:r>
              <a:rPr lang="en-IN" dirty="0"/>
              <a:t>By:</a:t>
            </a:r>
          </a:p>
          <a:p>
            <a:r>
              <a:rPr lang="en-IN" dirty="0"/>
              <a:t>		m . </a:t>
            </a:r>
            <a:r>
              <a:rPr lang="en-IN" dirty="0" err="1"/>
              <a:t>rahul</a:t>
            </a:r>
            <a:r>
              <a:rPr lang="en-IN" dirty="0"/>
              <a:t> ram</a:t>
            </a:r>
          </a:p>
          <a:p>
            <a:r>
              <a:rPr lang="en-IN"/>
              <a:t>                                      r </a:t>
            </a:r>
            <a:r>
              <a:rPr lang="en-IN" dirty="0"/>
              <a:t>. Nithish </a:t>
            </a:r>
            <a:r>
              <a:rPr lang="en-IN" dirty="0" err="1"/>
              <a:t>kumar</a:t>
            </a:r>
            <a:endParaRPr lang="en-IN" dirty="0"/>
          </a:p>
        </p:txBody>
      </p:sp>
    </p:spTree>
    <p:extLst>
      <p:ext uri="{BB962C8B-B14F-4D97-AF65-F5344CB8AC3E}">
        <p14:creationId xmlns:p14="http://schemas.microsoft.com/office/powerpoint/2010/main" val="1331002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normAutofit/>
          </a:bodyPr>
          <a:lstStyle/>
          <a:p>
            <a:r>
              <a:rPr lang="en-IN" sz="2400" u="sng" cap="none" dirty="0">
                <a:latin typeface="Arial" panose="020B0604020202020204" pitchFamily="34" charset="0"/>
                <a:cs typeface="Arial" panose="020B0604020202020204" pitchFamily="34" charset="0"/>
              </a:rPr>
              <a:t>Threats to Water Resource</a:t>
            </a:r>
          </a:p>
        </p:txBody>
      </p:sp>
      <p:sp>
        <p:nvSpPr>
          <p:cNvPr id="3" name="Content Placeholder 2"/>
          <p:cNvSpPr>
            <a:spLocks noGrp="1"/>
          </p:cNvSpPr>
          <p:nvPr>
            <p:ph sz="quarter" idx="13"/>
          </p:nvPr>
        </p:nvSpPr>
        <p:spPr>
          <a:xfrm>
            <a:off x="914400" y="1831515"/>
            <a:ext cx="10363826" cy="4438656"/>
          </a:xfrm>
        </p:spPr>
        <p:txBody>
          <a:bodyPr/>
          <a:lstStyle/>
          <a:p>
            <a:r>
              <a:rPr lang="en-IN" cap="none" dirty="0">
                <a:latin typeface="Arial" panose="020B0604020202020204" pitchFamily="34" charset="0"/>
                <a:cs typeface="Arial" panose="020B0604020202020204" pitchFamily="34" charset="0"/>
              </a:rPr>
              <a:t>Population Growth</a:t>
            </a:r>
          </a:p>
          <a:p>
            <a:r>
              <a:rPr lang="en-IN" cap="none" dirty="0">
                <a:latin typeface="Arial" panose="020B0604020202020204" pitchFamily="34" charset="0"/>
                <a:cs typeface="Arial" panose="020B0604020202020204" pitchFamily="34" charset="0"/>
              </a:rPr>
              <a:t>Water Pollution</a:t>
            </a:r>
          </a:p>
          <a:p>
            <a:r>
              <a:rPr lang="en-IN" cap="none" dirty="0">
                <a:latin typeface="Arial" panose="020B0604020202020204" pitchFamily="34" charset="0"/>
                <a:cs typeface="Arial" panose="020B0604020202020204" pitchFamily="34" charset="0"/>
              </a:rPr>
              <a:t>Rapid Urbanisation</a:t>
            </a:r>
          </a:p>
          <a:p>
            <a:r>
              <a:rPr lang="en-IN" cap="none" dirty="0">
                <a:latin typeface="Arial" panose="020B0604020202020204" pitchFamily="34" charset="0"/>
                <a:cs typeface="Arial" panose="020B0604020202020204" pitchFamily="34" charset="0"/>
              </a:rPr>
              <a:t>Depletion of Aquifers</a:t>
            </a:r>
          </a:p>
          <a:p>
            <a:r>
              <a:rPr lang="en-IN" cap="none" dirty="0">
                <a:latin typeface="Arial" panose="020B0604020202020204" pitchFamily="34" charset="0"/>
                <a:cs typeface="Arial" panose="020B0604020202020204" pitchFamily="34" charset="0"/>
              </a:rPr>
              <a:t>Climate Change</a:t>
            </a:r>
          </a:p>
        </p:txBody>
      </p:sp>
    </p:spTree>
    <p:extLst>
      <p:ext uri="{BB962C8B-B14F-4D97-AF65-F5344CB8AC3E}">
        <p14:creationId xmlns:p14="http://schemas.microsoft.com/office/powerpoint/2010/main" val="412078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774" y="609600"/>
            <a:ext cx="5934969" cy="709749"/>
          </a:xfrm>
        </p:spPr>
        <p:txBody>
          <a:bodyPr>
            <a:normAutofit/>
          </a:bodyPr>
          <a:lstStyle/>
          <a:p>
            <a:r>
              <a:rPr lang="en-IN" sz="2400" u="sng" cap="none" dirty="0">
                <a:latin typeface="Arial" panose="020B0604020202020204" pitchFamily="34" charset="0"/>
                <a:cs typeface="Arial" panose="020B0604020202020204" pitchFamily="34" charset="0"/>
              </a:rPr>
              <a:t>Population Growth</a:t>
            </a:r>
          </a:p>
        </p:txBody>
      </p:sp>
      <p:pic>
        <p:nvPicPr>
          <p:cNvPr id="13" name="Picture Placeholder 12"/>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980666" y="1443573"/>
            <a:ext cx="3952946" cy="4010044"/>
          </a:xfrm>
        </p:spPr>
      </p:pic>
      <p:sp>
        <p:nvSpPr>
          <p:cNvPr id="4" name="Text Placeholder 3"/>
          <p:cNvSpPr>
            <a:spLocks noGrp="1"/>
          </p:cNvSpPr>
          <p:nvPr>
            <p:ph type="body" sz="half" idx="2"/>
          </p:nvPr>
        </p:nvSpPr>
        <p:spPr>
          <a:xfrm>
            <a:off x="913774" y="1891937"/>
            <a:ext cx="5526215" cy="4495799"/>
          </a:xfrm>
        </p:spPr>
        <p:txBody>
          <a:bodyPr>
            <a:noAutofit/>
          </a:bodyPr>
          <a:lstStyle/>
          <a:p>
            <a:pPr marL="285750" indent="-285750" algn="l">
              <a:buFont typeface="Arial" panose="020B0604020202020204" pitchFamily="34" charset="0"/>
              <a:buChar char="•"/>
            </a:pPr>
            <a:r>
              <a:rPr lang="en-IN" sz="1800" cap="none" dirty="0" smtClean="0">
                <a:latin typeface="Arial" panose="020B0604020202020204" pitchFamily="34" charset="0"/>
                <a:cs typeface="Arial" panose="020B0604020202020204" pitchFamily="34" charset="0"/>
              </a:rPr>
              <a:t>In </a:t>
            </a:r>
            <a:r>
              <a:rPr lang="en-IN" sz="1800" cap="none" dirty="0">
                <a:latin typeface="Arial" panose="020B0604020202020204" pitchFamily="34" charset="0"/>
                <a:cs typeface="Arial" panose="020B0604020202020204" pitchFamily="34" charset="0"/>
              </a:rPr>
              <a:t>2000, the world population was 6.2 billion. The UN estimates that by 2050 there will be an additional 3.5 billion people with most of the growth in developing countries that already suffer water stress</a:t>
            </a:r>
            <a:r>
              <a:rPr lang="en-IN" sz="1800" cap="none" dirty="0" smtClean="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T</a:t>
            </a:r>
            <a:r>
              <a:rPr lang="en-IN" sz="1800" cap="none" dirty="0" smtClean="0">
                <a:latin typeface="Arial" panose="020B0604020202020204" pitchFamily="34" charset="0"/>
                <a:cs typeface="Arial" panose="020B0604020202020204" pitchFamily="34" charset="0"/>
              </a:rPr>
              <a:t>hus</a:t>
            </a:r>
            <a:r>
              <a:rPr lang="en-IN" sz="1800" cap="none" dirty="0">
                <a:latin typeface="Arial" panose="020B0604020202020204" pitchFamily="34" charset="0"/>
                <a:cs typeface="Arial" panose="020B0604020202020204" pitchFamily="34" charset="0"/>
              </a:rPr>
              <a:t>, water demand will increase unless there are corresponding increases in water conservation and recycling of this vital resource. </a:t>
            </a:r>
            <a:endParaRPr lang="en-IN" sz="1800" cap="none" dirty="0" smtClean="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a:t>
            </a:r>
            <a:r>
              <a:rPr lang="en-IN" sz="1800" cap="none" dirty="0" smtClean="0">
                <a:latin typeface="Arial" panose="020B0604020202020204" pitchFamily="34" charset="0"/>
                <a:cs typeface="Arial" panose="020B0604020202020204" pitchFamily="34" charset="0"/>
              </a:rPr>
              <a:t>n </a:t>
            </a:r>
            <a:r>
              <a:rPr lang="en-IN" sz="1800" cap="none" dirty="0">
                <a:latin typeface="Arial" panose="020B0604020202020204" pitchFamily="34" charset="0"/>
                <a:cs typeface="Arial" panose="020B0604020202020204" pitchFamily="34" charset="0"/>
              </a:rPr>
              <a:t>building on the data presented here by the UN, the world bank goes on to explain that access to water for producing food will be one of the main challenges in the decades to come.</a:t>
            </a:r>
          </a:p>
        </p:txBody>
      </p:sp>
    </p:spTree>
    <p:extLst>
      <p:ext uri="{BB962C8B-B14F-4D97-AF65-F5344CB8AC3E}">
        <p14:creationId xmlns:p14="http://schemas.microsoft.com/office/powerpoint/2010/main" val="322290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774" y="609600"/>
            <a:ext cx="5934969" cy="709749"/>
          </a:xfrm>
        </p:spPr>
        <p:txBody>
          <a:bodyPr>
            <a:normAutofit/>
          </a:bodyPr>
          <a:lstStyle/>
          <a:p>
            <a:r>
              <a:rPr lang="en-IN" sz="2400" u="sng" cap="none" dirty="0">
                <a:latin typeface="Arial" panose="020B0604020202020204" pitchFamily="34" charset="0"/>
                <a:cs typeface="Arial" panose="020B0604020202020204" pitchFamily="34" charset="0"/>
              </a:rPr>
              <a:t>Water pollution</a:t>
            </a:r>
          </a:p>
        </p:txBody>
      </p:sp>
      <p:pic>
        <p:nvPicPr>
          <p:cNvPr id="2" name="Picture Placeholder 1"/>
          <p:cNvPicPr>
            <a:picLocks noGrp="1" noChangeAspect="1"/>
          </p:cNvPicPr>
          <p:nvPr>
            <p:ph type="pic" idx="1"/>
          </p:nvPr>
        </p:nvPicPr>
        <p:blipFill>
          <a:blip r:embed="rId2">
            <a:extLst>
              <a:ext uri="{28A0092B-C50C-407E-A947-70E740481C1C}">
                <a14:useLocalDpi xmlns:a14="http://schemas.microsoft.com/office/drawing/2010/main" val="0"/>
              </a:ext>
            </a:extLst>
          </a:blip>
          <a:srcRect l="30363" r="30363"/>
          <a:stretch>
            <a:fillRect/>
          </a:stretch>
        </p:blipFill>
        <p:spPr>
          <a:xfrm>
            <a:off x="7529305" y="1005839"/>
            <a:ext cx="3587393" cy="4794070"/>
          </a:xfrm>
        </p:spPr>
      </p:pic>
      <p:sp>
        <p:nvSpPr>
          <p:cNvPr id="4" name="Text Placeholder 3"/>
          <p:cNvSpPr>
            <a:spLocks noGrp="1"/>
          </p:cNvSpPr>
          <p:nvPr>
            <p:ph type="body" sz="half" idx="2"/>
          </p:nvPr>
        </p:nvSpPr>
        <p:spPr>
          <a:xfrm>
            <a:off x="913774" y="1617617"/>
            <a:ext cx="6323049" cy="4717869"/>
          </a:xfrm>
        </p:spPr>
        <p:txBody>
          <a:bodyPr>
            <a:noAutofit/>
          </a:bodyPr>
          <a:lstStyle/>
          <a:p>
            <a:pPr marL="285750" indent="-285750" algn="l">
              <a:buFont typeface="Arial" panose="020B0604020202020204" pitchFamily="34" charset="0"/>
              <a:buChar char="•"/>
            </a:pPr>
            <a:r>
              <a:rPr lang="en-IN" sz="1800" b="1" cap="none" dirty="0">
                <a:latin typeface="Arial" panose="020B0604020202020204" pitchFamily="34" charset="0"/>
                <a:cs typeface="Arial" panose="020B0604020202020204" pitchFamily="34" charset="0"/>
              </a:rPr>
              <a:t>Water pollution</a:t>
            </a:r>
            <a:r>
              <a:rPr lang="en-IN" sz="1800" cap="none" dirty="0">
                <a:latin typeface="Arial" panose="020B0604020202020204" pitchFamily="34" charset="0"/>
                <a:cs typeface="Arial" panose="020B0604020202020204" pitchFamily="34" charset="0"/>
              </a:rPr>
              <a:t> is the contamination of water bodies, usually as a result of human activities. Water bodies includes lakes, rivers, oceans, aquifers and groundwater.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Water pollution results when contaminants are introduced into the natural environment. For example, releasing inadequately treated wastewater into natural water bodies can lead to degradation of aquatic ecosystems.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They may use the same polluted river water for drinking or bathing or irrigation. Water pollution is the leading worldwide cause of death and disease, e.g. Due to water-borne diseases.</a:t>
            </a:r>
          </a:p>
        </p:txBody>
      </p:sp>
    </p:spTree>
    <p:extLst>
      <p:ext uri="{BB962C8B-B14F-4D97-AF65-F5344CB8AC3E}">
        <p14:creationId xmlns:p14="http://schemas.microsoft.com/office/powerpoint/2010/main" val="341180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1603" y="123403"/>
            <a:ext cx="5934969" cy="709749"/>
          </a:xfrm>
        </p:spPr>
        <p:txBody>
          <a:bodyPr>
            <a:normAutofit/>
          </a:bodyPr>
          <a:lstStyle/>
          <a:p>
            <a:r>
              <a:rPr lang="en-IN" sz="2400" u="sng" cap="none" dirty="0">
                <a:latin typeface="Arial" panose="020B0604020202020204" pitchFamily="34" charset="0"/>
                <a:cs typeface="Arial" panose="020B0604020202020204" pitchFamily="34" charset="0"/>
              </a:rPr>
              <a:t>Rapid </a:t>
            </a:r>
            <a:r>
              <a:rPr lang="en-IN" sz="2400" u="sng" cap="none" dirty="0" smtClean="0">
                <a:latin typeface="Arial" panose="020B0604020202020204" pitchFamily="34" charset="0"/>
                <a:cs typeface="Arial" panose="020B0604020202020204" pitchFamily="34" charset="0"/>
              </a:rPr>
              <a:t>Urbanization</a:t>
            </a:r>
            <a:endParaRPr lang="en-IN" sz="2400" u="sng" cap="none" dirty="0">
              <a:latin typeface="Arial" panose="020B0604020202020204" pitchFamily="34" charset="0"/>
              <a:cs typeface="Arial" panose="020B0604020202020204" pitchFamily="34"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9509" r="19509"/>
          <a:stretch>
            <a:fillRect/>
          </a:stretch>
        </p:blipFill>
        <p:spPr>
          <a:xfrm>
            <a:off x="7697829" y="1330235"/>
            <a:ext cx="3888926" cy="4243265"/>
          </a:xfrm>
        </p:spPr>
      </p:pic>
      <p:sp>
        <p:nvSpPr>
          <p:cNvPr id="4" name="Text Placeholder 3"/>
          <p:cNvSpPr>
            <a:spLocks noGrp="1"/>
          </p:cNvSpPr>
          <p:nvPr>
            <p:ph type="body" sz="half" idx="2"/>
          </p:nvPr>
        </p:nvSpPr>
        <p:spPr>
          <a:xfrm>
            <a:off x="809270" y="1003664"/>
            <a:ext cx="6453678" cy="5527764"/>
          </a:xfrm>
        </p:spPr>
        <p:txBody>
          <a:bodyPr>
            <a:noAutofit/>
          </a:bodyPr>
          <a:lstStyle/>
          <a:p>
            <a:pPr marL="285750" indent="-285750" algn="l">
              <a:buFont typeface="Arial" panose="020B0604020202020204" pitchFamily="34" charset="0"/>
              <a:buChar char="•"/>
            </a:pPr>
            <a:r>
              <a:rPr lang="en-IN" sz="1800" b="1" cap="none" dirty="0" smtClean="0">
                <a:latin typeface="Arial" panose="020B0604020202020204" pitchFamily="34" charset="0"/>
                <a:cs typeface="Arial" panose="020B0604020202020204" pitchFamily="34" charset="0"/>
              </a:rPr>
              <a:t>Urbanization</a:t>
            </a:r>
            <a:r>
              <a:rPr lang="en-IN" sz="1800" cap="none" dirty="0" smtClean="0">
                <a:latin typeface="Arial" panose="020B0604020202020204" pitchFamily="34" charset="0"/>
                <a:cs typeface="Arial" panose="020B0604020202020204" pitchFamily="34" charset="0"/>
              </a:rPr>
              <a:t>-The process of becoming more like a city</a:t>
            </a:r>
          </a:p>
          <a:p>
            <a:pPr marL="285750" indent="-285750" algn="l">
              <a:buFont typeface="Arial" panose="020B0604020202020204" pitchFamily="34" charset="0"/>
              <a:buChar char="•"/>
            </a:pPr>
            <a:r>
              <a:rPr lang="en-IN" sz="1800" cap="none" dirty="0" smtClean="0">
                <a:latin typeface="Arial" panose="020B0604020202020204" pitchFamily="34" charset="0"/>
                <a:cs typeface="Arial" panose="020B0604020202020204" pitchFamily="34" charset="0"/>
              </a:rPr>
              <a:t> The </a:t>
            </a:r>
            <a:r>
              <a:rPr lang="en-IN" sz="1800" cap="none" dirty="0">
                <a:latin typeface="Arial" panose="020B0604020202020204" pitchFamily="34" charset="0"/>
                <a:cs typeface="Arial" panose="020B0604020202020204" pitchFamily="34" charset="0"/>
              </a:rPr>
              <a:t>trend towards urbanization is accelerating. Small private wells and septic tanks that work well in low-density communities are not feasible within high-density urban areas.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 Urbanization requires significant investment in water infrastructure in order to deliver water to individuals and to process the concentrations of wastewater – both from individuals and from business. These polluted and contaminated waters must be treated or they pose unacceptable public health risks.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In 60% of </a:t>
            </a:r>
            <a:r>
              <a:rPr lang="en-IN" sz="1800" cap="none" dirty="0" err="1">
                <a:latin typeface="Arial" panose="020B0604020202020204" pitchFamily="34" charset="0"/>
                <a:cs typeface="Arial" panose="020B0604020202020204" pitchFamily="34" charset="0"/>
              </a:rPr>
              <a:t>european</a:t>
            </a:r>
            <a:r>
              <a:rPr lang="en-IN" sz="1800" cap="none" dirty="0">
                <a:latin typeface="Arial" panose="020B0604020202020204" pitchFamily="34" charset="0"/>
                <a:cs typeface="Arial" panose="020B0604020202020204" pitchFamily="34" charset="0"/>
              </a:rPr>
              <a:t> cities with more than 100,000 people, groundwater is being used at a faster rate than it can be replenished, even if some water remains available, it costs increasingly more to capture it.</a:t>
            </a:r>
          </a:p>
          <a:p>
            <a:pPr algn="l"/>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8115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0414" y="361406"/>
            <a:ext cx="5934969" cy="709749"/>
          </a:xfrm>
        </p:spPr>
        <p:txBody>
          <a:bodyPr>
            <a:normAutofit/>
          </a:bodyPr>
          <a:lstStyle/>
          <a:p>
            <a:r>
              <a:rPr lang="en-IN" sz="2400" u="sng" cap="none" dirty="0">
                <a:latin typeface="Arial" panose="020B0604020202020204" pitchFamily="34" charset="0"/>
                <a:cs typeface="Arial" panose="020B0604020202020204" pitchFamily="34" charset="0"/>
              </a:rPr>
              <a:t>Depletion of Aquifers</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2590" r="22590"/>
          <a:stretch>
            <a:fillRect/>
          </a:stretch>
        </p:blipFill>
        <p:spPr>
          <a:xfrm>
            <a:off x="7145383" y="1319349"/>
            <a:ext cx="3705134" cy="3801810"/>
          </a:xfrm>
        </p:spPr>
      </p:pic>
      <p:sp>
        <p:nvSpPr>
          <p:cNvPr id="4" name="Text Placeholder 3"/>
          <p:cNvSpPr>
            <a:spLocks noGrp="1"/>
          </p:cNvSpPr>
          <p:nvPr>
            <p:ph type="body" sz="half" idx="2"/>
          </p:nvPr>
        </p:nvSpPr>
        <p:spPr>
          <a:xfrm>
            <a:off x="639454" y="1319349"/>
            <a:ext cx="5983413" cy="4613366"/>
          </a:xfrm>
        </p:spPr>
        <p:txBody>
          <a:bodyPr>
            <a:noAutofit/>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Due to the expanding human population, competition for water is growing such that many of the world's major aquifers are becoming depleted.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This is due both for direct human consumption as well as agricultural irrigation by groundwater. Millions of pumps of all sizes are currently extracting groundwater throughout the world.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Irrigation in dry areas such as northern china, </a:t>
            </a:r>
            <a:r>
              <a:rPr lang="en-IN" sz="1800" cap="none" dirty="0" err="1">
                <a:latin typeface="Arial" panose="020B0604020202020204" pitchFamily="34" charset="0"/>
                <a:cs typeface="Arial" panose="020B0604020202020204" pitchFamily="34" charset="0"/>
              </a:rPr>
              <a:t>nepal</a:t>
            </a:r>
            <a:r>
              <a:rPr lang="en-IN" sz="1800" cap="none" dirty="0">
                <a:latin typeface="Arial" panose="020B0604020202020204" pitchFamily="34" charset="0"/>
                <a:cs typeface="Arial" panose="020B0604020202020204" pitchFamily="34" charset="0"/>
              </a:rPr>
              <a:t> and </a:t>
            </a:r>
            <a:r>
              <a:rPr lang="en-IN" sz="1800" cap="none" dirty="0" err="1">
                <a:latin typeface="Arial" panose="020B0604020202020204" pitchFamily="34" charset="0"/>
                <a:cs typeface="Arial" panose="020B0604020202020204" pitchFamily="34" charset="0"/>
              </a:rPr>
              <a:t>india</a:t>
            </a:r>
            <a:r>
              <a:rPr lang="en-IN" sz="1800" cap="none" dirty="0">
                <a:latin typeface="Arial" panose="020B0604020202020204" pitchFamily="34" charset="0"/>
                <a:cs typeface="Arial" panose="020B0604020202020204" pitchFamily="34" charset="0"/>
              </a:rPr>
              <a:t> is supplied by groundwater, and is being extracted at an unsustainable rate. Cities that have experienced aquifer drops between 10 and 50 meters include </a:t>
            </a:r>
            <a:r>
              <a:rPr lang="en-IN" sz="1800" cap="none" dirty="0" err="1">
                <a:latin typeface="Arial" panose="020B0604020202020204" pitchFamily="34" charset="0"/>
                <a:cs typeface="Arial" panose="020B0604020202020204" pitchFamily="34" charset="0"/>
              </a:rPr>
              <a:t>mexico</a:t>
            </a:r>
            <a:r>
              <a:rPr lang="en-IN" sz="1800" cap="none" dirty="0">
                <a:latin typeface="Arial" panose="020B0604020202020204" pitchFamily="34" charset="0"/>
                <a:cs typeface="Arial" panose="020B0604020202020204" pitchFamily="34" charset="0"/>
              </a:rPr>
              <a:t> city, </a:t>
            </a:r>
            <a:r>
              <a:rPr lang="en-IN" sz="1800" cap="none" dirty="0" err="1">
                <a:latin typeface="Arial" panose="020B0604020202020204" pitchFamily="34" charset="0"/>
                <a:cs typeface="Arial" panose="020B0604020202020204" pitchFamily="34" charset="0"/>
              </a:rPr>
              <a:t>bangkok</a:t>
            </a:r>
            <a:r>
              <a:rPr lang="en-IN" sz="1800" cap="none" dirty="0">
                <a:latin typeface="Arial" panose="020B0604020202020204" pitchFamily="34" charset="0"/>
                <a:cs typeface="Arial" panose="020B0604020202020204" pitchFamily="34" charset="0"/>
              </a:rPr>
              <a:t>, </a:t>
            </a:r>
            <a:r>
              <a:rPr lang="en-IN" sz="1800" cap="none" dirty="0" err="1">
                <a:latin typeface="Arial" panose="020B0604020202020204" pitchFamily="34" charset="0"/>
                <a:cs typeface="Arial" panose="020B0604020202020204" pitchFamily="34" charset="0"/>
              </a:rPr>
              <a:t>beijing</a:t>
            </a:r>
            <a:r>
              <a:rPr lang="en-IN" sz="1800" cap="none" dirty="0">
                <a:latin typeface="Arial" panose="020B0604020202020204" pitchFamily="34" charset="0"/>
                <a:cs typeface="Arial" panose="020B0604020202020204" pitchFamily="34" charset="0"/>
              </a:rPr>
              <a:t>, madras and shanghai.</a:t>
            </a:r>
          </a:p>
        </p:txBody>
      </p:sp>
    </p:spTree>
    <p:extLst>
      <p:ext uri="{BB962C8B-B14F-4D97-AF65-F5344CB8AC3E}">
        <p14:creationId xmlns:p14="http://schemas.microsoft.com/office/powerpoint/2010/main" val="41200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6682" y="254725"/>
            <a:ext cx="5421712" cy="709749"/>
          </a:xfrm>
        </p:spPr>
        <p:txBody>
          <a:bodyPr>
            <a:normAutofit/>
          </a:bodyPr>
          <a:lstStyle/>
          <a:p>
            <a:r>
              <a:rPr lang="en-IN" sz="2400" u="sng" cap="none" dirty="0">
                <a:latin typeface="Arial" panose="020B0604020202020204" pitchFamily="34" charset="0"/>
                <a:cs typeface="Arial" panose="020B0604020202020204" pitchFamily="34" charset="0"/>
              </a:rPr>
              <a:t>Climate change</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23305" r="23305"/>
          <a:stretch>
            <a:fillRect/>
          </a:stretch>
        </p:blipFill>
        <p:spPr>
          <a:xfrm>
            <a:off x="6995840" y="1461588"/>
            <a:ext cx="3981299" cy="4194629"/>
          </a:xfrm>
        </p:spPr>
      </p:pic>
      <p:sp>
        <p:nvSpPr>
          <p:cNvPr id="4" name="Text Placeholder 3"/>
          <p:cNvSpPr>
            <a:spLocks noGrp="1"/>
          </p:cNvSpPr>
          <p:nvPr>
            <p:ph type="body" sz="half" idx="2"/>
          </p:nvPr>
        </p:nvSpPr>
        <p:spPr>
          <a:xfrm>
            <a:off x="913775" y="1212672"/>
            <a:ext cx="5924619" cy="4926875"/>
          </a:xfrm>
        </p:spPr>
        <p:txBody>
          <a:bodyPr>
            <a:noAutofit/>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Climate change could have significant impacts on water resources around the world because of the close connections between the climate and hydrological cycle.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Rising temperatures will increase evaporation and lead to increases in precipitation, though there will be regional variations in rainfall. Both droughts and floods may become more frequent in different regions at different times, and dramatic changes in snowfall and snow melt are expected in mountainous areas.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Higher temperatures will also affect water quality </a:t>
            </a:r>
            <a:r>
              <a:rPr lang="en-IN" sz="1800" cap="none" dirty="0" smtClean="0">
                <a:latin typeface="Arial" panose="020B0604020202020204" pitchFamily="34" charset="0"/>
                <a:cs typeface="Arial" panose="020B0604020202020204" pitchFamily="34" charset="0"/>
              </a:rPr>
              <a:t>in various ways by enhancing eutrophication </a:t>
            </a:r>
            <a:r>
              <a:rPr lang="en-IN" sz="1800" cap="none" dirty="0" smtClean="0">
                <a:latin typeface="Arial" panose="020B0604020202020204" pitchFamily="34" charset="0"/>
                <a:cs typeface="Arial" panose="020B0604020202020204" pitchFamily="34" charset="0"/>
              </a:rPr>
              <a:t>over lakes etc</a:t>
            </a:r>
            <a:r>
              <a:rPr lang="en-IN" sz="1800" cap="none" dirty="0" smtClean="0">
                <a:latin typeface="Arial" panose="020B0604020202020204" pitchFamily="34" charset="0"/>
                <a:cs typeface="Arial" panose="020B0604020202020204" pitchFamily="34" charset="0"/>
              </a:rPr>
              <a:t>.  </a:t>
            </a:r>
            <a:endParaRPr lang="en-IN" sz="1800" cap="none" dirty="0">
              <a:latin typeface="Arial" panose="020B0604020202020204" pitchFamily="34" charset="0"/>
              <a:cs typeface="Arial" panose="020B0604020202020204" pitchFamily="34" charset="0"/>
            </a:endParaRPr>
          </a:p>
          <a:p>
            <a:pPr algn="l"/>
            <a:endParaRPr lang="en-IN" sz="1800" cap="none" dirty="0">
              <a:latin typeface="Arial" panose="020B0604020202020204" pitchFamily="34" charset="0"/>
              <a:cs typeface="Arial" panose="020B0604020202020204" pitchFamily="34" charset="0"/>
            </a:endParaRP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0604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301723"/>
          </a:xfrm>
        </p:spPr>
        <p:txBody>
          <a:bodyPr>
            <a:normAutofit/>
          </a:bodyPr>
          <a:lstStyle/>
          <a:p>
            <a:r>
              <a:rPr lang="en-IN" sz="2400" u="sng" cap="none" dirty="0">
                <a:latin typeface="Arial" panose="020B0604020202020204" pitchFamily="34" charset="0"/>
                <a:cs typeface="Arial" panose="020B0604020202020204" pitchFamily="34" charset="0"/>
              </a:rPr>
              <a:t>Aftermath of water depletion</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97438" y="2366963"/>
            <a:ext cx="8397123" cy="3424237"/>
          </a:xfrm>
        </p:spPr>
      </p:pic>
    </p:spTree>
    <p:extLst>
      <p:ext uri="{BB962C8B-B14F-4D97-AF65-F5344CB8AC3E}">
        <p14:creationId xmlns:p14="http://schemas.microsoft.com/office/powerpoint/2010/main" val="10612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1027403"/>
          </a:xfrm>
        </p:spPr>
        <p:txBody>
          <a:bodyPr>
            <a:normAutofit/>
          </a:bodyPr>
          <a:lstStyle/>
          <a:p>
            <a:r>
              <a:rPr lang="en-IN" sz="2000" cap="none" dirty="0">
                <a:latin typeface="Arial" panose="020B0604020202020204" pitchFamily="34" charset="0"/>
                <a:cs typeface="Arial" panose="020B0604020202020204" pitchFamily="34" charset="0"/>
              </a:rPr>
              <a:t>Conservation of Water Resources</a:t>
            </a:r>
          </a:p>
        </p:txBody>
      </p:sp>
      <p:sp>
        <p:nvSpPr>
          <p:cNvPr id="5" name="Content Placeholder 4"/>
          <p:cNvSpPr>
            <a:spLocks noGrp="1"/>
          </p:cNvSpPr>
          <p:nvPr>
            <p:ph sz="quarter" idx="13"/>
          </p:nvPr>
        </p:nvSpPr>
        <p:spPr>
          <a:xfrm>
            <a:off x="913774" y="1776550"/>
            <a:ext cx="10363826" cy="4014650"/>
          </a:xfrm>
        </p:spPr>
        <p:txBody>
          <a:bodyPr/>
          <a:lstStyle/>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Social Solutions</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Household Applications</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Commercial Applications</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Agricultural Application</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Water Reuse</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Rain Water Harvesting</a:t>
            </a:r>
          </a:p>
          <a:p>
            <a:pPr marL="0" indent="0">
              <a:buNone/>
            </a:pP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953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6682" y="254725"/>
            <a:ext cx="5421712" cy="709749"/>
          </a:xfrm>
        </p:spPr>
        <p:txBody>
          <a:bodyPr>
            <a:normAutofit/>
          </a:bodyPr>
          <a:lstStyle/>
          <a:p>
            <a:r>
              <a:rPr lang="en-IN" sz="2400" u="sng" cap="none" dirty="0">
                <a:latin typeface="Arial" panose="020B0604020202020204" pitchFamily="34" charset="0"/>
                <a:cs typeface="Arial" panose="020B0604020202020204" pitchFamily="34" charset="0"/>
              </a:rPr>
              <a:t>Social Solutions</a:t>
            </a:r>
          </a:p>
        </p:txBody>
      </p:sp>
      <p:sp>
        <p:nvSpPr>
          <p:cNvPr id="4" name="Text Placeholder 3"/>
          <p:cNvSpPr>
            <a:spLocks noGrp="1"/>
          </p:cNvSpPr>
          <p:nvPr>
            <p:ph type="body" sz="half" idx="2"/>
          </p:nvPr>
        </p:nvSpPr>
        <p:spPr>
          <a:xfrm>
            <a:off x="600892" y="1280160"/>
            <a:ext cx="5656217" cy="5107577"/>
          </a:xfrm>
        </p:spPr>
        <p:txBody>
          <a:bodyPr>
            <a:noAutofit/>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Water conservation programs involved in social solutions are typically initiated at the local level, by either municipal water utilities or regional governments.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Common strategies includes :charging progressively higher prices as water use increases, restrictions on outdoor water use such as lawn watering and car washing.</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Cities in dry climates often requires the installation of    natural landscaping in new homes to reduce outdoor water usage. </a:t>
            </a:r>
            <a:endParaRPr lang="en-IN" sz="1800" cap="none" dirty="0" smtClean="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cap="none" dirty="0" smtClean="0">
                <a:latin typeface="Arial" panose="020B0604020202020204" pitchFamily="34" charset="0"/>
                <a:cs typeface="Arial" panose="020B0604020202020204" pitchFamily="34" charset="0"/>
              </a:rPr>
              <a:t>Installing water recycling plants , will sufficiently reduce the water needs.</a:t>
            </a:r>
            <a:endParaRPr lang="en-IN" sz="1800" cap="none" dirty="0">
              <a:latin typeface="Arial" panose="020B0604020202020204" pitchFamily="34" charset="0"/>
              <a:cs typeface="Arial" panose="020B0604020202020204" pitchFamily="34" charset="0"/>
            </a:endParaRP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l="18733" r="18733"/>
          <a:stretch>
            <a:fillRect/>
          </a:stretch>
        </p:blipFill>
        <p:spPr>
          <a:xfrm>
            <a:off x="7027815" y="1280160"/>
            <a:ext cx="4219349" cy="3787239"/>
          </a:xfrm>
        </p:spPr>
      </p:pic>
    </p:spTree>
    <p:extLst>
      <p:ext uri="{BB962C8B-B14F-4D97-AF65-F5344CB8AC3E}">
        <p14:creationId xmlns:p14="http://schemas.microsoft.com/office/powerpoint/2010/main" val="103247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6682" y="254725"/>
            <a:ext cx="5421712" cy="709749"/>
          </a:xfrm>
        </p:spPr>
        <p:txBody>
          <a:bodyPr>
            <a:normAutofit/>
          </a:bodyPr>
          <a:lstStyle/>
          <a:p>
            <a:r>
              <a:rPr lang="en-IN" sz="2400" u="sng" cap="none" dirty="0">
                <a:latin typeface="Arial" panose="020B0604020202020204" pitchFamily="34" charset="0"/>
                <a:cs typeface="Arial" panose="020B0604020202020204" pitchFamily="34" charset="0"/>
              </a:rPr>
              <a:t>Household Applications</a:t>
            </a:r>
          </a:p>
        </p:txBody>
      </p:sp>
      <p:sp>
        <p:nvSpPr>
          <p:cNvPr id="4" name="Text Placeholder 3"/>
          <p:cNvSpPr>
            <a:spLocks noGrp="1"/>
          </p:cNvSpPr>
          <p:nvPr>
            <p:ph type="body" sz="half" idx="2"/>
          </p:nvPr>
        </p:nvSpPr>
        <p:spPr>
          <a:xfrm>
            <a:off x="913775" y="1240970"/>
            <a:ext cx="4324431" cy="4650379"/>
          </a:xfrm>
        </p:spPr>
        <p:txBody>
          <a:bodyPr>
            <a:noAutofit/>
          </a:bodyPr>
          <a:lstStyle/>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Don’t seal the ground completely,</a:t>
            </a:r>
            <a:r>
              <a:rPr lang="en-IN" b="1" cap="none" dirty="0" smtClean="0">
                <a:latin typeface="Arial" panose="020B0604020202020204" pitchFamily="34" charset="0"/>
                <a:cs typeface="Arial" panose="020B0604020202020204" pitchFamily="34" charset="0"/>
              </a:rPr>
              <a:t> allow penetration of water </a:t>
            </a:r>
            <a:r>
              <a:rPr lang="en-IN" cap="none" dirty="0" smtClean="0">
                <a:latin typeface="Arial" panose="020B0604020202020204" pitchFamily="34" charset="0"/>
                <a:cs typeface="Arial" panose="020B0604020202020204" pitchFamily="34" charset="0"/>
              </a:rPr>
              <a:t>through the soil.</a:t>
            </a: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Use the right amount of water for each load of laundry.</a:t>
            </a:r>
            <a:endParaRPr lang="en-IN" u="sng" cap="none" dirty="0" smtClean="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Pick your washing machine wisely.</a:t>
            </a: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Water plants </a:t>
            </a:r>
            <a:r>
              <a:rPr lang="en-IN" cap="none" dirty="0" err="1" smtClean="0">
                <a:latin typeface="Arial" panose="020B0604020202020204" pitchFamily="34" charset="0"/>
                <a:cs typeface="Arial" panose="020B0604020202020204" pitchFamily="34" charset="0"/>
              </a:rPr>
              <a:t>wisel</a:t>
            </a:r>
            <a:r>
              <a:rPr lang="en-IN" cap="none" dirty="0" smtClean="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Check for and repair leaks.</a:t>
            </a: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Use a dishwasher..</a:t>
            </a: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Turn off the tap properly , when it is not needed.</a:t>
            </a:r>
          </a:p>
          <a:p>
            <a:pPr marL="285750" indent="-285750" algn="l">
              <a:buFont typeface="Arial" panose="020B0604020202020204" pitchFamily="34" charset="0"/>
              <a:buChar char="•"/>
            </a:pPr>
            <a:r>
              <a:rPr lang="en-IN" cap="none" dirty="0" smtClean="0">
                <a:latin typeface="Arial" panose="020B0604020202020204" pitchFamily="34" charset="0"/>
                <a:cs typeface="Arial" panose="020B0604020202020204" pitchFamily="34" charset="0"/>
              </a:rPr>
              <a:t>Manage outdoor water use.</a:t>
            </a:r>
            <a:endParaRPr lang="en-IN" sz="1800" cap="none" dirty="0">
              <a:latin typeface="Arial" panose="020B0604020202020204" pitchFamily="34" charset="0"/>
              <a:cs typeface="Arial" panose="020B0604020202020204" pitchFamily="34" charset="0"/>
            </a:endParaRP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3702" b="3702"/>
          <a:stretch>
            <a:fillRect/>
          </a:stretch>
        </p:blipFill>
        <p:spPr>
          <a:xfrm>
            <a:off x="5969726" y="1104516"/>
            <a:ext cx="5225098" cy="4016306"/>
          </a:xfrm>
        </p:spPr>
      </p:pic>
    </p:spTree>
    <p:extLst>
      <p:ext uri="{BB962C8B-B14F-4D97-AF65-F5344CB8AC3E}">
        <p14:creationId xmlns:p14="http://schemas.microsoft.com/office/powerpoint/2010/main" val="10640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cap="none" dirty="0"/>
              <a:t>CONTENTS</a:t>
            </a:r>
          </a:p>
        </p:txBody>
      </p:sp>
      <p:sp>
        <p:nvSpPr>
          <p:cNvPr id="3" name="Content Placeholder 2"/>
          <p:cNvSpPr>
            <a:spLocks noGrp="1"/>
          </p:cNvSpPr>
          <p:nvPr>
            <p:ph sz="quarter" idx="13"/>
          </p:nvPr>
        </p:nvSpPr>
        <p:spPr/>
        <p:txBody>
          <a:bodyPr/>
          <a:lstStyle/>
          <a:p>
            <a:pPr>
              <a:buFont typeface="Wingdings" panose="05000000000000000000" pitchFamily="2" charset="2"/>
              <a:buChar char="q"/>
            </a:pPr>
            <a:r>
              <a:rPr lang="en-IN" cap="none" dirty="0" smtClean="0"/>
              <a:t> Introduction</a:t>
            </a:r>
            <a:endParaRPr lang="en-IN" cap="none" dirty="0"/>
          </a:p>
          <a:p>
            <a:pPr>
              <a:buFont typeface="Wingdings" panose="05000000000000000000" pitchFamily="2" charset="2"/>
              <a:buChar char="q"/>
            </a:pPr>
            <a:r>
              <a:rPr lang="en-IN" cap="none" dirty="0" smtClean="0"/>
              <a:t> Importance </a:t>
            </a:r>
            <a:r>
              <a:rPr lang="en-IN" cap="none" dirty="0"/>
              <a:t>of Water Resource</a:t>
            </a:r>
          </a:p>
          <a:p>
            <a:pPr>
              <a:buFont typeface="Wingdings" panose="05000000000000000000" pitchFamily="2" charset="2"/>
              <a:buChar char="q"/>
            </a:pPr>
            <a:r>
              <a:rPr lang="en-IN" cap="none" dirty="0" smtClean="0"/>
              <a:t> Threats </a:t>
            </a:r>
            <a:r>
              <a:rPr lang="en-IN" cap="none" dirty="0"/>
              <a:t>to Water Resource</a:t>
            </a:r>
          </a:p>
          <a:p>
            <a:pPr>
              <a:buFont typeface="Wingdings" panose="05000000000000000000" pitchFamily="2" charset="2"/>
              <a:buChar char="q"/>
            </a:pPr>
            <a:r>
              <a:rPr lang="en-IN" cap="none" dirty="0" smtClean="0"/>
              <a:t> Conservation </a:t>
            </a:r>
            <a:r>
              <a:rPr lang="en-IN" cap="none" dirty="0"/>
              <a:t>of Water Resource</a:t>
            </a:r>
          </a:p>
          <a:p>
            <a:pPr>
              <a:buFont typeface="Wingdings" panose="05000000000000000000" pitchFamily="2" charset="2"/>
              <a:buChar char="q"/>
            </a:pPr>
            <a:r>
              <a:rPr lang="en-IN" cap="none" dirty="0" smtClean="0"/>
              <a:t> Conclusion</a:t>
            </a:r>
            <a:endParaRPr lang="en-IN" cap="none" dirty="0"/>
          </a:p>
        </p:txBody>
      </p:sp>
    </p:spTree>
    <p:extLst>
      <p:ext uri="{BB962C8B-B14F-4D97-AF65-F5344CB8AC3E}">
        <p14:creationId xmlns:p14="http://schemas.microsoft.com/office/powerpoint/2010/main" val="198381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7599" y="160338"/>
            <a:ext cx="5421712" cy="709749"/>
          </a:xfrm>
        </p:spPr>
        <p:txBody>
          <a:bodyPr>
            <a:normAutofit/>
          </a:bodyPr>
          <a:lstStyle/>
          <a:p>
            <a:r>
              <a:rPr lang="en-IN" sz="2400" u="sng" cap="none" dirty="0">
                <a:latin typeface="Arial" panose="020B0604020202020204" pitchFamily="34" charset="0"/>
                <a:cs typeface="Arial" panose="020B0604020202020204" pitchFamily="34" charset="0"/>
              </a:rPr>
              <a:t>Commercial Applications</a:t>
            </a:r>
          </a:p>
        </p:txBody>
      </p:sp>
      <p:sp>
        <p:nvSpPr>
          <p:cNvPr id="4" name="Text Placeholder 3"/>
          <p:cNvSpPr>
            <a:spLocks noGrp="1"/>
          </p:cNvSpPr>
          <p:nvPr>
            <p:ph type="body" sz="half" idx="2"/>
          </p:nvPr>
        </p:nvSpPr>
        <p:spPr>
          <a:xfrm>
            <a:off x="155575" y="1133395"/>
            <a:ext cx="6016625" cy="4890888"/>
          </a:xfrm>
        </p:spPr>
        <p:txBody>
          <a:bodyPr>
            <a:noAutofit/>
          </a:bodyPr>
          <a:lstStyle/>
          <a:p>
            <a:pPr algn="l"/>
            <a:r>
              <a:rPr lang="en-IN" sz="1800" cap="none" dirty="0">
                <a:latin typeface="Arial" panose="020B0604020202020204" pitchFamily="34" charset="0"/>
                <a:cs typeface="Arial" panose="020B0604020202020204" pitchFamily="34" charset="0"/>
              </a:rPr>
              <a:t> Water-saving technology for businesses includes: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Waterless car washes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Infrared or foot-operated taps, which can save water by using short bursts of water for rinsing in a kitchen or bathroom</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Pressurized </a:t>
            </a:r>
            <a:r>
              <a:rPr lang="en-IN" sz="1800" cap="none" dirty="0" err="1">
                <a:latin typeface="Arial" panose="020B0604020202020204" pitchFamily="34" charset="0"/>
                <a:cs typeface="Arial" panose="020B0604020202020204" pitchFamily="34" charset="0"/>
              </a:rPr>
              <a:t>waterbrooms</a:t>
            </a:r>
            <a:r>
              <a:rPr lang="en-IN" sz="1800" cap="none" dirty="0">
                <a:latin typeface="Arial" panose="020B0604020202020204" pitchFamily="34" charset="0"/>
                <a:cs typeface="Arial" panose="020B0604020202020204" pitchFamily="34" charset="0"/>
              </a:rPr>
              <a:t>, which can be used instead of a hose to clean sidewalks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Cooling tower conductivity controllers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Water-saving steam sterilizers, for use in hospitals and health care facilities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Rain water harvesting</a:t>
            </a:r>
          </a:p>
          <a:p>
            <a:pPr marL="285750" indent="-285750" algn="l">
              <a:buFont typeface="Arial" panose="020B0604020202020204" pitchFamily="34" charset="0"/>
              <a:buChar char="•"/>
            </a:pPr>
            <a:endParaRPr lang="en-IN" sz="1800" cap="none" dirty="0">
              <a:latin typeface="Arial" panose="020B0604020202020204" pitchFamily="34" charset="0"/>
              <a:cs typeface="Arial" panose="020B0604020202020204" pitchFamily="34" charset="0"/>
            </a:endParaRP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884" b="8884"/>
          <a:stretch>
            <a:fillRect/>
          </a:stretch>
        </p:blipFill>
        <p:spPr>
          <a:xfrm>
            <a:off x="6602506" y="1337319"/>
            <a:ext cx="5028547" cy="4240035"/>
          </a:xfrm>
        </p:spPr>
      </p:pic>
    </p:spTree>
    <p:extLst>
      <p:ext uri="{BB962C8B-B14F-4D97-AF65-F5344CB8AC3E}">
        <p14:creationId xmlns:p14="http://schemas.microsoft.com/office/powerpoint/2010/main" val="129418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6682" y="254725"/>
            <a:ext cx="5421712" cy="709749"/>
          </a:xfrm>
        </p:spPr>
        <p:txBody>
          <a:bodyPr>
            <a:normAutofit/>
          </a:bodyPr>
          <a:lstStyle/>
          <a:p>
            <a:r>
              <a:rPr lang="en-IN" sz="2400" u="sng" cap="none" dirty="0">
                <a:latin typeface="Arial" panose="020B0604020202020204" pitchFamily="34" charset="0"/>
                <a:cs typeface="Arial" panose="020B0604020202020204" pitchFamily="34" charset="0"/>
              </a:rPr>
              <a:t>Agricultural Application</a:t>
            </a:r>
          </a:p>
        </p:txBody>
      </p:sp>
      <p:sp>
        <p:nvSpPr>
          <p:cNvPr id="4" name="Text Placeholder 3"/>
          <p:cNvSpPr>
            <a:spLocks noGrp="1"/>
          </p:cNvSpPr>
          <p:nvPr>
            <p:ph type="body" sz="half" idx="2"/>
          </p:nvPr>
        </p:nvSpPr>
        <p:spPr>
          <a:xfrm>
            <a:off x="913775" y="1240970"/>
            <a:ext cx="5924619" cy="5342710"/>
          </a:xfrm>
        </p:spPr>
        <p:txBody>
          <a:bodyPr>
            <a:noAutofit/>
          </a:bodyPr>
          <a:lstStyle/>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Drip Irrigation</a:t>
            </a:r>
            <a:r>
              <a:rPr lang="en-IN" sz="1800" cap="none" dirty="0">
                <a:latin typeface="Arial" panose="020B0604020202020204" pitchFamily="34" charset="0"/>
                <a:cs typeface="Arial" panose="020B0604020202020204" pitchFamily="34" charset="0"/>
              </a:rPr>
              <a:t>-water to drip slowly in the roots of the plants</a:t>
            </a:r>
          </a:p>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Capturing and Storing Water</a:t>
            </a:r>
            <a:r>
              <a:rPr lang="en-IN" sz="1800" cap="none" dirty="0">
                <a:latin typeface="Arial" panose="020B0604020202020204" pitchFamily="34" charset="0"/>
                <a:cs typeface="Arial" panose="020B0604020202020204" pitchFamily="34" charset="0"/>
              </a:rPr>
              <a:t> – that can be used while droughts.</a:t>
            </a:r>
          </a:p>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 Proper Irrigation Scheduling </a:t>
            </a:r>
            <a:r>
              <a:rPr lang="en-IN" sz="1800" cap="none" dirty="0">
                <a:latin typeface="Arial" panose="020B0604020202020204" pitchFamily="34" charset="0"/>
                <a:cs typeface="Arial" panose="020B0604020202020204" pitchFamily="34" charset="0"/>
              </a:rPr>
              <a:t>– for the efficient use of water .</a:t>
            </a:r>
          </a:p>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Drought –Tolerant Crops –</a:t>
            </a:r>
            <a:r>
              <a:rPr lang="en-IN" sz="1800" cap="none" dirty="0">
                <a:latin typeface="Arial" panose="020B0604020202020204" pitchFamily="34" charset="0"/>
                <a:cs typeface="Arial" panose="020B0604020202020204" pitchFamily="34" charset="0"/>
              </a:rPr>
              <a:t>eg:sorghum,millets,grean pea,etc</a:t>
            </a:r>
          </a:p>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Dry Farming</a:t>
            </a:r>
          </a:p>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Rotational Grazing</a:t>
            </a:r>
          </a:p>
          <a:p>
            <a:pPr marL="342900" indent="-342900" algn="l">
              <a:buFont typeface="+mj-lt"/>
              <a:buAutoNum type="arabicPeriod"/>
            </a:pPr>
            <a:r>
              <a:rPr lang="en-IN" sz="1800" b="1" cap="none" dirty="0">
                <a:latin typeface="Arial" panose="020B0604020202020204" pitchFamily="34" charset="0"/>
                <a:cs typeface="Arial" panose="020B0604020202020204" pitchFamily="34" charset="0"/>
              </a:rPr>
              <a:t>Going Organic</a:t>
            </a: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410" b="410"/>
          <a:stretch>
            <a:fillRect/>
          </a:stretch>
        </p:blipFill>
        <p:spPr>
          <a:xfrm>
            <a:off x="7255716" y="609599"/>
            <a:ext cx="4653336" cy="5181600"/>
          </a:xfrm>
        </p:spPr>
      </p:pic>
    </p:spTree>
    <p:extLst>
      <p:ext uri="{BB962C8B-B14F-4D97-AF65-F5344CB8AC3E}">
        <p14:creationId xmlns:p14="http://schemas.microsoft.com/office/powerpoint/2010/main" val="31356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6682" y="254725"/>
            <a:ext cx="5421712" cy="709749"/>
          </a:xfrm>
        </p:spPr>
        <p:txBody>
          <a:bodyPr>
            <a:normAutofit/>
          </a:bodyPr>
          <a:lstStyle/>
          <a:p>
            <a:r>
              <a:rPr lang="en-IN" sz="2400" u="sng" cap="none" dirty="0">
                <a:latin typeface="Arial" panose="020B0604020202020204" pitchFamily="34" charset="0"/>
                <a:cs typeface="Arial" panose="020B0604020202020204" pitchFamily="34" charset="0"/>
              </a:rPr>
              <a:t>Water Reuse</a:t>
            </a:r>
          </a:p>
        </p:txBody>
      </p:sp>
      <p:sp>
        <p:nvSpPr>
          <p:cNvPr id="4" name="Text Placeholder 3"/>
          <p:cNvSpPr>
            <a:spLocks noGrp="1"/>
          </p:cNvSpPr>
          <p:nvPr>
            <p:ph type="body" sz="half" idx="2"/>
          </p:nvPr>
        </p:nvSpPr>
        <p:spPr>
          <a:xfrm>
            <a:off x="1173751" y="1301418"/>
            <a:ext cx="4922249" cy="5301857"/>
          </a:xfrm>
        </p:spPr>
        <p:txBody>
          <a:bodyPr>
            <a:noAutofit/>
          </a:bodyPr>
          <a:lstStyle/>
          <a:p>
            <a:pPr algn="l"/>
            <a:r>
              <a:rPr lang="en-IN" sz="1800" cap="none" dirty="0">
                <a:latin typeface="Arial" panose="020B0604020202020204" pitchFamily="34" charset="0"/>
                <a:cs typeface="Arial" panose="020B0604020202020204" pitchFamily="34" charset="0"/>
              </a:rPr>
              <a:t>By using waste water as a resource rather than a waste product you can:</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Reduce water bills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Use fewer water resources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Irrigate the garden during drought of water restrictions.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Cut down the amount of pollution going to the waterways.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Help save money on new infrastructure for water supplies and waste water treatment.</a:t>
            </a:r>
          </a:p>
          <a:p>
            <a:pPr algn="l"/>
            <a:endParaRPr lang="en-IN" sz="1800" cap="none" dirty="0">
              <a:latin typeface="Arial" panose="020B0604020202020204" pitchFamily="34" charset="0"/>
              <a:cs typeface="Arial" panose="020B0604020202020204" pitchFamily="34" charset="0"/>
            </a:endParaRPr>
          </a:p>
          <a:p>
            <a:pPr algn="l"/>
            <a:endParaRPr lang="en-IN" sz="1800" cap="none" dirty="0">
              <a:latin typeface="Arial" panose="020B0604020202020204" pitchFamily="34" charset="0"/>
              <a:cs typeface="Arial" panose="020B0604020202020204" pitchFamily="34" charset="0"/>
            </a:endParaRP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6096000" y="1246861"/>
            <a:ext cx="5421712" cy="4064727"/>
          </a:xfrm>
          <a:prstGeom prst="rect">
            <a:avLst/>
          </a:prstGeom>
        </p:spPr>
      </p:pic>
    </p:spTree>
    <p:extLst>
      <p:ext uri="{BB962C8B-B14F-4D97-AF65-F5344CB8AC3E}">
        <p14:creationId xmlns:p14="http://schemas.microsoft.com/office/powerpoint/2010/main" val="118682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6682" y="254725"/>
            <a:ext cx="5421712" cy="709749"/>
          </a:xfrm>
        </p:spPr>
        <p:txBody>
          <a:bodyPr>
            <a:normAutofit/>
          </a:bodyPr>
          <a:lstStyle/>
          <a:p>
            <a:r>
              <a:rPr lang="en-IN" sz="2400" u="sng" cap="none" dirty="0">
                <a:latin typeface="Arial" panose="020B0604020202020204" pitchFamily="34" charset="0"/>
                <a:cs typeface="Arial" panose="020B0604020202020204" pitchFamily="34" charset="0"/>
              </a:rPr>
              <a:t>Rain Water Harvesting</a:t>
            </a:r>
          </a:p>
        </p:txBody>
      </p:sp>
      <p:sp>
        <p:nvSpPr>
          <p:cNvPr id="4" name="Text Placeholder 3"/>
          <p:cNvSpPr>
            <a:spLocks noGrp="1"/>
          </p:cNvSpPr>
          <p:nvPr>
            <p:ph type="body" sz="half" idx="2"/>
          </p:nvPr>
        </p:nvSpPr>
        <p:spPr>
          <a:xfrm>
            <a:off x="913775" y="1240970"/>
            <a:ext cx="5924619" cy="5342710"/>
          </a:xfrm>
        </p:spPr>
        <p:txBody>
          <a:bodyPr>
            <a:noAutofit/>
          </a:bodyPr>
          <a:lstStyle/>
          <a:p>
            <a:pPr marL="342900" indent="-342900" algn="l">
              <a:buAutoNum type="arabicPeriod"/>
            </a:pPr>
            <a:r>
              <a:rPr lang="en-IN" sz="1800" cap="none" dirty="0">
                <a:latin typeface="Arial" panose="020B0604020202020204" pitchFamily="34" charset="0"/>
                <a:cs typeface="Arial" panose="020B0604020202020204" pitchFamily="34" charset="0"/>
              </a:rPr>
              <a:t>Solution to water crisis</a:t>
            </a:r>
          </a:p>
          <a:p>
            <a:pPr algn="l"/>
            <a:r>
              <a:rPr lang="en-IN" sz="1800" cap="none" dirty="0">
                <a:latin typeface="Arial" panose="020B0604020202020204" pitchFamily="34" charset="0"/>
                <a:cs typeface="Arial" panose="020B0604020202020204" pitchFamily="34" charset="0"/>
              </a:rPr>
              <a:t>2.Sustainable, participatory, equitable management of water</a:t>
            </a:r>
          </a:p>
          <a:p>
            <a:pPr algn="l"/>
            <a:r>
              <a:rPr lang="en-IN" sz="1800" cap="none" dirty="0">
                <a:latin typeface="Arial" panose="020B0604020202020204" pitchFamily="34" charset="0"/>
                <a:cs typeface="Arial" panose="020B0604020202020204" pitchFamily="34" charset="0"/>
              </a:rPr>
              <a:t>3. To inculcate a culture of water conservation</a:t>
            </a:r>
          </a:p>
          <a:p>
            <a:pPr algn="l"/>
            <a:r>
              <a:rPr lang="en-IN" sz="1800" cap="none" dirty="0">
                <a:latin typeface="Arial" panose="020B0604020202020204" pitchFamily="34" charset="0"/>
                <a:cs typeface="Arial" panose="020B0604020202020204" pitchFamily="34" charset="0"/>
              </a:rPr>
              <a:t>4. To reduce soil erosion</a:t>
            </a:r>
          </a:p>
          <a:p>
            <a:pPr algn="l"/>
            <a:r>
              <a:rPr lang="en-IN" sz="1800" cap="none" dirty="0">
                <a:latin typeface="Arial" panose="020B0604020202020204" pitchFamily="34" charset="0"/>
                <a:cs typeface="Arial" panose="020B0604020202020204" pitchFamily="34" charset="0"/>
              </a:rPr>
              <a:t>5. To conserve surface water runoff during monsoon</a:t>
            </a:r>
          </a:p>
          <a:p>
            <a:pPr algn="l"/>
            <a:r>
              <a:rPr lang="en-IN" sz="1800" cap="none" dirty="0">
                <a:latin typeface="Arial" panose="020B0604020202020204" pitchFamily="34" charset="0"/>
                <a:cs typeface="Arial" panose="020B0604020202020204" pitchFamily="34" charset="0"/>
              </a:rPr>
              <a:t>6. To beneficiate water quality in aquifers </a:t>
            </a:r>
          </a:p>
          <a:p>
            <a:pPr algn="l"/>
            <a:r>
              <a:rPr lang="en-IN" sz="1800" cap="none" dirty="0">
                <a:latin typeface="Arial" panose="020B0604020202020204" pitchFamily="34" charset="0"/>
                <a:cs typeface="Arial" panose="020B0604020202020204" pitchFamily="34" charset="0"/>
              </a:rPr>
              <a:t>7. To arrest ground water decline </a:t>
            </a:r>
          </a:p>
          <a:p>
            <a:pPr algn="l"/>
            <a:r>
              <a:rPr lang="en-IN" sz="1800" cap="none" dirty="0">
                <a:latin typeface="Arial" panose="020B0604020202020204" pitchFamily="34" charset="0"/>
                <a:cs typeface="Arial" panose="020B0604020202020204" pitchFamily="34" charset="0"/>
              </a:rPr>
              <a:t>8. To </a:t>
            </a:r>
            <a:r>
              <a:rPr lang="en-IN" sz="1800" cap="none" dirty="0" err="1">
                <a:latin typeface="Arial" panose="020B0604020202020204" pitchFamily="34" charset="0"/>
                <a:cs typeface="Arial" panose="020B0604020202020204" pitchFamily="34" charset="0"/>
              </a:rPr>
              <a:t>augment</a:t>
            </a:r>
            <a:r>
              <a:rPr lang="en-IN" sz="1800" cap="none" dirty="0">
                <a:latin typeface="Arial" panose="020B0604020202020204" pitchFamily="34" charset="0"/>
                <a:cs typeface="Arial" panose="020B0604020202020204" pitchFamily="34" charset="0"/>
              </a:rPr>
              <a:t> ground water table</a:t>
            </a:r>
          </a:p>
          <a:p>
            <a:pPr algn="l"/>
            <a:r>
              <a:rPr lang="en-IN" sz="1800" cap="none" dirty="0">
                <a:latin typeface="Arial" panose="020B0604020202020204" pitchFamily="34" charset="0"/>
                <a:cs typeface="Arial" panose="020B0604020202020204" pitchFamily="34" charset="0"/>
              </a:rPr>
              <a:t>9. Collection of water for irrigation</a:t>
            </a:r>
          </a:p>
          <a:p>
            <a:pPr algn="l"/>
            <a:r>
              <a:rPr lang="en-IN" sz="1800" cap="none" dirty="0">
                <a:latin typeface="Arial" panose="020B0604020202020204" pitchFamily="34" charset="0"/>
                <a:cs typeface="Arial" panose="020B0604020202020204" pitchFamily="34" charset="0"/>
              </a:rPr>
              <a:t>10. </a:t>
            </a:r>
            <a:r>
              <a:rPr lang="en-IN" sz="1800" cap="none" dirty="0" err="1">
                <a:latin typeface="Arial" panose="020B0604020202020204" pitchFamily="34" charset="0"/>
                <a:cs typeface="Arial" panose="020B0604020202020204" pitchFamily="34" charset="0"/>
              </a:rPr>
              <a:t>Concious</a:t>
            </a:r>
            <a:r>
              <a:rPr lang="en-IN" sz="1800" cap="none" dirty="0">
                <a:latin typeface="Arial" panose="020B0604020202020204" pitchFamily="34" charset="0"/>
                <a:cs typeface="Arial" panose="020B0604020202020204" pitchFamily="34" charset="0"/>
              </a:rPr>
              <a:t> storage of water for domestic purposes </a:t>
            </a:r>
          </a:p>
        </p:txBody>
      </p:sp>
      <p:sp>
        <p:nvSpPr>
          <p:cNvPr id="6" name="AutoShape 2" descr="Hand holding Earth split into fertile and burning halv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1521" b="1521"/>
          <a:stretch>
            <a:fillRect/>
          </a:stretch>
        </p:blipFill>
        <p:spPr>
          <a:xfrm>
            <a:off x="6838950" y="609600"/>
            <a:ext cx="5178425" cy="5181600"/>
          </a:xfrm>
        </p:spPr>
      </p:pic>
    </p:spTree>
    <p:extLst>
      <p:ext uri="{BB962C8B-B14F-4D97-AF65-F5344CB8AC3E}">
        <p14:creationId xmlns:p14="http://schemas.microsoft.com/office/powerpoint/2010/main" val="1028864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cap="none" dirty="0">
                <a:latin typeface="Arial" panose="020B0604020202020204" pitchFamily="34" charset="0"/>
                <a:cs typeface="Arial" panose="020B0604020202020204" pitchFamily="34" charset="0"/>
              </a:rPr>
              <a:t>Conclusion</a:t>
            </a:r>
          </a:p>
        </p:txBody>
      </p:sp>
      <p:sp>
        <p:nvSpPr>
          <p:cNvPr id="3" name="Content Placeholder 2"/>
          <p:cNvSpPr>
            <a:spLocks noGrp="1"/>
          </p:cNvSpPr>
          <p:nvPr>
            <p:ph sz="quarter" idx="13"/>
          </p:nvPr>
        </p:nvSpPr>
        <p:spPr>
          <a:xfrm>
            <a:off x="913774" y="2367092"/>
            <a:ext cx="9536512" cy="4281901"/>
          </a:xfrm>
        </p:spPr>
        <p:txBody>
          <a:bodyPr>
            <a:normAutofit/>
          </a:bodyPr>
          <a:lstStyle/>
          <a:p>
            <a:pPr marL="0" indent="0">
              <a:buNone/>
            </a:pPr>
            <a:r>
              <a:rPr lang="en-IN" sz="1800" cap="none" dirty="0">
                <a:latin typeface="Arial" panose="020B0604020202020204" pitchFamily="34" charset="0"/>
                <a:cs typeface="Arial" panose="020B0604020202020204" pitchFamily="34" charset="0"/>
              </a:rPr>
              <a:t>   We are fortunate enough to live in a place where free water flows free on </a:t>
            </a:r>
            <a:r>
              <a:rPr lang="en-IN" sz="1800" cap="none" dirty="0" err="1">
                <a:latin typeface="Arial" panose="020B0604020202020204" pitchFamily="34" charset="0"/>
                <a:cs typeface="Arial" panose="020B0604020202020204" pitchFamily="34" charset="0"/>
              </a:rPr>
              <a:t>demand,it</a:t>
            </a:r>
            <a:r>
              <a:rPr lang="en-IN" sz="1800" cap="none" dirty="0">
                <a:latin typeface="Arial" panose="020B0604020202020204" pitchFamily="34" charset="0"/>
                <a:cs typeface="Arial" panose="020B0604020202020204" pitchFamily="34" charset="0"/>
              </a:rPr>
              <a:t> can be easy to use it for granted. From our daily dishwashing routine to your daily </a:t>
            </a:r>
            <a:r>
              <a:rPr lang="en-IN" sz="1800" cap="none" dirty="0" err="1">
                <a:latin typeface="Arial" panose="020B0604020202020204" pitchFamily="34" charset="0"/>
                <a:cs typeface="Arial" panose="020B0604020202020204" pitchFamily="34" charset="0"/>
              </a:rPr>
              <a:t>shower,Every</a:t>
            </a:r>
            <a:r>
              <a:rPr lang="en-IN" sz="1800" cap="none" dirty="0">
                <a:latin typeface="Arial" panose="020B0604020202020204" pitchFamily="34" charset="0"/>
                <a:cs typeface="Arial" panose="020B0604020202020204" pitchFamily="34" charset="0"/>
              </a:rPr>
              <a:t> drop of this natural resource is </a:t>
            </a:r>
            <a:r>
              <a:rPr lang="en-IN" sz="1800" cap="none" dirty="0" err="1">
                <a:latin typeface="Arial" panose="020B0604020202020204" pitchFamily="34" charset="0"/>
                <a:cs typeface="Arial" panose="020B0604020202020204" pitchFamily="34" charset="0"/>
              </a:rPr>
              <a:t>precious,practising</a:t>
            </a:r>
            <a:r>
              <a:rPr lang="en-IN" sz="1800" cap="none" dirty="0">
                <a:latin typeface="Arial" panose="020B0604020202020204" pitchFamily="34" charset="0"/>
                <a:cs typeface="Arial" panose="020B0604020202020204" pitchFamily="34" charset="0"/>
              </a:rPr>
              <a:t> conservation not only good for the </a:t>
            </a:r>
            <a:r>
              <a:rPr lang="en-IN" sz="1800" cap="none" dirty="0" err="1">
                <a:latin typeface="Arial" panose="020B0604020202020204" pitchFamily="34" charset="0"/>
                <a:cs typeface="Arial" panose="020B0604020202020204" pitchFamily="34" charset="0"/>
              </a:rPr>
              <a:t>environment,but</a:t>
            </a:r>
            <a:r>
              <a:rPr lang="en-IN" sz="1800" cap="none" dirty="0">
                <a:latin typeface="Arial" panose="020B0604020202020204" pitchFamily="34" charset="0"/>
                <a:cs typeface="Arial" panose="020B0604020202020204" pitchFamily="34" charset="0"/>
              </a:rPr>
              <a:t> can save your money in energy bills.</a:t>
            </a:r>
          </a:p>
          <a:p>
            <a:pPr marL="0" indent="0">
              <a:buNone/>
            </a:pPr>
            <a:endParaRPr lang="en-IN" sz="1800" cap="none" dirty="0">
              <a:latin typeface="Arial" panose="020B0604020202020204" pitchFamily="34" charset="0"/>
              <a:cs typeface="Arial" panose="020B0604020202020204" pitchFamily="34" charset="0"/>
            </a:endParaRPr>
          </a:p>
          <a:p>
            <a:pPr marL="0" indent="0">
              <a:buNone/>
            </a:pPr>
            <a:endParaRPr lang="en-IN" sz="1800" cap="none" dirty="0">
              <a:latin typeface="Arial" panose="020B0604020202020204" pitchFamily="34" charset="0"/>
              <a:cs typeface="Arial" panose="020B0604020202020204" pitchFamily="34" charset="0"/>
            </a:endParaRPr>
          </a:p>
          <a:p>
            <a:pPr marL="0" indent="0">
              <a:buNone/>
            </a:pPr>
            <a:r>
              <a:rPr lang="en-IN" sz="1800" cap="none" dirty="0">
                <a:latin typeface="Arial" panose="020B0604020202020204" pitchFamily="34" charset="0"/>
                <a:cs typeface="Arial" panose="020B0604020202020204" pitchFamily="34" charset="0"/>
              </a:rPr>
              <a:t>	</a:t>
            </a:r>
            <a:r>
              <a:rPr lang="en-IN" sz="1800" cap="none" dirty="0">
                <a:latin typeface="Algerian" panose="04020705040A02060702" pitchFamily="82" charset="0"/>
                <a:cs typeface="Arial" panose="020B0604020202020204" pitchFamily="34" charset="0"/>
              </a:rPr>
              <a:t>“To a thirsty man a drop of water is worth more than a sack of gold”</a:t>
            </a:r>
          </a:p>
          <a:p>
            <a:pPr marL="0" indent="0">
              <a:buNone/>
            </a:pPr>
            <a:r>
              <a:rPr lang="en-IN" sz="1800" cap="none" dirty="0">
                <a:latin typeface="Arial" panose="020B0604020202020204" pitchFamily="34" charset="0"/>
                <a:cs typeface="Arial" panose="020B0604020202020204" pitchFamily="34" charset="0"/>
              </a:rPr>
              <a:t>		</a:t>
            </a:r>
            <a:r>
              <a:rPr lang="en-IN" sz="1800" cap="none">
                <a:latin typeface="Arial" panose="020B0604020202020204" pitchFamily="34" charset="0"/>
                <a:cs typeface="Arial" panose="020B0604020202020204" pitchFamily="34" charset="0"/>
              </a:rPr>
              <a:t>		Save water!!!!!!</a:t>
            </a:r>
            <a:endParaRPr lang="en-IN" sz="1800" cap="none" dirty="0">
              <a:latin typeface="Arial" panose="020B0604020202020204" pitchFamily="34" charset="0"/>
              <a:cs typeface="Arial" panose="020B0604020202020204" pitchFamily="34" charset="0"/>
            </a:endParaRPr>
          </a:p>
          <a:p>
            <a:pPr marL="0" indent="0">
              <a:buNone/>
            </a:pPr>
            <a:endParaRPr lang="en-IN" sz="1800" cap="none" dirty="0">
              <a:latin typeface="Arial" panose="020B0604020202020204" pitchFamily="34" charset="0"/>
              <a:cs typeface="Arial" panose="020B0604020202020204" pitchFamily="34" charset="0"/>
            </a:endParaRPr>
          </a:p>
          <a:p>
            <a:pPr marL="0" indent="0">
              <a:buNone/>
            </a:pPr>
            <a:endParaRPr lang="en-IN" sz="1800" cap="none" dirty="0">
              <a:latin typeface="Arial" panose="020B0604020202020204" pitchFamily="34" charset="0"/>
              <a:cs typeface="Arial" panose="020B0604020202020204" pitchFamily="34" charset="0"/>
            </a:endParaRPr>
          </a:p>
          <a:p>
            <a:pPr marL="0" indent="0">
              <a:buNone/>
            </a:pPr>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941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557349"/>
            <a:ext cx="3935688" cy="576257"/>
          </a:xfrm>
        </p:spPr>
        <p:txBody>
          <a:bodyPr/>
          <a:lstStyle/>
          <a:p>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587206" y="609600"/>
            <a:ext cx="5181600" cy="5181600"/>
          </a:xfrm>
        </p:spPr>
      </p:pic>
      <p:sp>
        <p:nvSpPr>
          <p:cNvPr id="4" name="Text Placeholder 3"/>
          <p:cNvSpPr>
            <a:spLocks noGrp="1"/>
          </p:cNvSpPr>
          <p:nvPr>
            <p:ph type="body" sz="half" idx="2"/>
          </p:nvPr>
        </p:nvSpPr>
        <p:spPr>
          <a:xfrm>
            <a:off x="613954" y="2283138"/>
            <a:ext cx="4235509" cy="2497868"/>
          </a:xfrm>
        </p:spPr>
        <p:txBody>
          <a:bodyPr>
            <a:normAutofit/>
          </a:bodyPr>
          <a:lstStyle/>
          <a:p>
            <a:r>
              <a:rPr lang="en-IN" sz="6000" dirty="0" smtClean="0">
                <a:latin typeface="Algerian" panose="04020705040A02060702" pitchFamily="82" charset="0"/>
              </a:rPr>
              <a:t>Thank you</a:t>
            </a:r>
            <a:endParaRPr lang="en-IN" sz="6000" dirty="0">
              <a:latin typeface="Algerian" panose="04020705040A02060702" pitchFamily="82" charset="0"/>
            </a:endParaRPr>
          </a:p>
        </p:txBody>
      </p:sp>
    </p:spTree>
    <p:extLst>
      <p:ext uri="{BB962C8B-B14F-4D97-AF65-F5344CB8AC3E}">
        <p14:creationId xmlns:p14="http://schemas.microsoft.com/office/powerpoint/2010/main" val="29207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92272"/>
          </a:xfrm>
        </p:spPr>
        <p:txBody>
          <a:bodyPr>
            <a:normAutofit/>
          </a:bodyPr>
          <a:lstStyle/>
          <a:p>
            <a:r>
              <a:rPr lang="en-IN" u="sng" cap="none" dirty="0"/>
              <a:t>Water Resources</a:t>
            </a:r>
          </a:p>
        </p:txBody>
      </p:sp>
      <p:sp>
        <p:nvSpPr>
          <p:cNvPr id="3" name="Content Placeholder 2"/>
          <p:cNvSpPr>
            <a:spLocks noGrp="1"/>
          </p:cNvSpPr>
          <p:nvPr>
            <p:ph sz="quarter" idx="13"/>
          </p:nvPr>
        </p:nvSpPr>
        <p:spPr>
          <a:xfrm>
            <a:off x="914400" y="1766200"/>
            <a:ext cx="10363826" cy="4412531"/>
          </a:xfrm>
        </p:spPr>
        <p:txBody>
          <a:bodyPr>
            <a:normAutofit lnSpcReduction="10000"/>
          </a:bodyPr>
          <a:lstStyle/>
          <a:p>
            <a:r>
              <a:rPr lang="en-IN" cap="none" dirty="0">
                <a:latin typeface="Arial" panose="020B0604020202020204" pitchFamily="34" charset="0"/>
                <a:cs typeface="Arial" panose="020B0604020202020204" pitchFamily="34" charset="0"/>
              </a:rPr>
              <a:t>Water resources are natural resources of water that are potentially useful. Uses of water include agricultural, industrial, household, recreational and </a:t>
            </a:r>
            <a:r>
              <a:rPr lang="en-IN" cap="none" dirty="0" err="1">
                <a:latin typeface="Arial" panose="020B0604020202020204" pitchFamily="34" charset="0"/>
                <a:cs typeface="Arial" panose="020B0604020202020204" pitchFamily="34" charset="0"/>
              </a:rPr>
              <a:t>environmentalactivities</a:t>
            </a:r>
            <a:r>
              <a:rPr lang="en-IN" cap="none" dirty="0">
                <a:latin typeface="Arial" panose="020B0604020202020204" pitchFamily="34" charset="0"/>
                <a:cs typeface="Arial" panose="020B0604020202020204" pitchFamily="34" charset="0"/>
              </a:rPr>
              <a:t>. All living things require water to grow and reproduce.</a:t>
            </a:r>
          </a:p>
          <a:p>
            <a:pPr fontAlgn="base"/>
            <a:r>
              <a:rPr lang="en-IN" u="sng" cap="none" dirty="0">
                <a:latin typeface="Arial" panose="020B0604020202020204" pitchFamily="34" charset="0"/>
                <a:cs typeface="Arial" panose="020B0604020202020204" pitchFamily="34" charset="0"/>
              </a:rPr>
              <a:t>97% of the water </a:t>
            </a:r>
            <a:r>
              <a:rPr lang="en-IN" cap="none" dirty="0">
                <a:latin typeface="Arial" panose="020B0604020202020204" pitchFamily="34" charset="0"/>
                <a:cs typeface="Arial" panose="020B0604020202020204" pitchFamily="34" charset="0"/>
              </a:rPr>
              <a:t>on the earth is </a:t>
            </a:r>
            <a:r>
              <a:rPr lang="en-IN" u="sng" cap="none" dirty="0">
                <a:latin typeface="Arial" panose="020B0604020202020204" pitchFamily="34" charset="0"/>
                <a:cs typeface="Arial" panose="020B0604020202020204" pitchFamily="34" charset="0"/>
              </a:rPr>
              <a:t>salt water </a:t>
            </a:r>
            <a:r>
              <a:rPr lang="en-IN" cap="none" dirty="0">
                <a:latin typeface="Arial" panose="020B0604020202020204" pitchFamily="34" charset="0"/>
                <a:cs typeface="Arial" panose="020B0604020202020204" pitchFamily="34" charset="0"/>
              </a:rPr>
              <a:t>and only </a:t>
            </a:r>
            <a:r>
              <a:rPr lang="en-IN" u="sng" cap="none" dirty="0">
                <a:latin typeface="Arial" panose="020B0604020202020204" pitchFamily="34" charset="0"/>
                <a:cs typeface="Arial" panose="020B0604020202020204" pitchFamily="34" charset="0"/>
              </a:rPr>
              <a:t>three percent is fresh water</a:t>
            </a:r>
            <a:r>
              <a:rPr lang="en-IN" cap="none" dirty="0">
                <a:latin typeface="Arial" panose="020B0604020202020204" pitchFamily="34" charset="0"/>
                <a:cs typeface="Arial" panose="020B0604020202020204" pitchFamily="34" charset="0"/>
              </a:rPr>
              <a:t>; slightly over two thirds of this is frozen in glaciers and polar ice </a:t>
            </a:r>
            <a:r>
              <a:rPr lang="en-IN" cap="none" dirty="0" err="1">
                <a:latin typeface="Arial" panose="020B0604020202020204" pitchFamily="34" charset="0"/>
                <a:cs typeface="Arial" panose="020B0604020202020204" pitchFamily="34" charset="0"/>
              </a:rPr>
              <a:t>caps.the</a:t>
            </a:r>
            <a:r>
              <a:rPr lang="en-IN" cap="none" dirty="0">
                <a:latin typeface="Arial" panose="020B0604020202020204" pitchFamily="34" charset="0"/>
                <a:cs typeface="Arial" panose="020B0604020202020204" pitchFamily="34" charset="0"/>
              </a:rPr>
              <a:t> remaining unfrozen freshwater is found mainly as groundwater, with only a small fraction present above ground or in the air.</a:t>
            </a:r>
          </a:p>
          <a:p>
            <a:pPr fontAlgn="base"/>
            <a:r>
              <a:rPr lang="en-IN" cap="none" dirty="0">
                <a:latin typeface="Arial" panose="020B0604020202020204" pitchFamily="34" charset="0"/>
                <a:cs typeface="Arial" panose="020B0604020202020204" pitchFamily="34" charset="0"/>
              </a:rPr>
              <a:t>Fresh water is a renewable resource, yet the world's supply of groundwater is steadily decreasing, with depletion occurring most prominently in </a:t>
            </a:r>
            <a:r>
              <a:rPr lang="en-IN" cap="none" dirty="0" err="1">
                <a:latin typeface="Arial" panose="020B0604020202020204" pitchFamily="34" charset="0"/>
                <a:cs typeface="Arial" panose="020B0604020202020204" pitchFamily="34" charset="0"/>
              </a:rPr>
              <a:t>asia</a:t>
            </a:r>
            <a:r>
              <a:rPr lang="en-IN" cap="none" dirty="0">
                <a:latin typeface="Arial" panose="020B0604020202020204" pitchFamily="34" charset="0"/>
                <a:cs typeface="Arial" panose="020B0604020202020204" pitchFamily="34" charset="0"/>
              </a:rPr>
              <a:t>, south </a:t>
            </a:r>
            <a:r>
              <a:rPr lang="en-IN" cap="none" dirty="0" err="1">
                <a:latin typeface="Arial" panose="020B0604020202020204" pitchFamily="34" charset="0"/>
                <a:cs typeface="Arial" panose="020B0604020202020204" pitchFamily="34" charset="0"/>
              </a:rPr>
              <a:t>america</a:t>
            </a:r>
            <a:r>
              <a:rPr lang="en-IN" cap="none" dirty="0">
                <a:latin typeface="Arial" panose="020B0604020202020204" pitchFamily="34" charset="0"/>
                <a:cs typeface="Arial" panose="020B0604020202020204" pitchFamily="34" charset="0"/>
              </a:rPr>
              <a:t> and north </a:t>
            </a:r>
            <a:r>
              <a:rPr lang="en-IN" cap="none" dirty="0" err="1">
                <a:latin typeface="Arial" panose="020B0604020202020204" pitchFamily="34" charset="0"/>
                <a:cs typeface="Arial" panose="020B0604020202020204" pitchFamily="34" charset="0"/>
              </a:rPr>
              <a:t>america</a:t>
            </a:r>
            <a:r>
              <a:rPr lang="en-IN" cap="none" dirty="0">
                <a:latin typeface="Arial" panose="020B0604020202020204" pitchFamily="34" charset="0"/>
                <a:cs typeface="Arial" panose="020B0604020202020204" pitchFamily="34" charset="0"/>
              </a:rPr>
              <a:t>, although it is still unclear how much natural renewal balances this usage, and whether ecosystems are threatened. the framework for allocating water resources to water users (where such a framework exists) is known as water rights.</a:t>
            </a:r>
          </a:p>
          <a:p>
            <a:endParaRPr lang="en-IN" cap="none" dirty="0"/>
          </a:p>
        </p:txBody>
      </p:sp>
    </p:spTree>
    <p:extLst>
      <p:ext uri="{BB962C8B-B14F-4D97-AF65-F5344CB8AC3E}">
        <p14:creationId xmlns:p14="http://schemas.microsoft.com/office/powerpoint/2010/main" val="406424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14" y="496391"/>
            <a:ext cx="9723745" cy="940524"/>
          </a:xfrm>
        </p:spPr>
        <p:txBody>
          <a:bodyPr>
            <a:normAutofit/>
          </a:bodyPr>
          <a:lstStyle/>
          <a:p>
            <a:r>
              <a:rPr lang="en-IN" sz="2800" u="sng" cap="none" dirty="0">
                <a:latin typeface="Arial" panose="020B0604020202020204" pitchFamily="34" charset="0"/>
                <a:cs typeface="Arial" panose="020B0604020202020204" pitchFamily="34" charset="0"/>
              </a:rPr>
              <a:t>Reservoirs of available water on earth</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528781800"/>
              </p:ext>
            </p:extLst>
          </p:nvPr>
        </p:nvGraphicFramePr>
        <p:xfrm>
          <a:off x="914400" y="1751013"/>
          <a:ext cx="10363200" cy="33375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075754701"/>
                    </a:ext>
                  </a:extLst>
                </a:gridCol>
                <a:gridCol w="2590800">
                  <a:extLst>
                    <a:ext uri="{9D8B030D-6E8A-4147-A177-3AD203B41FA5}">
                      <a16:colId xmlns:a16="http://schemas.microsoft.com/office/drawing/2014/main" val="2354656580"/>
                    </a:ext>
                  </a:extLst>
                </a:gridCol>
                <a:gridCol w="2590800">
                  <a:extLst>
                    <a:ext uri="{9D8B030D-6E8A-4147-A177-3AD203B41FA5}">
                      <a16:colId xmlns:a16="http://schemas.microsoft.com/office/drawing/2014/main" val="4045595090"/>
                    </a:ext>
                  </a:extLst>
                </a:gridCol>
                <a:gridCol w="2590800">
                  <a:extLst>
                    <a:ext uri="{9D8B030D-6E8A-4147-A177-3AD203B41FA5}">
                      <a16:colId xmlns:a16="http://schemas.microsoft.com/office/drawing/2014/main" val="4251621525"/>
                    </a:ext>
                  </a:extLst>
                </a:gridCol>
              </a:tblGrid>
              <a:tr h="370840">
                <a:tc>
                  <a:txBody>
                    <a:bodyPr/>
                    <a:lstStyle/>
                    <a:p>
                      <a:r>
                        <a:rPr lang="en-IN" dirty="0"/>
                        <a:t>Reservoir</a:t>
                      </a:r>
                    </a:p>
                  </a:txBody>
                  <a:tcPr/>
                </a:tc>
                <a:tc>
                  <a:txBody>
                    <a:bodyPr/>
                    <a:lstStyle/>
                    <a:p>
                      <a:r>
                        <a:rPr lang="en-IN" dirty="0"/>
                        <a:t>Volume(10^6</a:t>
                      </a:r>
                      <a:r>
                        <a:rPr lang="en-IN" baseline="0" dirty="0"/>
                        <a:t> km^3)</a:t>
                      </a:r>
                      <a:endParaRPr lang="en-IN" dirty="0"/>
                    </a:p>
                  </a:txBody>
                  <a:tcPr/>
                </a:tc>
                <a:tc>
                  <a:txBody>
                    <a:bodyPr/>
                    <a:lstStyle/>
                    <a:p>
                      <a:r>
                        <a:rPr lang="en-IN" dirty="0" err="1"/>
                        <a:t>Peecent</a:t>
                      </a:r>
                      <a:r>
                        <a:rPr lang="en-IN" dirty="0"/>
                        <a:t> of Total</a:t>
                      </a:r>
                    </a:p>
                  </a:txBody>
                  <a:tcPr/>
                </a:tc>
                <a:tc>
                  <a:txBody>
                    <a:bodyPr/>
                    <a:lstStyle/>
                    <a:p>
                      <a:r>
                        <a:rPr lang="en-IN" dirty="0"/>
                        <a:t>Residence Time</a:t>
                      </a:r>
                    </a:p>
                  </a:txBody>
                  <a:tcPr/>
                </a:tc>
                <a:extLst>
                  <a:ext uri="{0D108BD9-81ED-4DB2-BD59-A6C34878D82A}">
                    <a16:rowId xmlns:a16="http://schemas.microsoft.com/office/drawing/2014/main" val="1859140697"/>
                  </a:ext>
                </a:extLst>
              </a:tr>
              <a:tr h="370840">
                <a:tc>
                  <a:txBody>
                    <a:bodyPr/>
                    <a:lstStyle/>
                    <a:p>
                      <a:r>
                        <a:rPr lang="en-IN" dirty="0"/>
                        <a:t>Oceans</a:t>
                      </a:r>
                    </a:p>
                  </a:txBody>
                  <a:tcPr/>
                </a:tc>
                <a:tc>
                  <a:txBody>
                    <a:bodyPr/>
                    <a:lstStyle/>
                    <a:p>
                      <a:r>
                        <a:rPr lang="en-IN" dirty="0"/>
                        <a:t>1350</a:t>
                      </a:r>
                    </a:p>
                  </a:txBody>
                  <a:tcPr/>
                </a:tc>
                <a:tc>
                  <a:txBody>
                    <a:bodyPr/>
                    <a:lstStyle/>
                    <a:p>
                      <a:r>
                        <a:rPr lang="en-IN" dirty="0"/>
                        <a:t>97.3</a:t>
                      </a:r>
                    </a:p>
                  </a:txBody>
                  <a:tcPr/>
                </a:tc>
                <a:tc>
                  <a:txBody>
                    <a:bodyPr/>
                    <a:lstStyle/>
                    <a:p>
                      <a:r>
                        <a:rPr lang="en-IN" dirty="0"/>
                        <a:t>10^3</a:t>
                      </a:r>
                      <a:r>
                        <a:rPr lang="en-IN" baseline="0" dirty="0"/>
                        <a:t> -10^4 </a:t>
                      </a:r>
                      <a:r>
                        <a:rPr lang="en-IN" baseline="0" dirty="0" err="1"/>
                        <a:t>yr</a:t>
                      </a:r>
                      <a:endParaRPr lang="en-IN" dirty="0"/>
                    </a:p>
                  </a:txBody>
                  <a:tcPr/>
                </a:tc>
                <a:extLst>
                  <a:ext uri="{0D108BD9-81ED-4DB2-BD59-A6C34878D82A}">
                    <a16:rowId xmlns:a16="http://schemas.microsoft.com/office/drawing/2014/main" val="1618753540"/>
                  </a:ext>
                </a:extLst>
              </a:tr>
              <a:tr h="370840">
                <a:tc>
                  <a:txBody>
                    <a:bodyPr/>
                    <a:lstStyle/>
                    <a:p>
                      <a:r>
                        <a:rPr lang="en-IN" dirty="0"/>
                        <a:t>Glaciers</a:t>
                      </a:r>
                    </a:p>
                  </a:txBody>
                  <a:tcPr/>
                </a:tc>
                <a:tc>
                  <a:txBody>
                    <a:bodyPr/>
                    <a:lstStyle/>
                    <a:p>
                      <a:r>
                        <a:rPr lang="en-IN" dirty="0"/>
                        <a:t>29</a:t>
                      </a:r>
                    </a:p>
                  </a:txBody>
                  <a:tcPr/>
                </a:tc>
                <a:tc>
                  <a:txBody>
                    <a:bodyPr/>
                    <a:lstStyle/>
                    <a:p>
                      <a:r>
                        <a:rPr lang="en-IN" dirty="0"/>
                        <a:t>2.1</a:t>
                      </a:r>
                    </a:p>
                  </a:txBody>
                  <a:tcPr/>
                </a:tc>
                <a:tc>
                  <a:txBody>
                    <a:bodyPr/>
                    <a:lstStyle/>
                    <a:p>
                      <a:r>
                        <a:rPr lang="en-IN" dirty="0"/>
                        <a:t>10-1000yr</a:t>
                      </a:r>
                    </a:p>
                  </a:txBody>
                  <a:tcPr/>
                </a:tc>
                <a:extLst>
                  <a:ext uri="{0D108BD9-81ED-4DB2-BD59-A6C34878D82A}">
                    <a16:rowId xmlns:a16="http://schemas.microsoft.com/office/drawing/2014/main" val="3107948640"/>
                  </a:ext>
                </a:extLst>
              </a:tr>
              <a:tr h="370840">
                <a:tc>
                  <a:txBody>
                    <a:bodyPr/>
                    <a:lstStyle/>
                    <a:p>
                      <a:r>
                        <a:rPr lang="en-IN" dirty="0"/>
                        <a:t>Aquifers</a:t>
                      </a:r>
                    </a:p>
                  </a:txBody>
                  <a:tcPr/>
                </a:tc>
                <a:tc>
                  <a:txBody>
                    <a:bodyPr/>
                    <a:lstStyle/>
                    <a:p>
                      <a:r>
                        <a:rPr lang="en-IN" dirty="0"/>
                        <a:t>8</a:t>
                      </a:r>
                    </a:p>
                  </a:txBody>
                  <a:tcPr/>
                </a:tc>
                <a:tc>
                  <a:txBody>
                    <a:bodyPr/>
                    <a:lstStyle/>
                    <a:p>
                      <a:r>
                        <a:rPr lang="en-IN" dirty="0"/>
                        <a:t>0.6</a:t>
                      </a:r>
                    </a:p>
                  </a:txBody>
                  <a:tcPr/>
                </a:tc>
                <a:tc>
                  <a:txBody>
                    <a:bodyPr/>
                    <a:lstStyle/>
                    <a:p>
                      <a:r>
                        <a:rPr lang="en-IN" dirty="0"/>
                        <a:t>2 weeks -10^4 </a:t>
                      </a:r>
                      <a:r>
                        <a:rPr lang="en-IN" dirty="0" err="1"/>
                        <a:t>yr</a:t>
                      </a:r>
                      <a:endParaRPr lang="en-IN" dirty="0"/>
                    </a:p>
                  </a:txBody>
                  <a:tcPr/>
                </a:tc>
                <a:extLst>
                  <a:ext uri="{0D108BD9-81ED-4DB2-BD59-A6C34878D82A}">
                    <a16:rowId xmlns:a16="http://schemas.microsoft.com/office/drawing/2014/main" val="2845484124"/>
                  </a:ext>
                </a:extLst>
              </a:tr>
              <a:tr h="370840">
                <a:tc>
                  <a:txBody>
                    <a:bodyPr/>
                    <a:lstStyle/>
                    <a:p>
                      <a:r>
                        <a:rPr lang="en-IN" dirty="0"/>
                        <a:t>Lakes</a:t>
                      </a:r>
                    </a:p>
                  </a:txBody>
                  <a:tcPr/>
                </a:tc>
                <a:tc>
                  <a:txBody>
                    <a:bodyPr/>
                    <a:lstStyle/>
                    <a:p>
                      <a:r>
                        <a:rPr lang="en-IN" dirty="0"/>
                        <a:t>0.1</a:t>
                      </a:r>
                    </a:p>
                  </a:txBody>
                  <a:tcPr/>
                </a:tc>
                <a:tc>
                  <a:txBody>
                    <a:bodyPr/>
                    <a:lstStyle/>
                    <a:p>
                      <a:r>
                        <a:rPr lang="en-IN" dirty="0"/>
                        <a:t>0.01</a:t>
                      </a:r>
                    </a:p>
                  </a:txBody>
                  <a:tcPr/>
                </a:tc>
                <a:tc>
                  <a:txBody>
                    <a:bodyPr/>
                    <a:lstStyle/>
                    <a:p>
                      <a:r>
                        <a:rPr lang="en-IN" dirty="0"/>
                        <a:t>10 </a:t>
                      </a:r>
                      <a:r>
                        <a:rPr lang="en-IN" dirty="0" err="1"/>
                        <a:t>yr</a:t>
                      </a:r>
                      <a:endParaRPr lang="en-IN" dirty="0"/>
                    </a:p>
                  </a:txBody>
                  <a:tcPr/>
                </a:tc>
                <a:extLst>
                  <a:ext uri="{0D108BD9-81ED-4DB2-BD59-A6C34878D82A}">
                    <a16:rowId xmlns:a16="http://schemas.microsoft.com/office/drawing/2014/main" val="3096700529"/>
                  </a:ext>
                </a:extLst>
              </a:tr>
              <a:tr h="370840">
                <a:tc>
                  <a:txBody>
                    <a:bodyPr/>
                    <a:lstStyle/>
                    <a:p>
                      <a:r>
                        <a:rPr lang="en-IN" dirty="0"/>
                        <a:t>Soil moisture</a:t>
                      </a:r>
                    </a:p>
                  </a:txBody>
                  <a:tcPr/>
                </a:tc>
                <a:tc>
                  <a:txBody>
                    <a:bodyPr/>
                    <a:lstStyle/>
                    <a:p>
                      <a:r>
                        <a:rPr lang="en-IN" dirty="0"/>
                        <a:t>0.1</a:t>
                      </a:r>
                    </a:p>
                  </a:txBody>
                  <a:tcPr/>
                </a:tc>
                <a:tc>
                  <a:txBody>
                    <a:bodyPr/>
                    <a:lstStyle/>
                    <a:p>
                      <a:r>
                        <a:rPr lang="en-IN" dirty="0"/>
                        <a:t>0.01</a:t>
                      </a:r>
                    </a:p>
                  </a:txBody>
                  <a:tcPr/>
                </a:tc>
                <a:tc>
                  <a:txBody>
                    <a:bodyPr/>
                    <a:lstStyle/>
                    <a:p>
                      <a:r>
                        <a:rPr lang="en-IN" dirty="0"/>
                        <a:t>52 days</a:t>
                      </a:r>
                    </a:p>
                  </a:txBody>
                  <a:tcPr/>
                </a:tc>
                <a:extLst>
                  <a:ext uri="{0D108BD9-81ED-4DB2-BD59-A6C34878D82A}">
                    <a16:rowId xmlns:a16="http://schemas.microsoft.com/office/drawing/2014/main" val="2159072998"/>
                  </a:ext>
                </a:extLst>
              </a:tr>
              <a:tr h="370840">
                <a:tc>
                  <a:txBody>
                    <a:bodyPr/>
                    <a:lstStyle/>
                    <a:p>
                      <a:r>
                        <a:rPr lang="en-IN" dirty="0"/>
                        <a:t>Atmosphere</a:t>
                      </a:r>
                    </a:p>
                  </a:txBody>
                  <a:tcPr/>
                </a:tc>
                <a:tc>
                  <a:txBody>
                    <a:bodyPr/>
                    <a:lstStyle/>
                    <a:p>
                      <a:r>
                        <a:rPr lang="en-IN" dirty="0"/>
                        <a:t>0.013</a:t>
                      </a:r>
                    </a:p>
                  </a:txBody>
                  <a:tcPr/>
                </a:tc>
                <a:tc>
                  <a:txBody>
                    <a:bodyPr/>
                    <a:lstStyle/>
                    <a:p>
                      <a:r>
                        <a:rPr lang="en-IN" dirty="0"/>
                        <a:t>0.001</a:t>
                      </a:r>
                    </a:p>
                  </a:txBody>
                  <a:tcPr/>
                </a:tc>
                <a:tc>
                  <a:txBody>
                    <a:bodyPr/>
                    <a:lstStyle/>
                    <a:p>
                      <a:r>
                        <a:rPr lang="en-IN" dirty="0"/>
                        <a:t>10 days</a:t>
                      </a:r>
                    </a:p>
                  </a:txBody>
                  <a:tcPr/>
                </a:tc>
                <a:extLst>
                  <a:ext uri="{0D108BD9-81ED-4DB2-BD59-A6C34878D82A}">
                    <a16:rowId xmlns:a16="http://schemas.microsoft.com/office/drawing/2014/main" val="2585174344"/>
                  </a:ext>
                </a:extLst>
              </a:tr>
              <a:tr h="370840">
                <a:tc>
                  <a:txBody>
                    <a:bodyPr/>
                    <a:lstStyle/>
                    <a:p>
                      <a:r>
                        <a:rPr lang="en-IN" dirty="0"/>
                        <a:t>Rivers</a:t>
                      </a:r>
                    </a:p>
                  </a:txBody>
                  <a:tcPr/>
                </a:tc>
                <a:tc>
                  <a:txBody>
                    <a:bodyPr/>
                    <a:lstStyle/>
                    <a:p>
                      <a:r>
                        <a:rPr lang="en-IN" dirty="0"/>
                        <a:t>0.002</a:t>
                      </a:r>
                    </a:p>
                  </a:txBody>
                  <a:tcPr/>
                </a:tc>
                <a:tc>
                  <a:txBody>
                    <a:bodyPr/>
                    <a:lstStyle/>
                    <a:p>
                      <a:r>
                        <a:rPr lang="en-IN" dirty="0"/>
                        <a:t>0.0002</a:t>
                      </a:r>
                    </a:p>
                  </a:txBody>
                  <a:tcPr/>
                </a:tc>
                <a:tc>
                  <a:txBody>
                    <a:bodyPr/>
                    <a:lstStyle/>
                    <a:p>
                      <a:r>
                        <a:rPr lang="en-IN" dirty="0"/>
                        <a:t>2 weeks</a:t>
                      </a:r>
                    </a:p>
                  </a:txBody>
                  <a:tcPr/>
                </a:tc>
                <a:extLst>
                  <a:ext uri="{0D108BD9-81ED-4DB2-BD59-A6C34878D82A}">
                    <a16:rowId xmlns:a16="http://schemas.microsoft.com/office/drawing/2014/main" val="1029013954"/>
                  </a:ext>
                </a:extLst>
              </a:tr>
              <a:tr h="370840">
                <a:tc>
                  <a:txBody>
                    <a:bodyPr/>
                    <a:lstStyle/>
                    <a:p>
                      <a:r>
                        <a:rPr lang="en-IN" dirty="0"/>
                        <a:t>Biosphere</a:t>
                      </a:r>
                    </a:p>
                  </a:txBody>
                  <a:tcPr/>
                </a:tc>
                <a:tc>
                  <a:txBody>
                    <a:bodyPr/>
                    <a:lstStyle/>
                    <a:p>
                      <a:r>
                        <a:rPr lang="en-IN" dirty="0"/>
                        <a:t>0.001</a:t>
                      </a:r>
                    </a:p>
                  </a:txBody>
                  <a:tcPr/>
                </a:tc>
                <a:tc>
                  <a:txBody>
                    <a:bodyPr/>
                    <a:lstStyle/>
                    <a:p>
                      <a:r>
                        <a:rPr lang="en-IN" dirty="0"/>
                        <a:t>0.0001</a:t>
                      </a:r>
                    </a:p>
                  </a:txBody>
                  <a:tcPr/>
                </a:tc>
                <a:tc>
                  <a:txBody>
                    <a:bodyPr/>
                    <a:lstStyle/>
                    <a:p>
                      <a:r>
                        <a:rPr lang="en-IN" dirty="0"/>
                        <a:t>6 days</a:t>
                      </a:r>
                    </a:p>
                  </a:txBody>
                  <a:tcPr/>
                </a:tc>
                <a:extLst>
                  <a:ext uri="{0D108BD9-81ED-4DB2-BD59-A6C34878D82A}">
                    <a16:rowId xmlns:a16="http://schemas.microsoft.com/office/drawing/2014/main" val="667078748"/>
                  </a:ext>
                </a:extLst>
              </a:tr>
            </a:tbl>
          </a:graphicData>
        </a:graphic>
      </p:graphicFrame>
    </p:spTree>
    <p:extLst>
      <p:ext uri="{BB962C8B-B14F-4D97-AF65-F5344CB8AC3E}">
        <p14:creationId xmlns:p14="http://schemas.microsoft.com/office/powerpoint/2010/main" val="337068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normAutofit/>
          </a:bodyPr>
          <a:lstStyle/>
          <a:p>
            <a:r>
              <a:rPr lang="en-IN" sz="2400" u="sng" cap="none" dirty="0">
                <a:latin typeface="Arial" panose="020B0604020202020204" pitchFamily="34" charset="0"/>
                <a:cs typeface="Arial" panose="020B0604020202020204" pitchFamily="34" charset="0"/>
              </a:rPr>
              <a:t>Importance of Water </a:t>
            </a:r>
            <a:r>
              <a:rPr lang="en-IN" sz="2400" u="sng" cap="none" dirty="0" err="1">
                <a:latin typeface="Arial" panose="020B0604020202020204" pitchFamily="34" charset="0"/>
                <a:cs typeface="Arial" panose="020B0604020202020204" pitchFamily="34" charset="0"/>
              </a:rPr>
              <a:t>Reources</a:t>
            </a:r>
            <a:endParaRPr lang="en-IN" sz="2400" u="sng" cap="non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914400" y="1831515"/>
            <a:ext cx="10363826" cy="4438656"/>
          </a:xfrm>
        </p:spPr>
        <p:txBody>
          <a:bodyPr/>
          <a:lstStyle/>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Agricultural Needs</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Industrial Needs</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Household Needs</a:t>
            </a:r>
          </a:p>
          <a:p>
            <a:pPr>
              <a:buFont typeface="Wingdings" panose="05000000000000000000" pitchFamily="2" charset="2"/>
              <a:buChar char="q"/>
            </a:pPr>
            <a:r>
              <a:rPr lang="en-IN" cap="none" dirty="0">
                <a:latin typeface="Arial" panose="020B0604020202020204" pitchFamily="34" charset="0"/>
                <a:cs typeface="Arial" panose="020B0604020202020204" pitchFamily="34" charset="0"/>
              </a:rPr>
              <a:t>Environmental Needs</a:t>
            </a:r>
          </a:p>
        </p:txBody>
      </p:sp>
    </p:spTree>
    <p:extLst>
      <p:ext uri="{BB962C8B-B14F-4D97-AF65-F5344CB8AC3E}">
        <p14:creationId xmlns:p14="http://schemas.microsoft.com/office/powerpoint/2010/main" val="100821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12757"/>
            <a:ext cx="5934969" cy="554043"/>
          </a:xfrm>
        </p:spPr>
        <p:txBody>
          <a:bodyPr>
            <a:normAutofit/>
          </a:bodyPr>
          <a:lstStyle/>
          <a:p>
            <a:r>
              <a:rPr lang="en-IN" sz="2400" u="sng" cap="none" dirty="0">
                <a:latin typeface="Arial" panose="020B0604020202020204" pitchFamily="34" charset="0"/>
                <a:cs typeface="Arial" panose="020B0604020202020204" pitchFamily="34" charset="0"/>
              </a:rPr>
              <a:t>Agricultural Needs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0218" r="30218"/>
          <a:stretch>
            <a:fillRect/>
          </a:stretch>
        </p:blipFill>
        <p:spPr>
          <a:xfrm>
            <a:off x="7477054" y="905691"/>
            <a:ext cx="3255358" cy="4589418"/>
          </a:xfrm>
        </p:spPr>
      </p:pic>
      <p:sp>
        <p:nvSpPr>
          <p:cNvPr id="4" name="Text Placeholder 3"/>
          <p:cNvSpPr>
            <a:spLocks noGrp="1"/>
          </p:cNvSpPr>
          <p:nvPr>
            <p:ph type="body" sz="half" idx="2"/>
          </p:nvPr>
        </p:nvSpPr>
        <p:spPr>
          <a:xfrm>
            <a:off x="913794" y="1476104"/>
            <a:ext cx="5934949" cy="4315096"/>
          </a:xfrm>
        </p:spPr>
        <p:txBody>
          <a:bodyPr>
            <a:normAutofit/>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It is estimated that </a:t>
            </a:r>
            <a:r>
              <a:rPr lang="en-IN" sz="1800" b="1" cap="none" dirty="0">
                <a:latin typeface="Arial" panose="020B0604020202020204" pitchFamily="34" charset="0"/>
                <a:cs typeface="Arial" panose="020B0604020202020204" pitchFamily="34" charset="0"/>
              </a:rPr>
              <a:t>70% </a:t>
            </a:r>
            <a:r>
              <a:rPr lang="en-IN" sz="1800" cap="none" dirty="0">
                <a:latin typeface="Arial" panose="020B0604020202020204" pitchFamily="34" charset="0"/>
                <a:cs typeface="Arial" panose="020B0604020202020204" pitchFamily="34" charset="0"/>
              </a:rPr>
              <a:t>of worldwide water is used for irrigation.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It takes around </a:t>
            </a:r>
            <a:r>
              <a:rPr lang="en-IN" sz="1800" b="1" cap="none" dirty="0">
                <a:latin typeface="Arial" panose="020B0604020202020204" pitchFamily="34" charset="0"/>
                <a:cs typeface="Arial" panose="020B0604020202020204" pitchFamily="34" charset="0"/>
              </a:rPr>
              <a:t>2,000 – 3,000 litres </a:t>
            </a:r>
            <a:r>
              <a:rPr lang="en-IN" sz="1800" cap="none" dirty="0">
                <a:latin typeface="Arial" panose="020B0604020202020204" pitchFamily="34" charset="0"/>
                <a:cs typeface="Arial" panose="020B0604020202020204" pitchFamily="34" charset="0"/>
              </a:rPr>
              <a:t>of water to produce enough food to satisfy one person's daily dietary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To produce food for the now over 7 billion people who inhabit the planet today requires the water that would fill a canal ten metres deep, 100 metres wide and 2100 kilometres long.</a:t>
            </a:r>
          </a:p>
          <a:p>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51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663" y="175925"/>
            <a:ext cx="5934969" cy="762000"/>
          </a:xfrm>
        </p:spPr>
        <p:txBody>
          <a:bodyPr>
            <a:normAutofit/>
          </a:bodyPr>
          <a:lstStyle/>
          <a:p>
            <a:r>
              <a:rPr lang="en-IN" sz="2400" u="sng" cap="none" dirty="0">
                <a:latin typeface="Arial" panose="020B0604020202020204" pitchFamily="34" charset="0"/>
                <a:cs typeface="Arial" panose="020B0604020202020204" pitchFamily="34" charset="0"/>
              </a:rPr>
              <a:t>Industrial Needs</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9054" r="29054"/>
          <a:stretch>
            <a:fillRect/>
          </a:stretch>
        </p:blipFill>
        <p:spPr>
          <a:xfrm>
            <a:off x="7516243" y="1158241"/>
            <a:ext cx="3255358" cy="4341222"/>
          </a:xfrm>
        </p:spPr>
      </p:pic>
      <p:sp>
        <p:nvSpPr>
          <p:cNvPr id="4" name="Text Placeholder 3"/>
          <p:cNvSpPr>
            <a:spLocks noGrp="1"/>
          </p:cNvSpPr>
          <p:nvPr>
            <p:ph type="body" sz="half" idx="2"/>
          </p:nvPr>
        </p:nvSpPr>
        <p:spPr>
          <a:xfrm>
            <a:off x="753374" y="1341121"/>
            <a:ext cx="5934949" cy="3975462"/>
          </a:xfrm>
        </p:spPr>
        <p:txBody>
          <a:bodyPr>
            <a:normAutofit lnSpcReduction="10000"/>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It is estimated that </a:t>
            </a:r>
            <a:r>
              <a:rPr lang="en-IN" sz="1800" b="1" cap="none" dirty="0">
                <a:latin typeface="Arial" panose="020B0604020202020204" pitchFamily="34" charset="0"/>
                <a:cs typeface="Arial" panose="020B0604020202020204" pitchFamily="34" charset="0"/>
              </a:rPr>
              <a:t>22% </a:t>
            </a:r>
            <a:r>
              <a:rPr lang="en-IN" sz="1800" cap="none" dirty="0">
                <a:latin typeface="Arial" panose="020B0604020202020204" pitchFamily="34" charset="0"/>
                <a:cs typeface="Arial" panose="020B0604020202020204" pitchFamily="34" charset="0"/>
              </a:rPr>
              <a:t>of worldwide water is used in industry.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Major industrial users include </a:t>
            </a:r>
            <a:r>
              <a:rPr lang="en-IN" sz="1800" b="1" cap="none" dirty="0">
                <a:latin typeface="Arial" panose="020B0604020202020204" pitchFamily="34" charset="0"/>
                <a:cs typeface="Arial" panose="020B0604020202020204" pitchFamily="34" charset="0"/>
              </a:rPr>
              <a:t>hydroelectric dams, thermoelectric power plants</a:t>
            </a:r>
            <a:r>
              <a:rPr lang="en-IN" sz="1800" cap="none" dirty="0">
                <a:latin typeface="Arial" panose="020B0604020202020204" pitchFamily="34" charset="0"/>
                <a:cs typeface="Arial" panose="020B0604020202020204" pitchFamily="34" charset="0"/>
              </a:rPr>
              <a:t>, use water for cooling. </a:t>
            </a:r>
          </a:p>
          <a:p>
            <a:pPr marL="285750" indent="-285750" algn="l">
              <a:buFont typeface="Arial" panose="020B0604020202020204" pitchFamily="34" charset="0"/>
              <a:buChar char="•"/>
            </a:pPr>
            <a:r>
              <a:rPr lang="en-IN" sz="1800" b="1" cap="none" dirty="0">
                <a:latin typeface="Arial" panose="020B0604020202020204" pitchFamily="34" charset="0"/>
                <a:cs typeface="Arial" panose="020B0604020202020204" pitchFamily="34" charset="0"/>
              </a:rPr>
              <a:t>Ore and oil refineries</a:t>
            </a:r>
            <a:r>
              <a:rPr lang="en-IN" sz="1800" cap="none" dirty="0">
                <a:latin typeface="Arial" panose="020B0604020202020204" pitchFamily="34" charset="0"/>
                <a:cs typeface="Arial" panose="020B0604020202020204" pitchFamily="34" charset="0"/>
              </a:rPr>
              <a:t>, use water in chemical processes, and </a:t>
            </a:r>
            <a:r>
              <a:rPr lang="en-IN" sz="1800" b="1" cap="none" dirty="0">
                <a:latin typeface="Arial" panose="020B0604020202020204" pitchFamily="34" charset="0"/>
                <a:cs typeface="Arial" panose="020B0604020202020204" pitchFamily="34" charset="0"/>
              </a:rPr>
              <a:t>manufacturing plants</a:t>
            </a:r>
            <a:r>
              <a:rPr lang="en-IN" sz="1800" cap="none" dirty="0">
                <a:latin typeface="Arial" panose="020B0604020202020204" pitchFamily="34" charset="0"/>
                <a:cs typeface="Arial" panose="020B0604020202020204" pitchFamily="34" charset="0"/>
              </a:rPr>
              <a:t>, which use water as a solvent.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Water withdrawal can be very high for certain industries.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Consumption of water by industries is generally much </a:t>
            </a:r>
            <a:r>
              <a:rPr lang="en-IN" sz="1800" b="1" cap="none" dirty="0">
                <a:latin typeface="Arial" panose="020B0604020202020204" pitchFamily="34" charset="0"/>
                <a:cs typeface="Arial" panose="020B0604020202020204" pitchFamily="34" charset="0"/>
              </a:rPr>
              <a:t>lower</a:t>
            </a:r>
            <a:r>
              <a:rPr lang="en-IN" sz="1800" cap="none" dirty="0">
                <a:latin typeface="Arial" panose="020B0604020202020204" pitchFamily="34" charset="0"/>
                <a:cs typeface="Arial" panose="020B0604020202020204" pitchFamily="34" charset="0"/>
              </a:rPr>
              <a:t> than that of agriculture.</a:t>
            </a:r>
          </a:p>
        </p:txBody>
      </p:sp>
    </p:spTree>
    <p:extLst>
      <p:ext uri="{BB962C8B-B14F-4D97-AF65-F5344CB8AC3E}">
        <p14:creationId xmlns:p14="http://schemas.microsoft.com/office/powerpoint/2010/main" val="273275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3202"/>
            <a:ext cx="5934969" cy="1135594"/>
          </a:xfrm>
        </p:spPr>
        <p:txBody>
          <a:bodyPr>
            <a:normAutofit/>
          </a:bodyPr>
          <a:lstStyle/>
          <a:p>
            <a:r>
              <a:rPr lang="en-IN" sz="2400" u="sng" cap="none" dirty="0">
                <a:latin typeface="Arial" panose="020B0604020202020204" pitchFamily="34" charset="0"/>
                <a:cs typeface="Arial" panose="020B0604020202020204" pitchFamily="34" charset="0"/>
              </a:rPr>
              <a:t>Household Needs</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111949" y="975143"/>
            <a:ext cx="3918857" cy="4276416"/>
          </a:xfrm>
        </p:spPr>
      </p:pic>
      <p:sp>
        <p:nvSpPr>
          <p:cNvPr id="4" name="Text Placeholder 3"/>
          <p:cNvSpPr>
            <a:spLocks noGrp="1"/>
          </p:cNvSpPr>
          <p:nvPr>
            <p:ph type="body" sz="half" idx="2"/>
          </p:nvPr>
        </p:nvSpPr>
        <p:spPr>
          <a:xfrm>
            <a:off x="1018714" y="1446874"/>
            <a:ext cx="5826640" cy="4127862"/>
          </a:xfrm>
        </p:spPr>
        <p:txBody>
          <a:bodyPr>
            <a:normAutofit fontScale="85000" lnSpcReduction="10000"/>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It is estimated that </a:t>
            </a:r>
            <a:r>
              <a:rPr lang="en-IN" sz="1800" b="1" cap="none" dirty="0">
                <a:latin typeface="Arial" panose="020B0604020202020204" pitchFamily="34" charset="0"/>
                <a:cs typeface="Arial" panose="020B0604020202020204" pitchFamily="34" charset="0"/>
              </a:rPr>
              <a:t>8%</a:t>
            </a:r>
            <a:r>
              <a:rPr lang="en-IN" sz="1800" cap="none" dirty="0">
                <a:latin typeface="Arial" panose="020B0604020202020204" pitchFamily="34" charset="0"/>
                <a:cs typeface="Arial" panose="020B0604020202020204" pitchFamily="34" charset="0"/>
              </a:rPr>
              <a:t> of worldwide water use is for </a:t>
            </a:r>
            <a:r>
              <a:rPr lang="en-IN" sz="1800" b="1" cap="none" dirty="0">
                <a:latin typeface="Arial" panose="020B0604020202020204" pitchFamily="34" charset="0"/>
                <a:cs typeface="Arial" panose="020B0604020202020204" pitchFamily="34" charset="0"/>
              </a:rPr>
              <a:t>domestic </a:t>
            </a:r>
            <a:r>
              <a:rPr lang="en-IN" sz="1800" b="1" cap="none" dirty="0" err="1">
                <a:latin typeface="Arial" panose="020B0604020202020204" pitchFamily="34" charset="0"/>
                <a:cs typeface="Arial" panose="020B0604020202020204" pitchFamily="34" charset="0"/>
              </a:rPr>
              <a:t>purposes.</a:t>
            </a:r>
          </a:p>
          <a:p>
            <a:pPr marL="285750" indent="-285750" algn="l">
              <a:buFont typeface="Arial" panose="020B0604020202020204" pitchFamily="34" charset="0"/>
              <a:buChar char="•"/>
            </a:pPr>
            <a:r>
              <a:rPr lang="en-IN" sz="1800" cap="none" dirty="0" err="1">
                <a:latin typeface="Arial" panose="020B0604020202020204" pitchFamily="34" charset="0"/>
                <a:cs typeface="Arial" panose="020B0604020202020204" pitchFamily="34" charset="0"/>
              </a:rPr>
              <a:t>These</a:t>
            </a:r>
            <a:r>
              <a:rPr lang="en-IN" sz="1800" cap="none" dirty="0">
                <a:latin typeface="Arial" panose="020B0604020202020204" pitchFamily="34" charset="0"/>
                <a:cs typeface="Arial" panose="020B0604020202020204" pitchFamily="34" charset="0"/>
              </a:rPr>
              <a:t> include </a:t>
            </a:r>
            <a:r>
              <a:rPr lang="en-IN" sz="1800" b="1" cap="none" dirty="0">
                <a:latin typeface="Arial" panose="020B0604020202020204" pitchFamily="34" charset="0"/>
                <a:cs typeface="Arial" panose="020B0604020202020204" pitchFamily="34" charset="0"/>
              </a:rPr>
              <a:t>drinking water, bathing, cooking, toilet flushing, cleaning, laundry </a:t>
            </a:r>
            <a:r>
              <a:rPr lang="en-IN" sz="1800" cap="none" dirty="0">
                <a:latin typeface="Arial" panose="020B0604020202020204" pitchFamily="34" charset="0"/>
                <a:cs typeface="Arial" panose="020B0604020202020204" pitchFamily="34" charset="0"/>
              </a:rPr>
              <a:t>and</a:t>
            </a:r>
            <a:r>
              <a:rPr lang="en-IN" sz="1800" b="1" cap="none" dirty="0">
                <a:latin typeface="Arial" panose="020B0604020202020204" pitchFamily="34" charset="0"/>
                <a:cs typeface="Arial" panose="020B0604020202020204" pitchFamily="34" charset="0"/>
              </a:rPr>
              <a:t> gardening.</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 Basic domestic water requirements have been estimated by Peter </a:t>
            </a:r>
            <a:r>
              <a:rPr lang="en-IN" sz="1800" cap="none" dirty="0" err="1">
                <a:latin typeface="Arial" panose="020B0604020202020204" pitchFamily="34" charset="0"/>
                <a:cs typeface="Arial" panose="020B0604020202020204" pitchFamily="34" charset="0"/>
              </a:rPr>
              <a:t>Gleick</a:t>
            </a:r>
            <a:r>
              <a:rPr lang="en-IN" sz="1800" cap="none" dirty="0">
                <a:latin typeface="Arial" panose="020B0604020202020204" pitchFamily="34" charset="0"/>
                <a:cs typeface="Arial" panose="020B0604020202020204" pitchFamily="34" charset="0"/>
              </a:rPr>
              <a:t> at around </a:t>
            </a:r>
            <a:r>
              <a:rPr lang="en-IN" sz="1800" b="1" cap="none" dirty="0">
                <a:latin typeface="Arial" panose="020B0604020202020204" pitchFamily="34" charset="0"/>
                <a:cs typeface="Arial" panose="020B0604020202020204" pitchFamily="34" charset="0"/>
              </a:rPr>
              <a:t>50 </a:t>
            </a:r>
            <a:r>
              <a:rPr lang="en-IN" sz="1800" b="1" cap="none" dirty="0" err="1">
                <a:latin typeface="Arial" panose="020B0604020202020204" pitchFamily="34" charset="0"/>
                <a:cs typeface="Arial" panose="020B0604020202020204" pitchFamily="34" charset="0"/>
              </a:rPr>
              <a:t>liters</a:t>
            </a:r>
            <a:r>
              <a:rPr lang="en-IN" sz="1800" b="1" cap="none" dirty="0">
                <a:latin typeface="Arial" panose="020B0604020202020204" pitchFamily="34" charset="0"/>
                <a:cs typeface="Arial" panose="020B0604020202020204" pitchFamily="34" charset="0"/>
              </a:rPr>
              <a:t> per person per day</a:t>
            </a:r>
            <a:r>
              <a:rPr lang="en-IN" sz="1800" cap="none" dirty="0">
                <a:latin typeface="Arial" panose="020B0604020202020204" pitchFamily="34" charset="0"/>
                <a:cs typeface="Arial" panose="020B0604020202020204" pitchFamily="34" charset="0"/>
              </a:rPr>
              <a:t>, excluding water for gardens.</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 Drinking water is water that is of sufficiently high quality so that it can be consumed or used without risk of immediate or long term harm. Such water is commonly called </a:t>
            </a:r>
            <a:r>
              <a:rPr lang="en-IN" sz="1800" b="1" cap="none" dirty="0">
                <a:latin typeface="Arial" panose="020B0604020202020204" pitchFamily="34" charset="0"/>
                <a:cs typeface="Arial" panose="020B0604020202020204" pitchFamily="34" charset="0"/>
              </a:rPr>
              <a:t>potable water.</a:t>
            </a:r>
            <a:r>
              <a:rPr lang="en-IN" sz="1800" cap="none"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In most developed countries, the water supplied to domestic, commerce and industry is all of drinking water standard even though only a very small proportion is actually consumed or used in food preparation.</a:t>
            </a:r>
          </a:p>
        </p:txBody>
      </p:sp>
    </p:spTree>
    <p:extLst>
      <p:ext uri="{BB962C8B-B14F-4D97-AF65-F5344CB8AC3E}">
        <p14:creationId xmlns:p14="http://schemas.microsoft.com/office/powerpoint/2010/main" val="309519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762000"/>
          </a:xfrm>
        </p:spPr>
        <p:txBody>
          <a:bodyPr>
            <a:normAutofit/>
          </a:bodyPr>
          <a:lstStyle/>
          <a:p>
            <a:r>
              <a:rPr lang="en-IN" sz="2400" u="sng" cap="none" dirty="0">
                <a:latin typeface="Arial" panose="020B0604020202020204" pitchFamily="34" charset="0"/>
                <a:cs typeface="Arial" panose="020B0604020202020204" pitchFamily="34" charset="0"/>
              </a:rPr>
              <a:t>Environmental Needs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85016" y="2118715"/>
            <a:ext cx="3618412" cy="2296530"/>
          </a:xfrm>
        </p:spPr>
      </p:pic>
      <p:sp>
        <p:nvSpPr>
          <p:cNvPr id="4" name="Text Placeholder 3"/>
          <p:cNvSpPr>
            <a:spLocks noGrp="1"/>
          </p:cNvSpPr>
          <p:nvPr>
            <p:ph type="body" sz="half" idx="2"/>
          </p:nvPr>
        </p:nvSpPr>
        <p:spPr>
          <a:xfrm>
            <a:off x="913794" y="1854926"/>
            <a:ext cx="5934949" cy="3936273"/>
          </a:xfrm>
        </p:spPr>
        <p:txBody>
          <a:bodyPr>
            <a:normAutofit fontScale="92500" lnSpcReduction="10000"/>
          </a:bodyPr>
          <a:lstStyle/>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Explicit environment water use is also a very small but growing percentage of total water use.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Environmental water usage includes watering of natural or artificial wetlands, artificial lakes intended to create wildlife habitat, fish ladders, and water releases from reservoirs timed to help fish spawn, or to restore more natural flow regimes. </a:t>
            </a:r>
          </a:p>
          <a:p>
            <a:pPr marL="285750" indent="-285750" algn="l">
              <a:buFont typeface="Arial" panose="020B0604020202020204" pitchFamily="34" charset="0"/>
              <a:buChar char="•"/>
            </a:pPr>
            <a:r>
              <a:rPr lang="en-IN" sz="1800" cap="none" dirty="0">
                <a:latin typeface="Arial" panose="020B0604020202020204" pitchFamily="34" charset="0"/>
                <a:cs typeface="Arial" panose="020B0604020202020204" pitchFamily="34" charset="0"/>
              </a:rPr>
              <a:t>Environmental water may include water stored in impoundments and released for environmental purposes (held environmental water), but more often is water retained in waterways through regulatory limits of abstraction. </a:t>
            </a:r>
          </a:p>
        </p:txBody>
      </p:sp>
    </p:spTree>
    <p:extLst>
      <p:ext uri="{BB962C8B-B14F-4D97-AF65-F5344CB8AC3E}">
        <p14:creationId xmlns:p14="http://schemas.microsoft.com/office/powerpoint/2010/main" val="33507245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Integral</Template>
  <TotalTime>397</TotalTime>
  <Words>956</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Algerian</vt:lpstr>
      <vt:lpstr>Arial</vt:lpstr>
      <vt:lpstr>Calibri</vt:lpstr>
      <vt:lpstr>Cambria</vt:lpstr>
      <vt:lpstr>Wingdings</vt:lpstr>
      <vt:lpstr>Droplet</vt:lpstr>
      <vt:lpstr>Resources : Water</vt:lpstr>
      <vt:lpstr>CONTENTS</vt:lpstr>
      <vt:lpstr>Water Resources</vt:lpstr>
      <vt:lpstr>Reservoirs of available water on earth</vt:lpstr>
      <vt:lpstr>Importance of Water Reources</vt:lpstr>
      <vt:lpstr>Agricultural Needs</vt:lpstr>
      <vt:lpstr>Industrial Needs</vt:lpstr>
      <vt:lpstr>Household Needs</vt:lpstr>
      <vt:lpstr>Environmental Needs</vt:lpstr>
      <vt:lpstr>Threats to Water Resource</vt:lpstr>
      <vt:lpstr>Population Growth</vt:lpstr>
      <vt:lpstr>Water pollution</vt:lpstr>
      <vt:lpstr>Rapid Urbanization</vt:lpstr>
      <vt:lpstr>Depletion of Aquifers</vt:lpstr>
      <vt:lpstr>Climate change</vt:lpstr>
      <vt:lpstr>Aftermath of water depletion</vt:lpstr>
      <vt:lpstr>Conservation of Water Resources</vt:lpstr>
      <vt:lpstr>Social Solutions</vt:lpstr>
      <vt:lpstr>Household Applications</vt:lpstr>
      <vt:lpstr>Commercial Applications</vt:lpstr>
      <vt:lpstr>Agricultural Application</vt:lpstr>
      <vt:lpstr>Water Reuse</vt:lpstr>
      <vt:lpstr>Rain Water Harvesting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 : Water</dc:title>
  <dc:creator>Nithish Yeonith</dc:creator>
  <cp:lastModifiedBy>Yeokesh</cp:lastModifiedBy>
  <cp:revision>50</cp:revision>
  <dcterms:created xsi:type="dcterms:W3CDTF">2019-02-03T13:55:01Z</dcterms:created>
  <dcterms:modified xsi:type="dcterms:W3CDTF">2019-02-05T18:23:46Z</dcterms:modified>
</cp:coreProperties>
</file>