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0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HP\Desktop\MUTHULAKSHMI%20S%20%20PROJECT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[MUTHULAKSHMI S  PROJECT.xlsx]Sheet4!PivotTable1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</a:t>
            </a:r>
            <a:r>
              <a:rPr lang="en-IN" baseline="0"/>
              <a:t> Performance Analysis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4">
                <a:shade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Sheet4!$B$5:$B$15</c:f>
              <c:numCache>
                <c:formatCode>General</c:formatCode>
                <c:ptCount val="10"/>
                <c:pt idx="0">
                  <c:v>16.0</c:v>
                </c:pt>
                <c:pt idx="1">
                  <c:v>18.0</c:v>
                </c:pt>
                <c:pt idx="2">
                  <c:v>21.0</c:v>
                </c:pt>
                <c:pt idx="3">
                  <c:v>17.0</c:v>
                </c:pt>
                <c:pt idx="4">
                  <c:v>21.0</c:v>
                </c:pt>
                <c:pt idx="5">
                  <c:v>29.0</c:v>
                </c:pt>
                <c:pt idx="6">
                  <c:v>26.0</c:v>
                </c:pt>
                <c:pt idx="7">
                  <c:v>26.0</c:v>
                </c:pt>
                <c:pt idx="8">
                  <c:v>21.0</c:v>
                </c:pt>
                <c:pt idx="9">
                  <c:v>25.0</c:v>
                </c:pt>
              </c:numCache>
            </c:numRef>
          </c:val>
        </c:ser>
        <c:ser>
          <c:idx val="1"/>
          <c:order val="1"/>
          <c:tx>
            <c:strRef>
              <c:f>Sheet4!$C$3:$C$4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shade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shade val="86000"/>
                  </a:schemeClr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Sheet4!$C$5:$C$15</c:f>
              <c:numCache>
                <c:formatCode>General</c:formatCode>
                <c:ptCount val="10"/>
                <c:pt idx="0">
                  <c:v>34.0</c:v>
                </c:pt>
                <c:pt idx="1">
                  <c:v>47.0</c:v>
                </c:pt>
                <c:pt idx="2">
                  <c:v>41.0</c:v>
                </c:pt>
                <c:pt idx="3">
                  <c:v>39.0</c:v>
                </c:pt>
                <c:pt idx="4">
                  <c:v>41.0</c:v>
                </c:pt>
                <c:pt idx="5">
                  <c:v>33.0</c:v>
                </c:pt>
                <c:pt idx="6">
                  <c:v>41.0</c:v>
                </c:pt>
                <c:pt idx="7">
                  <c:v>43.0</c:v>
                </c:pt>
                <c:pt idx="8">
                  <c:v>45.0</c:v>
                </c:pt>
                <c:pt idx="9">
                  <c:v>34.0</c:v>
                </c:pt>
              </c:numCache>
            </c:numRef>
          </c:val>
        </c:ser>
        <c:ser>
          <c:idx val="2"/>
          <c:order val="2"/>
          <c:tx>
            <c:strRef>
              <c:f>Sheet4!$D$3:$D$4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4">
                <a:tint val="86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4">
                    <a:tint val="86000"/>
                  </a:schemeClr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Sheet4!$D$5:$D$15</c:f>
              <c:numCache>
                <c:formatCode>General</c:formatCode>
                <c:ptCount val="10"/>
                <c:pt idx="0">
                  <c:v>85.0</c:v>
                </c:pt>
                <c:pt idx="1">
                  <c:v>65.0</c:v>
                </c:pt>
                <c:pt idx="2">
                  <c:v>78.0</c:v>
                </c:pt>
                <c:pt idx="3">
                  <c:v>92.0</c:v>
                </c:pt>
                <c:pt idx="4">
                  <c:v>77.0</c:v>
                </c:pt>
                <c:pt idx="5">
                  <c:v>69.0</c:v>
                </c:pt>
                <c:pt idx="6">
                  <c:v>75.0</c:v>
                </c:pt>
                <c:pt idx="7">
                  <c:v>82.0</c:v>
                </c:pt>
                <c:pt idx="8">
                  <c:v>71.0</c:v>
                </c:pt>
                <c:pt idx="9">
                  <c:v>84.0</c:v>
                </c:pt>
              </c:numCache>
            </c:numRef>
          </c:val>
        </c:ser>
        <c:ser>
          <c:idx val="3"/>
          <c:order val="3"/>
          <c:tx>
            <c:strRef>
              <c:f>Sheet4!$E$3:$E$4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tint val="58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Sheet4!$A$5:$A$15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Sheet4!$E$5:$E$15</c:f>
              <c:numCache>
                <c:formatCode>General</c:formatCode>
                <c:ptCount val="10"/>
                <c:pt idx="0">
                  <c:v>15.0</c:v>
                </c:pt>
                <c:pt idx="1">
                  <c:v>15.0</c:v>
                </c:pt>
                <c:pt idx="2">
                  <c:v>14.0</c:v>
                </c:pt>
                <c:pt idx="3">
                  <c:v>9.0</c:v>
                </c:pt>
                <c:pt idx="4">
                  <c:v>15.0</c:v>
                </c:pt>
                <c:pt idx="5">
                  <c:v>12.0</c:v>
                </c:pt>
                <c:pt idx="6">
                  <c:v>15.0</c:v>
                </c:pt>
                <c:pt idx="7">
                  <c:v>16.0</c:v>
                </c:pt>
                <c:pt idx="8">
                  <c:v>13.0</c:v>
                </c:pt>
                <c:pt idx="9">
                  <c:v>13.0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16732520"/>
        <c:axId val="316733304"/>
      </c:barChart>
      <c:catAx>
        <c:axId val="316732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3304"/>
        <c:crosses val="autoZero"/>
        <c:auto val="1"/>
        <c:lblAlgn val="ctr"/>
        <c:lblOffset val="100"/>
        <c:noMultiLvlLbl val="0"/>
      </c:catAx>
      <c:valAx>
        <c:axId val="316733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67325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57387726271451"/>
          <c:y val="0.3216768737241178"/>
          <c:w val="0.15987100049416542"/>
          <c:h val="0.49956073199183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104872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89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0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1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3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4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5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6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97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8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7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7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6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  <p:sp>
        <p:nvSpPr>
          <p:cNvPr id="104866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6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1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7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68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dirty="0" lang="en-IN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8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7"/>
          <p:cNvSpPr txBox="1">
            <a:spLocks noGrp="1"/>
          </p:cNvSpPr>
          <p:nvPr>
            <p:ph type="ctrTitle"/>
          </p:nvPr>
        </p:nvSpPr>
        <p:spPr>
          <a:xfrm>
            <a:off x="-1927399" y="349252"/>
            <a:ext cx="11201401" cy="2416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36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 </a:t>
            </a:r>
            <a:br>
              <a:rPr b="1" dirty="0" lang="en-US">
                <a:solidFill>
                  <a:srgbClr val="0F0F0F"/>
                </a:solidFill>
                <a:latin typeface="Roboto" panose="020F0502020204030204" pitchFamily="2" charset="0"/>
              </a:rPr>
            </a:br>
            <a:br>
              <a:rPr dirty="0" lang="en-US" spc="15"/>
            </a:br>
            <a:endParaRPr dirty="0" spc="15"/>
          </a:p>
        </p:txBody>
      </p:sp>
      <p:sp>
        <p:nvSpPr>
          <p:cNvPr id="1048603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4" name="TextBox 13"/>
          <p:cNvSpPr txBox="1"/>
          <p:nvPr/>
        </p:nvSpPr>
        <p:spPr>
          <a:xfrm>
            <a:off x="914400" y="3053161"/>
            <a:ext cx="10844212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IN"/>
              <a:t>S</a:t>
            </a:r>
            <a:r>
              <a:rPr dirty="0" sz="2400" lang="en-US"/>
              <a:t>TUDENT NAME	</a:t>
            </a:r>
            <a:r>
              <a:rPr dirty="0" sz="2400" lang="en-IN"/>
              <a:t>:</a:t>
            </a:r>
            <a:r>
              <a:rPr dirty="0" sz="2400" lang="en-US"/>
              <a:t>R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l</a:t>
            </a:r>
            <a:endParaRPr dirty="0" sz="2400" lang="en-US"/>
          </a:p>
          <a:p>
            <a:r>
              <a:rPr dirty="0" sz="2400" lang="en-US"/>
              <a:t>REGISTER NO		: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			</a:t>
            </a:r>
            <a:endParaRPr altLang="en-US" lang="zh-CN"/>
          </a:p>
          <a:p>
            <a:r>
              <a:rPr dirty="0" sz="2400" lang="en-US"/>
              <a:t>DEPARTMENT		:</a:t>
            </a:r>
            <a:r>
              <a:rPr dirty="0" sz="2400" lang="en-US" err="1"/>
              <a:t>B.Com</a:t>
            </a:r>
            <a:r>
              <a:rPr dirty="0" sz="2400" lang="en-US"/>
              <a:t> (</a:t>
            </a:r>
            <a:r>
              <a:rPr dirty="0" sz="2400" lang="en-US"/>
              <a:t>G</a:t>
            </a:r>
            <a:r>
              <a:rPr dirty="0" sz="2400" lang="en-US"/>
              <a:t>)</a:t>
            </a:r>
            <a:endParaRPr dirty="0" sz="2400" lang="en-US"/>
          </a:p>
          <a:p>
            <a:r>
              <a:rPr dirty="0" sz="2400" lang="en-US"/>
              <a:t>COLLEGE		:</a:t>
            </a:r>
            <a:r>
              <a:rPr dirty="0" sz="2400" lang="en-IN"/>
              <a:t>J.H.A. </a:t>
            </a:r>
            <a:r>
              <a:rPr dirty="0" sz="2400" lang="en-IN" err="1"/>
              <a:t>Agarsen</a:t>
            </a:r>
            <a:r>
              <a:rPr dirty="0" sz="2400" lang="en-IN"/>
              <a:t> College</a:t>
            </a:r>
            <a:r>
              <a:rPr dirty="0" sz="2400" lang="en-US"/>
              <a:t>				 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MODELLING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The modelling in this employee performance analysis project includes the following:</a:t>
            </a:r>
            <a:endParaRPr dirty="0" lang="en-IN"/>
          </a:p>
          <a:p>
            <a:pPr indent="0" lvl="1" marL="400050">
              <a:buNone/>
            </a:pPr>
            <a:r>
              <a:rPr dirty="0" sz="1800" lang="en-US"/>
              <a:t>*Data collection</a:t>
            </a:r>
          </a:p>
          <a:p>
            <a:pPr indent="0" lvl="1" marL="400050">
              <a:buNone/>
            </a:pPr>
            <a:r>
              <a:rPr dirty="0" sz="1800" lang="en-US"/>
              <a:t>*Data cleaning</a:t>
            </a:r>
          </a:p>
          <a:p>
            <a:pPr indent="0" lvl="1" marL="400050">
              <a:buNone/>
            </a:pPr>
            <a:r>
              <a:rPr dirty="0" sz="1800" lang="en-US"/>
              <a:t>*Results</a:t>
            </a:r>
          </a:p>
          <a:p>
            <a:pPr indent="0" lvl="1" marL="400050">
              <a:buNone/>
            </a:pPr>
            <a:r>
              <a:rPr dirty="0" sz="1800" lang="en-US"/>
              <a:t>*Pivot table</a:t>
            </a:r>
          </a:p>
          <a:p>
            <a:pPr indent="0" lvl="1" marL="400050">
              <a:buNone/>
            </a:pPr>
            <a:r>
              <a:rPr dirty="0" sz="1800" lang="en-US"/>
              <a:t>*Chart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8596668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pc="-4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pc="-40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TS</a:t>
            </a:r>
          </a:p>
        </p:txBody>
      </p:sp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4194304" name="Content Placeholder 10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CONCLUSION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60" name="Content Placeholder 3"/>
          <p:cNvSpPr>
            <a:spLocks noGrp="1"/>
          </p:cNvSpPr>
          <p:nvPr>
            <p:ph idx="1"/>
          </p:nvPr>
        </p:nvSpPr>
        <p:spPr>
          <a:xfrm>
            <a:off x="677334" y="2160589"/>
            <a:ext cx="7171266" cy="4392611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000" lang="en-US"/>
              <a:t>The conclusion is the employee data analysis reveals the key insights in workforce performance and areas needed for improvement. The effective data analysis provides a foundation for the improvised planning and operational developments, which leads to a motivated and productive workforce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480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TITLE</a:t>
            </a:r>
            <a:endParaRPr b="1" dirty="0" sz="480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600" lang="en-US"/>
              <a:t>EMPLOYEE PERFORMANCE ANALYSIS USING EXCEL</a:t>
            </a:r>
            <a:endParaRPr dirty="0" sz="36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AGENDA</a:t>
            </a:r>
            <a:endParaRPr b="1" dirty="0" lang="en-I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2743200" y="1524000"/>
            <a:ext cx="3742266" cy="3880773"/>
          </a:xfrm>
        </p:spPr>
        <p:txBody>
          <a:bodyPr>
            <a:noAutofit/>
          </a:bodyPr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pPr>
              <a:buFont typeface="+mj-lt"/>
              <a:buAutoNum type="arabicPeriod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indent="0" marL="0">
              <a:buNone/>
            </a:pPr>
            <a:endParaRPr dirty="0" sz="2400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2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25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ROB</a:t>
            </a:r>
            <a:r>
              <a:rPr b="1" dirty="0" sz="4250" spc="55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  <a:r>
              <a:rPr b="1" dirty="0" sz="4250"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4250" spc="-37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37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ME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NT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26" name="Content Placeholder 11"/>
          <p:cNvSpPr>
            <a:spLocks noGrp="1"/>
          </p:cNvSpPr>
          <p:nvPr>
            <p:ph sz="half"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Employee performance is defined as how well a person executes their job duties and responsibilities. The companies assess their employees performance on an annual or quarterly basis to define certain areas.</a:t>
            </a:r>
            <a:endParaRPr dirty="0" lang="en-IN"/>
          </a:p>
        </p:txBody>
      </p:sp>
      <p:sp>
        <p:nvSpPr>
          <p:cNvPr id="1048627" name="Content Placeholder 12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2821957" cy="3880773"/>
          </a:xfrm>
        </p:spPr>
        <p:txBody>
          <a:bodyPr/>
          <a:p>
            <a:pPr indent="0" marL="0">
              <a:buNone/>
            </a:pPr>
            <a:r>
              <a:rPr dirty="0" lang="en-US"/>
              <a:t>The Dataset overview of an employee, contains the information about employees in a company.</a:t>
            </a:r>
            <a:endParaRPr dirty="0" lang="en-IN"/>
          </a:p>
        </p:txBody>
      </p:sp>
      <p:sp>
        <p:nvSpPr>
          <p:cNvPr id="104862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8200" y="83820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b="1" dirty="0" sz="425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</a:t>
            </a:r>
            <a:r>
              <a:rPr b="1" dirty="0" sz="4250" lang="en-US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OVERVIEW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56932"/>
            <a:ext cx="68333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5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7" name="TextBox 10"/>
          <p:cNvSpPr txBox="1"/>
          <p:nvPr/>
        </p:nvSpPr>
        <p:spPr>
          <a:xfrm>
            <a:off x="990600" y="2133600"/>
            <a:ext cx="6248400" cy="22250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analyzing employee data using Excel which helps in gaining the knowledge regarding organizational data, performance statistical analysis by creating visualizations to understand the employee performances.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object 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200" spc="-2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AR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2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H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 spc="-2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3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20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200" spc="-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200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2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200" spc="-25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20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2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S?</a:t>
            </a:r>
            <a:endParaRPr b="1" dirty="0" sz="320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39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dirty="0" lang="en-US"/>
              <a:t> The end users in employee performance analysis include:</a:t>
            </a:r>
          </a:p>
          <a:p>
            <a:pPr indent="0" marL="0">
              <a:buNone/>
            </a:pPr>
            <a:r>
              <a:rPr dirty="0" lang="en-US"/>
              <a:t>	1. Human Resource management professionals.</a:t>
            </a:r>
          </a:p>
          <a:p>
            <a:pPr indent="0" marL="0">
              <a:buNone/>
            </a:pPr>
            <a:r>
              <a:rPr dirty="0" lang="en-US"/>
              <a:t>	2. Data Analysts.</a:t>
            </a:r>
          </a:p>
          <a:p>
            <a:pPr indent="0" marL="0">
              <a:buNone/>
            </a:pPr>
            <a:r>
              <a:rPr dirty="0" lang="en-US"/>
              <a:t>	3. Team Leaders.</a:t>
            </a:r>
          </a:p>
          <a:p>
            <a:pPr indent="0" marL="0">
              <a:buNone/>
            </a:pPr>
            <a:r>
              <a:rPr dirty="0" lang="en-US"/>
              <a:t>	</a:t>
            </a:r>
            <a:endParaRPr dirty="0" lang="en-IN"/>
          </a:p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6"/>
          <p:cNvSpPr txBox="1">
            <a:spLocks noGrp="1"/>
          </p:cNvSpPr>
          <p:nvPr>
            <p:ph type="title"/>
          </p:nvPr>
        </p:nvSpPr>
        <p:spPr>
          <a:xfrm>
            <a:off x="677334" y="441207"/>
            <a:ext cx="3854528" cy="167545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 spc="-34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b="1" dirty="0" sz="3600" spc="3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6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295">
                <a:solidFill>
                  <a:schemeClr val="accent1">
                    <a:lumMod val="60000"/>
                    <a:lumOff val="40000"/>
                  </a:schemeClr>
                </a:solidFill>
              </a:rPr>
              <a:t>V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LU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E</a:t>
            </a:r>
            <a:r>
              <a:rPr b="1" dirty="0" sz="3600" spc="-6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R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-15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 spc="25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-35">
                <a:solidFill>
                  <a:schemeClr val="accent1">
                    <a:lumMod val="60000"/>
                    <a:lumOff val="40000"/>
                  </a:schemeClr>
                </a:solidFill>
              </a:rPr>
              <a:t>T</a:t>
            </a:r>
            <a:r>
              <a:rPr b="1" dirty="0" sz="3600" spc="-3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b="1" dirty="0" sz="360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b="1" dirty="0" sz="360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</a:p>
        </p:txBody>
      </p:sp>
      <p:sp>
        <p:nvSpPr>
          <p:cNvPr id="1048647" name="Text Placeholder 9"/>
          <p:cNvSpPr>
            <a:spLocks noGrp="1"/>
          </p:cNvSpPr>
          <p:nvPr>
            <p:ph type="body" sz="half" idx="2"/>
          </p:nvPr>
        </p:nvSpPr>
        <p:spPr>
          <a:xfrm>
            <a:off x="533400" y="2362200"/>
            <a:ext cx="3854528" cy="4267200"/>
          </a:xfrm>
        </p:spPr>
        <p:txBody>
          <a:bodyPr>
            <a:normAutofit/>
          </a:bodyPr>
          <a:p>
            <a:r>
              <a:rPr dirty="0" sz="2400" lang="en-US"/>
              <a:t>*Filtering- purpose to fill the missing values.</a:t>
            </a:r>
          </a:p>
          <a:p>
            <a:r>
              <a:rPr dirty="0" sz="2400" lang="en-US"/>
              <a:t>*Conditional formatting- blank values.</a:t>
            </a:r>
          </a:p>
          <a:p>
            <a:r>
              <a:rPr dirty="0" sz="2400" lang="en-US"/>
              <a:t>*Using- Pivot table and chart.</a:t>
            </a:r>
          </a:p>
        </p:txBody>
      </p:sp>
      <p:pic>
        <p:nvPicPr>
          <p:cNvPr id="209715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760913" y="559815"/>
            <a:ext cx="4002087" cy="439318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IN">
                <a:solidFill>
                  <a:schemeClr val="accent1">
                    <a:lumMod val="60000"/>
                    <a:lumOff val="40000"/>
                  </a:schemeClr>
                </a:solidFill>
              </a:rPr>
              <a:t>Dataset Description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rmAutofit/>
          </a:bodyPr>
          <a:p>
            <a:r>
              <a:rPr dirty="0" sz="1900" lang="en-US"/>
              <a:t>Employee data set- </a:t>
            </a:r>
            <a:r>
              <a:rPr dirty="0" sz="1900" lang="en-US" err="1"/>
              <a:t>Kaggle</a:t>
            </a:r>
            <a:endParaRPr dirty="0" sz="1900" lang="en-IN"/>
          </a:p>
          <a:p>
            <a:r>
              <a:rPr dirty="0" sz="1900" lang="en-IN"/>
              <a:t>There are </a:t>
            </a:r>
            <a:r>
              <a:rPr dirty="0" sz="1900" lang="en-US"/>
              <a:t>26 features</a:t>
            </a:r>
            <a:endParaRPr dirty="0" sz="1900" lang="en-IN"/>
          </a:p>
          <a:p>
            <a:r>
              <a:rPr dirty="0" sz="1900" lang="en-IN"/>
              <a:t>The important ten features are,</a:t>
            </a:r>
          </a:p>
          <a:p>
            <a:pPr lvl="1"/>
            <a:r>
              <a:rPr dirty="0" sz="1900" lang="en-IN"/>
              <a:t>Employment ID</a:t>
            </a:r>
          </a:p>
          <a:p>
            <a:pPr lvl="1"/>
            <a:r>
              <a:rPr dirty="0" sz="1900" lang="en-IN"/>
              <a:t>First name</a:t>
            </a:r>
          </a:p>
          <a:p>
            <a:pPr lvl="1"/>
            <a:r>
              <a:rPr dirty="0" sz="1900" lang="en-IN"/>
              <a:t>Last name</a:t>
            </a:r>
          </a:p>
          <a:p>
            <a:pPr lvl="1"/>
            <a:r>
              <a:rPr dirty="0" sz="1900" lang="en-IN"/>
              <a:t>Gender</a:t>
            </a:r>
          </a:p>
          <a:p>
            <a:pPr lvl="1"/>
            <a:r>
              <a:rPr dirty="0" sz="1900" lang="en-IN"/>
              <a:t>Employee status</a:t>
            </a:r>
          </a:p>
          <a:p>
            <a:pPr lvl="1"/>
            <a:r>
              <a:rPr dirty="0" sz="1900" lang="en-IN"/>
              <a:t>Employee type</a:t>
            </a:r>
          </a:p>
          <a:p>
            <a:pPr lvl="1"/>
            <a:r>
              <a:rPr dirty="0" sz="1900" lang="en-IN"/>
              <a:t>Employee classification</a:t>
            </a:r>
          </a:p>
          <a:p>
            <a:pPr lvl="1"/>
            <a:r>
              <a:rPr dirty="0" sz="1900" lang="en-IN"/>
              <a:t>Performance score</a:t>
            </a:r>
          </a:p>
          <a:p>
            <a:pPr lvl="1"/>
            <a:r>
              <a:rPr dirty="0" sz="1900" lang="en-IN"/>
              <a:t>Current employee ratings</a:t>
            </a:r>
          </a:p>
          <a:p>
            <a:pPr lvl="1"/>
            <a:r>
              <a:rPr dirty="0" sz="1900" lang="en-IN"/>
              <a:t>Business units</a:t>
            </a:r>
          </a:p>
          <a:p>
            <a:pPr indent="0" lvl="1" marL="400050">
              <a:buNone/>
            </a:pPr>
            <a:endParaRPr dirty="0" sz="17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THE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lang="en-US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WOW</a:t>
            </a:r>
            <a:r>
              <a:rPr b="1" dirty="0" sz="4250" lang="en-US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"</a:t>
            </a:r>
            <a:r>
              <a:rPr b="1" dirty="0" sz="4250" spc="8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0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b="1" dirty="0" sz="4250" spc="-5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15">
                <a:solidFill>
                  <a:schemeClr val="accent1">
                    <a:lumMod val="60000"/>
                    <a:lumOff val="40000"/>
                  </a:schemeClr>
                </a:solidFill>
              </a:rPr>
              <a:t>OUR</a:t>
            </a:r>
            <a:r>
              <a:rPr b="1" dirty="0" sz="4250" spc="-1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b="1" dirty="0" sz="4250" spc="20">
                <a:solidFill>
                  <a:schemeClr val="accent1">
                    <a:lumMod val="60000"/>
                    <a:lumOff val="40000"/>
                  </a:schemeClr>
                </a:solidFill>
              </a:rPr>
              <a:t>SOLUTION</a:t>
            </a:r>
            <a:endParaRPr b="1" dirty="0" sz="425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48652" name="Content Placeholder 9"/>
          <p:cNvSpPr>
            <a:spLocks noGrp="1"/>
          </p:cNvSpPr>
          <p:nvPr>
            <p:ph idx="1"/>
          </p:nvPr>
        </p:nvSpPr>
        <p:spPr>
          <a:xfrm>
            <a:off x="2533650" y="2160589"/>
            <a:ext cx="6740352" cy="3880773"/>
          </a:xfrm>
        </p:spPr>
        <p:txBody>
          <a:bodyPr>
            <a:normAutofit/>
          </a:bodyPr>
          <a:p>
            <a:r>
              <a:rPr dirty="0" sz="32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Level– These include the categories such as Levels in very high, high, medium, low, etc...</a:t>
            </a:r>
          </a:p>
          <a:p>
            <a:endParaRPr dirty="0" sz="32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0">
              <a:buNone/>
            </a:pPr>
            <a:endParaRPr dirty="0" sz="3200" lang="en-IN"/>
          </a:p>
        </p:txBody>
      </p:sp>
      <p:sp>
        <p:nvSpPr>
          <p:cNvPr id="104865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 Red">
      <a:dk1>
        <a:sysClr lastClr="000000" val="windowText"/>
      </a:dk1>
      <a:lt1>
        <a:sysClr lastClr="FFFFFF" val="window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deepthisree4002@gmail.com</cp:lastModifiedBy>
  <dcterms:created xsi:type="dcterms:W3CDTF">2024-03-29T04:07:22Z</dcterms:created>
  <dcterms:modified xsi:type="dcterms:W3CDTF">2024-09-13T07:50:55Z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65a5e13dc3bd4c92b041a896d75f562a</vt:lpwstr>
  </property>
</Properties>
</file>