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318" r:id="rId2"/>
    <p:sldId id="339" r:id="rId3"/>
    <p:sldId id="340" r:id="rId4"/>
    <p:sldId id="343" r:id="rId5"/>
    <p:sldId id="344" r:id="rId6"/>
    <p:sldId id="341" r:id="rId7"/>
    <p:sldId id="342" r:id="rId8"/>
    <p:sldId id="345" r:id="rId9"/>
    <p:sldId id="347" r:id="rId10"/>
    <p:sldId id="349" r:id="rId11"/>
    <p:sldId id="350" r:id="rId12"/>
    <p:sldId id="351" r:id="rId13"/>
    <p:sldId id="353" r:id="rId14"/>
    <p:sldId id="354" r:id="rId15"/>
    <p:sldId id="355" r:id="rId16"/>
    <p:sldId id="356" r:id="rId17"/>
    <p:sldId id="364" r:id="rId18"/>
    <p:sldId id="365" r:id="rId19"/>
    <p:sldId id="366" r:id="rId20"/>
    <p:sldId id="367" r:id="rId21"/>
    <p:sldId id="368" r:id="rId22"/>
    <p:sldId id="369" r:id="rId23"/>
    <p:sldId id="370" r:id="rId24"/>
    <p:sldId id="371" r:id="rId25"/>
    <p:sldId id="372" r:id="rId26"/>
    <p:sldId id="373" r:id="rId27"/>
    <p:sldId id="374" r:id="rId28"/>
    <p:sldId id="377" r:id="rId29"/>
    <p:sldId id="375" r:id="rId30"/>
    <p:sldId id="376" r:id="rId31"/>
  </p:sldIdLst>
  <p:sldSz cx="12188825" cy="6858000"/>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F2C"/>
    <a:srgbClr val="F4B10A"/>
    <a:srgbClr val="E4A60A"/>
    <a:srgbClr val="F0932C"/>
    <a:srgbClr val="828282"/>
    <a:srgbClr val="6E90FE"/>
    <a:srgbClr val="8086FC"/>
    <a:srgbClr val="6D6DFB"/>
    <a:srgbClr val="4E78F0"/>
    <a:srgbClr val="92C6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EF8CFF-A4D0-46AD-9883-BEA1F8F49551}" v="2" dt="2022-06-11T17:57:27.280"/>
    <p1510:client id="{53D36C6B-E06E-4D8B-B6CA-15D16FD2A531}" v="304" dt="2022-06-11T17:50:58.152"/>
    <p1510:client id="{FE269CFF-F861-4649-8A5E-D12F43A7EB97}" v="7" dt="2022-06-11T19:13:54.462"/>
  </p1510:revLst>
</p1510:revInfo>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9" autoAdjust="0"/>
  </p:normalViewPr>
  <p:slideViewPr>
    <p:cSldViewPr showGuides="1">
      <p:cViewPr varScale="1">
        <p:scale>
          <a:sx n="73" d="100"/>
          <a:sy n="73" d="100"/>
        </p:scale>
        <p:origin x="404" y="36"/>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6/11/2022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6/11/2022</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10664"/>
            </a:lvl1pPr>
          </a:lstStyle>
          <a:p>
            <a:r>
              <a:rPr lang="en-US" dirty="0"/>
              <a:t>Click to edit Master title style</a:t>
            </a:r>
          </a:p>
        </p:txBody>
      </p:sp>
      <p:sp>
        <p:nvSpPr>
          <p:cNvPr id="3" name="Subtitle 2"/>
          <p:cNvSpPr>
            <a:spLocks noGrp="1"/>
          </p:cNvSpPr>
          <p:nvPr>
            <p:ph type="subTitle" idx="1"/>
          </p:nvPr>
        </p:nvSpPr>
        <p:spPr>
          <a:xfrm>
            <a:off x="1523603" y="3602038"/>
            <a:ext cx="9141619" cy="1655762"/>
          </a:xfrm>
        </p:spPr>
        <p:txBody>
          <a:bodyPr/>
          <a:lstStyle>
            <a:lvl1pPr marL="0" indent="0" algn="ctr">
              <a:buNone/>
              <a:defRPr sz="4266"/>
            </a:lvl1pPr>
            <a:lvl2pPr marL="812582" indent="0" algn="ctr">
              <a:buNone/>
              <a:defRPr sz="3555"/>
            </a:lvl2pPr>
            <a:lvl3pPr marL="1625163" indent="0" algn="ctr">
              <a:buNone/>
              <a:defRPr sz="3199"/>
            </a:lvl3pPr>
            <a:lvl4pPr marL="2437745" indent="0" algn="ctr">
              <a:buNone/>
              <a:defRPr sz="2844"/>
            </a:lvl4pPr>
            <a:lvl5pPr marL="3250326" indent="0" algn="ctr">
              <a:buNone/>
              <a:defRPr sz="2844"/>
            </a:lvl5pPr>
            <a:lvl6pPr marL="4062908" indent="0" algn="ctr">
              <a:buNone/>
              <a:defRPr sz="2844"/>
            </a:lvl6pPr>
            <a:lvl7pPr marL="4875489" indent="0" algn="ctr">
              <a:buNone/>
              <a:defRPr sz="2844"/>
            </a:lvl7pPr>
            <a:lvl8pPr marL="5688071" indent="0" algn="ctr">
              <a:buNone/>
              <a:defRPr sz="2844"/>
            </a:lvl8pPr>
            <a:lvl9pPr marL="6500652" indent="0" algn="ctr">
              <a:buNone/>
              <a:defRPr sz="2844"/>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97490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3286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9338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89353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10664"/>
            </a:lvl1pPr>
          </a:lstStyle>
          <a:p>
            <a:r>
              <a:rPr lang="en-US" dirty="0"/>
              <a:t>Click to edit Master title style</a:t>
            </a:r>
          </a:p>
        </p:txBody>
      </p:sp>
      <p:sp>
        <p:nvSpPr>
          <p:cNvPr id="3" name="Text Placeholder 2"/>
          <p:cNvSpPr>
            <a:spLocks noGrp="1"/>
          </p:cNvSpPr>
          <p:nvPr>
            <p:ph type="body" idx="1"/>
          </p:nvPr>
        </p:nvSpPr>
        <p:spPr>
          <a:xfrm>
            <a:off x="831633" y="4589464"/>
            <a:ext cx="10512862" cy="1500187"/>
          </a:xfrm>
        </p:spPr>
        <p:txBody>
          <a:bodyPr/>
          <a:lstStyle>
            <a:lvl1pPr marL="0" indent="0">
              <a:buNone/>
              <a:defRPr sz="4266">
                <a:solidFill>
                  <a:schemeClr val="tx1">
                    <a:tint val="75000"/>
                  </a:schemeClr>
                </a:solidFill>
              </a:defRPr>
            </a:lvl1pPr>
            <a:lvl2pPr marL="812582" indent="0">
              <a:buNone/>
              <a:defRPr sz="3555">
                <a:solidFill>
                  <a:schemeClr val="tx1">
                    <a:tint val="75000"/>
                  </a:schemeClr>
                </a:solidFill>
              </a:defRPr>
            </a:lvl2pPr>
            <a:lvl3pPr marL="1625163" indent="0">
              <a:buNone/>
              <a:defRPr sz="3199">
                <a:solidFill>
                  <a:schemeClr val="tx1">
                    <a:tint val="75000"/>
                  </a:schemeClr>
                </a:solidFill>
              </a:defRPr>
            </a:lvl3pPr>
            <a:lvl4pPr marL="2437745" indent="0">
              <a:buNone/>
              <a:defRPr sz="2844">
                <a:solidFill>
                  <a:schemeClr val="tx1">
                    <a:tint val="75000"/>
                  </a:schemeClr>
                </a:solidFill>
              </a:defRPr>
            </a:lvl4pPr>
            <a:lvl5pPr marL="3250326" indent="0">
              <a:buNone/>
              <a:defRPr sz="2844">
                <a:solidFill>
                  <a:schemeClr val="tx1">
                    <a:tint val="75000"/>
                  </a:schemeClr>
                </a:solidFill>
              </a:defRPr>
            </a:lvl5pPr>
            <a:lvl6pPr marL="4062908" indent="0">
              <a:buNone/>
              <a:defRPr sz="2844">
                <a:solidFill>
                  <a:schemeClr val="tx1">
                    <a:tint val="75000"/>
                  </a:schemeClr>
                </a:solidFill>
              </a:defRPr>
            </a:lvl6pPr>
            <a:lvl7pPr marL="4875489" indent="0">
              <a:buNone/>
              <a:defRPr sz="2844">
                <a:solidFill>
                  <a:schemeClr val="tx1">
                    <a:tint val="75000"/>
                  </a:schemeClr>
                </a:solidFill>
              </a:defRPr>
            </a:lvl7pPr>
            <a:lvl8pPr marL="5688071" indent="0">
              <a:buNone/>
              <a:defRPr sz="2844">
                <a:solidFill>
                  <a:schemeClr val="tx1">
                    <a:tint val="75000"/>
                  </a:schemeClr>
                </a:solidFill>
              </a:defRPr>
            </a:lvl8pPr>
            <a:lvl9pPr marL="6500652" indent="0">
              <a:buNone/>
              <a:defRPr sz="2844">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84933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7982" y="1825625"/>
            <a:ext cx="5180251"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0592" y="1825625"/>
            <a:ext cx="5180251"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08004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dirty="0"/>
              <a:t>Click to edit Master title style</a:t>
            </a:r>
          </a:p>
        </p:txBody>
      </p:sp>
      <p:sp>
        <p:nvSpPr>
          <p:cNvPr id="3" name="Text Placeholder 2"/>
          <p:cNvSpPr>
            <a:spLocks noGrp="1"/>
          </p:cNvSpPr>
          <p:nvPr>
            <p:ph type="body" idx="1"/>
          </p:nvPr>
        </p:nvSpPr>
        <p:spPr>
          <a:xfrm>
            <a:off x="839570" y="1681163"/>
            <a:ext cx="5156444" cy="823912"/>
          </a:xfrm>
        </p:spPr>
        <p:txBody>
          <a:bodyPr anchor="b"/>
          <a:lstStyle>
            <a:lvl1pPr marL="0" indent="0">
              <a:buNone/>
              <a:defRPr sz="4266" b="1"/>
            </a:lvl1pPr>
            <a:lvl2pPr marL="812582" indent="0">
              <a:buNone/>
              <a:defRPr sz="3555" b="1"/>
            </a:lvl2pPr>
            <a:lvl3pPr marL="1625163" indent="0">
              <a:buNone/>
              <a:defRPr sz="3199" b="1"/>
            </a:lvl3pPr>
            <a:lvl4pPr marL="2437745" indent="0">
              <a:buNone/>
              <a:defRPr sz="2844" b="1"/>
            </a:lvl4pPr>
            <a:lvl5pPr marL="3250326" indent="0">
              <a:buNone/>
              <a:defRPr sz="2844" b="1"/>
            </a:lvl5pPr>
            <a:lvl6pPr marL="4062908" indent="0">
              <a:buNone/>
              <a:defRPr sz="2844" b="1"/>
            </a:lvl6pPr>
            <a:lvl7pPr marL="4875489" indent="0">
              <a:buNone/>
              <a:defRPr sz="2844" b="1"/>
            </a:lvl7pPr>
            <a:lvl8pPr marL="5688071" indent="0">
              <a:buNone/>
              <a:defRPr sz="2844" b="1"/>
            </a:lvl8pPr>
            <a:lvl9pPr marL="6500652" indent="0">
              <a:buNone/>
              <a:defRPr sz="2844" b="1"/>
            </a:lvl9pPr>
          </a:lstStyle>
          <a:p>
            <a:pPr lvl="0"/>
            <a:r>
              <a:rPr lang="en-US" dirty="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4266" b="1"/>
            </a:lvl1pPr>
            <a:lvl2pPr marL="812582" indent="0">
              <a:buNone/>
              <a:defRPr sz="3555" b="1"/>
            </a:lvl2pPr>
            <a:lvl3pPr marL="1625163" indent="0">
              <a:buNone/>
              <a:defRPr sz="3199" b="1"/>
            </a:lvl3pPr>
            <a:lvl4pPr marL="2437745" indent="0">
              <a:buNone/>
              <a:defRPr sz="2844" b="1"/>
            </a:lvl4pPr>
            <a:lvl5pPr marL="3250326" indent="0">
              <a:buNone/>
              <a:defRPr sz="2844" b="1"/>
            </a:lvl5pPr>
            <a:lvl6pPr marL="4062908" indent="0">
              <a:buNone/>
              <a:defRPr sz="2844" b="1"/>
            </a:lvl6pPr>
            <a:lvl7pPr marL="4875489" indent="0">
              <a:buNone/>
              <a:defRPr sz="2844" b="1"/>
            </a:lvl7pPr>
            <a:lvl8pPr marL="5688071" indent="0">
              <a:buNone/>
              <a:defRPr sz="2844" b="1"/>
            </a:lvl8pPr>
            <a:lvl9pPr marL="6500652" indent="0">
              <a:buNone/>
              <a:defRPr sz="2844" b="1"/>
            </a:lvl9pPr>
          </a:lstStyle>
          <a:p>
            <a:pPr lvl="0"/>
            <a:r>
              <a:rPr lang="en-US" dirty="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83239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52426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3952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5687"/>
            </a:lvl1pPr>
          </a:lstStyle>
          <a:p>
            <a:r>
              <a:rPr lang="en-US" dirty="0"/>
              <a:t>Click to edit Master title style</a:t>
            </a:r>
          </a:p>
        </p:txBody>
      </p:sp>
      <p:sp>
        <p:nvSpPr>
          <p:cNvPr id="3" name="Content Placeholder 2"/>
          <p:cNvSpPr>
            <a:spLocks noGrp="1"/>
          </p:cNvSpPr>
          <p:nvPr>
            <p:ph idx="1"/>
          </p:nvPr>
        </p:nvSpPr>
        <p:spPr>
          <a:xfrm>
            <a:off x="5181838" y="987426"/>
            <a:ext cx="6170593" cy="4873625"/>
          </a:xfrm>
        </p:spPr>
        <p:txBody>
          <a:bodyPr/>
          <a:lstStyle>
            <a:lvl1pPr>
              <a:defRPr sz="5687"/>
            </a:lvl1pPr>
            <a:lvl2pPr>
              <a:defRPr sz="4976"/>
            </a:lvl2pPr>
            <a:lvl3pPr>
              <a:defRPr sz="4266"/>
            </a:lvl3pPr>
            <a:lvl4pPr>
              <a:defRPr sz="3555"/>
            </a:lvl4pPr>
            <a:lvl5pPr>
              <a:defRPr sz="3555"/>
            </a:lvl5pPr>
            <a:lvl6pPr>
              <a:defRPr sz="3555"/>
            </a:lvl6pPr>
            <a:lvl7pPr>
              <a:defRPr sz="3555"/>
            </a:lvl7pPr>
            <a:lvl8pPr>
              <a:defRPr sz="3555"/>
            </a:lvl8pPr>
            <a:lvl9pPr>
              <a:defRPr sz="3555"/>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570" y="2057400"/>
            <a:ext cx="3931213" cy="3811588"/>
          </a:xfrm>
        </p:spPr>
        <p:txBody>
          <a:bodyPr/>
          <a:lstStyle>
            <a:lvl1pPr marL="0" indent="0">
              <a:buNone/>
              <a:defRPr sz="2844"/>
            </a:lvl1pPr>
            <a:lvl2pPr marL="812582" indent="0">
              <a:buNone/>
              <a:defRPr sz="2488"/>
            </a:lvl2pPr>
            <a:lvl3pPr marL="1625163" indent="0">
              <a:buNone/>
              <a:defRPr sz="2133"/>
            </a:lvl3pPr>
            <a:lvl4pPr marL="2437745" indent="0">
              <a:buNone/>
              <a:defRPr sz="1777"/>
            </a:lvl4pPr>
            <a:lvl5pPr marL="3250326" indent="0">
              <a:buNone/>
              <a:defRPr sz="1777"/>
            </a:lvl5pPr>
            <a:lvl6pPr marL="4062908" indent="0">
              <a:buNone/>
              <a:defRPr sz="1777"/>
            </a:lvl6pPr>
            <a:lvl7pPr marL="4875489" indent="0">
              <a:buNone/>
              <a:defRPr sz="1777"/>
            </a:lvl7pPr>
            <a:lvl8pPr marL="5688071" indent="0">
              <a:buNone/>
              <a:defRPr sz="1777"/>
            </a:lvl8pPr>
            <a:lvl9pPr marL="6500652" indent="0">
              <a:buNone/>
              <a:defRPr sz="1777"/>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8460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5687"/>
            </a:lvl1pPr>
          </a:lstStyle>
          <a:p>
            <a:r>
              <a:rPr lang="en-US" dirty="0"/>
              <a:t>Click to edit Master title style</a:t>
            </a:r>
          </a:p>
        </p:txBody>
      </p:sp>
      <p:sp>
        <p:nvSpPr>
          <p:cNvPr id="3" name="Picture Placeholder 2"/>
          <p:cNvSpPr>
            <a:spLocks noGrp="1" noChangeAspect="1"/>
          </p:cNvSpPr>
          <p:nvPr>
            <p:ph type="pic" idx="1"/>
          </p:nvPr>
        </p:nvSpPr>
        <p:spPr>
          <a:xfrm>
            <a:off x="5181838" y="987426"/>
            <a:ext cx="6170593" cy="4873625"/>
          </a:xfrm>
        </p:spPr>
        <p:txBody>
          <a:bodyPr anchor="t"/>
          <a:lstStyle>
            <a:lvl1pPr marL="0" indent="0">
              <a:buNone/>
              <a:defRPr sz="5687"/>
            </a:lvl1pPr>
            <a:lvl2pPr marL="812582" indent="0">
              <a:buNone/>
              <a:defRPr sz="4976"/>
            </a:lvl2pPr>
            <a:lvl3pPr marL="1625163" indent="0">
              <a:buNone/>
              <a:defRPr sz="4266"/>
            </a:lvl3pPr>
            <a:lvl4pPr marL="2437745" indent="0">
              <a:buNone/>
              <a:defRPr sz="3555"/>
            </a:lvl4pPr>
            <a:lvl5pPr marL="3250326" indent="0">
              <a:buNone/>
              <a:defRPr sz="3555"/>
            </a:lvl5pPr>
            <a:lvl6pPr marL="4062908" indent="0">
              <a:buNone/>
              <a:defRPr sz="3555"/>
            </a:lvl6pPr>
            <a:lvl7pPr marL="4875489" indent="0">
              <a:buNone/>
              <a:defRPr sz="3555"/>
            </a:lvl7pPr>
            <a:lvl8pPr marL="5688071" indent="0">
              <a:buNone/>
              <a:defRPr sz="3555"/>
            </a:lvl8pPr>
            <a:lvl9pPr marL="6500652" indent="0">
              <a:buNone/>
              <a:defRPr sz="3555"/>
            </a:lvl9pPr>
          </a:lstStyle>
          <a:p>
            <a:endParaRPr lang="en-US" dirty="0"/>
          </a:p>
        </p:txBody>
      </p:sp>
      <p:sp>
        <p:nvSpPr>
          <p:cNvPr id="4" name="Text Placeholder 3"/>
          <p:cNvSpPr>
            <a:spLocks noGrp="1"/>
          </p:cNvSpPr>
          <p:nvPr>
            <p:ph type="body" sz="half" idx="2"/>
          </p:nvPr>
        </p:nvSpPr>
        <p:spPr>
          <a:xfrm>
            <a:off x="839570" y="2057400"/>
            <a:ext cx="3931213" cy="3811588"/>
          </a:xfrm>
        </p:spPr>
        <p:txBody>
          <a:bodyPr/>
          <a:lstStyle>
            <a:lvl1pPr marL="0" indent="0">
              <a:buNone/>
              <a:defRPr sz="2844"/>
            </a:lvl1pPr>
            <a:lvl2pPr marL="812582" indent="0">
              <a:buNone/>
              <a:defRPr sz="2488"/>
            </a:lvl2pPr>
            <a:lvl3pPr marL="1625163" indent="0">
              <a:buNone/>
              <a:defRPr sz="2133"/>
            </a:lvl3pPr>
            <a:lvl4pPr marL="2437745" indent="0">
              <a:buNone/>
              <a:defRPr sz="1777"/>
            </a:lvl4pPr>
            <a:lvl5pPr marL="3250326" indent="0">
              <a:buNone/>
              <a:defRPr sz="1777"/>
            </a:lvl5pPr>
            <a:lvl6pPr marL="4062908" indent="0">
              <a:buNone/>
              <a:defRPr sz="1777"/>
            </a:lvl6pPr>
            <a:lvl7pPr marL="4875489" indent="0">
              <a:buNone/>
              <a:defRPr sz="1777"/>
            </a:lvl7pPr>
            <a:lvl8pPr marL="5688071" indent="0">
              <a:buNone/>
              <a:defRPr sz="1777"/>
            </a:lvl8pPr>
            <a:lvl9pPr marL="6500652" indent="0">
              <a:buNone/>
              <a:defRPr sz="1777"/>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27083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2133">
                <a:solidFill>
                  <a:schemeClr val="tx1">
                    <a:tint val="75000"/>
                  </a:schemeClr>
                </a:solidFill>
              </a:defRPr>
            </a:lvl1pPr>
          </a:lstStyle>
          <a:p>
            <a:fld id="{C764DE79-268F-4C1A-8933-263129D2AF90}" type="datetimeFigureOut">
              <a:rPr lang="en-US" dirty="0"/>
              <a:t>6/11/2022</a:t>
            </a:fld>
            <a:endParaRPr lang="en-US" dirty="0"/>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2133">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6727175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0F1F20B2-E962-49E5-9607-1C1067C7F4D9}"/>
              </a:ext>
            </a:extLst>
          </p:cNvPr>
          <p:cNvSpPr>
            <a:spLocks noGrp="1"/>
          </p:cNvSpPr>
          <p:nvPr>
            <p:ph type="ctrTitle"/>
          </p:nvPr>
        </p:nvSpPr>
        <p:spPr>
          <a:xfrm>
            <a:off x="1520824" y="764704"/>
            <a:ext cx="5945188" cy="1368152"/>
          </a:xfrm>
          <a:scene3d>
            <a:camera prst="orthographicFront"/>
            <a:lightRig rig="threePt" dir="t"/>
          </a:scene3d>
          <a:sp3d>
            <a:bevelT/>
          </a:sp3d>
        </p:spPr>
        <p:txBody>
          <a:bodyPr>
            <a:normAutofit fontScale="90000"/>
          </a:bodyPr>
          <a:lstStyle/>
          <a:p>
            <a:pPr algn="ctr"/>
            <a:r>
              <a:rPr lang="en-IN" sz="3600" b="1" i="1" dirty="0">
                <a:solidFill>
                  <a:srgbClr val="E05F2C"/>
                </a:solidFill>
              </a:rPr>
              <a:t>Project Presentation On</a:t>
            </a:r>
            <a:br>
              <a:rPr lang="en-IN" sz="3600" b="1" i="1" dirty="0">
                <a:solidFill>
                  <a:schemeClr val="accent1">
                    <a:lumMod val="75000"/>
                  </a:schemeClr>
                </a:solidFill>
              </a:rPr>
            </a:br>
            <a:br>
              <a:rPr lang="en-IN" sz="4400" dirty="0"/>
            </a:br>
            <a:r>
              <a:rPr lang="en-IN" sz="3600" b="1" dirty="0">
                <a:solidFill>
                  <a:schemeClr val="accent6">
                    <a:lumMod val="75000"/>
                  </a:schemeClr>
                </a:solidFill>
              </a:rPr>
              <a:t>“Car Price Prediction”</a:t>
            </a:r>
          </a:p>
        </p:txBody>
      </p:sp>
      <p:sp>
        <p:nvSpPr>
          <p:cNvPr id="3" name="Subtitle 2"/>
          <p:cNvSpPr>
            <a:spLocks noGrp="1"/>
          </p:cNvSpPr>
          <p:nvPr>
            <p:ph type="subTitle" idx="1"/>
          </p:nvPr>
        </p:nvSpPr>
        <p:spPr>
          <a:xfrm>
            <a:off x="1520825" y="5733256"/>
            <a:ext cx="5945187" cy="504056"/>
          </a:xfrm>
        </p:spPr>
        <p:txBody>
          <a:bodyPr vert="horz" lIns="91440" tIns="45720" rIns="91440" bIns="45720" rtlCol="0" anchor="t">
            <a:noAutofit/>
          </a:bodyPr>
          <a:lstStyle/>
          <a:p>
            <a:r>
              <a:rPr lang="en-US" sz="4250" b="1" i="1" dirty="0">
                <a:solidFill>
                  <a:srgbClr val="E05F2C"/>
                </a:solidFill>
              </a:rPr>
              <a:t>Presented By: Rahul Ranjan</a:t>
            </a:r>
          </a:p>
        </p:txBody>
      </p:sp>
      <p:pic>
        <p:nvPicPr>
          <p:cNvPr id="6" name="Picture 6" descr="A picture containing text&#10;&#10;Description automatically generated">
            <a:extLst>
              <a:ext uri="{FF2B5EF4-FFF2-40B4-BE49-F238E27FC236}">
                <a16:creationId xmlns:a16="http://schemas.microsoft.com/office/drawing/2014/main" id="{39ADD5C1-B78D-3488-79FD-66C82F15FC85}"/>
              </a:ext>
            </a:extLst>
          </p:cNvPr>
          <p:cNvPicPr>
            <a:picLocks noChangeAspect="1"/>
          </p:cNvPicPr>
          <p:nvPr/>
        </p:nvPicPr>
        <p:blipFill>
          <a:blip r:embed="rId2"/>
          <a:stretch>
            <a:fillRect/>
          </a:stretch>
        </p:blipFill>
        <p:spPr>
          <a:xfrm>
            <a:off x="2662982" y="2402112"/>
            <a:ext cx="5286615" cy="3088946"/>
          </a:xfrm>
          <a:prstGeom prst="rect">
            <a:avLst/>
          </a:prstGeom>
        </p:spPr>
      </p:pic>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6F3E-917E-4390-8E4E-D52E55B22909}"/>
              </a:ext>
            </a:extLst>
          </p:cNvPr>
          <p:cNvSpPr>
            <a:spLocks noGrp="1"/>
          </p:cNvSpPr>
          <p:nvPr>
            <p:ph type="title"/>
          </p:nvPr>
        </p:nvSpPr>
        <p:spPr>
          <a:xfrm>
            <a:off x="1522413" y="116632"/>
            <a:ext cx="9829799" cy="572343"/>
          </a:xfrm>
        </p:spPr>
        <p:txBody>
          <a:bodyPr>
            <a:normAutofit fontScale="90000"/>
          </a:bodyPr>
          <a:lstStyle/>
          <a:p>
            <a:r>
              <a:rPr lang="en-IN" dirty="0"/>
              <a:t>Univariate Vizualization of Categorical columns:</a:t>
            </a:r>
          </a:p>
        </p:txBody>
      </p:sp>
      <p:pic>
        <p:nvPicPr>
          <p:cNvPr id="8" name="Content Placeholder 7">
            <a:extLst>
              <a:ext uri="{FF2B5EF4-FFF2-40B4-BE49-F238E27FC236}">
                <a16:creationId xmlns:a16="http://schemas.microsoft.com/office/drawing/2014/main" id="{B4FC0C3E-D71C-4B79-A750-2C9B8121A7F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30216" y="980728"/>
            <a:ext cx="3528392" cy="2304256"/>
          </a:xfrm>
          <a:prstGeom prst="rect">
            <a:avLst/>
          </a:prstGeom>
          <a:noFill/>
          <a:ln>
            <a:noFill/>
          </a:ln>
        </p:spPr>
      </p:pic>
      <p:pic>
        <p:nvPicPr>
          <p:cNvPr id="6" name="Picture 5">
            <a:extLst>
              <a:ext uri="{FF2B5EF4-FFF2-40B4-BE49-F238E27FC236}">
                <a16:creationId xmlns:a16="http://schemas.microsoft.com/office/drawing/2014/main" id="{50966C53-84A8-4936-8F73-C36E558A537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69876" y="980728"/>
            <a:ext cx="2857500" cy="2304256"/>
          </a:xfrm>
          <a:prstGeom prst="rect">
            <a:avLst/>
          </a:prstGeom>
          <a:noFill/>
          <a:ln>
            <a:noFill/>
          </a:ln>
        </p:spPr>
      </p:pic>
      <p:pic>
        <p:nvPicPr>
          <p:cNvPr id="9" name="Picture 8">
            <a:extLst>
              <a:ext uri="{FF2B5EF4-FFF2-40B4-BE49-F238E27FC236}">
                <a16:creationId xmlns:a16="http://schemas.microsoft.com/office/drawing/2014/main" id="{1D42BD10-5B33-43F0-B57B-743DA73E6D8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26660" y="980728"/>
            <a:ext cx="2901950" cy="3096344"/>
          </a:xfrm>
          <a:prstGeom prst="rect">
            <a:avLst/>
          </a:prstGeom>
          <a:noFill/>
          <a:ln>
            <a:noFill/>
          </a:ln>
        </p:spPr>
      </p:pic>
      <p:pic>
        <p:nvPicPr>
          <p:cNvPr id="10" name="Picture 9">
            <a:extLst>
              <a:ext uri="{FF2B5EF4-FFF2-40B4-BE49-F238E27FC236}">
                <a16:creationId xmlns:a16="http://schemas.microsoft.com/office/drawing/2014/main" id="{D074FF0E-8234-4A87-BF78-0F749531B26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69876" y="3975272"/>
            <a:ext cx="3219450" cy="2766096"/>
          </a:xfrm>
          <a:prstGeom prst="rect">
            <a:avLst/>
          </a:prstGeom>
          <a:noFill/>
          <a:ln>
            <a:noFill/>
          </a:ln>
        </p:spPr>
      </p:pic>
      <p:pic>
        <p:nvPicPr>
          <p:cNvPr id="11" name="Picture 10">
            <a:extLst>
              <a:ext uri="{FF2B5EF4-FFF2-40B4-BE49-F238E27FC236}">
                <a16:creationId xmlns:a16="http://schemas.microsoft.com/office/drawing/2014/main" id="{8163F27E-024C-45D1-AA9A-00F7B6A01E01}"/>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772150" y="3945177"/>
            <a:ext cx="2927350" cy="2139315"/>
          </a:xfrm>
          <a:prstGeom prst="rect">
            <a:avLst/>
          </a:prstGeom>
          <a:noFill/>
          <a:ln>
            <a:noFill/>
          </a:ln>
        </p:spPr>
      </p:pic>
      <p:pic>
        <p:nvPicPr>
          <p:cNvPr id="12" name="Picture 11">
            <a:extLst>
              <a:ext uri="{FF2B5EF4-FFF2-40B4-BE49-F238E27FC236}">
                <a16:creationId xmlns:a16="http://schemas.microsoft.com/office/drawing/2014/main" id="{77D4FDA3-8B5E-4CC9-A1A9-6513AEBC5281}"/>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079010" y="3926042"/>
            <a:ext cx="3149600" cy="2139315"/>
          </a:xfrm>
          <a:prstGeom prst="rect">
            <a:avLst/>
          </a:prstGeom>
          <a:noFill/>
          <a:ln>
            <a:noFill/>
          </a:ln>
        </p:spPr>
      </p:pic>
    </p:spTree>
    <p:extLst>
      <p:ext uri="{BB962C8B-B14F-4D97-AF65-F5344CB8AC3E}">
        <p14:creationId xmlns:p14="http://schemas.microsoft.com/office/powerpoint/2010/main" val="110260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1B4AA-9FBD-415C-BA6D-654E3C233E45}"/>
              </a:ext>
            </a:extLst>
          </p:cNvPr>
          <p:cNvSpPr>
            <a:spLocks noGrp="1"/>
          </p:cNvSpPr>
          <p:nvPr>
            <p:ph type="title"/>
          </p:nvPr>
        </p:nvSpPr>
        <p:spPr>
          <a:xfrm>
            <a:off x="1522413" y="1124744"/>
            <a:ext cx="9829799" cy="576064"/>
          </a:xfrm>
        </p:spPr>
        <p:txBody>
          <a:bodyPr>
            <a:normAutofit fontScale="90000"/>
          </a:bodyPr>
          <a:lstStyle/>
          <a:p>
            <a:r>
              <a:rPr lang="en-IN" dirty="0"/>
              <a:t>Observations:</a:t>
            </a:r>
          </a:p>
        </p:txBody>
      </p:sp>
      <p:sp>
        <p:nvSpPr>
          <p:cNvPr id="3" name="Content Placeholder 2">
            <a:extLst>
              <a:ext uri="{FF2B5EF4-FFF2-40B4-BE49-F238E27FC236}">
                <a16:creationId xmlns:a16="http://schemas.microsoft.com/office/drawing/2014/main" id="{52FEEF28-260D-4FEE-96CD-90DDFCE6B64A}"/>
              </a:ext>
            </a:extLst>
          </p:cNvPr>
          <p:cNvSpPr>
            <a:spLocks noGrp="1"/>
          </p:cNvSpPr>
          <p:nvPr>
            <p:ph idx="1"/>
          </p:nvPr>
        </p:nvSpPr>
        <p:spPr>
          <a:xfrm>
            <a:off x="1522413" y="1700808"/>
            <a:ext cx="9829799" cy="4968552"/>
          </a:xfrm>
        </p:spPr>
        <p:txBody>
          <a:bodyPr>
            <a:noAutofit/>
          </a:bodyPr>
          <a:lstStyle/>
          <a:p>
            <a:pPr marL="0" lvl="0" indent="0">
              <a:lnSpc>
                <a:spcPct val="107000"/>
              </a:lnSpc>
              <a:spcAft>
                <a:spcPts val="800"/>
              </a:spcAft>
              <a:buNone/>
            </a:pPr>
            <a:r>
              <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Univariate numerical columns:</a:t>
            </a:r>
          </a:p>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can clearly see that there is skewness in most of the columns so we have to treat them using suitable methods.</a:t>
            </a:r>
            <a:endParaRPr lang="en-IN" sz="18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0" lvl="0" indent="0">
              <a:lnSpc>
                <a:spcPct val="107000"/>
              </a:lnSpc>
              <a:spcAft>
                <a:spcPts val="800"/>
              </a:spcAft>
              <a:buNone/>
            </a:pPr>
            <a:r>
              <a:rPr lang="en-IN" sz="1800" b="1"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Univariate categorical columns:</a:t>
            </a: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Maximum cars are petrol driven and also diesel driven.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Maximum cars are with Manual gear transmission.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Disc front brake cars are more in number followed by Ventilated Disc.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Drum rare break cars are more in number.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Maximum cars under sale are Maruti followed by Hyundai.</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rPr>
              <a:t>In Bangalore, </a:t>
            </a:r>
            <a:r>
              <a:rPr lang="en-IN" sz="1800" dirty="0" err="1">
                <a:solidFill>
                  <a:srgbClr val="000000"/>
                </a:solidFill>
                <a:effectLst/>
                <a:latin typeface="Calibri" panose="020F0502020204030204" pitchFamily="34" charset="0"/>
                <a:ea typeface="Calibri" panose="020F0502020204030204" pitchFamily="34" charset="0"/>
              </a:rPr>
              <a:t>delhi-ncr</a:t>
            </a:r>
            <a:r>
              <a:rPr lang="en-IN" sz="1800" dirty="0">
                <a:solidFill>
                  <a:srgbClr val="000000"/>
                </a:solidFill>
                <a:effectLst/>
                <a:latin typeface="Calibri" panose="020F0502020204030204" pitchFamily="34" charset="0"/>
                <a:ea typeface="Calibri" panose="020F0502020204030204" pitchFamily="34" charset="0"/>
              </a:rPr>
              <a:t>, </a:t>
            </a:r>
            <a:r>
              <a:rPr lang="en-IN" sz="1800" dirty="0" err="1">
                <a:solidFill>
                  <a:srgbClr val="000000"/>
                </a:solidFill>
                <a:effectLst/>
                <a:latin typeface="Calibri" panose="020F0502020204030204" pitchFamily="34" charset="0"/>
                <a:ea typeface="Calibri" panose="020F0502020204030204" pitchFamily="34" charset="0"/>
              </a:rPr>
              <a:t>mumbai</a:t>
            </a:r>
            <a:r>
              <a:rPr lang="en-IN" sz="1800" dirty="0">
                <a:solidFill>
                  <a:srgbClr val="000000"/>
                </a:solidFill>
                <a:effectLst/>
                <a:latin typeface="Calibri" panose="020F0502020204030204" pitchFamily="34" charset="0"/>
                <a:ea typeface="Calibri" panose="020F0502020204030204" pitchFamily="34" charset="0"/>
              </a:rPr>
              <a:t> and new-</a:t>
            </a:r>
            <a:r>
              <a:rPr lang="en-IN" sz="1800" dirty="0" err="1">
                <a:solidFill>
                  <a:srgbClr val="000000"/>
                </a:solidFill>
                <a:effectLst/>
                <a:latin typeface="Calibri" panose="020F0502020204030204" pitchFamily="34" charset="0"/>
                <a:ea typeface="Calibri" panose="020F0502020204030204" pitchFamily="34" charset="0"/>
              </a:rPr>
              <a:t>delhi</a:t>
            </a:r>
            <a:r>
              <a:rPr lang="en-IN" sz="1800" dirty="0">
                <a:solidFill>
                  <a:srgbClr val="000000"/>
                </a:solidFill>
                <a:effectLst/>
                <a:latin typeface="Calibri" panose="020F0502020204030204" pitchFamily="34" charset="0"/>
                <a:ea typeface="Calibri" panose="020F0502020204030204" pitchFamily="34" charset="0"/>
              </a:rPr>
              <a:t> we can find maximum cars for sale. Since these are most populated places.</a:t>
            </a:r>
            <a:endParaRPr lang="en-IN" sz="18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523078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64913-0370-47D2-A90C-BA384B9DBA8D}"/>
              </a:ext>
            </a:extLst>
          </p:cNvPr>
          <p:cNvSpPr>
            <a:spLocks noGrp="1"/>
          </p:cNvSpPr>
          <p:nvPr>
            <p:ph type="title"/>
          </p:nvPr>
        </p:nvSpPr>
        <p:spPr>
          <a:xfrm>
            <a:off x="1522413" y="44624"/>
            <a:ext cx="9829799" cy="576064"/>
          </a:xfrm>
        </p:spPr>
        <p:txBody>
          <a:bodyPr>
            <a:normAutofit fontScale="90000"/>
          </a:bodyPr>
          <a:lstStyle/>
          <a:p>
            <a:r>
              <a:rPr lang="en-IN" dirty="0"/>
              <a:t>Bivariate Vizualization of numerical columns:</a:t>
            </a:r>
          </a:p>
        </p:txBody>
      </p:sp>
      <p:pic>
        <p:nvPicPr>
          <p:cNvPr id="6" name="Picture 5">
            <a:extLst>
              <a:ext uri="{FF2B5EF4-FFF2-40B4-BE49-F238E27FC236}">
                <a16:creationId xmlns:a16="http://schemas.microsoft.com/office/drawing/2014/main" id="{0FF1DD7B-38EE-4196-9498-9D6F203B8D7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0256"/>
          <a:stretch/>
        </p:blipFill>
        <p:spPr bwMode="auto">
          <a:xfrm>
            <a:off x="1197868" y="836712"/>
            <a:ext cx="10729192" cy="5688632"/>
          </a:xfrm>
          <a:prstGeom prst="rect">
            <a:avLst/>
          </a:prstGeom>
          <a:noFill/>
          <a:ln>
            <a:noFill/>
          </a:ln>
        </p:spPr>
      </p:pic>
    </p:spTree>
    <p:extLst>
      <p:ext uri="{BB962C8B-B14F-4D97-AF65-F5344CB8AC3E}">
        <p14:creationId xmlns:p14="http://schemas.microsoft.com/office/powerpoint/2010/main" val="3859129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EA1D0-F625-4DBA-8C87-F9BCEE0175E0}"/>
              </a:ext>
            </a:extLst>
          </p:cNvPr>
          <p:cNvSpPr>
            <a:spLocks noGrp="1"/>
          </p:cNvSpPr>
          <p:nvPr>
            <p:ph type="title"/>
          </p:nvPr>
        </p:nvSpPr>
        <p:spPr>
          <a:xfrm>
            <a:off x="1522413" y="44623"/>
            <a:ext cx="9829799" cy="644351"/>
          </a:xfrm>
        </p:spPr>
        <p:txBody>
          <a:bodyPr>
            <a:normAutofit/>
          </a:bodyPr>
          <a:lstStyle/>
          <a:p>
            <a:r>
              <a:rPr lang="en-IN" dirty="0"/>
              <a:t>Bivariate Vizualization of numerical columns:</a:t>
            </a:r>
          </a:p>
        </p:txBody>
      </p:sp>
      <p:pic>
        <p:nvPicPr>
          <p:cNvPr id="8" name="Picture 7">
            <a:extLst>
              <a:ext uri="{FF2B5EF4-FFF2-40B4-BE49-F238E27FC236}">
                <a16:creationId xmlns:a16="http://schemas.microsoft.com/office/drawing/2014/main" id="{49EC0143-AFFD-448D-AAFC-750124C30B5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60217"/>
          <a:stretch/>
        </p:blipFill>
        <p:spPr bwMode="auto">
          <a:xfrm>
            <a:off x="1522413" y="836712"/>
            <a:ext cx="9900591" cy="3600400"/>
          </a:xfrm>
          <a:prstGeom prst="rect">
            <a:avLst/>
          </a:prstGeom>
          <a:noFill/>
          <a:ln>
            <a:noFill/>
          </a:ln>
        </p:spPr>
      </p:pic>
      <p:pic>
        <p:nvPicPr>
          <p:cNvPr id="9" name="Picture 8">
            <a:extLst>
              <a:ext uri="{FF2B5EF4-FFF2-40B4-BE49-F238E27FC236}">
                <a16:creationId xmlns:a16="http://schemas.microsoft.com/office/drawing/2014/main" id="{37223537-BFA2-4560-94BE-1F7D1DAB8D1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48172" y="4581128"/>
            <a:ext cx="9774832" cy="1835150"/>
          </a:xfrm>
          <a:prstGeom prst="rect">
            <a:avLst/>
          </a:prstGeom>
          <a:noFill/>
          <a:ln>
            <a:noFill/>
          </a:ln>
        </p:spPr>
      </p:pic>
    </p:spTree>
    <p:extLst>
      <p:ext uri="{BB962C8B-B14F-4D97-AF65-F5344CB8AC3E}">
        <p14:creationId xmlns:p14="http://schemas.microsoft.com/office/powerpoint/2010/main" val="2166395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4C0A3-BAB5-4DD2-BAF8-EEF19DFE7F60}"/>
              </a:ext>
            </a:extLst>
          </p:cNvPr>
          <p:cNvSpPr>
            <a:spLocks noGrp="1"/>
          </p:cNvSpPr>
          <p:nvPr>
            <p:ph type="title"/>
          </p:nvPr>
        </p:nvSpPr>
        <p:spPr>
          <a:xfrm>
            <a:off x="1522413" y="980728"/>
            <a:ext cx="9829799" cy="720080"/>
          </a:xfrm>
        </p:spPr>
        <p:txBody>
          <a:bodyPr/>
          <a:lstStyle/>
          <a:p>
            <a:r>
              <a:rPr lang="en-IN" dirty="0"/>
              <a:t>Observations:</a:t>
            </a:r>
          </a:p>
        </p:txBody>
      </p:sp>
      <p:sp>
        <p:nvSpPr>
          <p:cNvPr id="3" name="Content Placeholder 2">
            <a:extLst>
              <a:ext uri="{FF2B5EF4-FFF2-40B4-BE49-F238E27FC236}">
                <a16:creationId xmlns:a16="http://schemas.microsoft.com/office/drawing/2014/main" id="{39529656-B76D-4F80-A0AE-70635CACF0DD}"/>
              </a:ext>
            </a:extLst>
          </p:cNvPr>
          <p:cNvSpPr>
            <a:spLocks noGrp="1"/>
          </p:cNvSpPr>
          <p:nvPr>
            <p:ph idx="1"/>
          </p:nvPr>
        </p:nvSpPr>
        <p:spPr>
          <a:xfrm>
            <a:off x="1522413" y="1772816"/>
            <a:ext cx="9829799" cy="4896544"/>
          </a:xfrm>
        </p:spPr>
        <p:txBody>
          <a:bodyPr>
            <a:normAutofit fontScale="92500" lnSpcReduction="10000"/>
          </a:bodyPr>
          <a:lstStyle/>
          <a:p>
            <a:pPr marL="342900" lvl="0" indent="-342900">
              <a:lnSpc>
                <a:spcPct val="107000"/>
              </a:lnSpc>
              <a:spcBef>
                <a:spcPts val="300"/>
              </a:spcBef>
              <a:spcAft>
                <a:spcPts val="300"/>
              </a:spcAft>
              <a:buFont typeface="Wingdings" panose="05000000000000000000" pitchFamily="2" charset="2"/>
              <a:buChar char=""/>
            </a:pPr>
            <a:r>
              <a:rPr lang="en-IN" sz="19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Maximum cars are having below 20k driven kms. And car price is high for less driven cars.</a:t>
            </a:r>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9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Maximum cars are having 1000-3000 </a:t>
            </a:r>
            <a:r>
              <a:rPr lang="en-IN" sz="19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Endine_disp</a:t>
            </a:r>
            <a:r>
              <a:rPr lang="en-IN" sz="19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And car price is high for 3000 </a:t>
            </a:r>
            <a:r>
              <a:rPr lang="en-IN" sz="19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Endine_disp</a:t>
            </a:r>
            <a:r>
              <a:rPr lang="en-IN" sz="19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t>
            </a:r>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9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Maximum cars are having milage of 10-25kms. And ,milage has no proper relation with car price.</a:t>
            </a:r>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9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a:t>
            </a:r>
            <a:r>
              <a:rPr lang="en-IN" sz="19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Max_power</a:t>
            </a:r>
            <a:r>
              <a:rPr lang="en-IN" sz="19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increasing car price is also increasing.</a:t>
            </a:r>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9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Car_price</a:t>
            </a:r>
            <a:r>
              <a:rPr lang="en-IN" sz="19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has no proper relation with height.</a:t>
            </a:r>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9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the width is increasing car price is also increasing.</a:t>
            </a:r>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9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length is increasing car price is also increasing.</a:t>
            </a:r>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9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Weight also has linear relationship with car price.</a:t>
            </a:r>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9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a:t>
            </a:r>
            <a:r>
              <a:rPr lang="en-IN" sz="19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top_speed</a:t>
            </a:r>
            <a:r>
              <a:rPr lang="en-IN" sz="19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is increasing car price is also increasing.</a:t>
            </a:r>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9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Cars with 5 and 4 seats are having highest price.</a:t>
            </a:r>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9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As the age of the car increases the car price decreases.</a:t>
            </a:r>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72442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42FC9-25D4-4FFE-8271-E7C5AF3DE60D}"/>
              </a:ext>
            </a:extLst>
          </p:cNvPr>
          <p:cNvSpPr>
            <a:spLocks noGrp="1"/>
          </p:cNvSpPr>
          <p:nvPr>
            <p:ph type="title"/>
          </p:nvPr>
        </p:nvSpPr>
        <p:spPr>
          <a:xfrm>
            <a:off x="1522413" y="0"/>
            <a:ext cx="9829799" cy="620688"/>
          </a:xfrm>
        </p:spPr>
        <p:txBody>
          <a:bodyPr>
            <a:normAutofit/>
          </a:bodyPr>
          <a:lstStyle/>
          <a:p>
            <a:r>
              <a:rPr lang="en-IN" dirty="0"/>
              <a:t>Bivariate Vizualization of categorical columns:</a:t>
            </a:r>
          </a:p>
        </p:txBody>
      </p:sp>
      <p:pic>
        <p:nvPicPr>
          <p:cNvPr id="2050" name="Picture 2">
            <a:extLst>
              <a:ext uri="{FF2B5EF4-FFF2-40B4-BE49-F238E27FC236}">
                <a16:creationId xmlns:a16="http://schemas.microsoft.com/office/drawing/2014/main" id="{8134321E-82A7-43EB-AE2B-061A7E0409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774" y="692696"/>
            <a:ext cx="10472254" cy="6093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217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D4CD8-0485-4A19-8CF1-1C698440F340}"/>
              </a:ext>
            </a:extLst>
          </p:cNvPr>
          <p:cNvSpPr>
            <a:spLocks noGrp="1"/>
          </p:cNvSpPr>
          <p:nvPr>
            <p:ph type="title"/>
          </p:nvPr>
        </p:nvSpPr>
        <p:spPr>
          <a:xfrm>
            <a:off x="1522413" y="381000"/>
            <a:ext cx="9829799" cy="1319808"/>
          </a:xfrm>
        </p:spPr>
        <p:txBody>
          <a:bodyPr/>
          <a:lstStyle/>
          <a:p>
            <a:r>
              <a:rPr lang="en-IN" dirty="0"/>
              <a:t>Observations:</a:t>
            </a:r>
          </a:p>
        </p:txBody>
      </p:sp>
      <p:sp>
        <p:nvSpPr>
          <p:cNvPr id="3" name="Content Placeholder 2">
            <a:extLst>
              <a:ext uri="{FF2B5EF4-FFF2-40B4-BE49-F238E27FC236}">
                <a16:creationId xmlns:a16="http://schemas.microsoft.com/office/drawing/2014/main" id="{A21E2693-E00F-40F3-83EA-635F34C69079}"/>
              </a:ext>
            </a:extLst>
          </p:cNvPr>
          <p:cNvSpPr>
            <a:spLocks noGrp="1"/>
          </p:cNvSpPr>
          <p:nvPr>
            <p:ph idx="1"/>
          </p:nvPr>
        </p:nvSpPr>
        <p:spPr>
          <a:xfrm>
            <a:off x="1197869" y="1700808"/>
            <a:ext cx="10729192" cy="5157192"/>
          </a:xfrm>
        </p:spPr>
        <p:txBody>
          <a:bodyPr>
            <a:noAutofit/>
          </a:bodyPr>
          <a:lstStyle/>
          <a:p>
            <a:pPr marL="342900" lvl="0" indent="-342900">
              <a:lnSpc>
                <a:spcPct val="107000"/>
              </a:lnSpc>
              <a:spcBef>
                <a:spcPts val="300"/>
              </a:spcBef>
              <a:spcAft>
                <a:spcPts val="300"/>
              </a:spcAft>
              <a:buFont typeface="Wingdings" panose="05000000000000000000" pitchFamily="2" charset="2"/>
              <a:buChar char=""/>
            </a:pPr>
            <a:r>
              <a:rPr lang="en-IN" sz="20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For Diesel and Electric cars the price is high compared to Petrol, LPG and CNG.</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20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Cars with automatic gear are costlier than manual gear cars.</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20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Cars with Carbon Ceramic front break are costlier compared to other cars.</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20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Cars with carbon Ceramic rear break are costlier compared to other cars.</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20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Lamborghini brand cars are having highest sale price.</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20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In Bangalore, Hyderabad and </a:t>
            </a:r>
            <a:r>
              <a:rPr lang="en-IN" sz="20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delhi-ncr</a:t>
            </a:r>
            <a:r>
              <a:rPr lang="en-IN" sz="20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the car prices are high as they are highly populated cities.</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2136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7EECC-136F-400D-9931-ADFE6E3C31DE}"/>
              </a:ext>
            </a:extLst>
          </p:cNvPr>
          <p:cNvSpPr>
            <a:spLocks noGrp="1"/>
          </p:cNvSpPr>
          <p:nvPr>
            <p:ph type="title"/>
          </p:nvPr>
        </p:nvSpPr>
        <p:spPr/>
        <p:txBody>
          <a:bodyPr/>
          <a:lstStyle/>
          <a:p>
            <a:r>
              <a:rPr lang="en-IN" dirty="0"/>
              <a:t>Analysis:</a:t>
            </a:r>
          </a:p>
        </p:txBody>
      </p:sp>
      <p:sp>
        <p:nvSpPr>
          <p:cNvPr id="3" name="Content Placeholder 2">
            <a:extLst>
              <a:ext uri="{FF2B5EF4-FFF2-40B4-BE49-F238E27FC236}">
                <a16:creationId xmlns:a16="http://schemas.microsoft.com/office/drawing/2014/main" id="{E4B3A8C0-A406-4DA4-8E8C-E4E8E163BC22}"/>
              </a:ext>
            </a:extLst>
          </p:cNvPr>
          <p:cNvSpPr>
            <a:spLocks noGrp="1"/>
          </p:cNvSpPr>
          <p:nvPr>
            <p:ph idx="1"/>
          </p:nvPr>
        </p:nvSpPr>
        <p:spPr/>
        <p:txBody>
          <a:bodyPr>
            <a:normAutofit/>
          </a:bodyPr>
          <a:lstStyle/>
          <a:p>
            <a:pPr marL="342900" lvl="0" indent="-342900">
              <a:lnSpc>
                <a:spcPct val="107000"/>
              </a:lnSpc>
              <a:buFont typeface="Wingdings" panose="05000000000000000000" pitchFamily="2" charset="2"/>
              <a:buChar char=""/>
            </a:pPr>
            <a:r>
              <a:rPr lang="en-IN" sz="2000" dirty="0">
                <a:latin typeface="Century" panose="02040604050505020304" pitchFamily="18" charset="0"/>
              </a:rPr>
              <a:t>I have used </a:t>
            </a:r>
            <a:r>
              <a:rPr lang="en-IN" sz="2000" dirty="0" err="1">
                <a:latin typeface="Century" panose="02040604050505020304" pitchFamily="18" charset="0"/>
              </a:rPr>
              <a:t>dist</a:t>
            </a:r>
            <a:r>
              <a:rPr lang="en-IN" sz="2000" dirty="0">
                <a:latin typeface="Century" panose="02040604050505020304" pitchFamily="18" charset="0"/>
              </a:rPr>
              <a:t> plot to check the skewness in numerical columns. </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I have used bar plot for each of categorical feature that shows the relation with the median car price for all the sub categories in each categorical feature. </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And also for continuous numerical variables I have used reg plot and strip to show the relationship between continuous numerical variable and target variable.</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I found that there is a linear relationship between continuous numerical variable and </a:t>
            </a:r>
            <a:r>
              <a:rPr lang="en-IN" sz="2000" dirty="0">
                <a:latin typeface="Century" panose="02040604050505020304" pitchFamily="18" charset="0"/>
                <a:ea typeface="Calibri" panose="020F0502020204030204" pitchFamily="34" charset="0"/>
                <a:cs typeface="Times New Roman" panose="02020603050405020304" pitchFamily="18" charset="0"/>
              </a:rPr>
              <a:t>Car </a:t>
            </a:r>
            <a:r>
              <a:rPr lang="en-IN" sz="2000" dirty="0">
                <a:effectLst/>
                <a:latin typeface="Century" panose="02040604050505020304" pitchFamily="18" charset="0"/>
                <a:ea typeface="Calibri" panose="020F0502020204030204" pitchFamily="34" charset="0"/>
                <a:cs typeface="Times New Roman" panose="02020603050405020304" pitchFamily="18" charset="0"/>
              </a:rPr>
              <a:t>Price.</a:t>
            </a:r>
            <a:endParaRPr lang="en-IN" sz="2000" dirty="0">
              <a:latin typeface="Century" panose="02040604050505020304" pitchFamily="18" charset="0"/>
            </a:endParaRPr>
          </a:p>
        </p:txBody>
      </p:sp>
    </p:spTree>
    <p:extLst>
      <p:ext uri="{BB962C8B-B14F-4D97-AF65-F5344CB8AC3E}">
        <p14:creationId xmlns:p14="http://schemas.microsoft.com/office/powerpoint/2010/main" val="327232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1F20-950A-4A75-839A-C7E9ABB0E8BD}"/>
              </a:ext>
            </a:extLst>
          </p:cNvPr>
          <p:cNvSpPr>
            <a:spLocks noGrp="1"/>
          </p:cNvSpPr>
          <p:nvPr>
            <p:ph type="title"/>
          </p:nvPr>
        </p:nvSpPr>
        <p:spPr/>
        <p:txBody>
          <a:bodyPr/>
          <a:lstStyle/>
          <a:p>
            <a:r>
              <a:rPr lang="en-IN" dirty="0"/>
              <a:t>Data Cleaning Steps:</a:t>
            </a:r>
          </a:p>
        </p:txBody>
      </p:sp>
      <p:sp>
        <p:nvSpPr>
          <p:cNvPr id="3" name="Content Placeholder 2">
            <a:extLst>
              <a:ext uri="{FF2B5EF4-FFF2-40B4-BE49-F238E27FC236}">
                <a16:creationId xmlns:a16="http://schemas.microsoft.com/office/drawing/2014/main" id="{8500CE34-64BF-4AD1-A2E6-80297C41FFE3}"/>
              </a:ext>
            </a:extLst>
          </p:cNvPr>
          <p:cNvSpPr>
            <a:spLocks noGrp="1"/>
          </p:cNvSpPr>
          <p:nvPr>
            <p:ph idx="1"/>
          </p:nvPr>
        </p:nvSpPr>
        <p:spPr/>
        <p:txBody>
          <a:bodyPr>
            <a:normAutofit/>
          </a:bodyPr>
          <a:lstStyle/>
          <a:p>
            <a:pPr>
              <a:buFont typeface="Wingdings" panose="05000000000000000000" pitchFamily="2" charset="2"/>
              <a:buChar char="ü"/>
            </a:pPr>
            <a:r>
              <a:rPr lang="en-IN" sz="2000" dirty="0">
                <a:latin typeface="Century" panose="02040604050505020304" pitchFamily="18" charset="0"/>
              </a:rPr>
              <a:t>Data has been scrapped from </a:t>
            </a:r>
            <a:r>
              <a:rPr lang="en-IN" sz="2000" dirty="0" err="1">
                <a:latin typeface="Century" panose="02040604050505020304" pitchFamily="18" charset="0"/>
              </a:rPr>
              <a:t>cardekho</a:t>
            </a:r>
            <a:r>
              <a:rPr lang="en-IN" sz="2000" dirty="0">
                <a:latin typeface="Century" panose="02040604050505020304" pitchFamily="18" charset="0"/>
              </a:rPr>
              <a:t> website so we have to clean it for our convenience.</a:t>
            </a:r>
          </a:p>
          <a:p>
            <a:pPr>
              <a:buFont typeface="Wingdings" panose="05000000000000000000" pitchFamily="2" charset="2"/>
              <a:buChar char="ü"/>
            </a:pPr>
            <a:r>
              <a:rPr lang="en-IN" sz="2000" dirty="0">
                <a:latin typeface="Century" panose="02040604050505020304" pitchFamily="18" charset="0"/>
              </a:rPr>
              <a:t>In my datasets I found null values, outliers and also skewness.</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I have used imputation method to replace null values. To remove outliers I have used Z-score method. And to remove skewness I have used yeo-</a:t>
            </a:r>
            <a:r>
              <a:rPr lang="en-IN" sz="2000" dirty="0" err="1">
                <a:effectLst/>
                <a:latin typeface="Century" panose="02040604050505020304" pitchFamily="18" charset="0"/>
                <a:ea typeface="Calibri" panose="020F0502020204030204" pitchFamily="34" charset="0"/>
                <a:cs typeface="Times New Roman" panose="02020603050405020304" pitchFamily="18" charset="0"/>
              </a:rPr>
              <a:t>johnson</a:t>
            </a:r>
            <a:r>
              <a:rPr lang="en-IN" sz="2000" dirty="0">
                <a:effectLst/>
                <a:latin typeface="Century" panose="02040604050505020304" pitchFamily="18" charset="0"/>
                <a:ea typeface="Calibri" panose="020F0502020204030204" pitchFamily="34" charset="0"/>
                <a:cs typeface="Times New Roman" panose="02020603050405020304" pitchFamily="18" charset="0"/>
              </a:rPr>
              <a:t> method. </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To encode the categorical columns I have use Label Encoding. </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Use of Pearson’s correlation coefficient to check the correlation between dependent and independent features. </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Also I have used standardization. Then followed by model building with all regression algorithms.</a:t>
            </a:r>
            <a:endParaRPr lang="en-IN" sz="2000" dirty="0">
              <a:latin typeface="Century" panose="02040604050505020304" pitchFamily="18" charset="0"/>
            </a:endParaRPr>
          </a:p>
        </p:txBody>
      </p:sp>
    </p:spTree>
    <p:extLst>
      <p:ext uri="{BB962C8B-B14F-4D97-AF65-F5344CB8AC3E}">
        <p14:creationId xmlns:p14="http://schemas.microsoft.com/office/powerpoint/2010/main" val="176744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9AE0-EBE0-4E6E-8A56-FA7EBC81F94A}"/>
              </a:ext>
            </a:extLst>
          </p:cNvPr>
          <p:cNvSpPr>
            <a:spLocks noGrp="1"/>
          </p:cNvSpPr>
          <p:nvPr>
            <p:ph type="title"/>
          </p:nvPr>
        </p:nvSpPr>
        <p:spPr/>
        <p:txBody>
          <a:bodyPr/>
          <a:lstStyle/>
          <a:p>
            <a:r>
              <a:rPr lang="en-IN" dirty="0"/>
              <a:t>Model Building:</a:t>
            </a:r>
          </a:p>
        </p:txBody>
      </p:sp>
      <p:sp>
        <p:nvSpPr>
          <p:cNvPr id="3" name="Content Placeholder 2">
            <a:extLst>
              <a:ext uri="{FF2B5EF4-FFF2-40B4-BE49-F238E27FC236}">
                <a16:creationId xmlns:a16="http://schemas.microsoft.com/office/drawing/2014/main" id="{8B9EA6FF-3AAD-4215-BFEA-1493DEB760E7}"/>
              </a:ext>
            </a:extLst>
          </p:cNvPr>
          <p:cNvSpPr>
            <a:spLocks noGrp="1"/>
          </p:cNvSpPr>
          <p:nvPr>
            <p:ph idx="1"/>
          </p:nvPr>
        </p:nvSpPr>
        <p:spPr>
          <a:xfrm>
            <a:off x="1522413" y="1700808"/>
            <a:ext cx="9829799" cy="5112568"/>
          </a:xfrm>
        </p:spPr>
        <p:txBody>
          <a:bodyPr vert="horz" lIns="91440" tIns="45720" rIns="91440" bIns="45720" rtlCol="0" anchor="t">
            <a:noAutofit/>
          </a:bodyPr>
          <a:lstStyle/>
          <a:p>
            <a:pPr>
              <a:lnSpc>
                <a:spcPct val="107000"/>
              </a:lnSpc>
              <a:spcAft>
                <a:spcPts val="800"/>
              </a:spcAft>
              <a:buFont typeface="Wingdings" panose="05000000000000000000" pitchFamily="2" charset="2"/>
              <a:buChar char="ü"/>
            </a:pPr>
            <a:r>
              <a:rPr lang="en-IN" sz="1900" dirty="0">
                <a:effectLst/>
                <a:latin typeface="Century" panose="02040604050505020304" pitchFamily="18" charset="0"/>
                <a:ea typeface="Calibri" panose="020F0502020204030204" pitchFamily="34" charset="0"/>
                <a:cs typeface="Times New Roman" panose="02020603050405020304" pitchFamily="18" charset="0"/>
              </a:rPr>
              <a:t>Since </a:t>
            </a:r>
            <a:r>
              <a:rPr lang="en-IN" sz="1900" dirty="0">
                <a:latin typeface="Century" panose="02040604050505020304" pitchFamily="18" charset="0"/>
                <a:ea typeface="Calibri" panose="020F0502020204030204" pitchFamily="34" charset="0"/>
                <a:cs typeface="Times New Roman" panose="02020603050405020304" pitchFamily="18" charset="0"/>
              </a:rPr>
              <a:t>Car </a:t>
            </a:r>
            <a:r>
              <a:rPr lang="en-IN" sz="1900" dirty="0">
                <a:effectLst/>
                <a:latin typeface="Century" panose="02040604050505020304" pitchFamily="18" charset="0"/>
                <a:ea typeface="Calibri" panose="020F0502020204030204" pitchFamily="34" charset="0"/>
                <a:cs typeface="Times New Roman" panose="02020603050405020304" pitchFamily="18" charset="0"/>
              </a:rPr>
              <a:t>Price was my target and it was a continuous column so this perticular problem was regression problem. And I have used all regression algorithms to build my model. By looking into the difference of r2 score and cross validation score I found DecisionTreeRegressor as a best model with least difference. Also to get the best model we have to run through multiple models and to avoid the confusion of overfitting we have go through cross validation. Below are the list of regression algorithms I have used in my project.</a:t>
            </a:r>
          </a:p>
          <a:p>
            <a:pPr marL="342900" lvl="0" indent="-342900">
              <a:lnSpc>
                <a:spcPct val="107000"/>
              </a:lnSpc>
              <a:spcBef>
                <a:spcPts val="300"/>
              </a:spcBef>
              <a:spcAft>
                <a:spcPts val="300"/>
              </a:spcAft>
              <a:buFont typeface="Wingdings" panose="05000000000000000000" pitchFamily="2" charset="2"/>
              <a:buChar char=""/>
            </a:pPr>
            <a:r>
              <a:rPr lang="en-IN" sz="1900" dirty="0" err="1">
                <a:effectLst/>
                <a:latin typeface="Century"/>
                <a:ea typeface="Calibri" panose="020F0502020204030204" pitchFamily="34" charset="0"/>
                <a:cs typeface="Times New Roman"/>
              </a:rPr>
              <a:t>RandomForestRegressor</a:t>
            </a:r>
            <a:endParaRPr lang="en-IN" sz="1900">
              <a:effectLst/>
              <a:latin typeface="Century"/>
              <a:ea typeface="Calibri" panose="020F0502020204030204" pitchFamily="34" charset="0"/>
              <a:cs typeface="Times New Roman"/>
            </a:endParaRPr>
          </a:p>
          <a:p>
            <a:pPr marL="342900" indent="-342900">
              <a:lnSpc>
                <a:spcPct val="107000"/>
              </a:lnSpc>
              <a:spcBef>
                <a:spcPts val="300"/>
              </a:spcBef>
              <a:spcAft>
                <a:spcPts val="300"/>
              </a:spcAft>
              <a:buFont typeface="Wingdings" panose="05000000000000000000" pitchFamily="2" charset="2"/>
              <a:buChar char=""/>
            </a:pPr>
            <a:r>
              <a:rPr lang="en-IN" sz="1900" dirty="0">
                <a:latin typeface="Century"/>
                <a:ea typeface="+mn-lt"/>
                <a:cs typeface="+mn-lt"/>
              </a:rPr>
              <a:t>K Neighbours Regressor</a:t>
            </a:r>
            <a:endParaRPr lang="en-IN" sz="1900" dirty="0">
              <a:effectLst/>
              <a:latin typeface="Century"/>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900" dirty="0" err="1">
                <a:effectLst/>
                <a:latin typeface="Century" panose="02040604050505020304" pitchFamily="18" charset="0"/>
                <a:ea typeface="Calibri" panose="020F0502020204030204" pitchFamily="34" charset="0"/>
                <a:cs typeface="Times New Roman" panose="02020603050405020304" pitchFamily="18" charset="0"/>
              </a:rPr>
              <a:t>GradientBoostingRegressor</a:t>
            </a:r>
            <a:endParaRPr lang="en-IN" sz="19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900" dirty="0">
                <a:effectLst/>
                <a:latin typeface="Century" panose="02040604050505020304" pitchFamily="18" charset="0"/>
                <a:ea typeface="Calibri" panose="020F0502020204030204" pitchFamily="34" charset="0"/>
                <a:cs typeface="Times New Roman" panose="02020603050405020304" pitchFamily="18" charset="0"/>
              </a:rPr>
              <a:t>DecisionTreeRegressor</a:t>
            </a:r>
          </a:p>
          <a:p>
            <a:pPr marL="342900" lvl="0" indent="-342900">
              <a:lnSpc>
                <a:spcPct val="107000"/>
              </a:lnSpc>
              <a:spcBef>
                <a:spcPts val="300"/>
              </a:spcBef>
              <a:spcAft>
                <a:spcPts val="300"/>
              </a:spcAft>
              <a:buFont typeface="Wingdings" panose="05000000000000000000" pitchFamily="2" charset="2"/>
              <a:buChar char=""/>
            </a:pPr>
            <a:r>
              <a:rPr lang="en-IN" sz="1900" dirty="0" err="1">
                <a:latin typeface="Century" panose="02040604050505020304" pitchFamily="18" charset="0"/>
                <a:cs typeface="Times New Roman" panose="02020603050405020304" pitchFamily="18" charset="0"/>
              </a:rPr>
              <a:t>BaggingRegressor</a:t>
            </a:r>
            <a:endParaRPr lang="en-IN" sz="1900" dirty="0">
              <a:latin typeface="Century" panose="02040604050505020304" pitchFamily="18" charset="0"/>
            </a:endParaRPr>
          </a:p>
        </p:txBody>
      </p:sp>
    </p:spTree>
    <p:extLst>
      <p:ext uri="{BB962C8B-B14F-4D97-AF65-F5344CB8AC3E}">
        <p14:creationId xmlns:p14="http://schemas.microsoft.com/office/powerpoint/2010/main" val="148975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76BEB-2FB6-4A8F-B7F5-430BEC94042C}"/>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EA411BC3-7B52-4E0A-8AC4-EA2965D262F3}"/>
              </a:ext>
            </a:extLst>
          </p:cNvPr>
          <p:cNvSpPr>
            <a:spLocks noGrp="1"/>
          </p:cNvSpPr>
          <p:nvPr>
            <p:ph idx="1"/>
          </p:nvPr>
        </p:nvSpPr>
        <p:spPr>
          <a:xfrm>
            <a:off x="1522413" y="1988840"/>
            <a:ext cx="9829799" cy="4680520"/>
          </a:xfrm>
        </p:spPr>
        <p:txBody>
          <a:bodyPr>
            <a:normAutofit fontScale="85000" lnSpcReduction="20000"/>
          </a:bodyPr>
          <a:lstStyle/>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Overview.</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Problem Statement.</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Problem Understanding.</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What is Used Car Price Prediction?</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Importance of Used Car price prediction.</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Exploratory data analysis.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Visualizations.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Analysis.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Data cleaning steps.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Model Building.</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Hyper Parameter Tunning.</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Saving the model and predictions from saved best model.</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Conclusion.</a:t>
            </a:r>
          </a:p>
          <a:p>
            <a:endParaRPr lang="en-IN" dirty="0"/>
          </a:p>
        </p:txBody>
      </p:sp>
    </p:spTree>
    <p:extLst>
      <p:ext uri="{BB962C8B-B14F-4D97-AF65-F5344CB8AC3E}">
        <p14:creationId xmlns:p14="http://schemas.microsoft.com/office/powerpoint/2010/main" val="33534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3519-D125-4B1E-8C24-E27D6090F064}"/>
              </a:ext>
            </a:extLst>
          </p:cNvPr>
          <p:cNvSpPr>
            <a:spLocks noGrp="1"/>
          </p:cNvSpPr>
          <p:nvPr>
            <p:ph type="title"/>
          </p:nvPr>
        </p:nvSpPr>
        <p:spPr/>
        <p:txBody>
          <a:bodyPr/>
          <a:lstStyle/>
          <a:p>
            <a:r>
              <a:rPr lang="en-IN" dirty="0" err="1"/>
              <a:t>i</a:t>
            </a:r>
            <a:r>
              <a:rPr lang="en-IN" dirty="0"/>
              <a:t>) RandomForestRegressor:</a:t>
            </a:r>
          </a:p>
        </p:txBody>
      </p:sp>
      <p:sp>
        <p:nvSpPr>
          <p:cNvPr id="6" name="TextBox 5">
            <a:extLst>
              <a:ext uri="{FF2B5EF4-FFF2-40B4-BE49-F238E27FC236}">
                <a16:creationId xmlns:a16="http://schemas.microsoft.com/office/drawing/2014/main" id="{9669B99A-4F2B-4175-824D-3B3CBA6CE483}"/>
              </a:ext>
            </a:extLst>
          </p:cNvPr>
          <p:cNvSpPr txBox="1"/>
          <p:nvPr/>
        </p:nvSpPr>
        <p:spPr>
          <a:xfrm>
            <a:off x="1522413" y="5761132"/>
            <a:ext cx="9900591" cy="957121"/>
          </a:xfrm>
          <a:prstGeom prst="rect">
            <a:avLst/>
          </a:prstGeom>
          <a:noFill/>
        </p:spPr>
        <p:txBody>
          <a:bodyPr wrap="square" lIns="91440" tIns="45720" rIns="91440" bIns="45720" anchor="t">
            <a:spAutoFit/>
          </a:bodyPr>
          <a:lstStyle/>
          <a:p>
            <a:pPr marL="342900" lvl="0" indent="-342900">
              <a:lnSpc>
                <a:spcPct val="107000"/>
              </a:lnSpc>
              <a:spcAft>
                <a:spcPts val="800"/>
              </a:spcAft>
              <a:buFont typeface="Symbol" panose="05050102010706020507" pitchFamily="18" charset="2"/>
              <a:buChar char=""/>
            </a:pPr>
            <a:r>
              <a:rPr lang="en-IN" sz="1800" dirty="0" err="1">
                <a:effectLst/>
                <a:latin typeface="Century"/>
                <a:ea typeface="Calibri" panose="020F0502020204030204" pitchFamily="34" charset="0"/>
                <a:cs typeface="Times New Roman"/>
              </a:rPr>
              <a:t>RandomForestRegressor</a:t>
            </a:r>
            <a:r>
              <a:rPr lang="en-IN" sz="1800" dirty="0">
                <a:effectLst/>
                <a:latin typeface="Century"/>
                <a:ea typeface="Calibri" panose="020F0502020204030204" pitchFamily="34" charset="0"/>
                <a:cs typeface="Times New Roman"/>
              </a:rPr>
              <a:t> has given me </a:t>
            </a:r>
            <a:r>
              <a:rPr lang="en-IN" dirty="0">
                <a:latin typeface="Century"/>
                <a:ea typeface="Calibri" panose="020F0502020204030204" pitchFamily="34" charset="0"/>
                <a:cs typeface="Times New Roman"/>
              </a:rPr>
              <a:t>96.52%</a:t>
            </a:r>
            <a:r>
              <a:rPr lang="en-IN" sz="1800" dirty="0">
                <a:effectLst/>
                <a:latin typeface="Century"/>
                <a:ea typeface="Calibri" panose="020F0502020204030204" pitchFamily="34" charset="0"/>
                <a:cs typeface="Times New Roman"/>
              </a:rPr>
              <a:t> r2_score and the difference between r2_score and cross validation score is </a:t>
            </a:r>
            <a:r>
              <a:rPr lang="en-IN" dirty="0">
                <a:latin typeface="Century"/>
                <a:ea typeface="Calibri" panose="020F0502020204030204" pitchFamily="34" charset="0"/>
                <a:cs typeface="Times New Roman"/>
              </a:rPr>
              <a:t>3.39%,</a:t>
            </a:r>
            <a:r>
              <a:rPr lang="en-IN" sz="1800" dirty="0">
                <a:effectLst/>
                <a:latin typeface="Century"/>
                <a:ea typeface="Calibri" panose="020F0502020204030204" pitchFamily="34" charset="0"/>
                <a:cs typeface="Times New Roman"/>
              </a:rPr>
              <a:t> but still we have to look into multiple models.</a:t>
            </a:r>
          </a:p>
        </p:txBody>
      </p:sp>
      <p:pic>
        <p:nvPicPr>
          <p:cNvPr id="3" name="Picture 3" descr="Text&#10;&#10;Description automatically generated">
            <a:extLst>
              <a:ext uri="{FF2B5EF4-FFF2-40B4-BE49-F238E27FC236}">
                <a16:creationId xmlns:a16="http://schemas.microsoft.com/office/drawing/2014/main" id="{B012054A-7C2E-7280-C4A1-B9EE33B50309}"/>
              </a:ext>
            </a:extLst>
          </p:cNvPr>
          <p:cNvPicPr>
            <a:picLocks noChangeAspect="1"/>
          </p:cNvPicPr>
          <p:nvPr/>
        </p:nvPicPr>
        <p:blipFill>
          <a:blip r:embed="rId2"/>
          <a:stretch>
            <a:fillRect/>
          </a:stretch>
        </p:blipFill>
        <p:spPr>
          <a:xfrm>
            <a:off x="966895" y="1536351"/>
            <a:ext cx="9483710" cy="4144730"/>
          </a:xfrm>
          <a:prstGeom prst="rect">
            <a:avLst/>
          </a:prstGeom>
        </p:spPr>
      </p:pic>
    </p:spTree>
    <p:extLst>
      <p:ext uri="{BB962C8B-B14F-4D97-AF65-F5344CB8AC3E}">
        <p14:creationId xmlns:p14="http://schemas.microsoft.com/office/powerpoint/2010/main" val="2699663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FAB6-445A-4000-8F0A-80CDEAAAC6FB}"/>
              </a:ext>
            </a:extLst>
          </p:cNvPr>
          <p:cNvSpPr>
            <a:spLocks noGrp="1"/>
          </p:cNvSpPr>
          <p:nvPr>
            <p:ph type="title"/>
          </p:nvPr>
        </p:nvSpPr>
        <p:spPr/>
        <p:txBody>
          <a:bodyPr/>
          <a:lstStyle/>
          <a:p>
            <a:r>
              <a:rPr lang="en-IN" dirty="0"/>
              <a:t>ii) </a:t>
            </a:r>
            <a:r>
              <a:rPr lang="en-IN" dirty="0">
                <a:ea typeface="+mj-lt"/>
                <a:cs typeface="+mj-lt"/>
              </a:rPr>
              <a:t>K Neighbours Regressor</a:t>
            </a:r>
            <a:r>
              <a:rPr lang="en-IN" dirty="0"/>
              <a:t>:</a:t>
            </a:r>
          </a:p>
        </p:txBody>
      </p:sp>
      <p:sp>
        <p:nvSpPr>
          <p:cNvPr id="6" name="TextBox 5">
            <a:extLst>
              <a:ext uri="{FF2B5EF4-FFF2-40B4-BE49-F238E27FC236}">
                <a16:creationId xmlns:a16="http://schemas.microsoft.com/office/drawing/2014/main" id="{9F41BA82-B4C4-49DB-825E-3885A5215110}"/>
              </a:ext>
            </a:extLst>
          </p:cNvPr>
          <p:cNvSpPr txBox="1"/>
          <p:nvPr/>
        </p:nvSpPr>
        <p:spPr>
          <a:xfrm>
            <a:off x="2133972" y="5949280"/>
            <a:ext cx="9218240" cy="671915"/>
          </a:xfrm>
          <a:prstGeom prst="rect">
            <a:avLst/>
          </a:prstGeom>
          <a:noFill/>
        </p:spPr>
        <p:txBody>
          <a:bodyPr wrap="square" lIns="91440" tIns="45720" rIns="91440" bIns="45720" anchor="t">
            <a:spAutoFit/>
          </a:bodyPr>
          <a:lstStyle/>
          <a:p>
            <a:pPr marL="285750" indent="-285750">
              <a:lnSpc>
                <a:spcPct val="107000"/>
              </a:lnSpc>
              <a:spcAft>
                <a:spcPts val="800"/>
              </a:spcAft>
              <a:buFont typeface="Wingdings" panose="05000000000000000000" pitchFamily="2" charset="2"/>
              <a:buChar char="ü"/>
            </a:pPr>
            <a:r>
              <a:rPr lang="en-IN" dirty="0">
                <a:latin typeface="Century"/>
                <a:ea typeface="+mn-lt"/>
                <a:cs typeface="+mn-lt"/>
              </a:rPr>
              <a:t>K Neighbours Regressor</a:t>
            </a:r>
            <a:r>
              <a:rPr lang="en-IN" dirty="0">
                <a:latin typeface="Century"/>
                <a:ea typeface="Calibri" panose="020F0502020204030204" pitchFamily="34" charset="0"/>
                <a:cs typeface="Times New Roman"/>
              </a:rPr>
              <a:t> </a:t>
            </a:r>
            <a:r>
              <a:rPr lang="en-IN" sz="1800" dirty="0">
                <a:effectLst/>
                <a:latin typeface="Century"/>
                <a:ea typeface="Calibri" panose="020F0502020204030204" pitchFamily="34" charset="0"/>
                <a:cs typeface="Times New Roman"/>
              </a:rPr>
              <a:t>is giving me </a:t>
            </a:r>
            <a:r>
              <a:rPr lang="en-IN" dirty="0">
                <a:latin typeface="Century"/>
                <a:ea typeface="Calibri" panose="020F0502020204030204" pitchFamily="34" charset="0"/>
                <a:cs typeface="Times New Roman"/>
              </a:rPr>
              <a:t>88.12</a:t>
            </a:r>
            <a:r>
              <a:rPr lang="en-IN" sz="1800" dirty="0">
                <a:effectLst/>
                <a:latin typeface="Century"/>
                <a:ea typeface="Calibri" panose="020F0502020204030204" pitchFamily="34" charset="0"/>
                <a:cs typeface="Times New Roman"/>
              </a:rPr>
              <a:t>% r2_score and the difference between r2_score and cross validation score is </a:t>
            </a:r>
            <a:r>
              <a:rPr lang="en-IN" dirty="0">
                <a:latin typeface="Century"/>
                <a:ea typeface="Calibri" panose="020F0502020204030204" pitchFamily="34" charset="0"/>
                <a:cs typeface="Times New Roman"/>
              </a:rPr>
              <a:t>3.48%.</a:t>
            </a:r>
            <a:endParaRPr lang="en-IN" sz="1800" dirty="0">
              <a:effectLst/>
              <a:latin typeface="Century"/>
              <a:ea typeface="Calibri" panose="020F0502020204030204" pitchFamily="34" charset="0"/>
              <a:cs typeface="Times New Roman"/>
            </a:endParaRPr>
          </a:p>
        </p:txBody>
      </p:sp>
      <p:pic>
        <p:nvPicPr>
          <p:cNvPr id="3" name="Picture 3" descr="Text&#10;&#10;Description automatically generated">
            <a:extLst>
              <a:ext uri="{FF2B5EF4-FFF2-40B4-BE49-F238E27FC236}">
                <a16:creationId xmlns:a16="http://schemas.microsoft.com/office/drawing/2014/main" id="{F0902C2C-FDF4-EE4E-CAA9-7968A9FCD74F}"/>
              </a:ext>
            </a:extLst>
          </p:cNvPr>
          <p:cNvPicPr>
            <a:picLocks noChangeAspect="1"/>
          </p:cNvPicPr>
          <p:nvPr/>
        </p:nvPicPr>
        <p:blipFill>
          <a:blip r:embed="rId2"/>
          <a:stretch>
            <a:fillRect/>
          </a:stretch>
        </p:blipFill>
        <p:spPr>
          <a:xfrm>
            <a:off x="1354983" y="1658026"/>
            <a:ext cx="10331753" cy="3987645"/>
          </a:xfrm>
          <a:prstGeom prst="rect">
            <a:avLst/>
          </a:prstGeom>
        </p:spPr>
      </p:pic>
    </p:spTree>
    <p:extLst>
      <p:ext uri="{BB962C8B-B14F-4D97-AF65-F5344CB8AC3E}">
        <p14:creationId xmlns:p14="http://schemas.microsoft.com/office/powerpoint/2010/main" val="1615794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5DCF-1F74-4789-989D-AE70AC6116D5}"/>
              </a:ext>
            </a:extLst>
          </p:cNvPr>
          <p:cNvSpPr>
            <a:spLocks noGrp="1"/>
          </p:cNvSpPr>
          <p:nvPr>
            <p:ph type="title"/>
          </p:nvPr>
        </p:nvSpPr>
        <p:spPr/>
        <p:txBody>
          <a:bodyPr/>
          <a:lstStyle/>
          <a:p>
            <a:r>
              <a:rPr lang="en-IN" dirty="0"/>
              <a:t>iii) </a:t>
            </a:r>
            <a:r>
              <a:rPr lang="en-IN" dirty="0" err="1"/>
              <a:t>GradientBoostingRegressor</a:t>
            </a:r>
            <a:r>
              <a:rPr lang="en-IN" dirty="0"/>
              <a:t>:</a:t>
            </a:r>
          </a:p>
        </p:txBody>
      </p:sp>
      <p:sp>
        <p:nvSpPr>
          <p:cNvPr id="6" name="TextBox 5">
            <a:extLst>
              <a:ext uri="{FF2B5EF4-FFF2-40B4-BE49-F238E27FC236}">
                <a16:creationId xmlns:a16="http://schemas.microsoft.com/office/drawing/2014/main" id="{ABF90F64-C4BF-4048-8729-76884961F432}"/>
              </a:ext>
            </a:extLst>
          </p:cNvPr>
          <p:cNvSpPr txBox="1"/>
          <p:nvPr/>
        </p:nvSpPr>
        <p:spPr>
          <a:xfrm>
            <a:off x="2277988" y="5977880"/>
            <a:ext cx="9074224" cy="671915"/>
          </a:xfrm>
          <a:prstGeom prst="rect">
            <a:avLst/>
          </a:prstGeom>
          <a:noFill/>
        </p:spPr>
        <p:txBody>
          <a:bodyPr wrap="square" lIns="91440" tIns="45720" rIns="91440" bIns="45720" anchor="t">
            <a:spAutoFit/>
          </a:bodyPr>
          <a:lstStyle/>
          <a:p>
            <a:pPr marL="342900" lvl="0" indent="-342900">
              <a:lnSpc>
                <a:spcPct val="107000"/>
              </a:lnSpc>
              <a:spcAft>
                <a:spcPts val="800"/>
              </a:spcAft>
              <a:buFont typeface="Symbol" panose="05050102010706020507" pitchFamily="18" charset="2"/>
              <a:buChar char=""/>
            </a:pPr>
            <a:r>
              <a:rPr lang="en-IN" sz="1800" dirty="0" err="1">
                <a:effectLst/>
                <a:latin typeface="Century"/>
                <a:ea typeface="Calibri" panose="020F0502020204030204" pitchFamily="34" charset="0"/>
                <a:cs typeface="Times New Roman"/>
              </a:rPr>
              <a:t>GradientBoostingRegressor</a:t>
            </a:r>
            <a:r>
              <a:rPr lang="en-IN" sz="1800" dirty="0">
                <a:effectLst/>
                <a:latin typeface="Century"/>
                <a:ea typeface="Calibri" panose="020F0502020204030204" pitchFamily="34" charset="0"/>
                <a:cs typeface="Times New Roman"/>
              </a:rPr>
              <a:t> is giving me </a:t>
            </a:r>
            <a:r>
              <a:rPr lang="en-IN" dirty="0">
                <a:latin typeface="Century"/>
                <a:ea typeface="Calibri" panose="020F0502020204030204" pitchFamily="34" charset="0"/>
                <a:cs typeface="Times New Roman"/>
              </a:rPr>
              <a:t>94..02%</a:t>
            </a:r>
            <a:r>
              <a:rPr lang="en-IN" sz="1800" dirty="0">
                <a:effectLst/>
                <a:latin typeface="Century"/>
                <a:ea typeface="Calibri" panose="020F0502020204030204" pitchFamily="34" charset="0"/>
                <a:cs typeface="Times New Roman"/>
              </a:rPr>
              <a:t> r2_score and the difference between r2_score and cross validation score is </a:t>
            </a:r>
            <a:r>
              <a:rPr lang="en-IN" dirty="0">
                <a:latin typeface="Century"/>
                <a:ea typeface="Calibri" panose="020F0502020204030204" pitchFamily="34" charset="0"/>
                <a:cs typeface="Times New Roman"/>
              </a:rPr>
              <a:t>3.82%.</a:t>
            </a:r>
            <a:endParaRPr lang="en-IN" sz="1800" dirty="0">
              <a:effectLst/>
              <a:latin typeface="Century"/>
              <a:ea typeface="Calibri" panose="020F0502020204030204" pitchFamily="34" charset="0"/>
              <a:cs typeface="Times New Roman"/>
            </a:endParaRPr>
          </a:p>
        </p:txBody>
      </p:sp>
      <p:pic>
        <p:nvPicPr>
          <p:cNvPr id="5" name="Picture 6" descr="Text&#10;&#10;Description automatically generated">
            <a:extLst>
              <a:ext uri="{FF2B5EF4-FFF2-40B4-BE49-F238E27FC236}">
                <a16:creationId xmlns:a16="http://schemas.microsoft.com/office/drawing/2014/main" id="{CDCDA0E2-3E36-D6C5-2FF9-774F9FA68F70}"/>
              </a:ext>
            </a:extLst>
          </p:cNvPr>
          <p:cNvPicPr>
            <a:picLocks noGrp="1" noChangeAspect="1"/>
          </p:cNvPicPr>
          <p:nvPr>
            <p:ph idx="1"/>
          </p:nvPr>
        </p:nvPicPr>
        <p:blipFill>
          <a:blip r:embed="rId2"/>
          <a:stretch>
            <a:fillRect/>
          </a:stretch>
        </p:blipFill>
        <p:spPr>
          <a:xfrm>
            <a:off x="1066755" y="1504206"/>
            <a:ext cx="10053444" cy="4408277"/>
          </a:xfrm>
        </p:spPr>
      </p:pic>
    </p:spTree>
    <p:extLst>
      <p:ext uri="{BB962C8B-B14F-4D97-AF65-F5344CB8AC3E}">
        <p14:creationId xmlns:p14="http://schemas.microsoft.com/office/powerpoint/2010/main" val="217086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A9302-59E9-417A-8302-B15076C4ABFD}"/>
              </a:ext>
            </a:extLst>
          </p:cNvPr>
          <p:cNvSpPr>
            <a:spLocks noGrp="1"/>
          </p:cNvSpPr>
          <p:nvPr>
            <p:ph type="title"/>
          </p:nvPr>
        </p:nvSpPr>
        <p:spPr/>
        <p:txBody>
          <a:bodyPr/>
          <a:lstStyle/>
          <a:p>
            <a:r>
              <a:rPr lang="en-IN" dirty="0"/>
              <a:t>iv) DecisionTreeRegressor:</a:t>
            </a:r>
          </a:p>
        </p:txBody>
      </p:sp>
      <p:sp>
        <p:nvSpPr>
          <p:cNvPr id="6" name="TextBox 5">
            <a:extLst>
              <a:ext uri="{FF2B5EF4-FFF2-40B4-BE49-F238E27FC236}">
                <a16:creationId xmlns:a16="http://schemas.microsoft.com/office/drawing/2014/main" id="{2E136A79-3D0B-4B0F-A3F8-1AF810E28A64}"/>
              </a:ext>
            </a:extLst>
          </p:cNvPr>
          <p:cNvSpPr txBox="1"/>
          <p:nvPr/>
        </p:nvSpPr>
        <p:spPr>
          <a:xfrm>
            <a:off x="2061964" y="6093296"/>
            <a:ext cx="9217024" cy="671915"/>
          </a:xfrm>
          <a:prstGeom prst="rect">
            <a:avLst/>
          </a:prstGeom>
          <a:noFill/>
        </p:spPr>
        <p:txBody>
          <a:bodyPr wrap="square" lIns="91440" tIns="45720" rIns="91440" bIns="45720" anchor="t">
            <a:spAutoFit/>
          </a:bodyPr>
          <a:lstStyle/>
          <a:p>
            <a:pPr marL="342900" lvl="0" indent="-342900">
              <a:lnSpc>
                <a:spcPct val="107000"/>
              </a:lnSpc>
              <a:spcAft>
                <a:spcPts val="800"/>
              </a:spcAft>
              <a:buFont typeface="Symbol" panose="05050102010706020507" pitchFamily="18" charset="2"/>
              <a:buChar char=""/>
            </a:pPr>
            <a:r>
              <a:rPr lang="en-IN" sz="1800" dirty="0" err="1">
                <a:effectLst/>
                <a:latin typeface="Century"/>
                <a:ea typeface="Calibri" panose="020F0502020204030204" pitchFamily="34" charset="0"/>
                <a:cs typeface="Times New Roman"/>
              </a:rPr>
              <a:t>DecisionTreeRegressor</a:t>
            </a:r>
            <a:r>
              <a:rPr lang="en-IN" sz="1800" dirty="0">
                <a:effectLst/>
                <a:latin typeface="Century"/>
                <a:ea typeface="Calibri" panose="020F0502020204030204" pitchFamily="34" charset="0"/>
                <a:cs typeface="Times New Roman"/>
              </a:rPr>
              <a:t> is giving me </a:t>
            </a:r>
            <a:r>
              <a:rPr lang="en-IN" dirty="0">
                <a:latin typeface="Century"/>
                <a:ea typeface="Calibri" panose="020F0502020204030204" pitchFamily="34" charset="0"/>
                <a:cs typeface="Times New Roman"/>
              </a:rPr>
              <a:t>92.68</a:t>
            </a:r>
            <a:r>
              <a:rPr lang="en-IN" sz="1800" dirty="0">
                <a:effectLst/>
                <a:latin typeface="Century"/>
                <a:ea typeface="Calibri" panose="020F0502020204030204" pitchFamily="34" charset="0"/>
                <a:cs typeface="Times New Roman"/>
              </a:rPr>
              <a:t>% r2_score and the difference between r2_score and cross validation score is </a:t>
            </a:r>
            <a:r>
              <a:rPr lang="en-IN" dirty="0">
                <a:latin typeface="Century"/>
                <a:ea typeface="Calibri" panose="020F0502020204030204" pitchFamily="34" charset="0"/>
                <a:cs typeface="Times New Roman"/>
              </a:rPr>
              <a:t>4.63%.</a:t>
            </a:r>
            <a:endParaRPr lang="en-IN" sz="1800" dirty="0">
              <a:effectLst/>
              <a:latin typeface="Century"/>
              <a:ea typeface="Calibri" panose="020F0502020204030204" pitchFamily="34" charset="0"/>
              <a:cs typeface="Times New Roman"/>
            </a:endParaRPr>
          </a:p>
        </p:txBody>
      </p:sp>
      <p:pic>
        <p:nvPicPr>
          <p:cNvPr id="3" name="Picture 3" descr="Text&#10;&#10;Description automatically generated">
            <a:extLst>
              <a:ext uri="{FF2B5EF4-FFF2-40B4-BE49-F238E27FC236}">
                <a16:creationId xmlns:a16="http://schemas.microsoft.com/office/drawing/2014/main" id="{86120D70-2302-08DA-CB2D-C05D457AFC12}"/>
              </a:ext>
            </a:extLst>
          </p:cNvPr>
          <p:cNvPicPr>
            <a:picLocks noChangeAspect="1"/>
          </p:cNvPicPr>
          <p:nvPr/>
        </p:nvPicPr>
        <p:blipFill>
          <a:blip r:embed="rId2"/>
          <a:stretch>
            <a:fillRect/>
          </a:stretch>
        </p:blipFill>
        <p:spPr>
          <a:xfrm>
            <a:off x="1814938" y="1444670"/>
            <a:ext cx="7586393" cy="4356847"/>
          </a:xfrm>
          <a:prstGeom prst="rect">
            <a:avLst/>
          </a:prstGeom>
        </p:spPr>
      </p:pic>
    </p:spTree>
    <p:extLst>
      <p:ext uri="{BB962C8B-B14F-4D97-AF65-F5344CB8AC3E}">
        <p14:creationId xmlns:p14="http://schemas.microsoft.com/office/powerpoint/2010/main" val="3111404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83A6D-B364-4CD5-8347-C52CE7DEBD0E}"/>
              </a:ext>
            </a:extLst>
          </p:cNvPr>
          <p:cNvSpPr>
            <a:spLocks noGrp="1"/>
          </p:cNvSpPr>
          <p:nvPr>
            <p:ph type="title"/>
          </p:nvPr>
        </p:nvSpPr>
        <p:spPr>
          <a:xfrm>
            <a:off x="1522413" y="381000"/>
            <a:ext cx="9829799" cy="743744"/>
          </a:xfrm>
        </p:spPr>
        <p:txBody>
          <a:bodyPr/>
          <a:lstStyle/>
          <a:p>
            <a:r>
              <a:rPr lang="en-IN" dirty="0"/>
              <a:t>v) </a:t>
            </a:r>
            <a:r>
              <a:rPr lang="en-IN" dirty="0" err="1"/>
              <a:t>BaggingRegressor</a:t>
            </a:r>
            <a:r>
              <a:rPr lang="en-IN" dirty="0"/>
              <a:t>:</a:t>
            </a:r>
          </a:p>
        </p:txBody>
      </p:sp>
      <p:sp>
        <p:nvSpPr>
          <p:cNvPr id="6" name="TextBox 5">
            <a:extLst>
              <a:ext uri="{FF2B5EF4-FFF2-40B4-BE49-F238E27FC236}">
                <a16:creationId xmlns:a16="http://schemas.microsoft.com/office/drawing/2014/main" id="{1135E1A0-B3BE-49B0-9B7F-9B5719E99E70}"/>
              </a:ext>
            </a:extLst>
          </p:cNvPr>
          <p:cNvSpPr txBox="1"/>
          <p:nvPr/>
        </p:nvSpPr>
        <p:spPr>
          <a:xfrm>
            <a:off x="1197867" y="5071492"/>
            <a:ext cx="10621887" cy="1059714"/>
          </a:xfrm>
          <a:prstGeom prst="rect">
            <a:avLst/>
          </a:prstGeom>
          <a:noFill/>
        </p:spPr>
        <p:txBody>
          <a:bodyPr wrap="square" lIns="91440" tIns="45720" rIns="91440" bIns="45720" anchor="t">
            <a:spAutoFit/>
          </a:bodyPr>
          <a:lstStyle/>
          <a:p>
            <a:pPr marL="342900" lvl="0" indent="-342900">
              <a:lnSpc>
                <a:spcPct val="107000"/>
              </a:lnSpc>
              <a:spcAft>
                <a:spcPts val="800"/>
              </a:spcAft>
              <a:buFont typeface="Symbol" panose="05050102010706020507" pitchFamily="18" charset="2"/>
              <a:buChar char=""/>
            </a:pPr>
            <a:r>
              <a:rPr lang="en-IN" sz="1800" dirty="0" err="1">
                <a:effectLst/>
                <a:latin typeface="Century"/>
                <a:ea typeface="Calibri" panose="020F0502020204030204" pitchFamily="34" charset="0"/>
                <a:cs typeface="Times New Roman"/>
              </a:rPr>
              <a:t>BaggingRegressor</a:t>
            </a:r>
            <a:r>
              <a:rPr lang="en-IN" sz="1800" dirty="0">
                <a:effectLst/>
                <a:latin typeface="Century"/>
                <a:ea typeface="Calibri" panose="020F0502020204030204" pitchFamily="34" charset="0"/>
                <a:cs typeface="Times New Roman"/>
              </a:rPr>
              <a:t> is giving me </a:t>
            </a:r>
            <a:r>
              <a:rPr lang="en-IN" dirty="0">
                <a:latin typeface="Century"/>
                <a:ea typeface="Calibri" panose="020F0502020204030204" pitchFamily="34" charset="0"/>
                <a:cs typeface="Times New Roman"/>
              </a:rPr>
              <a:t>95.48%</a:t>
            </a:r>
            <a:r>
              <a:rPr lang="en-IN" sz="1800" dirty="0">
                <a:effectLst/>
                <a:latin typeface="Century"/>
                <a:ea typeface="Calibri" panose="020F0502020204030204" pitchFamily="34" charset="0"/>
                <a:cs typeface="Times New Roman"/>
              </a:rPr>
              <a:t> r2_score and the difference between r2_score and cross validation score is </a:t>
            </a:r>
            <a:r>
              <a:rPr lang="en-IN" dirty="0">
                <a:latin typeface="Century"/>
                <a:ea typeface="Calibri" panose="020F0502020204030204" pitchFamily="34" charset="0"/>
                <a:cs typeface="Times New Roman"/>
              </a:rPr>
              <a:t>3.32%.</a:t>
            </a:r>
            <a:endParaRPr lang="en-IN" sz="1800" dirty="0">
              <a:effectLst/>
              <a:latin typeface="Century"/>
              <a:ea typeface="Calibri" panose="020F0502020204030204" pitchFamily="34" charset="0"/>
              <a:cs typeface="Times New Roman"/>
            </a:endParaRPr>
          </a:p>
          <a:p>
            <a:pPr marL="342900" lvl="0" indent="-342900">
              <a:lnSpc>
                <a:spcPct val="107000"/>
              </a:lnSpc>
              <a:spcAft>
                <a:spcPts val="800"/>
              </a:spcAft>
              <a:buFont typeface="Symbol" panose="05050102010706020507" pitchFamily="18" charset="2"/>
              <a:buChar char=""/>
            </a:pPr>
            <a:endParaRPr lang="en-IN" sz="1800" b="1"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3" name="Picture 3" descr="Text&#10;&#10;Description automatically generated">
            <a:extLst>
              <a:ext uri="{FF2B5EF4-FFF2-40B4-BE49-F238E27FC236}">
                <a16:creationId xmlns:a16="http://schemas.microsoft.com/office/drawing/2014/main" id="{268669F3-FD75-CECE-27E7-4848A0F6354D}"/>
              </a:ext>
            </a:extLst>
          </p:cNvPr>
          <p:cNvPicPr>
            <a:picLocks noChangeAspect="1"/>
          </p:cNvPicPr>
          <p:nvPr/>
        </p:nvPicPr>
        <p:blipFill>
          <a:blip r:embed="rId2"/>
          <a:stretch>
            <a:fillRect/>
          </a:stretch>
        </p:blipFill>
        <p:spPr>
          <a:xfrm>
            <a:off x="1412477" y="1297699"/>
            <a:ext cx="8808150" cy="3601244"/>
          </a:xfrm>
          <a:prstGeom prst="rect">
            <a:avLst/>
          </a:prstGeom>
        </p:spPr>
      </p:pic>
    </p:spTree>
    <p:extLst>
      <p:ext uri="{BB962C8B-B14F-4D97-AF65-F5344CB8AC3E}">
        <p14:creationId xmlns:p14="http://schemas.microsoft.com/office/powerpoint/2010/main" val="2973771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8C0E-0647-4479-BCE6-48C56E91BEE5}"/>
              </a:ext>
            </a:extLst>
          </p:cNvPr>
          <p:cNvSpPr>
            <a:spLocks noGrp="1"/>
          </p:cNvSpPr>
          <p:nvPr>
            <p:ph type="title"/>
          </p:nvPr>
        </p:nvSpPr>
        <p:spPr/>
        <p:txBody>
          <a:bodyPr/>
          <a:lstStyle/>
          <a:p>
            <a:r>
              <a:rPr lang="en-IN" dirty="0"/>
              <a:t>Hyper Parameter Tunning:</a:t>
            </a:r>
          </a:p>
        </p:txBody>
      </p:sp>
      <p:pic>
        <p:nvPicPr>
          <p:cNvPr id="3" name="Picture 3" descr="Text&#10;&#10;Description automatically generated">
            <a:extLst>
              <a:ext uri="{FF2B5EF4-FFF2-40B4-BE49-F238E27FC236}">
                <a16:creationId xmlns:a16="http://schemas.microsoft.com/office/drawing/2014/main" id="{851C907F-9D84-4677-6355-CA345D236555}"/>
              </a:ext>
            </a:extLst>
          </p:cNvPr>
          <p:cNvPicPr>
            <a:picLocks noGrp="1" noChangeAspect="1"/>
          </p:cNvPicPr>
          <p:nvPr>
            <p:ph idx="1"/>
          </p:nvPr>
        </p:nvPicPr>
        <p:blipFill>
          <a:blip r:embed="rId2"/>
          <a:stretch>
            <a:fillRect/>
          </a:stretch>
        </p:blipFill>
        <p:spPr>
          <a:xfrm>
            <a:off x="1090150" y="1661649"/>
            <a:ext cx="8959253" cy="4679290"/>
          </a:xfrm>
        </p:spPr>
      </p:pic>
    </p:spTree>
    <p:extLst>
      <p:ext uri="{BB962C8B-B14F-4D97-AF65-F5344CB8AC3E}">
        <p14:creationId xmlns:p14="http://schemas.microsoft.com/office/powerpoint/2010/main" val="294382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15D3-5AE3-4A97-A0DD-07373C0FCF78}"/>
              </a:ext>
            </a:extLst>
          </p:cNvPr>
          <p:cNvSpPr>
            <a:spLocks noGrp="1"/>
          </p:cNvSpPr>
          <p:nvPr>
            <p:ph type="title"/>
          </p:nvPr>
        </p:nvSpPr>
        <p:spPr/>
        <p:txBody>
          <a:bodyPr/>
          <a:lstStyle/>
          <a:p>
            <a:r>
              <a:rPr lang="en-IN" dirty="0"/>
              <a:t>Hyper Parameter Tunning:</a:t>
            </a:r>
          </a:p>
        </p:txBody>
      </p:sp>
      <p:pic>
        <p:nvPicPr>
          <p:cNvPr id="3" name="Picture 3" descr="Graphical user interface, text, application, email&#10;&#10;Description automatically generated">
            <a:extLst>
              <a:ext uri="{FF2B5EF4-FFF2-40B4-BE49-F238E27FC236}">
                <a16:creationId xmlns:a16="http://schemas.microsoft.com/office/drawing/2014/main" id="{66B34857-6AD8-EB2B-65C7-A0208140ADC9}"/>
              </a:ext>
            </a:extLst>
          </p:cNvPr>
          <p:cNvPicPr>
            <a:picLocks noGrp="1" noChangeAspect="1"/>
          </p:cNvPicPr>
          <p:nvPr>
            <p:ph idx="1"/>
          </p:nvPr>
        </p:nvPicPr>
        <p:blipFill>
          <a:blip r:embed="rId2"/>
          <a:stretch>
            <a:fillRect/>
          </a:stretch>
        </p:blipFill>
        <p:spPr>
          <a:xfrm>
            <a:off x="1326505" y="1449239"/>
            <a:ext cx="8971110" cy="3865134"/>
          </a:xfrm>
        </p:spPr>
      </p:pic>
      <p:sp>
        <p:nvSpPr>
          <p:cNvPr id="9" name="TextBox 8">
            <a:extLst>
              <a:ext uri="{FF2B5EF4-FFF2-40B4-BE49-F238E27FC236}">
                <a16:creationId xmlns:a16="http://schemas.microsoft.com/office/drawing/2014/main" id="{33005269-F727-4362-A92C-06D6E19E5867}"/>
              </a:ext>
            </a:extLst>
          </p:cNvPr>
          <p:cNvSpPr txBox="1"/>
          <p:nvPr/>
        </p:nvSpPr>
        <p:spPr>
          <a:xfrm>
            <a:off x="1522411" y="5581601"/>
            <a:ext cx="9900591" cy="671915"/>
          </a:xfrm>
          <a:prstGeom prst="rect">
            <a:avLst/>
          </a:prstGeom>
          <a:noFill/>
        </p:spPr>
        <p:txBody>
          <a:bodyPr wrap="square" lIns="91440" tIns="45720" rIns="91440" bIns="45720" anchor="t">
            <a:spAutoFit/>
          </a:bodyPr>
          <a:lstStyle/>
          <a:p>
            <a:pPr marL="342900" lvl="0" indent="-342900">
              <a:lnSpc>
                <a:spcPct val="107000"/>
              </a:lnSpc>
              <a:spcAft>
                <a:spcPts val="800"/>
              </a:spcAft>
              <a:buFont typeface="Symbol" panose="05050102010706020507" pitchFamily="18" charset="2"/>
              <a:buChar char=""/>
            </a:pPr>
            <a:r>
              <a:rPr lang="en-IN" sz="1800" b="1" dirty="0">
                <a:effectLst/>
                <a:latin typeface="Century"/>
                <a:ea typeface="Calibri" panose="020F0502020204030204" pitchFamily="34" charset="0"/>
                <a:cs typeface="Times New Roman"/>
              </a:rPr>
              <a:t>I have choosed all parameters of DecisionTreeRegressor, after tunning the model with best parameters I have </a:t>
            </a:r>
            <a:r>
              <a:rPr lang="en-IN" sz="1800" b="1" dirty="0" err="1">
                <a:effectLst/>
                <a:latin typeface="Century"/>
                <a:ea typeface="Calibri" panose="020F0502020204030204" pitchFamily="34" charset="0"/>
                <a:cs typeface="Times New Roman"/>
              </a:rPr>
              <a:t>incresed</a:t>
            </a:r>
            <a:r>
              <a:rPr lang="en-IN" sz="1800" b="1" dirty="0">
                <a:effectLst/>
                <a:latin typeface="Century"/>
                <a:ea typeface="Calibri" panose="020F0502020204030204" pitchFamily="34" charset="0"/>
                <a:cs typeface="Times New Roman"/>
              </a:rPr>
              <a:t> my model accuracy from </a:t>
            </a:r>
            <a:r>
              <a:rPr lang="en-IN" b="1" dirty="0">
                <a:latin typeface="Century"/>
                <a:ea typeface="Calibri" panose="020F0502020204030204" pitchFamily="34" charset="0"/>
                <a:cs typeface="Times New Roman"/>
              </a:rPr>
              <a:t>92.68</a:t>
            </a:r>
            <a:r>
              <a:rPr lang="en-IN" sz="1800" b="1" dirty="0">
                <a:effectLst/>
                <a:latin typeface="Century"/>
                <a:ea typeface="Calibri" panose="020F0502020204030204" pitchFamily="34" charset="0"/>
                <a:cs typeface="Times New Roman"/>
              </a:rPr>
              <a:t>% to </a:t>
            </a:r>
            <a:r>
              <a:rPr lang="en-IN" b="1" dirty="0">
                <a:latin typeface="Century"/>
                <a:ea typeface="Calibri" panose="020F0502020204030204" pitchFamily="34" charset="0"/>
                <a:cs typeface="Times New Roman"/>
              </a:rPr>
              <a:t>93.04%.</a:t>
            </a:r>
            <a:endParaRPr lang="en-IN" sz="1400" dirty="0">
              <a:effectLst/>
              <a:latin typeface="Century"/>
              <a:ea typeface="Calibri" panose="020F0502020204030204" pitchFamily="34" charset="0"/>
              <a:cs typeface="Times New Roman"/>
            </a:endParaRPr>
          </a:p>
        </p:txBody>
      </p:sp>
    </p:spTree>
    <p:extLst>
      <p:ext uri="{BB962C8B-B14F-4D97-AF65-F5344CB8AC3E}">
        <p14:creationId xmlns:p14="http://schemas.microsoft.com/office/powerpoint/2010/main" val="29360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DC4A-EAA2-4E00-965C-67003F049E5E}"/>
              </a:ext>
            </a:extLst>
          </p:cNvPr>
          <p:cNvSpPr>
            <a:spLocks noGrp="1"/>
          </p:cNvSpPr>
          <p:nvPr>
            <p:ph type="title"/>
          </p:nvPr>
        </p:nvSpPr>
        <p:spPr/>
        <p:txBody>
          <a:bodyPr>
            <a:normAutofit/>
          </a:bodyPr>
          <a:lstStyle/>
          <a:p>
            <a:r>
              <a:rPr lang="en-IN" sz="3200" dirty="0"/>
              <a:t>Saving the model and predictions using saved model:</a:t>
            </a:r>
          </a:p>
        </p:txBody>
      </p:sp>
      <p:sp>
        <p:nvSpPr>
          <p:cNvPr id="6" name="Content Placeholder 5">
            <a:extLst>
              <a:ext uri="{FF2B5EF4-FFF2-40B4-BE49-F238E27FC236}">
                <a16:creationId xmlns:a16="http://schemas.microsoft.com/office/drawing/2014/main" id="{BA3609A6-9419-4DB3-B725-DA4BF3C4D0DD}"/>
              </a:ext>
            </a:extLst>
          </p:cNvPr>
          <p:cNvSpPr>
            <a:spLocks noGrp="1"/>
          </p:cNvSpPr>
          <p:nvPr>
            <p:ph idx="1"/>
          </p:nvPr>
        </p:nvSpPr>
        <p:spPr>
          <a:xfrm>
            <a:off x="1522413" y="1700808"/>
            <a:ext cx="9829799" cy="4468217"/>
          </a:xfrm>
        </p:spPr>
        <p:txBody>
          <a:bodyPr/>
          <a:lstStyle/>
          <a:p>
            <a:pPr>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saved my best model using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pkl</a:t>
            </a:r>
            <a:r>
              <a:rPr lang="en-IN" sz="1800" dirty="0">
                <a:effectLst/>
                <a:latin typeface="Century" panose="02040604050505020304" pitchFamily="18" charset="0"/>
                <a:ea typeface="Calibri" panose="020F0502020204030204" pitchFamily="34" charset="0"/>
                <a:cs typeface="Times New Roman" panose="02020603050405020304" pitchFamily="18" charset="0"/>
              </a:rPr>
              <a:t> as follows</a:t>
            </a:r>
            <a:r>
              <a:rPr lang="en-IN" sz="1800" b="1" dirty="0">
                <a:effectLst/>
                <a:latin typeface="Century" panose="02040604050505020304" pitchFamily="18" charset="0"/>
                <a:ea typeface="Calibri" panose="020F0502020204030204" pitchFamily="34" charset="0"/>
                <a:cs typeface="Times New Roman" panose="02020603050405020304" pitchFamily="18"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Now after saving the best model, loading my saved model and predicting the price values.</a:t>
            </a:r>
          </a:p>
          <a:p>
            <a:pPr marL="0" indent="0">
              <a:spcBef>
                <a:spcPts val="300"/>
              </a:spcBef>
              <a:spcAft>
                <a:spcPts val="300"/>
              </a:spcAft>
              <a:buNone/>
            </a:pPr>
            <a:endParaRPr lang="en-IN" dirty="0">
              <a:latin typeface="Century" panose="02040604050505020304" pitchFamily="18" charset="0"/>
            </a:endParaRPr>
          </a:p>
        </p:txBody>
      </p:sp>
      <p:sp>
        <p:nvSpPr>
          <p:cNvPr id="9" name="TextBox 8">
            <a:extLst>
              <a:ext uri="{FF2B5EF4-FFF2-40B4-BE49-F238E27FC236}">
                <a16:creationId xmlns:a16="http://schemas.microsoft.com/office/drawing/2014/main" id="{E681DA89-A5EE-4ED7-B816-E80ADAE3AFFD}"/>
              </a:ext>
            </a:extLst>
          </p:cNvPr>
          <p:cNvSpPr txBox="1"/>
          <p:nvPr/>
        </p:nvSpPr>
        <p:spPr>
          <a:xfrm>
            <a:off x="1629916" y="5669558"/>
            <a:ext cx="9722296" cy="671915"/>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I have predicted the Car Price using saved model, and the predictions look good. The Predicted values are almost same as actual values.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3" descr="A picture containing text&#10;&#10;Description automatically generated">
            <a:extLst>
              <a:ext uri="{FF2B5EF4-FFF2-40B4-BE49-F238E27FC236}">
                <a16:creationId xmlns:a16="http://schemas.microsoft.com/office/drawing/2014/main" id="{AF58C097-38C1-A13E-49AA-214C08660923}"/>
              </a:ext>
            </a:extLst>
          </p:cNvPr>
          <p:cNvPicPr>
            <a:picLocks noChangeAspect="1"/>
          </p:cNvPicPr>
          <p:nvPr/>
        </p:nvPicPr>
        <p:blipFill>
          <a:blip r:embed="rId2"/>
          <a:stretch>
            <a:fillRect/>
          </a:stretch>
        </p:blipFill>
        <p:spPr>
          <a:xfrm>
            <a:off x="2065628" y="3043349"/>
            <a:ext cx="7701381" cy="2384592"/>
          </a:xfrm>
          <a:prstGeom prst="rect">
            <a:avLst/>
          </a:prstGeom>
        </p:spPr>
      </p:pic>
    </p:spTree>
    <p:extLst>
      <p:ext uri="{BB962C8B-B14F-4D97-AF65-F5344CB8AC3E}">
        <p14:creationId xmlns:p14="http://schemas.microsoft.com/office/powerpoint/2010/main" val="183315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D7A22-ECC5-4289-ADA2-7544542404A0}"/>
              </a:ext>
            </a:extLst>
          </p:cNvPr>
          <p:cNvSpPr>
            <a:spLocks noGrp="1"/>
          </p:cNvSpPr>
          <p:nvPr>
            <p:ph type="title"/>
          </p:nvPr>
        </p:nvSpPr>
        <p:spPr>
          <a:xfrm>
            <a:off x="1522413" y="381000"/>
            <a:ext cx="9829799" cy="959768"/>
          </a:xfrm>
        </p:spPr>
        <p:txBody>
          <a:bodyPr/>
          <a:lstStyle/>
          <a:p>
            <a:r>
              <a:rPr lang="en-IN" dirty="0"/>
              <a:t>Ploting the predicted values v/s actual values:</a:t>
            </a:r>
          </a:p>
        </p:txBody>
      </p:sp>
      <p:sp>
        <p:nvSpPr>
          <p:cNvPr id="6" name="TextBox 5">
            <a:extLst>
              <a:ext uri="{FF2B5EF4-FFF2-40B4-BE49-F238E27FC236}">
                <a16:creationId xmlns:a16="http://schemas.microsoft.com/office/drawing/2014/main" id="{FB2D63B2-4E63-4FE3-A5B6-AA82255480F9}"/>
              </a:ext>
            </a:extLst>
          </p:cNvPr>
          <p:cNvSpPr txBox="1"/>
          <p:nvPr/>
        </p:nvSpPr>
        <p:spPr>
          <a:xfrm>
            <a:off x="1485900" y="5897570"/>
            <a:ext cx="10801200" cy="671915"/>
          </a:xfrm>
          <a:prstGeom prst="rect">
            <a:avLst/>
          </a:prstGeom>
          <a:noFill/>
        </p:spPr>
        <p:txBody>
          <a:bodyPr wrap="square" lIns="91440" tIns="45720" rIns="91440" bIns="45720" anchor="t">
            <a:spAutoFit/>
          </a:bodyPr>
          <a:lstStyle/>
          <a:p>
            <a:pPr marL="342900" indent="-342900">
              <a:lnSpc>
                <a:spcPct val="107000"/>
              </a:lnSpc>
              <a:spcAft>
                <a:spcPts val="800"/>
              </a:spcAft>
              <a:buFont typeface="Symbol" panose="05050102010706020507" pitchFamily="18" charset="2"/>
              <a:buChar char=""/>
            </a:pPr>
            <a:r>
              <a:rPr lang="en-IN" sz="1800" b="1" dirty="0">
                <a:solidFill>
                  <a:srgbClr val="000000"/>
                </a:solidFill>
                <a:effectLst/>
                <a:latin typeface="Century"/>
                <a:ea typeface="Calibri" panose="020F0502020204030204" pitchFamily="34" charset="0"/>
                <a:cs typeface="Calibri"/>
              </a:rPr>
              <a:t>Plotting Actual vs Predicted, To get better insight. Bule line is the actual line and</a:t>
            </a:r>
            <a:r>
              <a:rPr lang="en-IN" b="1" dirty="0">
                <a:solidFill>
                  <a:srgbClr val="000000"/>
                </a:solidFill>
                <a:latin typeface="Century"/>
                <a:ea typeface="Calibri" panose="020F0502020204030204" pitchFamily="34" charset="0"/>
                <a:cs typeface="Calibri"/>
              </a:rPr>
              <a:t> orange</a:t>
            </a:r>
            <a:r>
              <a:rPr lang="en-IN" sz="1800" b="1" dirty="0">
                <a:solidFill>
                  <a:srgbClr val="000000"/>
                </a:solidFill>
                <a:effectLst/>
                <a:latin typeface="Century"/>
                <a:ea typeface="Calibri" panose="020F0502020204030204" pitchFamily="34" charset="0"/>
                <a:cs typeface="Calibri"/>
              </a:rPr>
              <a:t> dots are the predicted values.</a:t>
            </a:r>
            <a:endParaRPr lang="en-IN" sz="1400" b="1" dirty="0">
              <a:effectLst/>
              <a:latin typeface="Century"/>
              <a:ea typeface="Calibri" panose="020F0502020204030204" pitchFamily="34" charset="0"/>
              <a:cs typeface="Calibri"/>
            </a:endParaRPr>
          </a:p>
        </p:txBody>
      </p:sp>
      <p:pic>
        <p:nvPicPr>
          <p:cNvPr id="4" name="Picture 4" descr="Chart, scatter chart&#10;&#10;Description automatically generated">
            <a:extLst>
              <a:ext uri="{FF2B5EF4-FFF2-40B4-BE49-F238E27FC236}">
                <a16:creationId xmlns:a16="http://schemas.microsoft.com/office/drawing/2014/main" id="{42FB24DD-8913-7355-59F2-9D62DDFD2685}"/>
              </a:ext>
            </a:extLst>
          </p:cNvPr>
          <p:cNvPicPr>
            <a:picLocks noChangeAspect="1"/>
          </p:cNvPicPr>
          <p:nvPr/>
        </p:nvPicPr>
        <p:blipFill>
          <a:blip r:embed="rId2"/>
          <a:stretch>
            <a:fillRect/>
          </a:stretch>
        </p:blipFill>
        <p:spPr>
          <a:xfrm>
            <a:off x="1728697" y="1513460"/>
            <a:ext cx="8103843" cy="4219269"/>
          </a:xfrm>
          <a:prstGeom prst="rect">
            <a:avLst/>
          </a:prstGeom>
        </p:spPr>
      </p:pic>
    </p:spTree>
    <p:extLst>
      <p:ext uri="{BB962C8B-B14F-4D97-AF65-F5344CB8AC3E}">
        <p14:creationId xmlns:p14="http://schemas.microsoft.com/office/powerpoint/2010/main" val="348970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FB10-4610-4E90-B036-2E46D20B25E5}"/>
              </a:ext>
            </a:extLst>
          </p:cNvPr>
          <p:cNvSpPr>
            <a:spLocks noGrp="1"/>
          </p:cNvSpPr>
          <p:nvPr>
            <p:ph type="title"/>
          </p:nvPr>
        </p:nvSpPr>
        <p:spPr>
          <a:xfrm>
            <a:off x="1522413" y="381000"/>
            <a:ext cx="9829799" cy="1319808"/>
          </a:xfrm>
        </p:spPr>
        <p:txBody>
          <a:bodyPr/>
          <a:lstStyle/>
          <a:p>
            <a:r>
              <a:rPr lang="en-IN" dirty="0"/>
              <a:t>Conclusion:</a:t>
            </a:r>
          </a:p>
        </p:txBody>
      </p:sp>
      <p:sp>
        <p:nvSpPr>
          <p:cNvPr id="3" name="Content Placeholder 2">
            <a:extLst>
              <a:ext uri="{FF2B5EF4-FFF2-40B4-BE49-F238E27FC236}">
                <a16:creationId xmlns:a16="http://schemas.microsoft.com/office/drawing/2014/main" id="{BEF0F46B-4525-402B-8B70-52F18F4FC22F}"/>
              </a:ext>
            </a:extLst>
          </p:cNvPr>
          <p:cNvSpPr>
            <a:spLocks noGrp="1"/>
          </p:cNvSpPr>
          <p:nvPr>
            <p:ph idx="1"/>
          </p:nvPr>
        </p:nvSpPr>
        <p:spPr>
          <a:xfrm>
            <a:off x="1522413" y="1700808"/>
            <a:ext cx="9829799" cy="5157192"/>
          </a:xfrm>
        </p:spPr>
        <p:txBody>
          <a:bodyPr>
            <a:noAutofit/>
          </a:bodyPr>
          <a:lstStyle/>
          <a:p>
            <a:pPr>
              <a:lnSpc>
                <a:spcPct val="107000"/>
              </a:lnSpc>
              <a:spcBef>
                <a:spcPts val="300"/>
              </a:spcBef>
              <a:spcAft>
                <a:spcPts val="300"/>
              </a:spcAft>
              <a:buFont typeface="Wingdings" panose="05000000000000000000" pitchFamily="2" charset="2"/>
              <a:buChar char="ü"/>
            </a:pPr>
            <a:r>
              <a:rPr lang="en-IN" sz="1550" dirty="0">
                <a:effectLst/>
                <a:latin typeface="Century" panose="02040604050505020304" pitchFamily="18" charset="0"/>
                <a:ea typeface="Calibri" panose="020F0502020204030204" pitchFamily="34" charset="0"/>
                <a:cs typeface="Times New Roman" panose="02020603050405020304" pitchFamily="18" charset="0"/>
              </a:rPr>
              <a:t>In this project report, we have used machine learning algorithms to predict the used car price. We have mentioned the step by step procedure to </a:t>
            </a:r>
            <a:r>
              <a:rPr lang="en-IN" sz="1550" dirty="0" err="1">
                <a:effectLst/>
                <a:latin typeface="Century" panose="02040604050505020304" pitchFamily="18" charset="0"/>
                <a:ea typeface="Calibri" panose="020F0502020204030204" pitchFamily="34" charset="0"/>
                <a:cs typeface="Times New Roman" panose="02020603050405020304" pitchFamily="18" charset="0"/>
              </a:rPr>
              <a:t>analyze</a:t>
            </a:r>
            <a:r>
              <a:rPr lang="en-IN" sz="1550" dirty="0">
                <a:effectLst/>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features.</a:t>
            </a:r>
          </a:p>
          <a:p>
            <a:pPr>
              <a:lnSpc>
                <a:spcPct val="107000"/>
              </a:lnSpc>
              <a:spcBef>
                <a:spcPts val="300"/>
              </a:spcBef>
              <a:spcAft>
                <a:spcPts val="300"/>
              </a:spcAft>
              <a:buFont typeface="Wingdings" panose="05000000000000000000" pitchFamily="2" charset="2"/>
              <a:buChar char="ü"/>
            </a:pPr>
            <a:r>
              <a:rPr lang="en-IN" sz="1550" dirty="0">
                <a:effectLst/>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Font typeface="Wingdings" panose="05000000000000000000" pitchFamily="2" charset="2"/>
              <a:buChar char="ü"/>
            </a:pPr>
            <a:r>
              <a:rPr lang="en-IN" sz="1550" dirty="0">
                <a:effectLst/>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unnecessary values. </a:t>
            </a:r>
          </a:p>
          <a:p>
            <a:pPr>
              <a:lnSpc>
                <a:spcPct val="107000"/>
              </a:lnSpc>
              <a:spcBef>
                <a:spcPts val="300"/>
              </a:spcBef>
              <a:spcAft>
                <a:spcPts val="300"/>
              </a:spcAft>
              <a:buFont typeface="Wingdings" panose="05000000000000000000" pitchFamily="2" charset="2"/>
              <a:buChar char="ü"/>
            </a:pPr>
            <a:r>
              <a:rPr lang="en-IN" sz="1550" dirty="0">
                <a:effectLst/>
                <a:latin typeface="Century" panose="02040604050505020304" pitchFamily="18" charset="0"/>
                <a:ea typeface="Calibri" panose="020F0502020204030204" pitchFamily="34" charset="0"/>
                <a:cs typeface="Times New Roman" panose="02020603050405020304" pitchFamily="18" charset="0"/>
              </a:rPr>
              <a:t>These feature set were then given as an input to five algorithms and a hyper parameter tunning was done to the best model and the accuracy has been improved. Hence we calculated the performance of each model using different performance metrics and compared them based on these metrics.</a:t>
            </a:r>
          </a:p>
          <a:p>
            <a:pPr>
              <a:lnSpc>
                <a:spcPct val="107000"/>
              </a:lnSpc>
              <a:spcBef>
                <a:spcPts val="300"/>
              </a:spcBef>
              <a:spcAft>
                <a:spcPts val="300"/>
              </a:spcAft>
              <a:buFont typeface="Wingdings" panose="05000000000000000000" pitchFamily="2" charset="2"/>
              <a:buChar char="ü"/>
            </a:pPr>
            <a:r>
              <a:rPr lang="en-IN" sz="1550" dirty="0">
                <a:effectLst/>
                <a:latin typeface="Century" panose="02040604050505020304" pitchFamily="18" charset="0"/>
                <a:ea typeface="Calibri" panose="020F0502020204030204" pitchFamily="34" charset="0"/>
                <a:cs typeface="Times New Roman" panose="02020603050405020304" pitchFamily="18" charset="0"/>
              </a:rPr>
              <a:t> Then we have also saved the best model and predicted the car price. It was good that the predicted and actual values were almost same.</a:t>
            </a:r>
            <a:r>
              <a:rPr lang="en-IN" sz="1550"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 </a:t>
            </a:r>
          </a:p>
          <a:p>
            <a:pPr>
              <a:lnSpc>
                <a:spcPct val="107000"/>
              </a:lnSpc>
              <a:spcBef>
                <a:spcPts val="300"/>
              </a:spcBef>
              <a:spcAft>
                <a:spcPts val="300"/>
              </a:spcAft>
              <a:buFont typeface="Wingdings" panose="05000000000000000000" pitchFamily="2" charset="2"/>
              <a:buChar char="ü"/>
            </a:pPr>
            <a:r>
              <a:rPr lang="en-IN" sz="1550"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To conclude, the application of machine learning in car price prediction is still at an early stage. We hope this study has moved a small step ahead in providing some methodological and empirical contributions to online platforms, and presenting an alternative approach to the valuation of used car price.</a:t>
            </a:r>
          </a:p>
          <a:p>
            <a:pPr>
              <a:lnSpc>
                <a:spcPct val="107000"/>
              </a:lnSpc>
              <a:spcBef>
                <a:spcPts val="300"/>
              </a:spcBef>
              <a:spcAft>
                <a:spcPts val="300"/>
              </a:spcAft>
              <a:buFont typeface="Wingdings" panose="05000000000000000000" pitchFamily="2" charset="2"/>
              <a:buChar char="ü"/>
            </a:pPr>
            <a:r>
              <a:rPr lang="en-IN" sz="1550"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Future direction of research may consider incorporating additional used car data from a larger economical background with more features.</a:t>
            </a:r>
            <a:endParaRPr lang="en-IN" sz="1550" dirty="0">
              <a:effectLst/>
              <a:latin typeface="Century" panose="02040604050505020304" pitchFamily="18" charset="0"/>
              <a:ea typeface="Calibri" panose="020F0502020204030204" pitchFamily="34" charset="0"/>
              <a:cs typeface="Times New Roman" panose="02020603050405020304" pitchFamily="18" charset="0"/>
            </a:endParaRPr>
          </a:p>
          <a:p>
            <a:pPr marL="0" indent="0">
              <a:buNone/>
            </a:pPr>
            <a:endParaRPr lang="en-IN" sz="1550" dirty="0"/>
          </a:p>
        </p:txBody>
      </p:sp>
    </p:spTree>
    <p:extLst>
      <p:ext uri="{BB962C8B-B14F-4D97-AF65-F5344CB8AC3E}">
        <p14:creationId xmlns:p14="http://schemas.microsoft.com/office/powerpoint/2010/main" val="281065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A6D4-2574-4EE8-A827-017D639C7FC7}"/>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8A9EA786-E6B5-4CB5-9D6D-FE86AD033231}"/>
              </a:ext>
            </a:extLst>
          </p:cNvPr>
          <p:cNvSpPr>
            <a:spLocks noGrp="1"/>
          </p:cNvSpPr>
          <p:nvPr>
            <p:ph idx="1"/>
          </p:nvPr>
        </p:nvSpPr>
        <p:spPr/>
        <p:txBody>
          <a:bodyPr/>
          <a:lstStyle/>
          <a:p>
            <a:pPr>
              <a:buFont typeface="Wingdings" panose="05000000000000000000" pitchFamily="2" charset="2"/>
              <a:buChar char="ü"/>
            </a:pPr>
            <a:r>
              <a:rPr lang="en-US" sz="2400" dirty="0">
                <a:solidFill>
                  <a:schemeClr val="tx2"/>
                </a:solidFill>
                <a:latin typeface="Century" panose="02040604050505020304" pitchFamily="18" charset="0"/>
              </a:rPr>
              <a:t>In this particular presentation we will be looking on:</a:t>
            </a:r>
          </a:p>
          <a:p>
            <a:pPr lvl="1"/>
            <a:r>
              <a:rPr lang="en-US" dirty="0">
                <a:solidFill>
                  <a:schemeClr val="tx2"/>
                </a:solidFill>
                <a:latin typeface="Century" panose="02040604050505020304" pitchFamily="18" charset="0"/>
              </a:rPr>
              <a:t>How to analyze the dataset of Used Car Price Prediction.</a:t>
            </a:r>
          </a:p>
          <a:p>
            <a:pPr lvl="1"/>
            <a:r>
              <a:rPr lang="en-US" dirty="0">
                <a:solidFill>
                  <a:schemeClr val="tx2"/>
                </a:solidFill>
                <a:latin typeface="Century" panose="02040604050505020304" pitchFamily="18" charset="0"/>
              </a:rPr>
              <a:t>What are the EDA steps in cleaning the dataset.</a:t>
            </a:r>
          </a:p>
          <a:p>
            <a:pPr lvl="1"/>
            <a:r>
              <a:rPr lang="en-US" dirty="0">
                <a:solidFill>
                  <a:schemeClr val="tx2"/>
                </a:solidFill>
                <a:latin typeface="Century" panose="02040604050505020304" pitchFamily="18" charset="0"/>
              </a:rPr>
              <a:t>Overall analysis on the problem.</a:t>
            </a:r>
          </a:p>
          <a:p>
            <a:pPr lvl="1"/>
            <a:r>
              <a:rPr lang="en-US" dirty="0">
                <a:solidFill>
                  <a:schemeClr val="tx2"/>
                </a:solidFill>
                <a:latin typeface="Century" panose="02040604050505020304" pitchFamily="18" charset="0"/>
              </a:rPr>
              <a:t>Model building from cleaned dataset.</a:t>
            </a:r>
          </a:p>
          <a:p>
            <a:pPr lvl="1"/>
            <a:r>
              <a:rPr lang="en-US" dirty="0">
                <a:solidFill>
                  <a:schemeClr val="tx2"/>
                </a:solidFill>
                <a:latin typeface="Century" panose="02040604050505020304" pitchFamily="18" charset="0"/>
              </a:rPr>
              <a:t>Predicting Used Car Price for saved best model.</a:t>
            </a:r>
          </a:p>
          <a:p>
            <a:endParaRPr lang="en-IN" dirty="0"/>
          </a:p>
        </p:txBody>
      </p:sp>
    </p:spTree>
    <p:extLst>
      <p:ext uri="{BB962C8B-B14F-4D97-AF65-F5344CB8AC3E}">
        <p14:creationId xmlns:p14="http://schemas.microsoft.com/office/powerpoint/2010/main" val="31542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 whiteboard&#10;&#10;Description automatically generated">
            <a:extLst>
              <a:ext uri="{FF2B5EF4-FFF2-40B4-BE49-F238E27FC236}">
                <a16:creationId xmlns:a16="http://schemas.microsoft.com/office/drawing/2014/main" id="{B2DDB8C3-5557-E35D-CD05-6497132F1A79}"/>
              </a:ext>
            </a:extLst>
          </p:cNvPr>
          <p:cNvPicPr>
            <a:picLocks noGrp="1" noChangeAspect="1"/>
          </p:cNvPicPr>
          <p:nvPr>
            <p:ph idx="1"/>
          </p:nvPr>
        </p:nvPicPr>
        <p:blipFill>
          <a:blip r:embed="rId2"/>
          <a:stretch>
            <a:fillRect/>
          </a:stretch>
        </p:blipFill>
        <p:spPr>
          <a:xfrm>
            <a:off x="1116456" y="776078"/>
            <a:ext cx="10056529" cy="5846583"/>
          </a:xfrm>
        </p:spPr>
      </p:pic>
    </p:spTree>
    <p:extLst>
      <p:ext uri="{BB962C8B-B14F-4D97-AF65-F5344CB8AC3E}">
        <p14:creationId xmlns:p14="http://schemas.microsoft.com/office/powerpoint/2010/main" val="63622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96A01-906C-4F39-89D2-6A73C0000004}"/>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E09D721E-6BEE-479A-9984-32A1EC00F53D}"/>
              </a:ext>
            </a:extLst>
          </p:cNvPr>
          <p:cNvSpPr>
            <a:spLocks noGrp="1"/>
          </p:cNvSpPr>
          <p:nvPr>
            <p:ph idx="1"/>
          </p:nvPr>
        </p:nvSpPr>
        <p:spPr>
          <a:xfrm>
            <a:off x="1522413" y="1772816"/>
            <a:ext cx="9829799" cy="5040560"/>
          </a:xfrm>
        </p:spPr>
        <p:txBody>
          <a:bodyPr vert="horz" lIns="91440" tIns="45720" rIns="91440" bIns="45720" rtlCol="0" anchor="t">
            <a:normAutofit/>
          </a:bodyPr>
          <a:lstStyle/>
          <a:p>
            <a:pPr>
              <a:buFont typeface="Wingdings" panose="05000000000000000000" pitchFamily="2" charset="2"/>
              <a:buChar char="ü"/>
            </a:pPr>
            <a:r>
              <a:rPr lang="en-US" sz="1800" dirty="0">
                <a:latin typeface="Century"/>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a:t>
            </a:r>
          </a:p>
          <a:p>
            <a:pPr>
              <a:buFont typeface="Wingdings" panose="05000000000000000000" pitchFamily="2" charset="2"/>
              <a:buChar char="ü"/>
            </a:pPr>
            <a:r>
              <a:rPr lang="en-US" sz="1800" dirty="0">
                <a:latin typeface="Century"/>
              </a:rPr>
              <a:t>Data Collection Phase: You have to scrape at least 5000 used cars data. You can scrape more data as well, it’s up to you. more the data better the model In this section You need to scrape the data of used cars from websites (</a:t>
            </a:r>
            <a:r>
              <a:rPr lang="en-US" sz="1800" dirty="0" err="1">
                <a:latin typeface="Century"/>
              </a:rPr>
              <a:t>Olx</a:t>
            </a:r>
            <a:r>
              <a:rPr lang="en-US" sz="1800" dirty="0">
                <a:latin typeface="Century"/>
              </a:rPr>
              <a:t>, </a:t>
            </a:r>
            <a:r>
              <a:rPr lang="en-US" sz="1800" dirty="0" err="1">
                <a:latin typeface="Century"/>
              </a:rPr>
              <a:t>cardekho</a:t>
            </a:r>
            <a:r>
              <a:rPr lang="en-US" sz="1800" dirty="0">
                <a:latin typeface="Century"/>
              </a:rPr>
              <a:t>, Cars24 etc.) You need web scraping for this. You have to fetch data for different locations. The number of columns for data doesn’t have limit, it’s up to you and your creativity. Generally, these columns are Brand, model, variant, manufacturing year, driven kilometers, fuel, number of owners, location and at last target variable Price of the car. Try to include all types of cars in your data for example- SUV, Sedans, Coupe, minivan, Hatchback.</a:t>
            </a:r>
          </a:p>
          <a:p>
            <a:pPr>
              <a:buFont typeface="Wingdings" panose="05000000000000000000" pitchFamily="2" charset="2"/>
              <a:buChar char="ü"/>
            </a:pPr>
            <a:r>
              <a:rPr lang="en-US" sz="1800" dirty="0">
                <a:latin typeface="Century"/>
              </a:rPr>
              <a:t>Model Building Phase: After collecting the data, you need to build a machine learning model. Before model building do all data pre-processing steps. Try different models with different hyper parameters and select the best model</a:t>
            </a:r>
          </a:p>
          <a:p>
            <a:pPr>
              <a:buFont typeface="Wingdings" panose="05000000000000000000" pitchFamily="2" charset="2"/>
              <a:buChar char="ü"/>
            </a:pPr>
            <a:endParaRPr lang="en-IN" sz="2000" dirty="0">
              <a:latin typeface="Century" panose="02040604050505020304" pitchFamily="18" charset="0"/>
            </a:endParaRPr>
          </a:p>
        </p:txBody>
      </p:sp>
    </p:spTree>
    <p:extLst>
      <p:ext uri="{BB962C8B-B14F-4D97-AF65-F5344CB8AC3E}">
        <p14:creationId xmlns:p14="http://schemas.microsoft.com/office/powerpoint/2010/main" val="13327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EE7FC-150C-494B-AD00-461839A281EE}"/>
              </a:ext>
            </a:extLst>
          </p:cNvPr>
          <p:cNvSpPr>
            <a:spLocks noGrp="1"/>
          </p:cNvSpPr>
          <p:nvPr>
            <p:ph type="title"/>
          </p:nvPr>
        </p:nvSpPr>
        <p:spPr/>
        <p:txBody>
          <a:bodyPr/>
          <a:lstStyle/>
          <a:p>
            <a:r>
              <a:rPr lang="en-IN" dirty="0"/>
              <a:t>Problem Understanding:</a:t>
            </a:r>
          </a:p>
        </p:txBody>
      </p:sp>
      <p:sp>
        <p:nvSpPr>
          <p:cNvPr id="3" name="Content Placeholder 2">
            <a:extLst>
              <a:ext uri="{FF2B5EF4-FFF2-40B4-BE49-F238E27FC236}">
                <a16:creationId xmlns:a16="http://schemas.microsoft.com/office/drawing/2014/main" id="{0A8206DD-0782-4390-A86F-20EA444B06AC}"/>
              </a:ext>
            </a:extLst>
          </p:cNvPr>
          <p:cNvSpPr>
            <a:spLocks noGrp="1"/>
          </p:cNvSpPr>
          <p:nvPr>
            <p:ph idx="1"/>
          </p:nvPr>
        </p:nvSpPr>
        <p:spPr/>
        <p:txBody>
          <a:bodyPr>
            <a:normAutofit/>
          </a:bodyPr>
          <a:lstStyle/>
          <a:p>
            <a:pPr>
              <a:lnSpc>
                <a:spcPct val="107000"/>
              </a:lnSpc>
              <a:spcAft>
                <a:spcPts val="800"/>
              </a:spcAft>
            </a:pPr>
            <a:r>
              <a:rPr lang="en-IN" sz="2000" dirty="0">
                <a:latin typeface="Century" panose="02040604050505020304" pitchFamily="18" charset="0"/>
              </a:rPr>
              <a:t> </a:t>
            </a:r>
            <a:r>
              <a:rPr lang="en-IN" sz="2000" spc="-5" dirty="0">
                <a:solidFill>
                  <a:srgbClr val="292929"/>
                </a:solidFill>
                <a:effectLst/>
                <a:latin typeface="Century" panose="02040604050505020304" pitchFamily="18" charset="0"/>
                <a:ea typeface="Calibri" panose="020F0502020204030204" pitchFamily="34" charset="0"/>
                <a:cs typeface="Calibri" panose="020F0502020204030204" pitchFamily="34" charset="0"/>
              </a:rPr>
              <a:t>There are lots of individuals who are interested in the used car market at some points in their life because they wanted to sell their car or buy a used car. In this process, it’s a big corner to pay too much or sell less than it’s market value.</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spc="-5" dirty="0">
                <a:solidFill>
                  <a:srgbClr val="292929"/>
                </a:solidFill>
                <a:effectLst/>
                <a:latin typeface="Century" panose="02040604050505020304" pitchFamily="18" charset="0"/>
                <a:ea typeface="Calibri" panose="020F0502020204030204" pitchFamily="34" charset="0"/>
                <a:cs typeface="Calibri" panose="020F0502020204030204" pitchFamily="34" charset="0"/>
              </a:rPr>
              <a:t>There are one of the biggest target group that can be interested in results of this study. If used car sellers better understand what makes a car desirable, what are the important features for a used car, then they may consider this knowledge and offer a better service.</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ü"/>
            </a:pPr>
            <a:endParaRPr lang="en-IN" sz="2200" dirty="0">
              <a:latin typeface="Century" panose="02040604050505020304" pitchFamily="18" charset="0"/>
            </a:endParaRPr>
          </a:p>
        </p:txBody>
      </p:sp>
    </p:spTree>
    <p:extLst>
      <p:ext uri="{BB962C8B-B14F-4D97-AF65-F5344CB8AC3E}">
        <p14:creationId xmlns:p14="http://schemas.microsoft.com/office/powerpoint/2010/main" val="242427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6372-B5D6-450C-9D30-0ED2779B89D7}"/>
              </a:ext>
            </a:extLst>
          </p:cNvPr>
          <p:cNvSpPr>
            <a:spLocks noGrp="1"/>
          </p:cNvSpPr>
          <p:nvPr>
            <p:ph type="title"/>
          </p:nvPr>
        </p:nvSpPr>
        <p:spPr>
          <a:xfrm>
            <a:off x="1522415" y="404664"/>
            <a:ext cx="9829798" cy="1296144"/>
          </a:xfrm>
        </p:spPr>
        <p:txBody>
          <a:bodyPr/>
          <a:lstStyle/>
          <a:p>
            <a:r>
              <a:rPr lang="en-IN" dirty="0"/>
              <a:t>What is Used Car Price Prediction?</a:t>
            </a:r>
          </a:p>
        </p:txBody>
      </p:sp>
      <p:sp>
        <p:nvSpPr>
          <p:cNvPr id="3" name="Content Placeholder 2">
            <a:extLst>
              <a:ext uri="{FF2B5EF4-FFF2-40B4-BE49-F238E27FC236}">
                <a16:creationId xmlns:a16="http://schemas.microsoft.com/office/drawing/2014/main" id="{ED5FB2BD-30CF-4FFB-A9EF-5F58929C1DFC}"/>
              </a:ext>
            </a:extLst>
          </p:cNvPr>
          <p:cNvSpPr>
            <a:spLocks noGrp="1"/>
          </p:cNvSpPr>
          <p:nvPr>
            <p:ph sz="half" idx="1"/>
          </p:nvPr>
        </p:nvSpPr>
        <p:spPr>
          <a:xfrm>
            <a:off x="1488168" y="1984248"/>
            <a:ext cx="5974396" cy="2740896"/>
          </a:xfrm>
        </p:spPr>
        <p:txBody>
          <a:bodyPr/>
          <a:lstStyle/>
          <a:p>
            <a:pPr>
              <a:buFont typeface="Wingdings" panose="05000000000000000000" pitchFamily="2" charset="2"/>
              <a:buChar char="ü"/>
            </a:pPr>
            <a:r>
              <a:rPr lang="en-IN" sz="2400" dirty="0"/>
              <a:t> </a:t>
            </a:r>
            <a:r>
              <a:rPr lang="en-US" sz="2000" b="0" i="0" dirty="0">
                <a:solidFill>
                  <a:srgbClr val="202124"/>
                </a:solidFill>
                <a:effectLst/>
                <a:latin typeface="Century" panose="02040604050505020304" pitchFamily="18" charset="0"/>
              </a:rPr>
              <a:t>The increased prices of new cars and the financial incapability of the customers to buy them, Used Car sales are on a </a:t>
            </a:r>
            <a:r>
              <a:rPr lang="en-US" sz="2000" b="1" i="0" dirty="0">
                <a:solidFill>
                  <a:srgbClr val="202124"/>
                </a:solidFill>
                <a:effectLst/>
                <a:latin typeface="Century" panose="02040604050505020304" pitchFamily="18" charset="0"/>
              </a:rPr>
              <a:t>global increase</a:t>
            </a:r>
            <a:r>
              <a:rPr lang="en-US" sz="2000" b="0" i="0" dirty="0">
                <a:solidFill>
                  <a:srgbClr val="202124"/>
                </a:solidFill>
                <a:effectLst/>
                <a:latin typeface="Century" panose="02040604050505020304" pitchFamily="18" charset="0"/>
              </a:rPr>
              <a:t>. Therefore, there is an urgent need for a Used Car Price Prediction system which effectively determines the worthiness of the car using a variety of features.</a:t>
            </a:r>
            <a:endParaRPr lang="en-IN" sz="2000" dirty="0">
              <a:latin typeface="Century" panose="02040604050505020304" pitchFamily="18" charset="0"/>
            </a:endParaRPr>
          </a:p>
        </p:txBody>
      </p:sp>
      <p:pic>
        <p:nvPicPr>
          <p:cNvPr id="6" name="Picture 6" descr="A picture containing car, electronics&#10;&#10;Description automatically generated">
            <a:extLst>
              <a:ext uri="{FF2B5EF4-FFF2-40B4-BE49-F238E27FC236}">
                <a16:creationId xmlns:a16="http://schemas.microsoft.com/office/drawing/2014/main" id="{D0C9C0C5-240A-7C41-F9B6-36F19DDC6D2B}"/>
              </a:ext>
            </a:extLst>
          </p:cNvPr>
          <p:cNvPicPr>
            <a:picLocks noGrp="1" noChangeAspect="1"/>
          </p:cNvPicPr>
          <p:nvPr>
            <p:ph sz="half" idx="2"/>
          </p:nvPr>
        </p:nvPicPr>
        <p:blipFill>
          <a:blip r:embed="rId2"/>
          <a:stretch>
            <a:fillRect/>
          </a:stretch>
        </p:blipFill>
        <p:spPr>
          <a:xfrm>
            <a:off x="7539780" y="1940937"/>
            <a:ext cx="3874946" cy="3458113"/>
          </a:xfrm>
        </p:spPr>
      </p:pic>
    </p:spTree>
    <p:extLst>
      <p:ext uri="{BB962C8B-B14F-4D97-AF65-F5344CB8AC3E}">
        <p14:creationId xmlns:p14="http://schemas.microsoft.com/office/powerpoint/2010/main" val="363838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D798F-E19B-48AC-B134-262B990D5F66}"/>
              </a:ext>
            </a:extLst>
          </p:cNvPr>
          <p:cNvSpPr>
            <a:spLocks noGrp="1"/>
          </p:cNvSpPr>
          <p:nvPr>
            <p:ph type="title"/>
          </p:nvPr>
        </p:nvSpPr>
        <p:spPr/>
        <p:txBody>
          <a:bodyPr/>
          <a:lstStyle/>
          <a:p>
            <a:r>
              <a:rPr lang="en-IN" dirty="0"/>
              <a:t>Importance of Used Car Price Prediction.</a:t>
            </a:r>
          </a:p>
        </p:txBody>
      </p:sp>
      <p:sp>
        <p:nvSpPr>
          <p:cNvPr id="3" name="Content Placeholder 2">
            <a:extLst>
              <a:ext uri="{FF2B5EF4-FFF2-40B4-BE49-F238E27FC236}">
                <a16:creationId xmlns:a16="http://schemas.microsoft.com/office/drawing/2014/main" id="{C22A4B34-FEA9-4437-9DD0-30A876103DF4}"/>
              </a:ext>
            </a:extLst>
          </p:cNvPr>
          <p:cNvSpPr>
            <a:spLocks noGrp="1"/>
          </p:cNvSpPr>
          <p:nvPr>
            <p:ph sz="half" idx="1"/>
          </p:nvPr>
        </p:nvSpPr>
        <p:spPr>
          <a:xfrm>
            <a:off x="1488168" y="1984248"/>
            <a:ext cx="6262428" cy="4613104"/>
          </a:xfrm>
        </p:spPr>
        <p:txBody>
          <a:bodyPr>
            <a:normAutofit/>
          </a:bodyPr>
          <a:lstStyle/>
          <a:p>
            <a:pPr>
              <a:buFont typeface="Wingdings" panose="05000000000000000000" pitchFamily="2" charset="2"/>
              <a:buChar char="ü"/>
            </a:pPr>
            <a:r>
              <a:rPr lang="en-IN" sz="1900" dirty="0">
                <a:latin typeface="Century" panose="02040604050505020304" pitchFamily="18" charset="0"/>
              </a:rPr>
              <a:t> </a:t>
            </a:r>
            <a:r>
              <a:rPr lang="en-IN" sz="1900" spc="-5" dirty="0">
                <a:solidFill>
                  <a:srgbClr val="292929"/>
                </a:solidFill>
                <a:effectLst/>
                <a:latin typeface="Century" panose="02040604050505020304" pitchFamily="18" charset="0"/>
                <a:ea typeface="Calibri" panose="020F0502020204030204" pitchFamily="34" charset="0"/>
                <a:cs typeface="Calibri" panose="020F0502020204030204" pitchFamily="34" charset="0"/>
              </a:rPr>
              <a:t>The prices of new cars in the industry is fixed by the manufacturer with some additional costs incurred by the Government in the form of taxes. So, customers buying a new car can be assured of the money they invest to be worthy. But due to the increased price of new cars and the incapability of customers to buy new cars due to the lack of funds, used cars sales are on a global increase. There is a need for a used car price prediction system to effectively determine the worthiness of the car using a variety of features. Even though there are websites that offers this service, their prediction method may not be the best. Besides, different models and systems may contribute on predicting power for a used car’s actual market value. It is important to know their actual market value while both buying and selling.</a:t>
            </a:r>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000" dirty="0">
              <a:latin typeface="Century" panose="02040604050505020304" pitchFamily="18" charset="0"/>
            </a:endParaRPr>
          </a:p>
        </p:txBody>
      </p:sp>
      <p:pic>
        <p:nvPicPr>
          <p:cNvPr id="6" name="Picture 6" descr="A picture containing text&#10;&#10;Description automatically generated">
            <a:extLst>
              <a:ext uri="{FF2B5EF4-FFF2-40B4-BE49-F238E27FC236}">
                <a16:creationId xmlns:a16="http://schemas.microsoft.com/office/drawing/2014/main" id="{E1DB1177-36F0-504C-C036-9EEA24AFCC04}"/>
              </a:ext>
            </a:extLst>
          </p:cNvPr>
          <p:cNvPicPr>
            <a:picLocks noGrp="1" noChangeAspect="1"/>
          </p:cNvPicPr>
          <p:nvPr>
            <p:ph sz="half" idx="2"/>
          </p:nvPr>
        </p:nvPicPr>
        <p:blipFill>
          <a:blip r:embed="rId2"/>
          <a:stretch>
            <a:fillRect/>
          </a:stretch>
        </p:blipFill>
        <p:spPr>
          <a:xfrm>
            <a:off x="8040529" y="2539370"/>
            <a:ext cx="3230109" cy="3619319"/>
          </a:xfrm>
        </p:spPr>
      </p:pic>
    </p:spTree>
    <p:extLst>
      <p:ext uri="{BB962C8B-B14F-4D97-AF65-F5344CB8AC3E}">
        <p14:creationId xmlns:p14="http://schemas.microsoft.com/office/powerpoint/2010/main" val="3563598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40425-56F5-4ED4-BC84-D0D948728B53}"/>
              </a:ext>
            </a:extLst>
          </p:cNvPr>
          <p:cNvSpPr>
            <a:spLocks noGrp="1"/>
          </p:cNvSpPr>
          <p:nvPr>
            <p:ph type="title"/>
          </p:nvPr>
        </p:nvSpPr>
        <p:spPr/>
        <p:txBody>
          <a:bodyPr/>
          <a:lstStyle/>
          <a:p>
            <a:r>
              <a:rPr lang="en-IN" dirty="0"/>
              <a:t>Exploratory Data Analysis:</a:t>
            </a:r>
          </a:p>
        </p:txBody>
      </p:sp>
      <p:sp>
        <p:nvSpPr>
          <p:cNvPr id="3" name="Content Placeholder 2">
            <a:extLst>
              <a:ext uri="{FF2B5EF4-FFF2-40B4-BE49-F238E27FC236}">
                <a16:creationId xmlns:a16="http://schemas.microsoft.com/office/drawing/2014/main" id="{F0E5FD44-C34C-44B0-9780-EB76B2438FED}"/>
              </a:ext>
            </a:extLst>
          </p:cNvPr>
          <p:cNvSpPr>
            <a:spLocks noGrp="1"/>
          </p:cNvSpPr>
          <p:nvPr>
            <p:ph idx="1"/>
          </p:nvPr>
        </p:nvSpPr>
        <p:spPr>
          <a:xfrm>
            <a:off x="1522413" y="1772816"/>
            <a:ext cx="9829799" cy="5085184"/>
          </a:xfrm>
        </p:spPr>
        <p:txBody>
          <a:bodyPr vert="horz" lIns="91440" tIns="45720" rIns="91440" bIns="45720" rtlCol="0" anchor="t">
            <a:noAutofit/>
          </a:bodyPr>
          <a:lstStyle/>
          <a:p>
            <a:pPr marL="342900" indent="-342900">
              <a:lnSpc>
                <a:spcPct val="107000"/>
              </a:lnSpc>
              <a:buFont typeface="Wingdings" panose="05000000000000000000" pitchFamily="2" charset="2"/>
              <a:buChar char=""/>
            </a:pPr>
            <a:r>
              <a:rPr lang="en-IN" sz="1800" dirty="0">
                <a:latin typeface="Century"/>
                <a:cs typeface="Calibri"/>
              </a:rPr>
              <a:t> </a:t>
            </a:r>
            <a:r>
              <a:rPr lang="en-IN" sz="1800" dirty="0">
                <a:effectLst/>
                <a:latin typeface="Century"/>
                <a:ea typeface="Calibri" panose="020F0502020204030204" pitchFamily="34" charset="0"/>
                <a:cs typeface="Times New Roman"/>
              </a:rPr>
              <a:t>As a first step I have scrapped all the required information from </a:t>
            </a:r>
            <a:r>
              <a:rPr lang="en-IN" sz="1800" dirty="0" err="1">
                <a:latin typeface="Century"/>
                <a:ea typeface="Calibri" panose="020F0502020204030204" pitchFamily="34" charset="0"/>
                <a:cs typeface="Times New Roman"/>
              </a:rPr>
              <a:t>cardekho</a:t>
            </a:r>
            <a:r>
              <a:rPr lang="en-IN" sz="1800" dirty="0">
                <a:effectLst/>
                <a:latin typeface="Century"/>
                <a:ea typeface="Calibri" panose="020F0502020204030204" pitchFamily="34" charset="0"/>
                <a:cs typeface="Times New Roman"/>
              </a:rPr>
              <a:t> website.</a:t>
            </a:r>
          </a:p>
          <a:p>
            <a:pPr marL="342900" lvl="0" indent="-342900">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imported required libraries and I have imported the dataset which was in excel format. </a:t>
            </a:r>
          </a:p>
          <a:p>
            <a:pPr marL="342900" indent="-342900">
              <a:lnSpc>
                <a:spcPct val="107000"/>
              </a:lnSpc>
              <a:buFont typeface="Wingdings" panose="05000000000000000000" pitchFamily="2" charset="2"/>
              <a:buChar char=""/>
            </a:pPr>
            <a:r>
              <a:rPr lang="en-IN" sz="1800" dirty="0">
                <a:effectLst/>
                <a:latin typeface="Century"/>
                <a:ea typeface="Calibri" panose="020F0502020204030204" pitchFamily="34" charset="0"/>
                <a:cs typeface="Times New Roman"/>
              </a:rPr>
              <a:t>Then I did all th</a:t>
            </a:r>
            <a:r>
              <a:rPr lang="en-IN" sz="1800" dirty="0">
                <a:effectLst/>
                <a:latin typeface="Century"/>
                <a:ea typeface="Calibri" panose="020F0502020204030204" pitchFamily="34" charset="0"/>
                <a:cs typeface="Calibri"/>
              </a:rPr>
              <a:t>e</a:t>
            </a:r>
            <a:r>
              <a:rPr lang="en-IN" sz="1800" dirty="0">
                <a:latin typeface="Century"/>
                <a:ea typeface="Calibri" panose="020F0502020204030204" pitchFamily="34" charset="0"/>
                <a:cs typeface="Calibri"/>
              </a:rPr>
              <a:t> </a:t>
            </a:r>
            <a:r>
              <a:rPr lang="en-IN" sz="1800" dirty="0">
                <a:effectLst/>
                <a:latin typeface="Century"/>
                <a:ea typeface="Calibri" panose="020F0502020204030204" pitchFamily="34" charset="0"/>
                <a:cs typeface="Calibri"/>
              </a:rPr>
              <a:t> statistical analysis like checking shape, </a:t>
            </a:r>
            <a:r>
              <a:rPr lang="en-IN" sz="1800" dirty="0">
                <a:latin typeface="Century"/>
                <a:ea typeface="Calibri" panose="020F0502020204030204" pitchFamily="34" charset="0"/>
                <a:cs typeface="Calibri"/>
              </a:rPr>
              <a:t>unique</a:t>
            </a:r>
            <a:r>
              <a:rPr lang="en-IN" sz="1800" dirty="0">
                <a:effectLst/>
                <a:latin typeface="Century"/>
                <a:ea typeface="Calibri" panose="020F0502020204030204" pitchFamily="34" charset="0"/>
                <a:cs typeface="Calibri"/>
              </a:rPr>
              <a:t>, value counts, info etc…..</a:t>
            </a:r>
            <a:r>
              <a:rPr lang="en-IN" sz="1800" dirty="0">
                <a:latin typeface="Century"/>
                <a:ea typeface="Calibri" panose="020F0502020204030204" pitchFamily="34" charset="0"/>
                <a:cs typeface="Calibri"/>
              </a:rPr>
              <a:t>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While checking for null values I found null values in the dataset and I replaced them using imputation technique.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buFont typeface="Wingdings" panose="05000000000000000000" pitchFamily="2" charset="2"/>
              <a:buChar char=""/>
            </a:pPr>
            <a:r>
              <a:rPr lang="en-IN" sz="1800" dirty="0">
                <a:effectLst/>
                <a:latin typeface="Century"/>
                <a:ea typeface="Calibri" panose="020F0502020204030204" pitchFamily="34" charset="0"/>
                <a:cs typeface="Calibri"/>
              </a:rPr>
              <a:t>I have also </a:t>
            </a:r>
            <a:r>
              <a:rPr lang="en-IN" sz="1800" dirty="0">
                <a:latin typeface="Century"/>
                <a:ea typeface="Calibri" panose="020F0502020204030204" pitchFamily="34" charset="0"/>
                <a:cs typeface="Calibri"/>
              </a:rPr>
              <a:t>dropped</a:t>
            </a:r>
            <a:r>
              <a:rPr lang="en-IN" sz="1800" dirty="0">
                <a:effectLst/>
                <a:latin typeface="Century"/>
                <a:ea typeface="Calibri" panose="020F0502020204030204" pitchFamily="34" charset="0"/>
                <a:cs typeface="Calibri"/>
              </a:rPr>
              <a:t> Unnamed:0</a:t>
            </a:r>
            <a:r>
              <a:rPr lang="en-IN" sz="1800" dirty="0">
                <a:solidFill>
                  <a:srgbClr val="000000"/>
                </a:solidFill>
                <a:effectLst/>
                <a:latin typeface="Century"/>
                <a:ea typeface="Calibri" panose="020F0502020204030204" pitchFamily="34" charset="0"/>
                <a:cs typeface="Calibri"/>
              </a:rPr>
              <a:t>,</a:t>
            </a:r>
            <a:r>
              <a:rPr lang="en-IN" sz="1800" dirty="0">
                <a:solidFill>
                  <a:srgbClr val="000000"/>
                </a:solidFill>
                <a:latin typeface="Century"/>
                <a:ea typeface="Calibri" panose="020F0502020204030204" pitchFamily="34" charset="0"/>
                <a:cs typeface="Calibri"/>
              </a:rPr>
              <a:t> </a:t>
            </a:r>
            <a:r>
              <a:rPr lang="en-IN" sz="1800" dirty="0">
                <a:ea typeface="+mn-lt"/>
                <a:cs typeface="+mn-lt"/>
              </a:rPr>
              <a:t>'cargo</a:t>
            </a:r>
            <a:r>
              <a:rPr lang="en-IN" sz="1800" dirty="0">
                <a:effectLst/>
                <a:ea typeface="+mn-lt"/>
                <a:cs typeface="+mn-lt"/>
              </a:rPr>
              <a:t>_volume</a:t>
            </a:r>
            <a:r>
              <a:rPr lang="en-IN" sz="1800" dirty="0">
                <a:ea typeface="+mn-lt"/>
                <a:cs typeface="+mn-lt"/>
              </a:rPr>
              <a:t>','</a:t>
            </a:r>
            <a:r>
              <a:rPr lang="en-IN" sz="1800" dirty="0" err="1">
                <a:ea typeface="+mn-lt"/>
                <a:cs typeface="+mn-lt"/>
              </a:rPr>
              <a:t>Inspscore</a:t>
            </a:r>
            <a:r>
              <a:rPr lang="en-IN" sz="1800" dirty="0">
                <a:ea typeface="+mn-lt"/>
                <a:cs typeface="+mn-lt"/>
              </a:rPr>
              <a:t>'</a:t>
            </a:r>
            <a:r>
              <a:rPr lang="en-IN" sz="1800" dirty="0">
                <a:solidFill>
                  <a:srgbClr val="000000"/>
                </a:solidFill>
                <a:latin typeface="Century"/>
                <a:ea typeface="Calibri" panose="020F0502020204030204" pitchFamily="34" charset="0"/>
                <a:cs typeface="Calibri"/>
              </a:rPr>
              <a:t> </a:t>
            </a:r>
            <a:r>
              <a:rPr lang="en-IN" sz="1800" dirty="0">
                <a:solidFill>
                  <a:srgbClr val="000000"/>
                </a:solidFill>
                <a:effectLst/>
                <a:latin typeface="Century"/>
                <a:ea typeface="Calibri" panose="020F0502020204030204" pitchFamily="34" charset="0"/>
                <a:cs typeface="Calibri"/>
              </a:rPr>
              <a:t>column as I found they are useless.</a:t>
            </a:r>
            <a:endParaRPr lang="en-IN" sz="1800" dirty="0">
              <a:effectLst/>
              <a:latin typeface="Century"/>
              <a:ea typeface="Calibri" panose="020F0502020204030204" pitchFamily="34" charset="0"/>
              <a:cs typeface="Calibri"/>
            </a:endParaRPr>
          </a:p>
          <a:p>
            <a:pPr marL="342900" lvl="0" indent="-342900">
              <a:lnSpc>
                <a:spcPct val="107000"/>
              </a:lnSpc>
              <a:spcAft>
                <a:spcPts val="800"/>
              </a:spcAft>
              <a:buFont typeface="Wingdings" panose="05000000000000000000" pitchFamily="2" charset="2"/>
              <a:buChar char=""/>
            </a:pPr>
            <a:r>
              <a:rPr lang="en-IN" sz="1800" dirty="0">
                <a:solidFill>
                  <a:srgbClr val="000000"/>
                </a:solidFill>
                <a:effectLst/>
                <a:latin typeface="Century"/>
                <a:ea typeface="Calibri" panose="020F0502020204030204" pitchFamily="34" charset="0"/>
                <a:cs typeface="Calibri"/>
              </a:rPr>
              <a:t>Next as a part of feature extraction I converted the data types of all the columns and I have extracted </a:t>
            </a:r>
            <a:r>
              <a:rPr lang="en-IN" sz="1800" dirty="0">
                <a:solidFill>
                  <a:srgbClr val="000000"/>
                </a:solidFill>
                <a:latin typeface="Century"/>
                <a:ea typeface="Calibri" panose="020F0502020204030204" pitchFamily="34" charset="0"/>
                <a:cs typeface="Calibri"/>
              </a:rPr>
              <a:t>useful</a:t>
            </a:r>
            <a:r>
              <a:rPr lang="en-IN" sz="1800" dirty="0">
                <a:solidFill>
                  <a:srgbClr val="000000"/>
                </a:solidFill>
                <a:effectLst/>
                <a:latin typeface="Century"/>
                <a:ea typeface="Calibri" panose="020F0502020204030204" pitchFamily="34" charset="0"/>
                <a:cs typeface="Calibri"/>
              </a:rPr>
              <a:t> information from the raw dataset. Thinking that this data will help us more than raw data.</a:t>
            </a:r>
            <a:endParaRPr lang="en-IN" sz="1800" dirty="0">
              <a:effectLst/>
              <a:latin typeface="Century"/>
              <a:ea typeface="Calibri" panose="020F0502020204030204" pitchFamily="34" charset="0"/>
              <a:cs typeface="Calibri"/>
            </a:endParaRPr>
          </a:p>
        </p:txBody>
      </p:sp>
    </p:spTree>
    <p:extLst>
      <p:ext uri="{BB962C8B-B14F-4D97-AF65-F5344CB8AC3E}">
        <p14:creationId xmlns:p14="http://schemas.microsoft.com/office/powerpoint/2010/main" val="157568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AA67E-7C9F-4E66-93A5-3B34B52D1366}"/>
              </a:ext>
            </a:extLst>
          </p:cNvPr>
          <p:cNvSpPr>
            <a:spLocks noGrp="1"/>
          </p:cNvSpPr>
          <p:nvPr>
            <p:ph type="title"/>
          </p:nvPr>
        </p:nvSpPr>
        <p:spPr>
          <a:xfrm>
            <a:off x="1522413" y="116632"/>
            <a:ext cx="9829799" cy="648072"/>
          </a:xfrm>
        </p:spPr>
        <p:txBody>
          <a:bodyPr>
            <a:normAutofit/>
          </a:bodyPr>
          <a:lstStyle/>
          <a:p>
            <a:r>
              <a:rPr lang="en-IN" dirty="0"/>
              <a:t>Univariate Visualization of numerical columns:</a:t>
            </a:r>
          </a:p>
        </p:txBody>
      </p:sp>
      <p:pic>
        <p:nvPicPr>
          <p:cNvPr id="1026" name="Picture 2">
            <a:extLst>
              <a:ext uri="{FF2B5EF4-FFF2-40B4-BE49-F238E27FC236}">
                <a16:creationId xmlns:a16="http://schemas.microsoft.com/office/drawing/2014/main" id="{609AB715-970E-4D95-82F4-79B56825A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388" y="836712"/>
            <a:ext cx="11057680" cy="6021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510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Currency symbols presentation (widescreen)</Template>
  <TotalTime>442</TotalTime>
  <Words>2129</Words>
  <Application>Microsoft Office PowerPoint</Application>
  <PresentationFormat>Custom</PresentationFormat>
  <Paragraphs>122</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Project Presentation On  “Car Price Prediction”</vt:lpstr>
      <vt:lpstr>Agenda:</vt:lpstr>
      <vt:lpstr>Overview:</vt:lpstr>
      <vt:lpstr>Problem Statement:</vt:lpstr>
      <vt:lpstr>Problem Understanding:</vt:lpstr>
      <vt:lpstr>What is Used Car Price Prediction?</vt:lpstr>
      <vt:lpstr>Importance of Used Car Price Prediction.</vt:lpstr>
      <vt:lpstr>Exploratory Data Analysis:</vt:lpstr>
      <vt:lpstr>Univariate Visualization of numerical columns:</vt:lpstr>
      <vt:lpstr>Univariate Vizualization of Categorical columns:</vt:lpstr>
      <vt:lpstr>Observations:</vt:lpstr>
      <vt:lpstr>Bivariate Vizualization of numerical columns:</vt:lpstr>
      <vt:lpstr>Bivariate Vizualization of numerical columns:</vt:lpstr>
      <vt:lpstr>Observations:</vt:lpstr>
      <vt:lpstr>Bivariate Vizualization of categorical columns:</vt:lpstr>
      <vt:lpstr>Observations:</vt:lpstr>
      <vt:lpstr>Analysis:</vt:lpstr>
      <vt:lpstr>Data Cleaning Steps:</vt:lpstr>
      <vt:lpstr>Model Building:</vt:lpstr>
      <vt:lpstr>i) RandomForestRegressor:</vt:lpstr>
      <vt:lpstr>ii) K Neighbours Regressor:</vt:lpstr>
      <vt:lpstr>iii) GradientBoostingRegressor:</vt:lpstr>
      <vt:lpstr>iv) DecisionTreeRegressor:</vt:lpstr>
      <vt:lpstr>v) BaggingRegressor:</vt:lpstr>
      <vt:lpstr>Hyper Parameter Tunning:</vt:lpstr>
      <vt:lpstr>Hyper Parameter Tunning:</vt:lpstr>
      <vt:lpstr>Saving the model and predictions using saved model:</vt:lpstr>
      <vt:lpstr>Ploting the predicted values v/s actual values: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“Housing: Price Prediction”</dc:title>
  <dc:creator>Pooja gowda</dc:creator>
  <cp:lastModifiedBy>Pooja gowda</cp:lastModifiedBy>
  <cp:revision>128</cp:revision>
  <dcterms:created xsi:type="dcterms:W3CDTF">2021-10-01T13:22:47Z</dcterms:created>
  <dcterms:modified xsi:type="dcterms:W3CDTF">2022-06-11T19:14:37Z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