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318" r:id="rId2"/>
    <p:sldId id="339" r:id="rId3"/>
    <p:sldId id="340" r:id="rId4"/>
    <p:sldId id="343" r:id="rId5"/>
    <p:sldId id="344" r:id="rId6"/>
    <p:sldId id="341" r:id="rId7"/>
    <p:sldId id="342" r:id="rId8"/>
    <p:sldId id="345" r:id="rId9"/>
    <p:sldId id="347" r:id="rId10"/>
    <p:sldId id="349" r:id="rId11"/>
    <p:sldId id="350" r:id="rId12"/>
    <p:sldId id="351" r:id="rId13"/>
    <p:sldId id="353" r:id="rId14"/>
    <p:sldId id="354" r:id="rId15"/>
    <p:sldId id="355" r:id="rId16"/>
    <p:sldId id="356" r:id="rId17"/>
    <p:sldId id="364" r:id="rId18"/>
    <p:sldId id="365" r:id="rId19"/>
    <p:sldId id="366" r:id="rId20"/>
    <p:sldId id="367" r:id="rId21"/>
    <p:sldId id="368" r:id="rId22"/>
    <p:sldId id="369" r:id="rId23"/>
    <p:sldId id="370" r:id="rId24"/>
    <p:sldId id="371" r:id="rId25"/>
    <p:sldId id="372" r:id="rId26"/>
    <p:sldId id="373" r:id="rId27"/>
    <p:sldId id="374" r:id="rId28"/>
    <p:sldId id="377" r:id="rId29"/>
    <p:sldId id="375" r:id="rId30"/>
    <p:sldId id="376" r:id="rId31"/>
  </p:sldIdLst>
  <p:sldSz cx="12188825"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F8CFF-A4D0-46AD-9883-BEA1F8F49551}" v="2" dt="2022-06-11T17:57:27.280"/>
    <p1510:client id="{53D36C6B-E06E-4D8B-B6CA-15D16FD2A531}" v="304" dt="2022-06-11T17:50:58.152"/>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3" d="100"/>
          <a:sy n="73" d="100"/>
        </p:scale>
        <p:origin x="404" y="3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6/11/2022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6/11/2022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10664"/>
            </a:lvl1pPr>
          </a:lstStyle>
          <a:p>
            <a:r>
              <a:rPr lang="en-US" dirty="0"/>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4266"/>
            </a:lvl1pPr>
            <a:lvl2pPr marL="812582" indent="0" algn="ctr">
              <a:buNone/>
              <a:defRPr sz="3555"/>
            </a:lvl2pPr>
            <a:lvl3pPr marL="1625163" indent="0" algn="ctr">
              <a:buNone/>
              <a:defRPr sz="3199"/>
            </a:lvl3pPr>
            <a:lvl4pPr marL="2437745" indent="0" algn="ctr">
              <a:buNone/>
              <a:defRPr sz="2844"/>
            </a:lvl4pPr>
            <a:lvl5pPr marL="3250326" indent="0" algn="ctr">
              <a:buNone/>
              <a:defRPr sz="2844"/>
            </a:lvl5pPr>
            <a:lvl6pPr marL="4062908" indent="0" algn="ctr">
              <a:buNone/>
              <a:defRPr sz="2844"/>
            </a:lvl6pPr>
            <a:lvl7pPr marL="4875489" indent="0" algn="ctr">
              <a:buNone/>
              <a:defRPr sz="2844"/>
            </a:lvl7pPr>
            <a:lvl8pPr marL="5688071" indent="0" algn="ctr">
              <a:buNone/>
              <a:defRPr sz="2844"/>
            </a:lvl8pPr>
            <a:lvl9pPr marL="6500652"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749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328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33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935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10664"/>
            </a:lvl1pPr>
          </a:lstStyle>
          <a:p>
            <a:r>
              <a:rPr lang="en-US" dirty="0"/>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4266">
                <a:solidFill>
                  <a:schemeClr val="tx1">
                    <a:tint val="75000"/>
                  </a:schemeClr>
                </a:solidFill>
              </a:defRPr>
            </a:lvl1pPr>
            <a:lvl2pPr marL="812582" indent="0">
              <a:buNone/>
              <a:defRPr sz="3555">
                <a:solidFill>
                  <a:schemeClr val="tx1">
                    <a:tint val="75000"/>
                  </a:schemeClr>
                </a:solidFill>
              </a:defRPr>
            </a:lvl2pPr>
            <a:lvl3pPr marL="1625163" indent="0">
              <a:buNone/>
              <a:defRPr sz="3199">
                <a:solidFill>
                  <a:schemeClr val="tx1">
                    <a:tint val="75000"/>
                  </a:schemeClr>
                </a:solidFill>
              </a:defRPr>
            </a:lvl3pPr>
            <a:lvl4pPr marL="2437745" indent="0">
              <a:buNone/>
              <a:defRPr sz="2844">
                <a:solidFill>
                  <a:schemeClr val="tx1">
                    <a:tint val="75000"/>
                  </a:schemeClr>
                </a:solidFill>
              </a:defRPr>
            </a:lvl4pPr>
            <a:lvl5pPr marL="3250326" indent="0">
              <a:buNone/>
              <a:defRPr sz="2844">
                <a:solidFill>
                  <a:schemeClr val="tx1">
                    <a:tint val="75000"/>
                  </a:schemeClr>
                </a:solidFill>
              </a:defRPr>
            </a:lvl5pPr>
            <a:lvl6pPr marL="4062908" indent="0">
              <a:buNone/>
              <a:defRPr sz="2844">
                <a:solidFill>
                  <a:schemeClr val="tx1">
                    <a:tint val="75000"/>
                  </a:schemeClr>
                </a:solidFill>
              </a:defRPr>
            </a:lvl6pPr>
            <a:lvl7pPr marL="4875489" indent="0">
              <a:buNone/>
              <a:defRPr sz="2844">
                <a:solidFill>
                  <a:schemeClr val="tx1">
                    <a:tint val="75000"/>
                  </a:schemeClr>
                </a:solidFill>
              </a:defRPr>
            </a:lvl7pPr>
            <a:lvl8pPr marL="5688071" indent="0">
              <a:buNone/>
              <a:defRPr sz="2844">
                <a:solidFill>
                  <a:schemeClr val="tx1">
                    <a:tint val="75000"/>
                  </a:schemeClr>
                </a:solidFill>
              </a:defRPr>
            </a:lvl8pPr>
            <a:lvl9pPr marL="6500652"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493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800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dirty="0"/>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323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5242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95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5687"/>
            </a:lvl1pPr>
            <a:lvl2pPr>
              <a:defRPr sz="4976"/>
            </a:lvl2pPr>
            <a:lvl3pPr>
              <a:defRPr sz="4266"/>
            </a:lvl3pPr>
            <a:lvl4pPr>
              <a:defRPr sz="3555"/>
            </a:lvl4pPr>
            <a:lvl5pPr>
              <a:defRPr sz="3555"/>
            </a:lvl5pPr>
            <a:lvl6pPr>
              <a:defRPr sz="3555"/>
            </a:lvl6pPr>
            <a:lvl7pPr>
              <a:defRPr sz="3555"/>
            </a:lvl7pPr>
            <a:lvl8pPr>
              <a:defRPr sz="3555"/>
            </a:lvl8pPr>
            <a:lvl9pPr>
              <a:defRPr sz="355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46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5687"/>
            </a:lvl1pPr>
            <a:lvl2pPr marL="812582" indent="0">
              <a:buNone/>
              <a:defRPr sz="4976"/>
            </a:lvl2pPr>
            <a:lvl3pPr marL="1625163" indent="0">
              <a:buNone/>
              <a:defRPr sz="4266"/>
            </a:lvl3pPr>
            <a:lvl4pPr marL="2437745" indent="0">
              <a:buNone/>
              <a:defRPr sz="3555"/>
            </a:lvl4pPr>
            <a:lvl5pPr marL="3250326" indent="0">
              <a:buNone/>
              <a:defRPr sz="3555"/>
            </a:lvl5pPr>
            <a:lvl6pPr marL="4062908" indent="0">
              <a:buNone/>
              <a:defRPr sz="3555"/>
            </a:lvl6pPr>
            <a:lvl7pPr marL="4875489" indent="0">
              <a:buNone/>
              <a:defRPr sz="3555"/>
            </a:lvl7pPr>
            <a:lvl8pPr marL="5688071" indent="0">
              <a:buNone/>
              <a:defRPr sz="3555"/>
            </a:lvl8pPr>
            <a:lvl9pPr marL="6500652" indent="0">
              <a:buNone/>
              <a:defRPr sz="3555"/>
            </a:lvl9pPr>
          </a:lstStyle>
          <a:p>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708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6/11/2022</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672717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1520824" y="764704"/>
            <a:ext cx="5945188" cy="1368152"/>
          </a:xfrm>
          <a:scene3d>
            <a:camera prst="orthographicFront"/>
            <a:lightRig rig="threePt" dir="t"/>
          </a:scene3d>
          <a:sp3d>
            <a:bevelT/>
          </a:sp3d>
        </p:spPr>
        <p:txBody>
          <a:bodyPr>
            <a:normAutofit fontScale="90000"/>
          </a:bodyPr>
          <a:lstStyle/>
          <a:p>
            <a:pPr algn="ctr"/>
            <a:r>
              <a:rPr lang="en-IN" sz="3600" b="1" i="1" dirty="0">
                <a:solidFill>
                  <a:srgbClr val="E05F2C"/>
                </a:solidFill>
              </a:rPr>
              <a:t>Project Presentation On</a:t>
            </a:r>
            <a:br>
              <a:rPr lang="en-IN" sz="3600" b="1" i="1" dirty="0">
                <a:solidFill>
                  <a:schemeClr val="accent1">
                    <a:lumMod val="75000"/>
                  </a:schemeClr>
                </a:solidFill>
              </a:rPr>
            </a:br>
            <a:br>
              <a:rPr lang="en-IN" sz="4400" dirty="0"/>
            </a:br>
            <a:r>
              <a:rPr lang="en-IN" sz="3600" b="1" dirty="0">
                <a:solidFill>
                  <a:schemeClr val="accent6">
                    <a:lumMod val="75000"/>
                  </a:schemeClr>
                </a:solidFill>
              </a:rPr>
              <a:t>“Car Price Prediction”</a:t>
            </a:r>
          </a:p>
        </p:txBody>
      </p:sp>
      <p:sp>
        <p:nvSpPr>
          <p:cNvPr id="3" name="Subtitle 2"/>
          <p:cNvSpPr>
            <a:spLocks noGrp="1"/>
          </p:cNvSpPr>
          <p:nvPr>
            <p:ph type="subTitle" idx="1"/>
          </p:nvPr>
        </p:nvSpPr>
        <p:spPr>
          <a:xfrm>
            <a:off x="1520825" y="5733256"/>
            <a:ext cx="5945187" cy="504056"/>
          </a:xfrm>
        </p:spPr>
        <p:txBody>
          <a:bodyPr vert="horz" lIns="91440" tIns="45720" rIns="91440" bIns="45720" rtlCol="0" anchor="t">
            <a:noAutofit/>
          </a:bodyPr>
          <a:lstStyle/>
          <a:p>
            <a:r>
              <a:rPr lang="en-US" sz="4250" b="1" i="1" dirty="0">
                <a:solidFill>
                  <a:srgbClr val="E05F2C"/>
                </a:solidFill>
              </a:rPr>
              <a:t>Presented By: Rahul Ranjan</a:t>
            </a:r>
          </a:p>
        </p:txBody>
      </p:sp>
      <p:pic>
        <p:nvPicPr>
          <p:cNvPr id="6" name="Picture 6" descr="A picture containing text&#10;&#10;Description automatically generated">
            <a:extLst>
              <a:ext uri="{FF2B5EF4-FFF2-40B4-BE49-F238E27FC236}">
                <a16:creationId xmlns:a16="http://schemas.microsoft.com/office/drawing/2014/main" id="{39ADD5C1-B78D-3488-79FD-66C82F15FC85}"/>
              </a:ext>
            </a:extLst>
          </p:cNvPr>
          <p:cNvPicPr>
            <a:picLocks noChangeAspect="1"/>
          </p:cNvPicPr>
          <p:nvPr/>
        </p:nvPicPr>
        <p:blipFill>
          <a:blip r:embed="rId2"/>
          <a:stretch>
            <a:fillRect/>
          </a:stretch>
        </p:blipFill>
        <p:spPr>
          <a:xfrm>
            <a:off x="2662982" y="2402112"/>
            <a:ext cx="5286615" cy="3088946"/>
          </a:xfrm>
          <a:prstGeom prst="rect">
            <a:avLst/>
          </a:prstGeom>
        </p:spPr>
      </p:pic>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2413" y="116632"/>
            <a:ext cx="9829799" cy="572343"/>
          </a:xfrm>
        </p:spPr>
        <p:txBody>
          <a:bodyPr>
            <a:normAutofit fontScale="90000"/>
          </a:bodyPr>
          <a:lstStyle/>
          <a:p>
            <a:r>
              <a:rPr lang="en-IN" dirty="0"/>
              <a:t>Univariate Vizualization of Categorical columns:</a:t>
            </a:r>
          </a:p>
        </p:txBody>
      </p:sp>
      <p:pic>
        <p:nvPicPr>
          <p:cNvPr id="8" name="Content Placeholder 7">
            <a:extLst>
              <a:ext uri="{FF2B5EF4-FFF2-40B4-BE49-F238E27FC236}">
                <a16:creationId xmlns:a16="http://schemas.microsoft.com/office/drawing/2014/main" id="{B4FC0C3E-D71C-4B79-A750-2C9B8121A7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0216" y="980728"/>
            <a:ext cx="3528392" cy="2304256"/>
          </a:xfrm>
          <a:prstGeom prst="rect">
            <a:avLst/>
          </a:prstGeom>
          <a:noFill/>
          <a:ln>
            <a:noFill/>
          </a:ln>
        </p:spPr>
      </p:pic>
      <p:pic>
        <p:nvPicPr>
          <p:cNvPr id="6" name="Picture 5">
            <a:extLst>
              <a:ext uri="{FF2B5EF4-FFF2-40B4-BE49-F238E27FC236}">
                <a16:creationId xmlns:a16="http://schemas.microsoft.com/office/drawing/2014/main" id="{50966C53-84A8-4936-8F73-C36E558A53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9876" y="980728"/>
            <a:ext cx="2857500" cy="2304256"/>
          </a:xfrm>
          <a:prstGeom prst="rect">
            <a:avLst/>
          </a:prstGeom>
          <a:noFill/>
          <a:ln>
            <a:noFill/>
          </a:ln>
        </p:spPr>
      </p:pic>
      <p:pic>
        <p:nvPicPr>
          <p:cNvPr id="9" name="Picture 8">
            <a:extLst>
              <a:ext uri="{FF2B5EF4-FFF2-40B4-BE49-F238E27FC236}">
                <a16:creationId xmlns:a16="http://schemas.microsoft.com/office/drawing/2014/main" id="{1D42BD10-5B33-43F0-B57B-743DA73E6D8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26660" y="980728"/>
            <a:ext cx="2901950" cy="3096344"/>
          </a:xfrm>
          <a:prstGeom prst="rect">
            <a:avLst/>
          </a:prstGeom>
          <a:noFill/>
          <a:ln>
            <a:noFill/>
          </a:ln>
        </p:spPr>
      </p:pic>
      <p:pic>
        <p:nvPicPr>
          <p:cNvPr id="10" name="Picture 9">
            <a:extLst>
              <a:ext uri="{FF2B5EF4-FFF2-40B4-BE49-F238E27FC236}">
                <a16:creationId xmlns:a16="http://schemas.microsoft.com/office/drawing/2014/main" id="{D074FF0E-8234-4A87-BF78-0F749531B2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69876" y="3975272"/>
            <a:ext cx="3219450" cy="2766096"/>
          </a:xfrm>
          <a:prstGeom prst="rect">
            <a:avLst/>
          </a:prstGeom>
          <a:noFill/>
          <a:ln>
            <a:noFill/>
          </a:ln>
        </p:spPr>
      </p:pic>
      <p:pic>
        <p:nvPicPr>
          <p:cNvPr id="11" name="Picture 10">
            <a:extLst>
              <a:ext uri="{FF2B5EF4-FFF2-40B4-BE49-F238E27FC236}">
                <a16:creationId xmlns:a16="http://schemas.microsoft.com/office/drawing/2014/main" id="{8163F27E-024C-45D1-AA9A-00F7B6A01E0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72150" y="3945177"/>
            <a:ext cx="2927350" cy="2139315"/>
          </a:xfrm>
          <a:prstGeom prst="rect">
            <a:avLst/>
          </a:prstGeom>
          <a:noFill/>
          <a:ln>
            <a:noFill/>
          </a:ln>
        </p:spPr>
      </p:pic>
      <p:pic>
        <p:nvPicPr>
          <p:cNvPr id="12" name="Picture 11">
            <a:extLst>
              <a:ext uri="{FF2B5EF4-FFF2-40B4-BE49-F238E27FC236}">
                <a16:creationId xmlns:a16="http://schemas.microsoft.com/office/drawing/2014/main" id="{77D4FDA3-8B5E-4CC9-A1A9-6513AEBC528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79010" y="3926042"/>
            <a:ext cx="3149600" cy="2139315"/>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B4AA-9FBD-415C-BA6D-654E3C233E45}"/>
              </a:ext>
            </a:extLst>
          </p:cNvPr>
          <p:cNvSpPr>
            <a:spLocks noGrp="1"/>
          </p:cNvSpPr>
          <p:nvPr>
            <p:ph type="title"/>
          </p:nvPr>
        </p:nvSpPr>
        <p:spPr>
          <a:xfrm>
            <a:off x="1522413" y="1124744"/>
            <a:ext cx="9829799" cy="576064"/>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52FEEF28-260D-4FEE-96CD-90DDFCE6B64A}"/>
              </a:ext>
            </a:extLst>
          </p:cNvPr>
          <p:cNvSpPr>
            <a:spLocks noGrp="1"/>
          </p:cNvSpPr>
          <p:nvPr>
            <p:ph idx="1"/>
          </p:nvPr>
        </p:nvSpPr>
        <p:spPr>
          <a:xfrm>
            <a:off x="1522413" y="1700808"/>
            <a:ext cx="9829799" cy="4968552"/>
          </a:xfrm>
        </p:spPr>
        <p:txBody>
          <a:bodyPr>
            <a:noAutofit/>
          </a:bodyPr>
          <a:lstStyle/>
          <a:p>
            <a:pPr marL="0" lvl="0" indent="0">
              <a:lnSpc>
                <a:spcPct val="107000"/>
              </a:lnSpc>
              <a:spcAft>
                <a:spcPts val="800"/>
              </a:spcAft>
              <a:buNone/>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Univariate numerical columns:</a:t>
            </a: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clearly see that there is skewness in most of the columns so we have to treat them using suitable methods.</a:t>
            </a:r>
            <a:endPar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07000"/>
              </a:lnSpc>
              <a:spcAft>
                <a:spcPts val="800"/>
              </a:spcAft>
              <a:buNone/>
            </a:pPr>
            <a:r>
              <a:rPr lang="en-IN" sz="18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Univariate categorical columns:</a:t>
            </a: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petrol driven and also diesel driven.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with Manual gear transmission.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Disc front brake cars are more in number followed by Ventilated Disc.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Drum rare break cars are more in number.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under sale are Maruti followed by Hyundai.</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rPr>
              <a:t>In Bangalore, </a:t>
            </a:r>
            <a:r>
              <a:rPr lang="en-IN" sz="1800" dirty="0" err="1">
                <a:solidFill>
                  <a:srgbClr val="000000"/>
                </a:solidFill>
                <a:effectLst/>
                <a:latin typeface="Calibri" panose="020F0502020204030204" pitchFamily="34" charset="0"/>
                <a:ea typeface="Calibri" panose="020F0502020204030204" pitchFamily="34" charset="0"/>
              </a:rPr>
              <a:t>delhi-ncr</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mumbai</a:t>
            </a:r>
            <a:r>
              <a:rPr lang="en-IN" sz="1800" dirty="0">
                <a:solidFill>
                  <a:srgbClr val="000000"/>
                </a:solidFill>
                <a:effectLst/>
                <a:latin typeface="Calibri" panose="020F0502020204030204" pitchFamily="34" charset="0"/>
                <a:ea typeface="Calibri" panose="020F0502020204030204" pitchFamily="34" charset="0"/>
              </a:rPr>
              <a:t> and new-</a:t>
            </a:r>
            <a:r>
              <a:rPr lang="en-IN" sz="1800" dirty="0" err="1">
                <a:solidFill>
                  <a:srgbClr val="000000"/>
                </a:solidFill>
                <a:effectLst/>
                <a:latin typeface="Calibri" panose="020F0502020204030204" pitchFamily="34" charset="0"/>
                <a:ea typeface="Calibri" panose="020F0502020204030204" pitchFamily="34" charset="0"/>
              </a:rPr>
              <a:t>delhi</a:t>
            </a:r>
            <a:r>
              <a:rPr lang="en-IN" sz="1800" dirty="0">
                <a:solidFill>
                  <a:srgbClr val="000000"/>
                </a:solidFill>
                <a:effectLst/>
                <a:latin typeface="Calibri" panose="020F0502020204030204" pitchFamily="34" charset="0"/>
                <a:ea typeface="Calibri" panose="020F0502020204030204" pitchFamily="34" charset="0"/>
              </a:rPr>
              <a:t> we can find maximum cars for sale. Since these are most populated places.</a:t>
            </a:r>
            <a:endPar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52307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2413" y="44624"/>
            <a:ext cx="9829799" cy="576064"/>
          </a:xfrm>
        </p:spPr>
        <p:txBody>
          <a:bodyPr>
            <a:normAutofit fontScale="90000"/>
          </a:bodyPr>
          <a:lstStyle/>
          <a:p>
            <a:r>
              <a:rPr lang="en-IN" dirty="0"/>
              <a:t>Bivariate Vizualization of numerical columns:</a:t>
            </a:r>
          </a:p>
        </p:txBody>
      </p:sp>
      <p:pic>
        <p:nvPicPr>
          <p:cNvPr id="6" name="Picture 5">
            <a:extLst>
              <a:ext uri="{FF2B5EF4-FFF2-40B4-BE49-F238E27FC236}">
                <a16:creationId xmlns:a16="http://schemas.microsoft.com/office/drawing/2014/main" id="{0FF1DD7B-38EE-4196-9498-9D6F203B8D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0256"/>
          <a:stretch/>
        </p:blipFill>
        <p:spPr bwMode="auto">
          <a:xfrm>
            <a:off x="1197868" y="836712"/>
            <a:ext cx="10729192" cy="5688632"/>
          </a:xfrm>
          <a:prstGeom prst="rect">
            <a:avLst/>
          </a:prstGeom>
          <a:noFill/>
          <a:ln>
            <a:noFill/>
          </a:ln>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A1D0-F625-4DBA-8C87-F9BCEE0175E0}"/>
              </a:ext>
            </a:extLst>
          </p:cNvPr>
          <p:cNvSpPr>
            <a:spLocks noGrp="1"/>
          </p:cNvSpPr>
          <p:nvPr>
            <p:ph type="title"/>
          </p:nvPr>
        </p:nvSpPr>
        <p:spPr>
          <a:xfrm>
            <a:off x="1522413" y="44623"/>
            <a:ext cx="9829799" cy="644351"/>
          </a:xfrm>
        </p:spPr>
        <p:txBody>
          <a:bodyPr>
            <a:normAutofit/>
          </a:bodyPr>
          <a:lstStyle/>
          <a:p>
            <a:r>
              <a:rPr lang="en-IN" dirty="0"/>
              <a:t>Bivariate Vizualization of numerical columns:</a:t>
            </a:r>
          </a:p>
        </p:txBody>
      </p:sp>
      <p:pic>
        <p:nvPicPr>
          <p:cNvPr id="8" name="Picture 7">
            <a:extLst>
              <a:ext uri="{FF2B5EF4-FFF2-40B4-BE49-F238E27FC236}">
                <a16:creationId xmlns:a16="http://schemas.microsoft.com/office/drawing/2014/main" id="{49EC0143-AFFD-448D-AAFC-750124C30B5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0217"/>
          <a:stretch/>
        </p:blipFill>
        <p:spPr bwMode="auto">
          <a:xfrm>
            <a:off x="1522413" y="836712"/>
            <a:ext cx="9900591" cy="3600400"/>
          </a:xfrm>
          <a:prstGeom prst="rect">
            <a:avLst/>
          </a:prstGeom>
          <a:noFill/>
          <a:ln>
            <a:noFill/>
          </a:ln>
        </p:spPr>
      </p:pic>
      <p:pic>
        <p:nvPicPr>
          <p:cNvPr id="9" name="Picture 8">
            <a:extLst>
              <a:ext uri="{FF2B5EF4-FFF2-40B4-BE49-F238E27FC236}">
                <a16:creationId xmlns:a16="http://schemas.microsoft.com/office/drawing/2014/main" id="{37223537-BFA2-4560-94BE-1F7D1DAB8D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8172" y="4581128"/>
            <a:ext cx="9774832" cy="1835150"/>
          </a:xfrm>
          <a:prstGeom prst="rect">
            <a:avLst/>
          </a:prstGeom>
          <a:noFill/>
          <a:ln>
            <a:noFill/>
          </a:ln>
        </p:spPr>
      </p:pic>
    </p:spTree>
    <p:extLst>
      <p:ext uri="{BB962C8B-B14F-4D97-AF65-F5344CB8AC3E}">
        <p14:creationId xmlns:p14="http://schemas.microsoft.com/office/powerpoint/2010/main" val="216639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2413" y="980728"/>
            <a:ext cx="9829799" cy="720080"/>
          </a:xfrm>
        </p:spPr>
        <p:txBody>
          <a:bodyPr/>
          <a:lstStyle/>
          <a:p>
            <a:r>
              <a:rPr lang="en-IN" dirty="0"/>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522413" y="1772816"/>
            <a:ext cx="9829799" cy="4896544"/>
          </a:xfrm>
        </p:spPr>
        <p:txBody>
          <a:bodyPr>
            <a:normAutofit fontScale="92500" lnSpcReduction="10000"/>
          </a:bodyPr>
          <a:lstStyle/>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Maximum cars are having below 20k driven kms. And car price is high for less driven cars.</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Maximum cars are having 1000-3000 </a:t>
            </a:r>
            <a:r>
              <a:rPr lang="en-IN" sz="19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Endine_disp</a:t>
            </a: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car price is high for 3000 </a:t>
            </a:r>
            <a:r>
              <a:rPr lang="en-IN" sz="19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Endine_disp</a:t>
            </a: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Maximum cars are having milage of 10-25kms. And ,milage has no proper relation with car price.</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9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Max_power</a:t>
            </a: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car price is also increasing.</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Car_price</a:t>
            </a: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has no proper relation with height.</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the width is increasing car price is also increasing.</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length is increasing car price is also increasing.</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Weight also has linear relationship with car price.</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9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top_speed</a:t>
            </a: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car price is also increasing.</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Cars with 5 and 4 seats are having highest price.</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the age of the car increases the car price decreases.</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2FC9-25D4-4FFE-8271-E7C5AF3DE60D}"/>
              </a:ext>
            </a:extLst>
          </p:cNvPr>
          <p:cNvSpPr>
            <a:spLocks noGrp="1"/>
          </p:cNvSpPr>
          <p:nvPr>
            <p:ph type="title"/>
          </p:nvPr>
        </p:nvSpPr>
        <p:spPr>
          <a:xfrm>
            <a:off x="1522413" y="0"/>
            <a:ext cx="9829799" cy="620688"/>
          </a:xfrm>
        </p:spPr>
        <p:txBody>
          <a:bodyPr>
            <a:normAutofit/>
          </a:bodyPr>
          <a:lstStyle/>
          <a:p>
            <a:r>
              <a:rPr lang="en-IN" dirty="0"/>
              <a:t>Bivariate Vizualization of categorical columns:</a:t>
            </a:r>
          </a:p>
        </p:txBody>
      </p:sp>
      <p:pic>
        <p:nvPicPr>
          <p:cNvPr id="2050" name="Picture 2">
            <a:extLst>
              <a:ext uri="{FF2B5EF4-FFF2-40B4-BE49-F238E27FC236}">
                <a16:creationId xmlns:a16="http://schemas.microsoft.com/office/drawing/2014/main" id="{8134321E-82A7-43EB-AE2B-061A7E040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774" y="692696"/>
            <a:ext cx="10472254" cy="609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1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1522413" y="381000"/>
            <a:ext cx="9829799" cy="1319808"/>
          </a:xfrm>
        </p:spPr>
        <p:txBody>
          <a:bodyPr/>
          <a:lstStyle/>
          <a:p>
            <a:r>
              <a:rPr lang="en-IN" dirty="0"/>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1197869" y="1700808"/>
            <a:ext cx="10729192" cy="5157192"/>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Diesel and Electric cars the price is high compared to Petrol, LPG and CNG.</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Cars with automatic gear are costlier than manual gear cars.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Cars with Carbon Ceramic front break are costlier compared to other cars.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Cars with carbon Ceramic rear break are costlier compared to other cars.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Lamborghini brand cars are having highest sale price.</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 Bangalore, Hyderabad and </a:t>
            </a:r>
            <a:r>
              <a:rPr lang="en-IN" sz="20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delhi-ncr</a:t>
            </a: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car prices are high as they are highly populated cities.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I have used </a:t>
            </a:r>
            <a:r>
              <a:rPr lang="en-IN" sz="2000" dirty="0" err="1">
                <a:latin typeface="Century" panose="02040604050505020304" pitchFamily="18" charset="0"/>
              </a:rPr>
              <a:t>dist</a:t>
            </a:r>
            <a:r>
              <a:rPr lang="en-IN" sz="2000" dirty="0">
                <a:latin typeface="Century" panose="02040604050505020304" pitchFamily="18" charset="0"/>
              </a:rPr>
              <a:t> plot to check the skewness in numerical columns.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bar plot for each of categorical feature that shows the relation with the median car price for all the sub categories in each categorical feature. </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reg plot and strip to 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a:t>
            </a:r>
            <a:r>
              <a:rPr lang="en-IN" sz="2000" dirty="0">
                <a:latin typeface="Century" panose="02040604050505020304" pitchFamily="18" charset="0"/>
                <a:ea typeface="Calibri" panose="020F0502020204030204" pitchFamily="34" charset="0"/>
                <a:cs typeface="Times New Roman" panose="02020603050405020304" pitchFamily="18" charset="0"/>
              </a:rPr>
              <a:t>Car </a:t>
            </a:r>
            <a:r>
              <a:rPr lang="en-IN" sz="2000" dirty="0">
                <a:effectLst/>
                <a:latin typeface="Century" panose="02040604050505020304" pitchFamily="18" charset="0"/>
                <a:ea typeface="Calibri" panose="020F0502020204030204" pitchFamily="34" charset="0"/>
                <a:cs typeface="Times New Roman" panose="02020603050405020304" pitchFamily="18" charset="0"/>
              </a:rPr>
              <a:t>Price.</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dirty="0"/>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Data has been scrapped from </a:t>
            </a:r>
            <a:r>
              <a:rPr lang="en-IN" sz="2000" dirty="0" err="1">
                <a:latin typeface="Century" panose="02040604050505020304" pitchFamily="18" charset="0"/>
              </a:rPr>
              <a:t>cardekho</a:t>
            </a:r>
            <a:r>
              <a:rPr lang="en-IN" sz="2000" dirty="0">
                <a:latin typeface="Century" panose="02040604050505020304" pitchFamily="18" charset="0"/>
              </a:rPr>
              <a:t> website so we have to clean it for our convenience.</a:t>
            </a:r>
          </a:p>
          <a:p>
            <a:pPr>
              <a:buFont typeface="Wingdings" panose="05000000000000000000" pitchFamily="2" charset="2"/>
              <a:buChar char="ü"/>
            </a:pPr>
            <a:r>
              <a:rPr lang="en-IN" sz="2000" dirty="0">
                <a:latin typeface="Century" panose="02040604050505020304" pitchFamily="18" charset="0"/>
              </a:rPr>
              <a:t>In my datasets I found null values,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Z-score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encode the categorical columns I have use Label Encoding.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2413" y="1700808"/>
            <a:ext cx="9829799" cy="5112568"/>
          </a:xfrm>
        </p:spPr>
        <p:txBody>
          <a:bodyPr vert="horz" lIns="91440" tIns="45720" rIns="91440" bIns="45720" rtlCol="0" anchor="t">
            <a:noAutofit/>
          </a:bodyPr>
          <a:lstStyle/>
          <a:p>
            <a:pPr>
              <a:lnSpc>
                <a:spcPct val="107000"/>
              </a:lnSpc>
              <a:spcAft>
                <a:spcPts val="800"/>
              </a:spcAft>
              <a:buFont typeface="Wingdings" panose="05000000000000000000" pitchFamily="2" charset="2"/>
              <a:buChar char="ü"/>
            </a:pPr>
            <a:r>
              <a:rPr lang="en-IN" sz="1900" dirty="0">
                <a:effectLst/>
                <a:latin typeface="Century" panose="02040604050505020304" pitchFamily="18" charset="0"/>
                <a:ea typeface="Calibri" panose="020F0502020204030204" pitchFamily="34" charset="0"/>
                <a:cs typeface="Times New Roman" panose="02020603050405020304" pitchFamily="18" charset="0"/>
              </a:rPr>
              <a:t>Since </a:t>
            </a:r>
            <a:r>
              <a:rPr lang="en-IN" sz="1900" dirty="0">
                <a:latin typeface="Century" panose="02040604050505020304" pitchFamily="18" charset="0"/>
                <a:ea typeface="Calibri" panose="020F0502020204030204" pitchFamily="34" charset="0"/>
                <a:cs typeface="Times New Roman" panose="02020603050405020304" pitchFamily="18" charset="0"/>
              </a:rPr>
              <a:t>Car </a:t>
            </a:r>
            <a:r>
              <a:rPr lang="en-IN" sz="1900" dirty="0">
                <a:effectLst/>
                <a:latin typeface="Century" panose="02040604050505020304" pitchFamily="18" charset="0"/>
                <a:ea typeface="Calibri" panose="020F0502020204030204" pitchFamily="34" charset="0"/>
                <a:cs typeface="Times New Roman" panose="02020603050405020304" pitchFamily="18" charset="0"/>
              </a:rPr>
              <a:t>Price was my target and it was a continuous column so this perticular problem was regression problem. And I have used all regression algorithms to build my model. By looking into the difference of r2 score and cross validation score I found DecisionTreeRegressor as a best model with least difference. Also to get the best model we have to run through multiple models and to avoid the confusion of overfitting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a:ea typeface="Calibri" panose="020F0502020204030204" pitchFamily="34" charset="0"/>
                <a:cs typeface="Times New Roman"/>
              </a:rPr>
              <a:t>RandomForestRegressor</a:t>
            </a:r>
            <a:endParaRPr lang="en-IN" sz="1900">
              <a:effectLst/>
              <a:latin typeface="Century"/>
              <a:ea typeface="Calibri" panose="020F0502020204030204" pitchFamily="34" charset="0"/>
              <a:cs typeface="Times New Roman"/>
            </a:endParaRPr>
          </a:p>
          <a:p>
            <a:pPr marL="342900" indent="-342900">
              <a:lnSpc>
                <a:spcPct val="107000"/>
              </a:lnSpc>
              <a:spcBef>
                <a:spcPts val="300"/>
              </a:spcBef>
              <a:spcAft>
                <a:spcPts val="300"/>
              </a:spcAft>
              <a:buFont typeface="Wingdings" panose="05000000000000000000" pitchFamily="2" charset="2"/>
              <a:buChar char=""/>
            </a:pPr>
            <a:r>
              <a:rPr lang="en-IN" sz="1900" dirty="0">
                <a:latin typeface="Century"/>
                <a:ea typeface="+mn-lt"/>
                <a:cs typeface="+mn-lt"/>
              </a:rPr>
              <a:t>K Neighbours Regressor</a:t>
            </a:r>
            <a:endParaRPr lang="en-IN" sz="1900" dirty="0">
              <a:effectLst/>
              <a:latin typeface="Century"/>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DecisionTreeRegressor</a:t>
            </a:r>
          </a:p>
          <a:p>
            <a:pPr marL="342900" lvl="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cs typeface="Times New Roman" panose="02020603050405020304" pitchFamily="18" charset="0"/>
              </a:rPr>
              <a:t>BaggingRegressor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2413" y="1988840"/>
            <a:ext cx="9829799" cy="4680520"/>
          </a:xfrm>
        </p:spPr>
        <p:txBody>
          <a:bodyPr>
            <a:normAutofit fontScale="85000" lnSpcReduction="2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Used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Used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p:txBody>
          <a:bodyPr/>
          <a:lstStyle/>
          <a:p>
            <a:r>
              <a:rPr lang="en-IN" dirty="0" err="1"/>
              <a:t>i</a:t>
            </a:r>
            <a:r>
              <a:rPr lang="en-IN" dirty="0"/>
              <a:t>) RandomForestRegressor:</a:t>
            </a:r>
          </a:p>
        </p:txBody>
      </p:sp>
      <p:sp>
        <p:nvSpPr>
          <p:cNvPr id="6" name="TextBox 5">
            <a:extLst>
              <a:ext uri="{FF2B5EF4-FFF2-40B4-BE49-F238E27FC236}">
                <a16:creationId xmlns:a16="http://schemas.microsoft.com/office/drawing/2014/main" id="{9669B99A-4F2B-4175-824D-3B3CBA6CE483}"/>
              </a:ext>
            </a:extLst>
          </p:cNvPr>
          <p:cNvSpPr txBox="1"/>
          <p:nvPr/>
        </p:nvSpPr>
        <p:spPr>
          <a:xfrm>
            <a:off x="1522413" y="5761132"/>
            <a:ext cx="9900591" cy="957121"/>
          </a:xfrm>
          <a:prstGeom prst="rect">
            <a:avLst/>
          </a:prstGeom>
          <a:noFill/>
        </p:spPr>
        <p:txBody>
          <a:bodyPr wrap="square" lIns="91440" tIns="45720" rIns="91440" bIns="45720" anchor="t">
            <a:spAutoFit/>
          </a:bodyPr>
          <a:lstStyle/>
          <a:p>
            <a:pPr marL="342900" lvl="0" indent="-342900">
              <a:lnSpc>
                <a:spcPct val="107000"/>
              </a:lnSpc>
              <a:spcAft>
                <a:spcPts val="800"/>
              </a:spcAft>
              <a:buFont typeface="Symbol" panose="05050102010706020507" pitchFamily="18" charset="2"/>
              <a:buChar char=""/>
            </a:pPr>
            <a:r>
              <a:rPr lang="en-IN" sz="1800" dirty="0" err="1">
                <a:effectLst/>
                <a:latin typeface="Century"/>
                <a:ea typeface="Calibri" panose="020F0502020204030204" pitchFamily="34" charset="0"/>
                <a:cs typeface="Times New Roman"/>
              </a:rPr>
              <a:t>RandomForestRegressor</a:t>
            </a:r>
            <a:r>
              <a:rPr lang="en-IN" sz="1800" dirty="0">
                <a:effectLst/>
                <a:latin typeface="Century"/>
                <a:ea typeface="Calibri" panose="020F0502020204030204" pitchFamily="34" charset="0"/>
                <a:cs typeface="Times New Roman"/>
              </a:rPr>
              <a:t> has given me </a:t>
            </a:r>
            <a:r>
              <a:rPr lang="en-IN" dirty="0">
                <a:latin typeface="Century"/>
                <a:ea typeface="Calibri" panose="020F0502020204030204" pitchFamily="34" charset="0"/>
                <a:cs typeface="Times New Roman"/>
              </a:rPr>
              <a:t>96.52%</a:t>
            </a:r>
            <a:r>
              <a:rPr lang="en-IN" sz="1800" dirty="0">
                <a:effectLst/>
                <a:latin typeface="Century"/>
                <a:ea typeface="Calibri" panose="020F0502020204030204" pitchFamily="34" charset="0"/>
                <a:cs typeface="Times New Roman"/>
              </a:rPr>
              <a:t> r2_score and the difference between r2_score and cross validation score is </a:t>
            </a:r>
            <a:r>
              <a:rPr lang="en-IN" dirty="0">
                <a:latin typeface="Century"/>
                <a:ea typeface="Calibri" panose="020F0502020204030204" pitchFamily="34" charset="0"/>
                <a:cs typeface="Times New Roman"/>
              </a:rPr>
              <a:t>3.39%,</a:t>
            </a:r>
            <a:r>
              <a:rPr lang="en-IN" sz="1800" dirty="0">
                <a:effectLst/>
                <a:latin typeface="Century"/>
                <a:ea typeface="Calibri" panose="020F0502020204030204" pitchFamily="34" charset="0"/>
                <a:cs typeface="Times New Roman"/>
              </a:rPr>
              <a:t> but still we have to look into multiple models.</a:t>
            </a:r>
          </a:p>
        </p:txBody>
      </p:sp>
      <p:pic>
        <p:nvPicPr>
          <p:cNvPr id="3" name="Picture 3" descr="Text&#10;&#10;Description automatically generated">
            <a:extLst>
              <a:ext uri="{FF2B5EF4-FFF2-40B4-BE49-F238E27FC236}">
                <a16:creationId xmlns:a16="http://schemas.microsoft.com/office/drawing/2014/main" id="{B012054A-7C2E-7280-C4A1-B9EE33B50309}"/>
              </a:ext>
            </a:extLst>
          </p:cNvPr>
          <p:cNvPicPr>
            <a:picLocks noChangeAspect="1"/>
          </p:cNvPicPr>
          <p:nvPr/>
        </p:nvPicPr>
        <p:blipFill>
          <a:blip r:embed="rId2"/>
          <a:stretch>
            <a:fillRect/>
          </a:stretch>
        </p:blipFill>
        <p:spPr>
          <a:xfrm>
            <a:off x="966895" y="1536351"/>
            <a:ext cx="9483710" cy="4144730"/>
          </a:xfrm>
          <a:prstGeom prst="rect">
            <a:avLst/>
          </a:prstGeom>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p:txBody>
          <a:bodyPr/>
          <a:lstStyle/>
          <a:p>
            <a:r>
              <a:rPr lang="en-IN" dirty="0"/>
              <a:t>ii) </a:t>
            </a:r>
            <a:r>
              <a:rPr lang="en-IN" dirty="0">
                <a:ea typeface="+mj-lt"/>
                <a:cs typeface="+mj-lt"/>
              </a:rPr>
              <a:t>K Neighbours Regressor</a:t>
            </a:r>
            <a:r>
              <a:rPr lang="en-IN" dirty="0"/>
              <a:t>:</a:t>
            </a:r>
          </a:p>
        </p:txBody>
      </p:sp>
      <p:sp>
        <p:nvSpPr>
          <p:cNvPr id="6" name="TextBox 5">
            <a:extLst>
              <a:ext uri="{FF2B5EF4-FFF2-40B4-BE49-F238E27FC236}">
                <a16:creationId xmlns:a16="http://schemas.microsoft.com/office/drawing/2014/main" id="{9F41BA82-B4C4-49DB-825E-3885A5215110}"/>
              </a:ext>
            </a:extLst>
          </p:cNvPr>
          <p:cNvSpPr txBox="1"/>
          <p:nvPr/>
        </p:nvSpPr>
        <p:spPr>
          <a:xfrm>
            <a:off x="2133972" y="5949280"/>
            <a:ext cx="9218240" cy="671915"/>
          </a:xfrm>
          <a:prstGeom prst="rect">
            <a:avLst/>
          </a:prstGeom>
          <a:noFill/>
        </p:spPr>
        <p:txBody>
          <a:bodyPr wrap="square" lIns="91440" tIns="45720" rIns="91440" bIns="45720" anchor="t">
            <a:spAutoFit/>
          </a:bodyPr>
          <a:lstStyle/>
          <a:p>
            <a:pPr marL="285750" indent="-285750">
              <a:lnSpc>
                <a:spcPct val="107000"/>
              </a:lnSpc>
              <a:spcAft>
                <a:spcPts val="800"/>
              </a:spcAft>
              <a:buFont typeface="Wingdings" panose="05000000000000000000" pitchFamily="2" charset="2"/>
              <a:buChar char="ü"/>
            </a:pPr>
            <a:r>
              <a:rPr lang="en-IN" dirty="0">
                <a:latin typeface="Century"/>
                <a:ea typeface="+mn-lt"/>
                <a:cs typeface="+mn-lt"/>
              </a:rPr>
              <a:t>K Neighbours Regressor</a:t>
            </a:r>
            <a:r>
              <a:rPr lang="en-IN" dirty="0">
                <a:latin typeface="Century"/>
                <a:ea typeface="Calibri" panose="020F0502020204030204" pitchFamily="34" charset="0"/>
                <a:cs typeface="Times New Roman"/>
              </a:rPr>
              <a:t> </a:t>
            </a:r>
            <a:r>
              <a:rPr lang="en-IN" sz="1800" dirty="0">
                <a:effectLst/>
                <a:latin typeface="Century"/>
                <a:ea typeface="Calibri" panose="020F0502020204030204" pitchFamily="34" charset="0"/>
                <a:cs typeface="Times New Roman"/>
              </a:rPr>
              <a:t>is giving me </a:t>
            </a:r>
            <a:r>
              <a:rPr lang="en-IN" dirty="0">
                <a:latin typeface="Century"/>
                <a:ea typeface="Calibri" panose="020F0502020204030204" pitchFamily="34" charset="0"/>
                <a:cs typeface="Times New Roman"/>
              </a:rPr>
              <a:t>88.12</a:t>
            </a:r>
            <a:r>
              <a:rPr lang="en-IN" sz="1800" dirty="0">
                <a:effectLst/>
                <a:latin typeface="Century"/>
                <a:ea typeface="Calibri" panose="020F0502020204030204" pitchFamily="34" charset="0"/>
                <a:cs typeface="Times New Roman"/>
              </a:rPr>
              <a:t>% r2_score and the difference between r2_score and cross validation score is </a:t>
            </a:r>
            <a:r>
              <a:rPr lang="en-IN" dirty="0">
                <a:latin typeface="Century"/>
                <a:ea typeface="Calibri" panose="020F0502020204030204" pitchFamily="34" charset="0"/>
                <a:cs typeface="Times New Roman"/>
              </a:rPr>
              <a:t>3.48%.</a:t>
            </a:r>
            <a:endParaRPr lang="en-IN" sz="1800" dirty="0">
              <a:effectLst/>
              <a:latin typeface="Century"/>
              <a:ea typeface="Calibri" panose="020F0502020204030204" pitchFamily="34" charset="0"/>
              <a:cs typeface="Times New Roman"/>
            </a:endParaRPr>
          </a:p>
        </p:txBody>
      </p:sp>
      <p:pic>
        <p:nvPicPr>
          <p:cNvPr id="3" name="Picture 3" descr="Text&#10;&#10;Description automatically generated">
            <a:extLst>
              <a:ext uri="{FF2B5EF4-FFF2-40B4-BE49-F238E27FC236}">
                <a16:creationId xmlns:a16="http://schemas.microsoft.com/office/drawing/2014/main" id="{F0902C2C-FDF4-EE4E-CAA9-7968A9FCD74F}"/>
              </a:ext>
            </a:extLst>
          </p:cNvPr>
          <p:cNvPicPr>
            <a:picLocks noChangeAspect="1"/>
          </p:cNvPicPr>
          <p:nvPr/>
        </p:nvPicPr>
        <p:blipFill>
          <a:blip r:embed="rId2"/>
          <a:stretch>
            <a:fillRect/>
          </a:stretch>
        </p:blipFill>
        <p:spPr>
          <a:xfrm>
            <a:off x="1354983" y="1658026"/>
            <a:ext cx="10331753" cy="3987645"/>
          </a:xfrm>
          <a:prstGeom prst="rect">
            <a:avLst/>
          </a:prstGeom>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p:txBody>
          <a:bodyPr/>
          <a:lstStyle/>
          <a:p>
            <a:r>
              <a:rPr lang="en-IN" dirty="0"/>
              <a:t>iii) </a:t>
            </a:r>
            <a:r>
              <a:rPr lang="en-IN" dirty="0" err="1"/>
              <a:t>GradientBoostingRegressor</a:t>
            </a:r>
            <a:r>
              <a:rPr lang="en-IN" dirty="0"/>
              <a:t>:</a:t>
            </a:r>
          </a:p>
        </p:txBody>
      </p:sp>
      <p:sp>
        <p:nvSpPr>
          <p:cNvPr id="6" name="TextBox 5">
            <a:extLst>
              <a:ext uri="{FF2B5EF4-FFF2-40B4-BE49-F238E27FC236}">
                <a16:creationId xmlns:a16="http://schemas.microsoft.com/office/drawing/2014/main" id="{ABF90F64-C4BF-4048-8729-76884961F432}"/>
              </a:ext>
            </a:extLst>
          </p:cNvPr>
          <p:cNvSpPr txBox="1"/>
          <p:nvPr/>
        </p:nvSpPr>
        <p:spPr>
          <a:xfrm>
            <a:off x="2277988" y="5977880"/>
            <a:ext cx="9074224" cy="671915"/>
          </a:xfrm>
          <a:prstGeom prst="rect">
            <a:avLst/>
          </a:prstGeom>
          <a:noFill/>
        </p:spPr>
        <p:txBody>
          <a:bodyPr wrap="square" lIns="91440" tIns="45720" rIns="91440" bIns="45720" anchor="t">
            <a:spAutoFit/>
          </a:bodyPr>
          <a:lstStyle/>
          <a:p>
            <a:pPr marL="342900" lvl="0" indent="-342900">
              <a:lnSpc>
                <a:spcPct val="107000"/>
              </a:lnSpc>
              <a:spcAft>
                <a:spcPts val="800"/>
              </a:spcAft>
              <a:buFont typeface="Symbol" panose="05050102010706020507" pitchFamily="18" charset="2"/>
              <a:buChar char=""/>
            </a:pPr>
            <a:r>
              <a:rPr lang="en-IN" sz="1800" dirty="0" err="1">
                <a:effectLst/>
                <a:latin typeface="Century"/>
                <a:ea typeface="Calibri" panose="020F0502020204030204" pitchFamily="34" charset="0"/>
                <a:cs typeface="Times New Roman"/>
              </a:rPr>
              <a:t>GradientBoostingRegressor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94..02%</a:t>
            </a:r>
            <a:r>
              <a:rPr lang="en-IN" sz="1800" dirty="0">
                <a:effectLst/>
                <a:latin typeface="Century"/>
                <a:ea typeface="Calibri" panose="020F0502020204030204" pitchFamily="34" charset="0"/>
                <a:cs typeface="Times New Roman"/>
              </a:rPr>
              <a:t> r2_score and the difference between r2_score and cross validation score is </a:t>
            </a:r>
            <a:r>
              <a:rPr lang="en-IN" dirty="0">
                <a:latin typeface="Century"/>
                <a:ea typeface="Calibri" panose="020F0502020204030204" pitchFamily="34" charset="0"/>
                <a:cs typeface="Times New Roman"/>
              </a:rPr>
              <a:t>3.82%.</a:t>
            </a:r>
            <a:endParaRPr lang="en-IN" sz="1800" dirty="0">
              <a:effectLst/>
              <a:latin typeface="Century"/>
              <a:ea typeface="Calibri" panose="020F0502020204030204" pitchFamily="34" charset="0"/>
              <a:cs typeface="Times New Roman"/>
            </a:endParaRPr>
          </a:p>
        </p:txBody>
      </p:sp>
      <p:pic>
        <p:nvPicPr>
          <p:cNvPr id="5" name="Picture 6" descr="Text&#10;&#10;Description automatically generated">
            <a:extLst>
              <a:ext uri="{FF2B5EF4-FFF2-40B4-BE49-F238E27FC236}">
                <a16:creationId xmlns:a16="http://schemas.microsoft.com/office/drawing/2014/main" id="{CDCDA0E2-3E36-D6C5-2FF9-774F9FA68F70}"/>
              </a:ext>
            </a:extLst>
          </p:cNvPr>
          <p:cNvPicPr>
            <a:picLocks noGrp="1" noChangeAspect="1"/>
          </p:cNvPicPr>
          <p:nvPr>
            <p:ph idx="1"/>
          </p:nvPr>
        </p:nvPicPr>
        <p:blipFill>
          <a:blip r:embed="rId2"/>
          <a:stretch>
            <a:fillRect/>
          </a:stretch>
        </p:blipFill>
        <p:spPr>
          <a:xfrm>
            <a:off x="1066755" y="1504206"/>
            <a:ext cx="10053444" cy="4408277"/>
          </a:xfrm>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p:txBody>
          <a:bodyPr/>
          <a:lstStyle/>
          <a:p>
            <a:r>
              <a:rPr lang="en-IN" dirty="0"/>
              <a:t>iv) DecisionTreeRegressor:</a:t>
            </a:r>
          </a:p>
        </p:txBody>
      </p:sp>
      <p:sp>
        <p:nvSpPr>
          <p:cNvPr id="6" name="TextBox 5">
            <a:extLst>
              <a:ext uri="{FF2B5EF4-FFF2-40B4-BE49-F238E27FC236}">
                <a16:creationId xmlns:a16="http://schemas.microsoft.com/office/drawing/2014/main" id="{2E136A79-3D0B-4B0F-A3F8-1AF810E28A64}"/>
              </a:ext>
            </a:extLst>
          </p:cNvPr>
          <p:cNvSpPr txBox="1"/>
          <p:nvPr/>
        </p:nvSpPr>
        <p:spPr>
          <a:xfrm>
            <a:off x="2061964" y="6093296"/>
            <a:ext cx="9217024" cy="671915"/>
          </a:xfrm>
          <a:prstGeom prst="rect">
            <a:avLst/>
          </a:prstGeom>
          <a:noFill/>
        </p:spPr>
        <p:txBody>
          <a:bodyPr wrap="square" lIns="91440" tIns="45720" rIns="91440" bIns="45720" anchor="t">
            <a:spAutoFit/>
          </a:bodyPr>
          <a:lstStyle/>
          <a:p>
            <a:pPr marL="342900" lvl="0" indent="-342900">
              <a:lnSpc>
                <a:spcPct val="107000"/>
              </a:lnSpc>
              <a:spcAft>
                <a:spcPts val="800"/>
              </a:spcAft>
              <a:buFont typeface="Symbol" panose="05050102010706020507" pitchFamily="18" charset="2"/>
              <a:buChar char=""/>
            </a:pPr>
            <a:r>
              <a:rPr lang="en-IN" sz="1800" dirty="0" err="1">
                <a:effectLst/>
                <a:latin typeface="Century"/>
                <a:ea typeface="Calibri" panose="020F0502020204030204" pitchFamily="34" charset="0"/>
                <a:cs typeface="Times New Roman"/>
              </a:rPr>
              <a:t>DecisionTreeRegressor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92.68</a:t>
            </a:r>
            <a:r>
              <a:rPr lang="en-IN" sz="1800" dirty="0">
                <a:effectLst/>
                <a:latin typeface="Century"/>
                <a:ea typeface="Calibri" panose="020F0502020204030204" pitchFamily="34" charset="0"/>
                <a:cs typeface="Times New Roman"/>
              </a:rPr>
              <a:t>% r2_score and the difference between r2_score and cross validation score is </a:t>
            </a:r>
            <a:r>
              <a:rPr lang="en-IN" dirty="0">
                <a:latin typeface="Century"/>
                <a:ea typeface="Calibri" panose="020F0502020204030204" pitchFamily="34" charset="0"/>
                <a:cs typeface="Times New Roman"/>
              </a:rPr>
              <a:t>4.63%.</a:t>
            </a:r>
            <a:endParaRPr lang="en-IN" sz="1800" dirty="0">
              <a:effectLst/>
              <a:latin typeface="Century"/>
              <a:ea typeface="Calibri" panose="020F0502020204030204" pitchFamily="34" charset="0"/>
              <a:cs typeface="Times New Roman"/>
            </a:endParaRPr>
          </a:p>
        </p:txBody>
      </p:sp>
      <p:pic>
        <p:nvPicPr>
          <p:cNvPr id="3" name="Picture 3" descr="Text&#10;&#10;Description automatically generated">
            <a:extLst>
              <a:ext uri="{FF2B5EF4-FFF2-40B4-BE49-F238E27FC236}">
                <a16:creationId xmlns:a16="http://schemas.microsoft.com/office/drawing/2014/main" id="{86120D70-2302-08DA-CB2D-C05D457AFC12}"/>
              </a:ext>
            </a:extLst>
          </p:cNvPr>
          <p:cNvPicPr>
            <a:picLocks noChangeAspect="1"/>
          </p:cNvPicPr>
          <p:nvPr/>
        </p:nvPicPr>
        <p:blipFill>
          <a:blip r:embed="rId2"/>
          <a:stretch>
            <a:fillRect/>
          </a:stretch>
        </p:blipFill>
        <p:spPr>
          <a:xfrm>
            <a:off x="1814938" y="1444670"/>
            <a:ext cx="7586393" cy="4356847"/>
          </a:xfrm>
          <a:prstGeom prst="rect">
            <a:avLst/>
          </a:prstGeom>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3A6D-B364-4CD5-8347-C52CE7DEBD0E}"/>
              </a:ext>
            </a:extLst>
          </p:cNvPr>
          <p:cNvSpPr>
            <a:spLocks noGrp="1"/>
          </p:cNvSpPr>
          <p:nvPr>
            <p:ph type="title"/>
          </p:nvPr>
        </p:nvSpPr>
        <p:spPr>
          <a:xfrm>
            <a:off x="1522413" y="381000"/>
            <a:ext cx="9829799" cy="743744"/>
          </a:xfrm>
        </p:spPr>
        <p:txBody>
          <a:bodyPr/>
          <a:lstStyle/>
          <a:p>
            <a:r>
              <a:rPr lang="en-IN" dirty="0"/>
              <a:t>v) </a:t>
            </a:r>
            <a:r>
              <a:rPr lang="en-IN" dirty="0" err="1"/>
              <a:t>BaggingRegressor</a:t>
            </a:r>
            <a:r>
              <a:rPr lang="en-IN" dirty="0"/>
              <a:t>:</a:t>
            </a:r>
          </a:p>
        </p:txBody>
      </p:sp>
      <p:sp>
        <p:nvSpPr>
          <p:cNvPr id="6" name="TextBox 5">
            <a:extLst>
              <a:ext uri="{FF2B5EF4-FFF2-40B4-BE49-F238E27FC236}">
                <a16:creationId xmlns:a16="http://schemas.microsoft.com/office/drawing/2014/main" id="{1135E1A0-B3BE-49B0-9B7F-9B5719E99E70}"/>
              </a:ext>
            </a:extLst>
          </p:cNvPr>
          <p:cNvSpPr txBox="1"/>
          <p:nvPr/>
        </p:nvSpPr>
        <p:spPr>
          <a:xfrm>
            <a:off x="1197867" y="5071492"/>
            <a:ext cx="10621887" cy="1059714"/>
          </a:xfrm>
          <a:prstGeom prst="rect">
            <a:avLst/>
          </a:prstGeom>
          <a:noFill/>
        </p:spPr>
        <p:txBody>
          <a:bodyPr wrap="square" lIns="91440" tIns="45720" rIns="91440" bIns="45720" anchor="t">
            <a:spAutoFit/>
          </a:bodyPr>
          <a:lstStyle/>
          <a:p>
            <a:pPr marL="342900" lvl="0" indent="-342900">
              <a:lnSpc>
                <a:spcPct val="107000"/>
              </a:lnSpc>
              <a:spcAft>
                <a:spcPts val="800"/>
              </a:spcAft>
              <a:buFont typeface="Symbol" panose="05050102010706020507" pitchFamily="18" charset="2"/>
              <a:buChar char=""/>
            </a:pPr>
            <a:r>
              <a:rPr lang="en-IN" sz="1800" dirty="0" err="1">
                <a:effectLst/>
                <a:latin typeface="Century"/>
                <a:ea typeface="Calibri" panose="020F0502020204030204" pitchFamily="34" charset="0"/>
                <a:cs typeface="Times New Roman"/>
              </a:rPr>
              <a:t>BaggingRegressor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95.48%</a:t>
            </a:r>
            <a:r>
              <a:rPr lang="en-IN" sz="1800" dirty="0">
                <a:effectLst/>
                <a:latin typeface="Century"/>
                <a:ea typeface="Calibri" panose="020F0502020204030204" pitchFamily="34" charset="0"/>
                <a:cs typeface="Times New Roman"/>
              </a:rPr>
              <a:t> r2_score and the difference between r2_score and cross validation score is </a:t>
            </a:r>
            <a:r>
              <a:rPr lang="en-IN" dirty="0">
                <a:latin typeface="Century"/>
                <a:ea typeface="Calibri" panose="020F0502020204030204" pitchFamily="34" charset="0"/>
                <a:cs typeface="Times New Roman"/>
              </a:rPr>
              <a:t>3.32%.</a:t>
            </a:r>
            <a:endParaRPr lang="en-IN" sz="1800" dirty="0">
              <a:effectLst/>
              <a:latin typeface="Century"/>
              <a:ea typeface="Calibri" panose="020F0502020204030204" pitchFamily="34" charset="0"/>
              <a:cs typeface="Times New Roman"/>
            </a:endParaRPr>
          </a:p>
          <a:p>
            <a:pPr marL="342900" lvl="0" indent="-342900">
              <a:lnSpc>
                <a:spcPct val="107000"/>
              </a:lnSpc>
              <a:spcAft>
                <a:spcPts val="800"/>
              </a:spcAft>
              <a:buFont typeface="Symbol" panose="05050102010706020507" pitchFamily="18" charset="2"/>
              <a:buChar char=""/>
            </a:pP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3" descr="Text&#10;&#10;Description automatically generated">
            <a:extLst>
              <a:ext uri="{FF2B5EF4-FFF2-40B4-BE49-F238E27FC236}">
                <a16:creationId xmlns:a16="http://schemas.microsoft.com/office/drawing/2014/main" id="{268669F3-FD75-CECE-27E7-4848A0F6354D}"/>
              </a:ext>
            </a:extLst>
          </p:cNvPr>
          <p:cNvPicPr>
            <a:picLocks noChangeAspect="1"/>
          </p:cNvPicPr>
          <p:nvPr/>
        </p:nvPicPr>
        <p:blipFill>
          <a:blip r:embed="rId2"/>
          <a:stretch>
            <a:fillRect/>
          </a:stretch>
        </p:blipFill>
        <p:spPr>
          <a:xfrm>
            <a:off x="1412477" y="1297699"/>
            <a:ext cx="8808150" cy="3601244"/>
          </a:xfrm>
          <a:prstGeom prst="rect">
            <a:avLst/>
          </a:prstGeom>
        </p:spPr>
      </p:pic>
    </p:spTree>
    <p:extLst>
      <p:ext uri="{BB962C8B-B14F-4D97-AF65-F5344CB8AC3E}">
        <p14:creationId xmlns:p14="http://schemas.microsoft.com/office/powerpoint/2010/main" val="29737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p:txBody>
          <a:bodyPr/>
          <a:lstStyle/>
          <a:p>
            <a:r>
              <a:rPr lang="en-IN" dirty="0"/>
              <a:t>Hyper Parameter Tunning:</a:t>
            </a:r>
          </a:p>
        </p:txBody>
      </p:sp>
      <p:pic>
        <p:nvPicPr>
          <p:cNvPr id="3" name="Picture 3" descr="Text&#10;&#10;Description automatically generated">
            <a:extLst>
              <a:ext uri="{FF2B5EF4-FFF2-40B4-BE49-F238E27FC236}">
                <a16:creationId xmlns:a16="http://schemas.microsoft.com/office/drawing/2014/main" id="{851C907F-9D84-4677-6355-CA345D236555}"/>
              </a:ext>
            </a:extLst>
          </p:cNvPr>
          <p:cNvPicPr>
            <a:picLocks noGrp="1" noChangeAspect="1"/>
          </p:cNvPicPr>
          <p:nvPr>
            <p:ph idx="1"/>
          </p:nvPr>
        </p:nvPicPr>
        <p:blipFill>
          <a:blip r:embed="rId2"/>
          <a:stretch>
            <a:fillRect/>
          </a:stretch>
        </p:blipFill>
        <p:spPr>
          <a:xfrm>
            <a:off x="1090150" y="1661649"/>
            <a:ext cx="8959253" cy="4679290"/>
          </a:xfrm>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p:txBody>
          <a:bodyPr/>
          <a:lstStyle/>
          <a:p>
            <a:r>
              <a:rPr lang="en-IN" dirty="0"/>
              <a:t>Hyper Parameter Tunning:</a:t>
            </a:r>
          </a:p>
        </p:txBody>
      </p:sp>
      <p:pic>
        <p:nvPicPr>
          <p:cNvPr id="3" name="Picture 3" descr="Graphical user interface, text, application, email&#10;&#10;Description automatically generated">
            <a:extLst>
              <a:ext uri="{FF2B5EF4-FFF2-40B4-BE49-F238E27FC236}">
                <a16:creationId xmlns:a16="http://schemas.microsoft.com/office/drawing/2014/main" id="{66B34857-6AD8-EB2B-65C7-A0208140ADC9}"/>
              </a:ext>
            </a:extLst>
          </p:cNvPr>
          <p:cNvPicPr>
            <a:picLocks noGrp="1" noChangeAspect="1"/>
          </p:cNvPicPr>
          <p:nvPr>
            <p:ph idx="1"/>
          </p:nvPr>
        </p:nvPicPr>
        <p:blipFill>
          <a:blip r:embed="rId2"/>
          <a:stretch>
            <a:fillRect/>
          </a:stretch>
        </p:blipFill>
        <p:spPr>
          <a:xfrm>
            <a:off x="1326505" y="1449239"/>
            <a:ext cx="8971110" cy="3865134"/>
          </a:xfrm>
        </p:spPr>
      </p:pic>
      <p:sp>
        <p:nvSpPr>
          <p:cNvPr id="9" name="TextBox 8">
            <a:extLst>
              <a:ext uri="{FF2B5EF4-FFF2-40B4-BE49-F238E27FC236}">
                <a16:creationId xmlns:a16="http://schemas.microsoft.com/office/drawing/2014/main" id="{33005269-F727-4362-A92C-06D6E19E5867}"/>
              </a:ext>
            </a:extLst>
          </p:cNvPr>
          <p:cNvSpPr txBox="1"/>
          <p:nvPr/>
        </p:nvSpPr>
        <p:spPr>
          <a:xfrm>
            <a:off x="1522411" y="5581601"/>
            <a:ext cx="9900591" cy="671915"/>
          </a:xfrm>
          <a:prstGeom prst="rect">
            <a:avLst/>
          </a:prstGeom>
          <a:noFill/>
        </p:spPr>
        <p:txBody>
          <a:bodyPr wrap="square" lIns="91440" tIns="45720" rIns="91440" bIns="45720" anchor="t">
            <a:spAutoFit/>
          </a:bodyPr>
          <a:lstStyle/>
          <a:p>
            <a:pPr marL="342900" lvl="0" indent="-342900">
              <a:lnSpc>
                <a:spcPct val="107000"/>
              </a:lnSpc>
              <a:spcAft>
                <a:spcPts val="800"/>
              </a:spcAft>
              <a:buFont typeface="Symbol" panose="05050102010706020507" pitchFamily="18" charset="2"/>
              <a:buChar char=""/>
            </a:pPr>
            <a:r>
              <a:rPr lang="en-IN" sz="1800" b="1" dirty="0">
                <a:effectLst/>
                <a:latin typeface="Century"/>
                <a:ea typeface="Calibri" panose="020F0502020204030204" pitchFamily="34" charset="0"/>
                <a:cs typeface="Times New Roman"/>
              </a:rPr>
              <a:t>I have choosed all parameters of DecisionTreeRegressor, after tunning the model with best parameters I have </a:t>
            </a:r>
            <a:r>
              <a:rPr lang="en-IN" sz="1800" b="1" dirty="0" err="1">
                <a:effectLst/>
                <a:latin typeface="Century"/>
                <a:ea typeface="Calibri" panose="020F0502020204030204" pitchFamily="34" charset="0"/>
                <a:cs typeface="Times New Roman"/>
              </a:rPr>
              <a:t>incresed</a:t>
            </a:r>
            <a:r>
              <a:rPr lang="en-IN" sz="1800" b="1" dirty="0">
                <a:effectLst/>
                <a:latin typeface="Century"/>
                <a:ea typeface="Calibri" panose="020F0502020204030204" pitchFamily="34" charset="0"/>
                <a:cs typeface="Times New Roman"/>
              </a:rPr>
              <a:t> my model accuracy from </a:t>
            </a:r>
            <a:r>
              <a:rPr lang="en-IN" b="1" dirty="0">
                <a:latin typeface="Century"/>
                <a:ea typeface="Calibri" panose="020F0502020204030204" pitchFamily="34" charset="0"/>
                <a:cs typeface="Times New Roman"/>
              </a:rPr>
              <a:t>92.68</a:t>
            </a:r>
            <a:r>
              <a:rPr lang="en-IN" sz="1800" b="1" dirty="0">
                <a:effectLst/>
                <a:latin typeface="Century"/>
                <a:ea typeface="Calibri" panose="020F0502020204030204" pitchFamily="34" charset="0"/>
                <a:cs typeface="Times New Roman"/>
              </a:rPr>
              <a:t>% to </a:t>
            </a:r>
            <a:r>
              <a:rPr lang="en-IN" b="1" dirty="0">
                <a:latin typeface="Century"/>
                <a:ea typeface="Calibri" panose="020F0502020204030204" pitchFamily="34" charset="0"/>
                <a:cs typeface="Times New Roman"/>
              </a:rPr>
              <a:t>93.04%.</a:t>
            </a:r>
            <a:endParaRPr lang="en-IN" sz="1400" dirty="0">
              <a:effectLst/>
              <a:latin typeface="Century"/>
              <a:ea typeface="Calibri" panose="020F0502020204030204" pitchFamily="34" charset="0"/>
              <a:cs typeface="Times New Roman"/>
            </a:endParaRPr>
          </a:p>
        </p:txBody>
      </p:sp>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2413" y="1700808"/>
            <a:ext cx="982979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price values.</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Car Price using saved model, and the predictions look good. The Predicted values are almost same as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3" descr="A picture containing text&#10;&#10;Description automatically generated">
            <a:extLst>
              <a:ext uri="{FF2B5EF4-FFF2-40B4-BE49-F238E27FC236}">
                <a16:creationId xmlns:a16="http://schemas.microsoft.com/office/drawing/2014/main" id="{AF58C097-38C1-A13E-49AA-214C08660923}"/>
              </a:ext>
            </a:extLst>
          </p:cNvPr>
          <p:cNvPicPr>
            <a:picLocks noChangeAspect="1"/>
          </p:cNvPicPr>
          <p:nvPr/>
        </p:nvPicPr>
        <p:blipFill>
          <a:blip r:embed="rId2"/>
          <a:stretch>
            <a:fillRect/>
          </a:stretch>
        </p:blipFill>
        <p:spPr>
          <a:xfrm>
            <a:off x="2065628" y="3043349"/>
            <a:ext cx="7701381" cy="2384592"/>
          </a:xfrm>
          <a:prstGeom prst="rect">
            <a:avLst/>
          </a:prstGeom>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A22-ECC5-4289-ADA2-7544542404A0}"/>
              </a:ext>
            </a:extLst>
          </p:cNvPr>
          <p:cNvSpPr>
            <a:spLocks noGrp="1"/>
          </p:cNvSpPr>
          <p:nvPr>
            <p:ph type="title"/>
          </p:nvPr>
        </p:nvSpPr>
        <p:spPr>
          <a:xfrm>
            <a:off x="1522413" y="381000"/>
            <a:ext cx="9829799" cy="959768"/>
          </a:xfrm>
        </p:spPr>
        <p:txBody>
          <a:bodyPr/>
          <a:lstStyle/>
          <a:p>
            <a:r>
              <a:rPr lang="en-IN" dirty="0"/>
              <a:t>Ploting the predicted values v/s actual values:</a:t>
            </a:r>
          </a:p>
        </p:txBody>
      </p:sp>
      <p:sp>
        <p:nvSpPr>
          <p:cNvPr id="6" name="TextBox 5">
            <a:extLst>
              <a:ext uri="{FF2B5EF4-FFF2-40B4-BE49-F238E27FC236}">
                <a16:creationId xmlns:a16="http://schemas.microsoft.com/office/drawing/2014/main" id="{FB2D63B2-4E63-4FE3-A5B6-AA82255480F9}"/>
              </a:ext>
            </a:extLst>
          </p:cNvPr>
          <p:cNvSpPr txBox="1"/>
          <p:nvPr/>
        </p:nvSpPr>
        <p:spPr>
          <a:xfrm>
            <a:off x="1485900" y="5897570"/>
            <a:ext cx="10801200" cy="671915"/>
          </a:xfrm>
          <a:prstGeom prst="rect">
            <a:avLst/>
          </a:prstGeom>
          <a:noFill/>
        </p:spPr>
        <p:txBody>
          <a:bodyPr wrap="square" lIns="91440" tIns="45720" rIns="91440" bIns="45720" anchor="t">
            <a:spAutoFit/>
          </a:bodyPr>
          <a:lstStyle/>
          <a:p>
            <a:pPr marL="342900" indent="-342900">
              <a:lnSpc>
                <a:spcPct val="107000"/>
              </a:lnSpc>
              <a:spcAft>
                <a:spcPts val="800"/>
              </a:spcAft>
              <a:buFont typeface="Symbol" panose="05050102010706020507" pitchFamily="18" charset="2"/>
              <a:buChar char=""/>
            </a:pPr>
            <a:r>
              <a:rPr lang="en-IN" sz="1800" b="1" dirty="0">
                <a:solidFill>
                  <a:srgbClr val="000000"/>
                </a:solidFill>
                <a:effectLst/>
                <a:latin typeface="Century"/>
                <a:ea typeface="Calibri" panose="020F0502020204030204" pitchFamily="34" charset="0"/>
                <a:cs typeface="Calibri"/>
              </a:rPr>
              <a:t>Plotting Actual vs Predicted, To get better insight. Bule line is the actual line and</a:t>
            </a:r>
            <a:r>
              <a:rPr lang="en-IN" b="1" dirty="0">
                <a:solidFill>
                  <a:srgbClr val="000000"/>
                </a:solidFill>
                <a:latin typeface="Century"/>
                <a:ea typeface="Calibri" panose="020F0502020204030204" pitchFamily="34" charset="0"/>
                <a:cs typeface="Calibri"/>
              </a:rPr>
              <a:t> orange</a:t>
            </a:r>
            <a:r>
              <a:rPr lang="en-IN" sz="1800" b="1" dirty="0">
                <a:solidFill>
                  <a:srgbClr val="000000"/>
                </a:solidFill>
                <a:effectLst/>
                <a:latin typeface="Century"/>
                <a:ea typeface="Calibri" panose="020F0502020204030204" pitchFamily="34" charset="0"/>
                <a:cs typeface="Calibri"/>
              </a:rPr>
              <a:t> dots are the predicted values.</a:t>
            </a:r>
            <a:endParaRPr lang="en-IN" sz="1400" b="1" dirty="0">
              <a:effectLst/>
              <a:latin typeface="Century"/>
              <a:ea typeface="Calibri" panose="020F0502020204030204" pitchFamily="34" charset="0"/>
              <a:cs typeface="Calibri"/>
            </a:endParaRPr>
          </a:p>
        </p:txBody>
      </p:sp>
      <p:pic>
        <p:nvPicPr>
          <p:cNvPr id="3" name="Picture 4" descr="Chart, scatter chart&#10;&#10;Description automatically generated">
            <a:extLst>
              <a:ext uri="{FF2B5EF4-FFF2-40B4-BE49-F238E27FC236}">
                <a16:creationId xmlns:a16="http://schemas.microsoft.com/office/drawing/2014/main" id="{92EE03A7-1B34-76DA-E404-8FF683BCEFAC}"/>
              </a:ext>
            </a:extLst>
          </p:cNvPr>
          <p:cNvPicPr>
            <a:picLocks noChangeAspect="1"/>
          </p:cNvPicPr>
          <p:nvPr/>
        </p:nvPicPr>
        <p:blipFill>
          <a:blip r:embed="rId2"/>
          <a:stretch>
            <a:fillRect/>
          </a:stretch>
        </p:blipFill>
        <p:spPr>
          <a:xfrm>
            <a:off x="1633526" y="1662480"/>
            <a:ext cx="9153117" cy="4150372"/>
          </a:xfrm>
          <a:prstGeom prst="rect">
            <a:avLst/>
          </a:prstGeom>
        </p:spPr>
      </p:pic>
    </p:spTree>
    <p:extLst>
      <p:ext uri="{BB962C8B-B14F-4D97-AF65-F5344CB8AC3E}">
        <p14:creationId xmlns:p14="http://schemas.microsoft.com/office/powerpoint/2010/main" val="348970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381000"/>
            <a:ext cx="9829799" cy="1319808"/>
          </a:xfrm>
        </p:spPr>
        <p:txBody>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1700808"/>
            <a:ext cx="9829799" cy="5157192"/>
          </a:xfrm>
        </p:spPr>
        <p:txBody>
          <a:bodyPr>
            <a:noAutofit/>
          </a:bodyPr>
          <a:lstStyle/>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used car price. We have mentioned the step by step procedure to </a:t>
            </a:r>
            <a:r>
              <a:rPr lang="en-IN" sz="155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55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car price. It was good that the predicted and actual values were almost same.</a:t>
            </a: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a:lnSpc>
                <a:spcPct val="107000"/>
              </a:lnSpc>
              <a:spcBef>
                <a:spcPts val="300"/>
              </a:spcBef>
              <a:spcAft>
                <a:spcPts val="300"/>
              </a:spcAft>
              <a:buFont typeface="Wingdings" panose="05000000000000000000" pitchFamily="2" charset="2"/>
              <a:buChar char="ü"/>
            </a:pP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car price prediction is still at an early stage. We hope this study has moved a small step ahead in providing some methodological and empirical contributions to online platforms, and presenting an alternative approach to the valuation of used car price.</a:t>
            </a:r>
          </a:p>
          <a:p>
            <a:pPr>
              <a:lnSpc>
                <a:spcPct val="107000"/>
              </a:lnSpc>
              <a:spcBef>
                <a:spcPts val="300"/>
              </a:spcBef>
              <a:spcAft>
                <a:spcPts val="300"/>
              </a:spcAft>
              <a:buFont typeface="Wingdings" panose="05000000000000000000" pitchFamily="2" charset="2"/>
              <a:buChar char="ü"/>
            </a:pP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used car data from a larger economical background with more features.</a:t>
            </a:r>
            <a:endParaRPr lang="en-IN" sz="1550" dirty="0">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sz="15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Used Car Price Prediction.</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cleaned dataset.</a:t>
            </a:r>
          </a:p>
          <a:p>
            <a:pPr lvl="1"/>
            <a:r>
              <a:rPr lang="en-US" dirty="0">
                <a:solidFill>
                  <a:schemeClr val="tx2"/>
                </a:solidFill>
                <a:latin typeface="Century" panose="02040604050505020304" pitchFamily="18" charset="0"/>
              </a:rPr>
              <a:t>Predicting Used Car Price for saved best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 whiteboard&#10;&#10;Description automatically generated">
            <a:extLst>
              <a:ext uri="{FF2B5EF4-FFF2-40B4-BE49-F238E27FC236}">
                <a16:creationId xmlns:a16="http://schemas.microsoft.com/office/drawing/2014/main" id="{B2DDB8C3-5557-E35D-CD05-6497132F1A79}"/>
              </a:ext>
            </a:extLst>
          </p:cNvPr>
          <p:cNvPicPr>
            <a:picLocks noGrp="1" noChangeAspect="1"/>
          </p:cNvPicPr>
          <p:nvPr>
            <p:ph idx="1"/>
          </p:nvPr>
        </p:nvPicPr>
        <p:blipFill>
          <a:blip r:embed="rId2"/>
          <a:stretch>
            <a:fillRect/>
          </a:stretch>
        </p:blipFill>
        <p:spPr>
          <a:xfrm>
            <a:off x="1116456" y="776078"/>
            <a:ext cx="10056529" cy="5846583"/>
          </a:xfrm>
        </p:spPr>
      </p:pic>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2413" y="1772816"/>
            <a:ext cx="9829799" cy="5040560"/>
          </a:xfrm>
        </p:spPr>
        <p:txBody>
          <a:bodyPr vert="horz" lIns="91440" tIns="45720" rIns="91440" bIns="45720" rtlCol="0" anchor="t">
            <a:normAutofit/>
          </a:bodyPr>
          <a:lstStyle/>
          <a:p>
            <a:pPr>
              <a:buFont typeface="Wingdings" panose="05000000000000000000" pitchFamily="2" charset="2"/>
              <a:buChar char="ü"/>
            </a:pPr>
            <a:r>
              <a:rPr lang="en-US" sz="1800" dirty="0">
                <a:latin typeface="Century"/>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a:buFont typeface="Wingdings" panose="05000000000000000000" pitchFamily="2" charset="2"/>
              <a:buChar char="ü"/>
            </a:pPr>
            <a:r>
              <a:rPr lang="en-US" sz="1800" dirty="0">
                <a:latin typeface="Century"/>
              </a:rPr>
              <a:t>Data Collection Phase: You have to scrape at least 5000 used cars data. You can scrape more data as well, it’s up to you. more the data better the model In this section You need to scrape the data of used cars from websites (</a:t>
            </a:r>
            <a:r>
              <a:rPr lang="en-US" sz="1800" dirty="0" err="1">
                <a:latin typeface="Century"/>
              </a:rPr>
              <a:t>Olx</a:t>
            </a:r>
            <a:r>
              <a:rPr lang="en-US" sz="1800" dirty="0">
                <a:latin typeface="Century"/>
              </a:rPr>
              <a:t>, </a:t>
            </a:r>
            <a:r>
              <a:rPr lang="en-US" sz="1800" dirty="0" err="1">
                <a:latin typeface="Century"/>
              </a:rPr>
              <a:t>cardekho</a:t>
            </a:r>
            <a:r>
              <a:rPr lang="en-US" sz="1800" dirty="0">
                <a:latin typeface="Century"/>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Try to include all types of cars in your data for example- SUV, Sedans, Coupe, minivan, Hatchback.</a:t>
            </a:r>
          </a:p>
          <a:p>
            <a:pPr>
              <a:buFont typeface="Wingdings" panose="05000000000000000000" pitchFamily="2" charset="2"/>
              <a:buChar char="ü"/>
            </a:pPr>
            <a:r>
              <a:rPr lang="en-US" sz="1800" dirty="0">
                <a:latin typeface="Century"/>
              </a:rPr>
              <a:t>Model Building Phase: After collecting the data, you need to build a machine learning model. Before model building do all data pre-processing steps. Try different models with different hyper parameters and select the best model</a:t>
            </a:r>
          </a:p>
          <a:p>
            <a:pPr>
              <a:buFont typeface="Wingdings" panose="05000000000000000000" pitchFamily="2" charset="2"/>
              <a:buChar char="ü"/>
            </a:pPr>
            <a:endParaRPr lang="en-IN" sz="2000" dirty="0">
              <a:latin typeface="Century" panose="02040604050505020304" pitchFamily="18" charset="0"/>
            </a:endParaRP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p:txBody>
          <a:bodyPr>
            <a:normAutofit/>
          </a:bodyPr>
          <a:lstStyle/>
          <a:p>
            <a:pPr>
              <a:lnSpc>
                <a:spcPct val="107000"/>
              </a:lnSpc>
              <a:spcAft>
                <a:spcPts val="800"/>
              </a:spcAft>
            </a:pPr>
            <a:r>
              <a:rPr lang="en-IN" sz="2000" dirty="0">
                <a:latin typeface="Century" panose="02040604050505020304" pitchFamily="18" charset="0"/>
              </a:rPr>
              <a:t> </a:t>
            </a:r>
            <a:r>
              <a:rPr lang="en-IN" sz="20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There are lots of individuals who are interested in the used car market at some points in their life because they wanted to sell their car or buy a used car. In this process, it’s a big corner to pay too much or sell less than it’s market value.</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There are one of the biggest target group that can be interested in results of this study. If used car sellers better understand what makes a car desirable, what are the important features for a used car, then they may consider this knowledge and offer a better service.</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endParaRPr lang="en-IN" sz="2200" dirty="0">
              <a:latin typeface="Century" panose="02040604050505020304" pitchFamily="18" charset="0"/>
            </a:endParaRP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Used Car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8" y="1984248"/>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The increased prices of new cars and the financial incapability of the customers to buy them, Used Car sales are on a </a:t>
            </a:r>
            <a:r>
              <a:rPr lang="en-US" sz="2000" b="1" i="0" dirty="0">
                <a:solidFill>
                  <a:srgbClr val="202124"/>
                </a:solidFill>
                <a:effectLst/>
                <a:latin typeface="Century" panose="02040604050505020304" pitchFamily="18" charset="0"/>
              </a:rPr>
              <a:t>global increase</a:t>
            </a:r>
            <a:r>
              <a:rPr lang="en-US" sz="2000" b="0" i="0" dirty="0">
                <a:solidFill>
                  <a:srgbClr val="202124"/>
                </a:solidFill>
                <a:effectLst/>
                <a:latin typeface="Century" panose="02040604050505020304" pitchFamily="18" charset="0"/>
              </a:rPr>
              <a:t>. Therefore, there is an urgent need for a Used Car Price Prediction system which effectively determines the worthiness of the car using a variety of features.</a:t>
            </a:r>
            <a:endParaRPr lang="en-IN" sz="2000" dirty="0">
              <a:latin typeface="Century" panose="02040604050505020304" pitchFamily="18" charset="0"/>
            </a:endParaRPr>
          </a:p>
        </p:txBody>
      </p:sp>
      <p:pic>
        <p:nvPicPr>
          <p:cNvPr id="6" name="Picture 6" descr="A picture containing car, electronics&#10;&#10;Description automatically generated">
            <a:extLst>
              <a:ext uri="{FF2B5EF4-FFF2-40B4-BE49-F238E27FC236}">
                <a16:creationId xmlns:a16="http://schemas.microsoft.com/office/drawing/2014/main" id="{D0C9C0C5-240A-7C41-F9B6-36F19DDC6D2B}"/>
              </a:ext>
            </a:extLst>
          </p:cNvPr>
          <p:cNvPicPr>
            <a:picLocks noGrp="1" noChangeAspect="1"/>
          </p:cNvPicPr>
          <p:nvPr>
            <p:ph sz="half" idx="2"/>
          </p:nvPr>
        </p:nvPicPr>
        <p:blipFill>
          <a:blip r:embed="rId2"/>
          <a:stretch>
            <a:fillRect/>
          </a:stretch>
        </p:blipFill>
        <p:spPr>
          <a:xfrm>
            <a:off x="7539780" y="1940937"/>
            <a:ext cx="3874946" cy="3458113"/>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Used Car Price Prediction.</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8168" y="1984248"/>
            <a:ext cx="6262428" cy="4613104"/>
          </a:xfrm>
        </p:spPr>
        <p:txBody>
          <a:bodyPr>
            <a:normAutofit/>
          </a:bodyPr>
          <a:lstStyle/>
          <a:p>
            <a:pPr>
              <a:buFont typeface="Wingdings" panose="05000000000000000000" pitchFamily="2" charset="2"/>
              <a:buChar char="ü"/>
            </a:pPr>
            <a:r>
              <a:rPr lang="en-IN" sz="1900" dirty="0">
                <a:latin typeface="Century" panose="02040604050505020304" pitchFamily="18" charset="0"/>
              </a:rPr>
              <a:t> </a:t>
            </a:r>
            <a:r>
              <a:rPr lang="en-IN" sz="19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prices of new cars in the industry is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the lack of funds, used cars sales are on a global increase. There is a need for a used car price prediction system to effectively determine the worthiness of the car using a variety of features. Even though there are websites that offers this service, their prediction method may not be the best. Besides, different models and systems may contribute on predicting power for a used car’s actual market value. It is important to know their actual market value while both buying and selling.</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000" dirty="0">
              <a:latin typeface="Century" panose="02040604050505020304" pitchFamily="18" charset="0"/>
            </a:endParaRPr>
          </a:p>
        </p:txBody>
      </p:sp>
      <p:pic>
        <p:nvPicPr>
          <p:cNvPr id="6" name="Picture 6" descr="A picture containing text&#10;&#10;Description automatically generated">
            <a:extLst>
              <a:ext uri="{FF2B5EF4-FFF2-40B4-BE49-F238E27FC236}">
                <a16:creationId xmlns:a16="http://schemas.microsoft.com/office/drawing/2014/main" id="{E1DB1177-36F0-504C-C036-9EEA24AFCC04}"/>
              </a:ext>
            </a:extLst>
          </p:cNvPr>
          <p:cNvPicPr>
            <a:picLocks noGrp="1" noChangeAspect="1"/>
          </p:cNvPicPr>
          <p:nvPr>
            <p:ph sz="half" idx="2"/>
          </p:nvPr>
        </p:nvPicPr>
        <p:blipFill>
          <a:blip r:embed="rId2"/>
          <a:stretch>
            <a:fillRect/>
          </a:stretch>
        </p:blipFill>
        <p:spPr>
          <a:xfrm>
            <a:off x="8040529" y="2539370"/>
            <a:ext cx="3230109" cy="3619319"/>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522413" y="1772816"/>
            <a:ext cx="9829799" cy="5085184"/>
          </a:xfrm>
        </p:spPr>
        <p:txBody>
          <a:bodyPr vert="horz" lIns="91440" tIns="45720" rIns="91440" bIns="45720" rtlCol="0" anchor="t">
            <a:noAutofit/>
          </a:bodyPr>
          <a:lstStyle/>
          <a:p>
            <a:pPr marL="342900" indent="-342900">
              <a:lnSpc>
                <a:spcPct val="107000"/>
              </a:lnSpc>
              <a:buFont typeface="Wingdings" panose="05000000000000000000" pitchFamily="2" charset="2"/>
              <a:buChar char=""/>
            </a:pPr>
            <a:r>
              <a:rPr lang="en-IN" sz="1800" dirty="0">
                <a:latin typeface="Century"/>
                <a:cs typeface="Calibri"/>
              </a:rPr>
              <a:t> </a:t>
            </a:r>
            <a:r>
              <a:rPr lang="en-IN" sz="1800" dirty="0">
                <a:effectLst/>
                <a:latin typeface="Century"/>
                <a:ea typeface="Calibri" panose="020F0502020204030204" pitchFamily="34" charset="0"/>
                <a:cs typeface="Times New Roman"/>
              </a:rPr>
              <a:t>As a first step I have scrapped all the required information from </a:t>
            </a:r>
            <a:r>
              <a:rPr lang="en-IN" sz="1800" dirty="0" err="1">
                <a:latin typeface="Century"/>
                <a:ea typeface="Calibri" panose="020F0502020204030204" pitchFamily="34" charset="0"/>
                <a:cs typeface="Times New Roman"/>
              </a:rPr>
              <a:t>cardekho</a:t>
            </a:r>
            <a:r>
              <a:rPr lang="en-IN" sz="1800" dirty="0">
                <a:effectLst/>
                <a:latin typeface="Century"/>
                <a:ea typeface="Calibri" panose="020F0502020204030204" pitchFamily="34" charset="0"/>
                <a:cs typeface="Times New Roman"/>
              </a:rPr>
              <a:t> website.</a:t>
            </a: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imported required libraries and I have imported the dataset which was in excel format. </a:t>
            </a:r>
          </a:p>
          <a:p>
            <a:pPr marL="342900" indent="-342900">
              <a:lnSpc>
                <a:spcPct val="107000"/>
              </a:lnSpc>
              <a:buFont typeface="Wingdings" panose="05000000000000000000" pitchFamily="2" charset="2"/>
              <a:buChar char=""/>
            </a:pPr>
            <a:r>
              <a:rPr lang="en-IN" sz="1800" dirty="0">
                <a:effectLst/>
                <a:latin typeface="Century"/>
                <a:ea typeface="Calibri" panose="020F0502020204030204" pitchFamily="34" charset="0"/>
                <a:cs typeface="Times New Roman"/>
              </a:rPr>
              <a:t>Then I did all th</a:t>
            </a:r>
            <a:r>
              <a:rPr lang="en-IN" sz="1800" dirty="0">
                <a:effectLst/>
                <a:latin typeface="Century"/>
                <a:ea typeface="Calibri" panose="020F0502020204030204" pitchFamily="34" charset="0"/>
                <a:cs typeface="Calibri"/>
              </a:rPr>
              <a:t>e</a:t>
            </a:r>
            <a:r>
              <a:rPr lang="en-IN" sz="1800" dirty="0">
                <a:latin typeface="Century"/>
                <a:ea typeface="Calibri" panose="020F0502020204030204" pitchFamily="34" charset="0"/>
                <a:cs typeface="Calibri"/>
              </a:rPr>
              <a:t> </a:t>
            </a:r>
            <a:r>
              <a:rPr lang="en-IN" sz="1800" dirty="0">
                <a:effectLst/>
                <a:latin typeface="Century"/>
                <a:ea typeface="Calibri" panose="020F0502020204030204" pitchFamily="34" charset="0"/>
                <a:cs typeface="Calibri"/>
              </a:rPr>
              <a:t> statistical analysis like checking shape, </a:t>
            </a:r>
            <a:r>
              <a:rPr lang="en-IN" sz="1800" dirty="0">
                <a:latin typeface="Century"/>
                <a:ea typeface="Calibri" panose="020F0502020204030204" pitchFamily="34" charset="0"/>
                <a:cs typeface="Calibri"/>
              </a:rPr>
              <a:t>unique</a:t>
            </a:r>
            <a:r>
              <a:rPr lang="en-IN" sz="1800" dirty="0">
                <a:effectLst/>
                <a:latin typeface="Century"/>
                <a:ea typeface="Calibri" panose="020F0502020204030204" pitchFamily="34" charset="0"/>
                <a:cs typeface="Calibri"/>
              </a:rPr>
              <a:t>, value counts, info etc…..</a:t>
            </a:r>
            <a:r>
              <a:rPr lang="en-IN" sz="1800" dirty="0">
                <a:latin typeface="Century"/>
                <a:ea typeface="Calibri" panose="020F0502020204030204" pitchFamily="34" charset="0"/>
                <a:cs typeface="Calibri"/>
              </a:rPr>
              <a:t>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While checking for null values I found null values in the dataset and I replaced them using imputation technique.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800" dirty="0">
                <a:effectLst/>
                <a:latin typeface="Century"/>
                <a:ea typeface="Calibri" panose="020F0502020204030204" pitchFamily="34" charset="0"/>
                <a:cs typeface="Calibri"/>
              </a:rPr>
              <a:t>I have also </a:t>
            </a:r>
            <a:r>
              <a:rPr lang="en-IN" sz="1800" dirty="0">
                <a:latin typeface="Century"/>
                <a:ea typeface="Calibri" panose="020F0502020204030204" pitchFamily="34" charset="0"/>
                <a:cs typeface="Calibri"/>
              </a:rPr>
              <a:t>dropped</a:t>
            </a:r>
            <a:r>
              <a:rPr lang="en-IN" sz="1800" dirty="0">
                <a:effectLst/>
                <a:latin typeface="Century"/>
                <a:ea typeface="Calibri" panose="020F0502020204030204" pitchFamily="34" charset="0"/>
                <a:cs typeface="Calibri"/>
              </a:rPr>
              <a:t> Unnamed:0</a:t>
            </a:r>
            <a:r>
              <a:rPr lang="en-IN" sz="1800" dirty="0">
                <a:solidFill>
                  <a:srgbClr val="000000"/>
                </a:solidFill>
                <a:effectLst/>
                <a:latin typeface="Century"/>
                <a:ea typeface="Calibri" panose="020F0502020204030204" pitchFamily="34" charset="0"/>
                <a:cs typeface="Calibri"/>
              </a:rPr>
              <a:t>,</a:t>
            </a:r>
            <a:r>
              <a:rPr lang="en-IN" sz="1800" dirty="0">
                <a:solidFill>
                  <a:srgbClr val="000000"/>
                </a:solidFill>
                <a:latin typeface="Century"/>
                <a:ea typeface="Calibri" panose="020F0502020204030204" pitchFamily="34" charset="0"/>
                <a:cs typeface="Calibri"/>
              </a:rPr>
              <a:t> </a:t>
            </a:r>
            <a:r>
              <a:rPr lang="en-IN" sz="1800" dirty="0">
                <a:ea typeface="+mn-lt"/>
                <a:cs typeface="+mn-lt"/>
              </a:rPr>
              <a:t>'cargo</a:t>
            </a:r>
            <a:r>
              <a:rPr lang="en-IN" sz="1800" dirty="0">
                <a:effectLst/>
                <a:ea typeface="+mn-lt"/>
                <a:cs typeface="+mn-lt"/>
              </a:rPr>
              <a:t>_volume</a:t>
            </a:r>
            <a:r>
              <a:rPr lang="en-IN" sz="1800" dirty="0">
                <a:ea typeface="+mn-lt"/>
                <a:cs typeface="+mn-lt"/>
              </a:rPr>
              <a:t>','</a:t>
            </a:r>
            <a:r>
              <a:rPr lang="en-IN" sz="1800" dirty="0" err="1">
                <a:ea typeface="+mn-lt"/>
                <a:cs typeface="+mn-lt"/>
              </a:rPr>
              <a:t>Inspscore</a:t>
            </a:r>
            <a:r>
              <a:rPr lang="en-IN" sz="1800" dirty="0">
                <a:ea typeface="+mn-lt"/>
                <a:cs typeface="+mn-lt"/>
              </a:rPr>
              <a:t>'</a:t>
            </a:r>
            <a:r>
              <a:rPr lang="en-IN" sz="1800" dirty="0">
                <a:solidFill>
                  <a:srgbClr val="000000"/>
                </a:solidFill>
                <a:latin typeface="Century"/>
                <a:ea typeface="Calibri" panose="020F0502020204030204" pitchFamily="34" charset="0"/>
                <a:cs typeface="Calibri"/>
              </a:rPr>
              <a:t> </a:t>
            </a:r>
            <a:r>
              <a:rPr lang="en-IN" sz="1800" dirty="0">
                <a:solidFill>
                  <a:srgbClr val="000000"/>
                </a:solidFill>
                <a:effectLst/>
                <a:latin typeface="Century"/>
                <a:ea typeface="Calibri" panose="020F0502020204030204" pitchFamily="34" charset="0"/>
                <a:cs typeface="Calibri"/>
              </a:rPr>
              <a:t>column as I found they are useless.</a:t>
            </a:r>
            <a:endParaRPr lang="en-IN" sz="1800" dirty="0">
              <a:effectLst/>
              <a:latin typeface="Century"/>
              <a:ea typeface="Calibri" panose="020F0502020204030204" pitchFamily="34" charset="0"/>
              <a:cs typeface="Calibri"/>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a:ea typeface="Calibri" panose="020F0502020204030204" pitchFamily="34" charset="0"/>
                <a:cs typeface="Calibri"/>
              </a:rPr>
              <a:t>Next as a part of feature extraction I converted the data types of all the columns and I have extracted </a:t>
            </a:r>
            <a:r>
              <a:rPr lang="en-IN" sz="1800" dirty="0">
                <a:solidFill>
                  <a:srgbClr val="000000"/>
                </a:solidFill>
                <a:latin typeface="Century"/>
                <a:ea typeface="Calibri" panose="020F0502020204030204" pitchFamily="34" charset="0"/>
                <a:cs typeface="Calibri"/>
              </a:rPr>
              <a:t>useful</a:t>
            </a:r>
            <a:r>
              <a:rPr lang="en-IN" sz="1800" dirty="0">
                <a:solidFill>
                  <a:srgbClr val="000000"/>
                </a:solidFill>
                <a:effectLst/>
                <a:latin typeface="Century"/>
                <a:ea typeface="Calibri" panose="020F0502020204030204" pitchFamily="34" charset="0"/>
                <a:cs typeface="Calibri"/>
              </a:rPr>
              <a:t> information from the raw dataset. Thinking that this data will help us more than raw data.</a:t>
            </a:r>
            <a:endParaRPr lang="en-IN" sz="1800" dirty="0">
              <a:effectLst/>
              <a:latin typeface="Century"/>
              <a:ea typeface="Calibri" panose="020F0502020204030204" pitchFamily="34" charset="0"/>
              <a:cs typeface="Calibri"/>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2413" y="116632"/>
            <a:ext cx="9829799" cy="648072"/>
          </a:xfrm>
        </p:spPr>
        <p:txBody>
          <a:bodyPr>
            <a:normAutofit/>
          </a:bodyPr>
          <a:lstStyle/>
          <a:p>
            <a:r>
              <a:rPr lang="en-IN" dirty="0"/>
              <a:t>Univariate Visualization of numerical columns:</a:t>
            </a:r>
          </a:p>
        </p:txBody>
      </p:sp>
      <p:pic>
        <p:nvPicPr>
          <p:cNvPr id="1026" name="Picture 2">
            <a:extLst>
              <a:ext uri="{FF2B5EF4-FFF2-40B4-BE49-F238E27FC236}">
                <a16:creationId xmlns:a16="http://schemas.microsoft.com/office/drawing/2014/main" id="{609AB715-970E-4D95-82F4-79B56825A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88" y="836712"/>
            <a:ext cx="11057680" cy="602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442</TotalTime>
  <Words>2129</Words>
  <Application>Microsoft Office PowerPoint</Application>
  <PresentationFormat>Custom</PresentationFormat>
  <Paragraphs>122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Project Presentation On  “Car Price Prediction”</vt:lpstr>
      <vt:lpstr>Agenda:</vt:lpstr>
      <vt:lpstr>Overview:</vt:lpstr>
      <vt:lpstr>Problem Statement:</vt:lpstr>
      <vt:lpstr>Problem Understanding:</vt:lpstr>
      <vt:lpstr>What is Used Car Price Prediction?</vt:lpstr>
      <vt:lpstr>Importance of Used Car Price Prediction.</vt:lpstr>
      <vt:lpstr>Exploratory Data Analysis:</vt:lpstr>
      <vt:lpstr>Univariate Visualization of numerical columns:</vt:lpstr>
      <vt:lpstr>Univariate Vizualization of Categorical columns:</vt:lpstr>
      <vt:lpstr>Observations:</vt:lpstr>
      <vt:lpstr>Bivariate Vizualization of numerical columns:</vt:lpstr>
      <vt:lpstr>Bivariate Vizualization of numerical columns:</vt:lpstr>
      <vt:lpstr>Observations:</vt:lpstr>
      <vt:lpstr>Bivariate Vizualization of categorical columns:</vt:lpstr>
      <vt:lpstr>Observations:</vt:lpstr>
      <vt:lpstr>Analysis:</vt:lpstr>
      <vt:lpstr>Data Cleaning Steps:</vt:lpstr>
      <vt:lpstr>Model Building:</vt:lpstr>
      <vt:lpstr>i) RandomForestRegressor:</vt:lpstr>
      <vt:lpstr>ii) K Neighbours Regressor:</vt:lpstr>
      <vt:lpstr>iii) GradientBoostingRegressor:</vt:lpstr>
      <vt:lpstr>iv) DecisionTreeRegressor:</vt:lpstr>
      <vt:lpstr>v) BaggingRegressor:</vt:lpstr>
      <vt:lpstr>Hyper Parameter Tunning:</vt:lpstr>
      <vt:lpstr>Hyper Parameter Tunning:</vt:lpstr>
      <vt:lpstr>Saving the model and predictions using saved model:</vt:lpstr>
      <vt:lpstr>Ploting the predicted values v/s actual values: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Pooja gowda</cp:lastModifiedBy>
  <cp:revision>124</cp:revision>
  <dcterms:created xsi:type="dcterms:W3CDTF">2021-10-01T13:22:47Z</dcterms:created>
  <dcterms:modified xsi:type="dcterms:W3CDTF">2022-06-11T17:57:28Z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