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2" r:id="rId6"/>
    <p:sldId id="261" r:id="rId7"/>
    <p:sldId id="263" r:id="rId8"/>
    <p:sldId id="273" r:id="rId9"/>
    <p:sldId id="264" r:id="rId10"/>
    <p:sldId id="265" r:id="rId11"/>
    <p:sldId id="266" r:id="rId12"/>
    <p:sldId id="267" r:id="rId13"/>
    <p:sldId id="268" r:id="rId14"/>
    <p:sldId id="272" r:id="rId15"/>
    <p:sldId id="269" r:id="rId16"/>
    <p:sldId id="286" r:id="rId17"/>
    <p:sldId id="274" r:id="rId18"/>
    <p:sldId id="275" r:id="rId19"/>
    <p:sldId id="271" r:id="rId20"/>
    <p:sldId id="257" r:id="rId21"/>
    <p:sldId id="278" r:id="rId22"/>
    <p:sldId id="279" r:id="rId23"/>
    <p:sldId id="280" r:id="rId24"/>
    <p:sldId id="281" r:id="rId25"/>
    <p:sldId id="282" r:id="rId26"/>
    <p:sldId id="283" r:id="rId27"/>
    <p:sldId id="284" r:id="rId28"/>
    <p:sldId id="270" r:id="rId29"/>
    <p:sldId id="27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CA1FE-D7D6-40A4-984F-BFAB2B96DADC}" v="365" dt="2022-06-30T19:3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2705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373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657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33897-5A07-4D5A-B6D8-B1EEDB84E633}"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134372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68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943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043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998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073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727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641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172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12508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bin"/><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p:cNvSpPr>
            <a:spLocks noGrp="1"/>
          </p:cNvSpPr>
          <p:nvPr>
            <p:ph type="title"/>
          </p:nvPr>
        </p:nvSpPr>
        <p:spPr>
          <a:xfrm>
            <a:off x="1094095" y="851517"/>
            <a:ext cx="5238466" cy="2991416"/>
          </a:xfrm>
        </p:spPr>
        <p:txBody>
          <a:bodyPr vert="horz" lIns="91440" tIns="45720" rIns="91440" bIns="45720" rtlCol="0" anchor="b">
            <a:normAutofit/>
          </a:bodyPr>
          <a:lstStyle/>
          <a:p>
            <a:pPr algn="l"/>
            <a:r>
              <a:rPr lang="en-US" sz="6000" b="1" kern="1200">
                <a:solidFill>
                  <a:schemeClr val="tx1"/>
                </a:solidFill>
                <a:latin typeface="+mj-lt"/>
                <a:ea typeface="+mj-ea"/>
                <a:cs typeface="+mj-cs"/>
              </a:rPr>
              <a:t>FLIGHT PRICE PREDICTION </a:t>
            </a:r>
          </a:p>
        </p:txBody>
      </p:sp>
      <p:sp>
        <p:nvSpPr>
          <p:cNvPr id="14" name="Text Placeholder 13"/>
          <p:cNvSpPr>
            <a:spLocks noGrp="1"/>
          </p:cNvSpPr>
          <p:nvPr>
            <p:ph type="body" sz="half" idx="2"/>
          </p:nvPr>
        </p:nvSpPr>
        <p:spPr>
          <a:xfrm>
            <a:off x="1094096" y="3842932"/>
            <a:ext cx="4167115" cy="2163551"/>
          </a:xfrm>
        </p:spPr>
        <p:txBody>
          <a:bodyPr vert="horz" lIns="91440" tIns="45720" rIns="91440" bIns="45720" rtlCol="0" anchor="t">
            <a:normAutofit/>
          </a:bodyPr>
          <a:lstStyle/>
          <a:p>
            <a:pPr algn="l"/>
            <a:r>
              <a:rPr lang="en-US" sz="2400" b="1" kern="1200">
                <a:solidFill>
                  <a:schemeClr val="tx1"/>
                </a:solidFill>
                <a:latin typeface="+mn-lt"/>
                <a:ea typeface="+mn-ea"/>
                <a:cs typeface="+mn-cs"/>
              </a:rPr>
              <a:t>By: Rahul Ranjan</a:t>
            </a:r>
          </a:p>
        </p:txBody>
      </p:sp>
      <p:sp>
        <p:nvSpPr>
          <p:cNvPr id="32" name="Freeform: Shape 3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picture containing plane, sky, airplane, outdoor&#10;&#10;Description automatically generated">
            <a:extLst>
              <a:ext uri="{FF2B5EF4-FFF2-40B4-BE49-F238E27FC236}">
                <a16:creationId xmlns:a16="http://schemas.microsoft.com/office/drawing/2014/main" id="{C19F0C83-F8EE-FE5D-1F44-7D785E9B5FA4}"/>
              </a:ext>
            </a:extLst>
          </p:cNvPr>
          <p:cNvPicPr>
            <a:picLocks noChangeAspect="1"/>
          </p:cNvPicPr>
          <p:nvPr/>
        </p:nvPicPr>
        <p:blipFill>
          <a:blip r:embed="rId2"/>
          <a:stretch>
            <a:fillRect/>
          </a:stretch>
        </p:blipFill>
        <p:spPr>
          <a:xfrm>
            <a:off x="6323805" y="853045"/>
            <a:ext cx="5359558" cy="5640460"/>
          </a:xfrm>
          <a:prstGeom prst="rect">
            <a:avLst/>
          </a:prstGeom>
        </p:spPr>
      </p:pic>
    </p:spTree>
    <p:extLst>
      <p:ext uri="{BB962C8B-B14F-4D97-AF65-F5344CB8AC3E}">
        <p14:creationId xmlns:p14="http://schemas.microsoft.com/office/powerpoint/2010/main" val="32132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235" y="230678"/>
            <a:ext cx="3933897" cy="369332"/>
          </a:xfrm>
          <a:prstGeom prst="rect">
            <a:avLst/>
          </a:prstGeom>
        </p:spPr>
        <p:txBody>
          <a:bodyPr wrap="none">
            <a:sp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Flights per day Source/</a:t>
            </a:r>
            <a:r>
              <a:rPr lang="en-IN" dirty="0"/>
              <a:t> Destination</a:t>
            </a:r>
            <a:r>
              <a:rPr lang="en-IN" dirty="0">
                <a:effectLst/>
                <a:latin typeface="Calibri" panose="020F0502020204030204" pitchFamily="34" charset="0"/>
                <a:ea typeface="Calibri" panose="020F0502020204030204" pitchFamily="34" charset="0"/>
                <a:cs typeface="Times New Roman" panose="02020603050405020304" pitchFamily="18" charset="0"/>
              </a:rPr>
              <a:t> city:</a:t>
            </a:r>
            <a:endParaRPr lang="en-IN" dirty="0"/>
          </a:p>
        </p:txBody>
      </p:sp>
      <p:pic>
        <p:nvPicPr>
          <p:cNvPr id="3" name="Picture 2" descr="C:\Users\dell\Desktop\source city.png"/>
          <p:cNvPicPr/>
          <p:nvPr/>
        </p:nvPicPr>
        <p:blipFill>
          <a:blip r:embed="rId2">
            <a:extLst>
              <a:ext uri="{28A0092B-C50C-407E-A947-70E740481C1C}">
                <a14:useLocalDpi xmlns:a14="http://schemas.microsoft.com/office/drawing/2010/main" val="0"/>
              </a:ext>
            </a:extLst>
          </a:blip>
          <a:srcRect/>
          <a:stretch>
            <a:fillRect/>
          </a:stretch>
        </p:blipFill>
        <p:spPr bwMode="auto">
          <a:xfrm>
            <a:off x="6761409" y="1591684"/>
            <a:ext cx="5293216" cy="4036384"/>
          </a:xfrm>
          <a:prstGeom prst="rect">
            <a:avLst/>
          </a:prstGeom>
          <a:noFill/>
          <a:ln>
            <a:noFill/>
          </a:ln>
        </p:spPr>
      </p:pic>
      <p:pic>
        <p:nvPicPr>
          <p:cNvPr id="4" name="Picture 3" descr="C:\Users\dell\Desktop\flight travel destination data.png"/>
          <p:cNvPicPr/>
          <p:nvPr/>
        </p:nvPicPr>
        <p:blipFill>
          <a:blip r:embed="rId3">
            <a:extLst>
              <a:ext uri="{28A0092B-C50C-407E-A947-70E740481C1C}">
                <a14:useLocalDpi xmlns:a14="http://schemas.microsoft.com/office/drawing/2010/main" val="0"/>
              </a:ext>
            </a:extLst>
          </a:blip>
          <a:srcRect/>
          <a:stretch>
            <a:fillRect/>
          </a:stretch>
        </p:blipFill>
        <p:spPr bwMode="auto">
          <a:xfrm>
            <a:off x="1440400" y="1517730"/>
            <a:ext cx="5192220" cy="4184292"/>
          </a:xfrm>
          <a:prstGeom prst="rect">
            <a:avLst/>
          </a:prstGeom>
          <a:noFill/>
          <a:ln>
            <a:noFill/>
          </a:ln>
        </p:spPr>
      </p:pic>
    </p:spTree>
    <p:extLst>
      <p:ext uri="{BB962C8B-B14F-4D97-AF65-F5344CB8AC3E}">
        <p14:creationId xmlns:p14="http://schemas.microsoft.com/office/powerpoint/2010/main" val="378436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0826" y="295072"/>
            <a:ext cx="4673395" cy="369332"/>
          </a:xfrm>
          <a:prstGeom prst="rect">
            <a:avLst/>
          </a:prstGeom>
        </p:spPr>
        <p:txBody>
          <a:bodyPr wrap="none">
            <a:sp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Numbers of airline companies and their flights:</a:t>
            </a:r>
            <a:endParaRPr lang="en-IN" b="1" dirty="0"/>
          </a:p>
        </p:txBody>
      </p:sp>
      <p:pic>
        <p:nvPicPr>
          <p:cNvPr id="3" name="Picture 2" descr="C:\Users\dell\Desktop\flight comp.png"/>
          <p:cNvPicPr/>
          <p:nvPr/>
        </p:nvPicPr>
        <p:blipFill>
          <a:blip r:embed="rId2">
            <a:extLst>
              <a:ext uri="{28A0092B-C50C-407E-A947-70E740481C1C}">
                <a14:useLocalDpi xmlns:a14="http://schemas.microsoft.com/office/drawing/2010/main" val="0"/>
              </a:ext>
            </a:extLst>
          </a:blip>
          <a:srcRect/>
          <a:stretch>
            <a:fillRect/>
          </a:stretch>
        </p:blipFill>
        <p:spPr bwMode="auto">
          <a:xfrm>
            <a:off x="2575773" y="664404"/>
            <a:ext cx="8113692" cy="2761244"/>
          </a:xfrm>
          <a:prstGeom prst="rect">
            <a:avLst/>
          </a:prstGeom>
          <a:noFill/>
          <a:ln>
            <a:noFill/>
          </a:ln>
        </p:spPr>
      </p:pic>
      <p:pic>
        <p:nvPicPr>
          <p:cNvPr id="4" name="Picture 3" descr="C:\Users\dell\Desktop\stops.png"/>
          <p:cNvPicPr/>
          <p:nvPr/>
        </p:nvPicPr>
        <p:blipFill>
          <a:blip r:embed="rId3">
            <a:extLst>
              <a:ext uri="{28A0092B-C50C-407E-A947-70E740481C1C}">
                <a14:useLocalDpi xmlns:a14="http://schemas.microsoft.com/office/drawing/2010/main" val="0"/>
              </a:ext>
            </a:extLst>
          </a:blip>
          <a:srcRect/>
          <a:stretch>
            <a:fillRect/>
          </a:stretch>
        </p:blipFill>
        <p:spPr bwMode="auto">
          <a:xfrm>
            <a:off x="4494727" y="3528812"/>
            <a:ext cx="7225048" cy="3152244"/>
          </a:xfrm>
          <a:prstGeom prst="rect">
            <a:avLst/>
          </a:prstGeom>
          <a:noFill/>
          <a:ln>
            <a:noFill/>
          </a:ln>
        </p:spPr>
      </p:pic>
      <p:sp>
        <p:nvSpPr>
          <p:cNvPr id="5" name="Rectangle 4"/>
          <p:cNvSpPr/>
          <p:nvPr/>
        </p:nvSpPr>
        <p:spPr>
          <a:xfrm>
            <a:off x="1303242" y="4136173"/>
            <a:ext cx="3191485" cy="685059"/>
          </a:xfrm>
          <a:prstGeom prst="rect">
            <a:avLst/>
          </a:prstGeom>
        </p:spPr>
        <p:txBody>
          <a:bodyPr wrap="square">
            <a:spAutoFit/>
          </a:bodyPr>
          <a:lstStyle/>
          <a:p>
            <a:pPr>
              <a:lnSpc>
                <a:spcPct val="107000"/>
              </a:lnSpc>
              <a:spcAft>
                <a:spcPts val="0"/>
              </a:spcAft>
            </a:pPr>
            <a:r>
              <a:rPr lang="en-IN" dirty="0">
                <a:effectLst/>
                <a:latin typeface="Calibri" panose="020F0502020204030204" pitchFamily="34" charset="0"/>
                <a:ea typeface="Calibri" panose="020F0502020204030204" pitchFamily="34" charset="0"/>
                <a:cs typeface="Times New Roman" panose="02020603050405020304" pitchFamily="18" charset="0"/>
              </a:rPr>
              <a:t>Plot shows us the number of stops given by flights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955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316" y="153404"/>
            <a:ext cx="3929153" cy="369332"/>
          </a:xfrm>
          <a:prstGeom prst="rect">
            <a:avLst/>
          </a:prstGeom>
        </p:spPr>
        <p:txBody>
          <a:bodyPr wrap="none">
            <a:sp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Price as per Airline Brand &amp; source city: </a:t>
            </a:r>
            <a:endParaRPr lang="en-IN" dirty="0"/>
          </a:p>
        </p:txBody>
      </p:sp>
      <p:pic>
        <p:nvPicPr>
          <p:cNvPr id="6" name="Picture 6" descr="Diagram&#10;&#10;Description automatically generated">
            <a:extLst>
              <a:ext uri="{FF2B5EF4-FFF2-40B4-BE49-F238E27FC236}">
                <a16:creationId xmlns:a16="http://schemas.microsoft.com/office/drawing/2014/main" id="{3BE1961C-E8C0-274F-35C0-14029226BF07}"/>
              </a:ext>
            </a:extLst>
          </p:cNvPr>
          <p:cNvPicPr>
            <a:picLocks noChangeAspect="1"/>
          </p:cNvPicPr>
          <p:nvPr/>
        </p:nvPicPr>
        <p:blipFill>
          <a:blip r:embed="rId2"/>
          <a:stretch>
            <a:fillRect/>
          </a:stretch>
        </p:blipFill>
        <p:spPr>
          <a:xfrm>
            <a:off x="1331344" y="612817"/>
            <a:ext cx="9414293" cy="5804893"/>
          </a:xfrm>
          <a:prstGeom prst="rect">
            <a:avLst/>
          </a:prstGeom>
        </p:spPr>
      </p:pic>
    </p:spTree>
    <p:extLst>
      <p:ext uri="{BB962C8B-B14F-4D97-AF65-F5344CB8AC3E}">
        <p14:creationId xmlns:p14="http://schemas.microsoft.com/office/powerpoint/2010/main" val="234823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598" y="130815"/>
            <a:ext cx="7036158" cy="369332"/>
          </a:xfrm>
          <a:prstGeom prst="rect">
            <a:avLst/>
          </a:prstGeom>
        </p:spPr>
        <p:txBody>
          <a:bodyPr wrap="square">
            <a:sp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Multivariate Analysis: Pricing of flight per day,  varies with time to time </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44" y="667573"/>
            <a:ext cx="7881870" cy="5801932"/>
          </a:xfrm>
          <a:prstGeom prst="rect">
            <a:avLst/>
          </a:prstGeom>
        </p:spPr>
      </p:pic>
    </p:spTree>
    <p:extLst>
      <p:ext uri="{BB962C8B-B14F-4D97-AF65-F5344CB8AC3E}">
        <p14:creationId xmlns:p14="http://schemas.microsoft.com/office/powerpoint/2010/main" val="109449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685800"/>
            <a:ext cx="10018713" cy="537693"/>
          </a:xfrm>
        </p:spPr>
        <p:txBody>
          <a:bodyPr>
            <a:normAutofit fontScale="90000"/>
          </a:bodyPr>
          <a:lstStyle/>
          <a:p>
            <a:pPr algn="l"/>
            <a:r>
              <a:rPr lang="en-IN" b="1" dirty="0">
                <a:solidFill>
                  <a:srgbClr val="002060"/>
                </a:solidFill>
              </a:rPr>
              <a:t>Observations:</a:t>
            </a:r>
          </a:p>
        </p:txBody>
      </p:sp>
      <p:sp>
        <p:nvSpPr>
          <p:cNvPr id="4" name="Text Placeholder 3"/>
          <p:cNvSpPr>
            <a:spLocks noGrp="1"/>
          </p:cNvSpPr>
          <p:nvPr>
            <p:ph sz="half" idx="1"/>
          </p:nvPr>
        </p:nvSpPr>
        <p:spPr>
          <a:xfrm>
            <a:off x="1484312" y="1687133"/>
            <a:ext cx="4895055" cy="4104068"/>
          </a:xfrm>
        </p:spPr>
        <p:txBody>
          <a:bodyPr>
            <a:normAutofit fontScale="85000" lnSpcReduction="10000"/>
          </a:bodyPr>
          <a:lstStyle/>
          <a:p>
            <a:pPr lvl="0" algn="l">
              <a:lnSpc>
                <a:spcPct val="107000"/>
              </a:lnSpc>
              <a:spcAft>
                <a:spcPts val="800"/>
              </a:spcAft>
            </a:pPr>
            <a:r>
              <a:rPr lang="en-IN" b="1" u="sng" dirty="0">
                <a:solidFill>
                  <a:srgbClr val="000000"/>
                </a:solidFill>
                <a:latin typeface="Century" panose="02040604050505020304" pitchFamily="18" charset="0"/>
                <a:ea typeface="Times New Roman" panose="02020603050405020304" pitchFamily="18" charset="0"/>
                <a:cs typeface="Calibri" panose="020F0502020204030204" pitchFamily="34" charset="0"/>
              </a:rPr>
              <a:t>Univariate numerical columns:</a:t>
            </a:r>
          </a:p>
          <a:p>
            <a:pPr marL="342900" lvl="0" indent="-342900" algn="l">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There is no skewness in any of the numerical columns.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gn="l">
              <a:lnSpc>
                <a:spcPct val="107000"/>
              </a:lnSpc>
              <a:spcAft>
                <a:spcPts val="800"/>
              </a:spcAft>
            </a:pPr>
            <a:r>
              <a:rPr lang="en-IN" b="1" u="sng"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Univariate categorical columns:</a:t>
            </a:r>
          </a:p>
          <a:p>
            <a:pPr marL="342900" lvl="0" indent="-342900" algn="l">
              <a:lnSpc>
                <a:spcPct val="107000"/>
              </a:lnSpc>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Indigo has maximum count which means most of the passengers preferred Indigo for there travelling.</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New Delhi has maximum count for source which means maximum passengers are choosing New Delhi as there source.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New Delhi has maximum count for Destination which means maximum passengers are choosing New Delhi as there Destination.</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6" name="Content Placeholder 5"/>
          <p:cNvSpPr>
            <a:spLocks noGrp="1"/>
          </p:cNvSpPr>
          <p:nvPr>
            <p:ph sz="half" idx="2"/>
          </p:nvPr>
        </p:nvSpPr>
        <p:spPr>
          <a:xfrm>
            <a:off x="6607967" y="1790163"/>
            <a:ext cx="4895056" cy="4001037"/>
          </a:xfrm>
        </p:spPr>
        <p:txBody>
          <a:bodyPr>
            <a:normAutofit fontScale="85000" lnSpcReduction="10000"/>
          </a:bodyPr>
          <a:lstStyle/>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Flights with 2 stops costs more price compared to other flights.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all the dates the price is almost same.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2PM departure time of every day the flight Prices are high so it looks good to book flights rather than this departure time.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And Departure minute has less relation with target Price.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7AM to 1PM Arrival time of every day the flight Prices are high so it looks good to book flights rather than this arrival time.</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rPr>
              <a:t>And Arrival minute has less relation with target Price.</a:t>
            </a:r>
            <a:endParaRPr lang="en-IN"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328417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536" y="256435"/>
            <a:ext cx="2174763" cy="369332"/>
          </a:xfrm>
          <a:prstGeom prst="rect">
            <a:avLst/>
          </a:prstGeom>
        </p:spPr>
        <p:txBody>
          <a:bodyPr wrap="none">
            <a:sp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Checking for outliers:</a:t>
            </a:r>
            <a:endParaRPr lang="en-IN"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492685" y="717304"/>
            <a:ext cx="6659642" cy="1977390"/>
          </a:xfrm>
          <a:prstGeom prst="rect">
            <a:avLst/>
          </a:prstGeom>
        </p:spPr>
      </p:pic>
      <p:sp>
        <p:nvSpPr>
          <p:cNvPr id="4" name="Rectangle 3"/>
          <p:cNvSpPr/>
          <p:nvPr/>
        </p:nvSpPr>
        <p:spPr>
          <a:xfrm>
            <a:off x="6297769" y="2116151"/>
            <a:ext cx="5718220" cy="1457963"/>
          </a:xfrm>
          <a:prstGeom prst="rect">
            <a:avLst/>
          </a:prstGeom>
        </p:spPr>
        <p:txBody>
          <a:bodyPr wrap="square" lIns="91440" tIns="45720" rIns="91440" bIns="45720" anchor="t">
            <a:spAutoFit/>
          </a:bodyPr>
          <a:lstStyle/>
          <a:p>
            <a:pPr>
              <a:lnSpc>
                <a:spcPct val="107000"/>
              </a:lnSpc>
              <a:spcAft>
                <a:spcPts val="0"/>
              </a:spcAft>
            </a:pPr>
            <a:r>
              <a:rPr lang="en-IN" sz="2000" dirty="0">
                <a:effectLst/>
                <a:latin typeface="Calibri"/>
                <a:ea typeface="Calibri"/>
                <a:cs typeface="Times New Roman"/>
              </a:rPr>
              <a:t>Correlations of all the pair of </a:t>
            </a:r>
            <a:r>
              <a:rPr lang="en-IN" sz="2000" dirty="0" err="1">
                <a:effectLst/>
                <a:latin typeface="Calibri"/>
                <a:ea typeface="Calibri"/>
                <a:cs typeface="Times New Roman"/>
              </a:rPr>
              <a:t>features.To</a:t>
            </a:r>
            <a:r>
              <a:rPr lang="en-IN" sz="2000" dirty="0">
                <a:effectLst/>
                <a:latin typeface="Calibri"/>
                <a:ea typeface="Calibri"/>
                <a:cs typeface="Times New Roman"/>
              </a:rPr>
              <a:t> get better visualization on the correlation of </a:t>
            </a:r>
            <a:r>
              <a:rPr lang="en-IN" sz="2000" dirty="0" err="1">
                <a:effectLst/>
                <a:latin typeface="Calibri"/>
                <a:ea typeface="Calibri"/>
                <a:cs typeface="Times New Roman"/>
              </a:rPr>
              <a:t>features,let</a:t>
            </a:r>
            <a:r>
              <a:rPr lang="en-IN" sz="2000" dirty="0">
                <a:effectLst/>
                <a:latin typeface="Calibri"/>
                <a:ea typeface="Calibri"/>
                <a:cs typeface="Times New Roman"/>
              </a:rPr>
              <a:t> me plot it using heat map.</a:t>
            </a:r>
          </a:p>
          <a:p>
            <a:pPr>
              <a:lnSpc>
                <a:spcPct val="107000"/>
              </a:lnSpc>
              <a:spcAft>
                <a:spcPts val="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Heat map: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0554" y="3196383"/>
            <a:ext cx="8172252" cy="3464826"/>
          </a:xfrm>
          <a:prstGeom prst="rect">
            <a:avLst/>
          </a:prstGeom>
        </p:spPr>
      </p:pic>
    </p:spTree>
    <p:extLst>
      <p:ext uri="{BB962C8B-B14F-4D97-AF65-F5344CB8AC3E}">
        <p14:creationId xmlns:p14="http://schemas.microsoft.com/office/powerpoint/2010/main" val="380069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D8511-C136-6AAA-A5FE-D2424B27030B}"/>
              </a:ext>
            </a:extLst>
          </p:cNvPr>
          <p:cNvSpPr txBox="1"/>
          <p:nvPr/>
        </p:nvSpPr>
        <p:spPr>
          <a:xfrm>
            <a:off x="1935192" y="468702"/>
            <a:ext cx="99175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Testing of Identified Approaches (Algorithms):</a:t>
            </a:r>
          </a:p>
        </p:txBody>
      </p:sp>
      <p:sp>
        <p:nvSpPr>
          <p:cNvPr id="3" name="TextBox 2">
            <a:extLst>
              <a:ext uri="{FF2B5EF4-FFF2-40B4-BE49-F238E27FC236}">
                <a16:creationId xmlns:a16="http://schemas.microsoft.com/office/drawing/2014/main" id="{450799B8-56F5-DCB4-FFCB-3A15FAC34CF9}"/>
              </a:ext>
            </a:extLst>
          </p:cNvPr>
          <p:cNvSpPr txBox="1"/>
          <p:nvPr/>
        </p:nvSpPr>
        <p:spPr>
          <a:xfrm>
            <a:off x="511834" y="1331343"/>
            <a:ext cx="7372708"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 Random Forest Regressor</a:t>
            </a:r>
            <a:endParaRPr lang="en-US" sz="2000" dirty="0">
              <a:ea typeface="Calibri"/>
              <a:cs typeface="Calibri"/>
            </a:endParaRPr>
          </a:p>
          <a:p>
            <a:r>
              <a:rPr lang="en-US" sz="2000" dirty="0"/>
              <a:t>⦁ Extra Trees Regressor</a:t>
            </a:r>
            <a:endParaRPr lang="en-US" sz="2000">
              <a:ea typeface="Calibri"/>
              <a:cs typeface="Calibri"/>
            </a:endParaRPr>
          </a:p>
          <a:p>
            <a:r>
              <a:rPr lang="en-US" sz="2000" dirty="0"/>
              <a:t>⦁ Gradient Boosting Regressor</a:t>
            </a:r>
            <a:endParaRPr lang="en-US" sz="2000" dirty="0">
              <a:ea typeface="Calibri"/>
              <a:cs typeface="Calibri"/>
            </a:endParaRPr>
          </a:p>
          <a:p>
            <a:r>
              <a:rPr lang="en-US" sz="2000" dirty="0"/>
              <a:t>⦁ Decision Tree Regressor</a:t>
            </a:r>
            <a:endParaRPr lang="en-US" sz="2000">
              <a:ea typeface="Calibri"/>
              <a:cs typeface="Calibri"/>
            </a:endParaRPr>
          </a:p>
          <a:p>
            <a:r>
              <a:rPr lang="en-US" sz="2000" dirty="0"/>
              <a:t>⦁ KNN</a:t>
            </a:r>
            <a:endParaRPr lang="en-US" sz="2000">
              <a:ea typeface="Calibri"/>
              <a:cs typeface="Calibri"/>
            </a:endParaRPr>
          </a:p>
          <a:p>
            <a:r>
              <a:rPr lang="en-US" sz="2000" dirty="0"/>
              <a:t>⦁ Bagging Regressor</a:t>
            </a:r>
            <a:endParaRPr lang="en-US" sz="2000" dirty="0">
              <a:ea typeface="Calibri"/>
              <a:cs typeface="Calibri"/>
            </a:endParaRPr>
          </a:p>
          <a:p>
            <a:endParaRPr lang="en-US"/>
          </a:p>
        </p:txBody>
      </p:sp>
    </p:spTree>
    <p:extLst>
      <p:ext uri="{BB962C8B-B14F-4D97-AF65-F5344CB8AC3E}">
        <p14:creationId xmlns:p14="http://schemas.microsoft.com/office/powerpoint/2010/main" val="243273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4B966B29-3ECE-3282-5BE9-1CF09FD1C151}"/>
              </a:ext>
            </a:extLst>
          </p:cNvPr>
          <p:cNvPicPr>
            <a:picLocks noGrp="1" noChangeAspect="1"/>
          </p:cNvPicPr>
          <p:nvPr>
            <p:ph idx="1"/>
          </p:nvPr>
        </p:nvPicPr>
        <p:blipFill>
          <a:blip r:embed="rId2"/>
          <a:stretch>
            <a:fillRect/>
          </a:stretch>
        </p:blipFill>
        <p:spPr>
          <a:xfrm>
            <a:off x="606804" y="654261"/>
            <a:ext cx="11238240" cy="5726501"/>
          </a:xfrm>
        </p:spPr>
      </p:pic>
    </p:spTree>
    <p:extLst>
      <p:ext uri="{BB962C8B-B14F-4D97-AF65-F5344CB8AC3E}">
        <p14:creationId xmlns:p14="http://schemas.microsoft.com/office/powerpoint/2010/main" val="215448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ext&#10;&#10;Description automatically generated">
            <a:extLst>
              <a:ext uri="{FF2B5EF4-FFF2-40B4-BE49-F238E27FC236}">
                <a16:creationId xmlns:a16="http://schemas.microsoft.com/office/drawing/2014/main" id="{A940CD60-B9F5-C254-AF29-D012D59C0635}"/>
              </a:ext>
            </a:extLst>
          </p:cNvPr>
          <p:cNvPicPr>
            <a:picLocks noChangeAspect="1"/>
          </p:cNvPicPr>
          <p:nvPr/>
        </p:nvPicPr>
        <p:blipFill>
          <a:blip r:embed="rId2"/>
          <a:stretch>
            <a:fillRect/>
          </a:stretch>
        </p:blipFill>
        <p:spPr>
          <a:xfrm>
            <a:off x="1130062" y="562366"/>
            <a:ext cx="9989387" cy="5747645"/>
          </a:xfrm>
          <a:prstGeom prst="rect">
            <a:avLst/>
          </a:prstGeom>
        </p:spPr>
      </p:pic>
    </p:spTree>
    <p:extLst>
      <p:ext uri="{BB962C8B-B14F-4D97-AF65-F5344CB8AC3E}">
        <p14:creationId xmlns:p14="http://schemas.microsoft.com/office/powerpoint/2010/main" val="335934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etter&#10;&#10;Description automatically generated">
            <a:extLst>
              <a:ext uri="{FF2B5EF4-FFF2-40B4-BE49-F238E27FC236}">
                <a16:creationId xmlns:a16="http://schemas.microsoft.com/office/drawing/2014/main" id="{2B7AAB4B-765D-12EC-B6C3-B6B1D70F323B}"/>
              </a:ext>
            </a:extLst>
          </p:cNvPr>
          <p:cNvPicPr>
            <a:picLocks noChangeAspect="1"/>
          </p:cNvPicPr>
          <p:nvPr/>
        </p:nvPicPr>
        <p:blipFill>
          <a:blip r:embed="rId2"/>
          <a:stretch>
            <a:fillRect/>
          </a:stretch>
        </p:blipFill>
        <p:spPr>
          <a:xfrm>
            <a:off x="914400" y="516546"/>
            <a:ext cx="10981426" cy="5652380"/>
          </a:xfrm>
          <a:prstGeom prst="rect">
            <a:avLst/>
          </a:prstGeom>
        </p:spPr>
      </p:pic>
    </p:spTree>
    <p:extLst>
      <p:ext uri="{BB962C8B-B14F-4D97-AF65-F5344CB8AC3E}">
        <p14:creationId xmlns:p14="http://schemas.microsoft.com/office/powerpoint/2010/main" val="414793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629993"/>
          </a:xfrm>
        </p:spPr>
        <p:txBody>
          <a:bodyPr/>
          <a:lstStyle/>
          <a:p>
            <a:pPr algn="l"/>
            <a:r>
              <a:rPr lang="en-IN" b="1" dirty="0">
                <a:solidFill>
                  <a:srgbClr val="002060"/>
                </a:solidFill>
              </a:rPr>
              <a:t>Overview:</a:t>
            </a:r>
          </a:p>
        </p:txBody>
      </p:sp>
      <p:sp>
        <p:nvSpPr>
          <p:cNvPr id="4" name="Text Placeholder 3"/>
          <p:cNvSpPr>
            <a:spLocks noGrp="1"/>
          </p:cNvSpPr>
          <p:nvPr>
            <p:ph type="body" sz="half" idx="2"/>
          </p:nvPr>
        </p:nvSpPr>
        <p:spPr>
          <a:xfrm>
            <a:off x="1482724" y="2537138"/>
            <a:ext cx="5858234" cy="2743200"/>
          </a:xfrm>
        </p:spPr>
        <p:txBody>
          <a:bodyPr>
            <a:normAutofit fontScale="85000" lnSpcReduction="10000"/>
          </a:bodyPr>
          <a:lstStyle/>
          <a:p>
            <a:pPr algn="l"/>
            <a:r>
              <a:rPr lang="en-US" sz="2400" dirty="0">
                <a:solidFill>
                  <a:schemeClr val="tx2"/>
                </a:solidFill>
                <a:latin typeface="Century" panose="02040604050505020304" pitchFamily="18" charset="0"/>
              </a:rPr>
              <a:t>In this particular presentation we will be focusing on:</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How to analyze the dataset of Flight Price Prediction.</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What are the EDA steps in cleaning the dataset.</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Overall analysis on the problem.</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Model building from cleaned dataset.</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Predicting Flight Price for saved best model.</a:t>
            </a:r>
          </a:p>
          <a:p>
            <a:pPr algn="l"/>
            <a:endParaRPr lang="en-IN" dirty="0"/>
          </a:p>
        </p:txBody>
      </p:sp>
      <p:pic>
        <p:nvPicPr>
          <p:cNvPr id="7" name="Picture 7">
            <a:extLst>
              <a:ext uri="{FF2B5EF4-FFF2-40B4-BE49-F238E27FC236}">
                <a16:creationId xmlns:a16="http://schemas.microsoft.com/office/drawing/2014/main" id="{9938689F-073A-0F1B-4A40-5E0C669493B9}"/>
              </a:ext>
            </a:extLst>
          </p:cNvPr>
          <p:cNvPicPr>
            <a:picLocks noGrp="1" noChangeAspect="1"/>
          </p:cNvPicPr>
          <p:nvPr>
            <p:ph type="pic" idx="1"/>
          </p:nvPr>
        </p:nvPicPr>
        <p:blipFill rotWithShape="1">
          <a:blip r:embed="rId2"/>
          <a:srcRect t="10520" b="10520"/>
          <a:stretch/>
        </p:blipFill>
        <p:spPr/>
      </p:pic>
      <p:pic>
        <p:nvPicPr>
          <p:cNvPr id="8" name="Picture 8" descr="A picture containing plane, outdoor, airplane, sky&#10;&#10;Description automatically generated">
            <a:extLst>
              <a:ext uri="{FF2B5EF4-FFF2-40B4-BE49-F238E27FC236}">
                <a16:creationId xmlns:a16="http://schemas.microsoft.com/office/drawing/2014/main" id="{44504A37-5FA8-1EC7-DD5D-1DDA778ADEA9}"/>
              </a:ext>
            </a:extLst>
          </p:cNvPr>
          <p:cNvPicPr>
            <a:picLocks noChangeAspect="1"/>
          </p:cNvPicPr>
          <p:nvPr/>
        </p:nvPicPr>
        <p:blipFill>
          <a:blip r:embed="rId3"/>
          <a:stretch>
            <a:fillRect/>
          </a:stretch>
        </p:blipFill>
        <p:spPr>
          <a:xfrm>
            <a:off x="7211684" y="633698"/>
            <a:ext cx="4137803" cy="5403700"/>
          </a:xfrm>
          <a:prstGeom prst="rect">
            <a:avLst/>
          </a:prstGeom>
        </p:spPr>
      </p:pic>
    </p:spTree>
    <p:extLst>
      <p:ext uri="{BB962C8B-B14F-4D97-AF65-F5344CB8AC3E}">
        <p14:creationId xmlns:p14="http://schemas.microsoft.com/office/powerpoint/2010/main" val="320386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25BA3DC-BCCC-D6A5-2EE8-E9517C986E57}"/>
              </a:ext>
            </a:extLst>
          </p:cNvPr>
          <p:cNvPicPr>
            <a:picLocks noChangeAspect="1"/>
          </p:cNvPicPr>
          <p:nvPr/>
        </p:nvPicPr>
        <p:blipFill>
          <a:blip r:embed="rId2"/>
          <a:stretch>
            <a:fillRect/>
          </a:stretch>
        </p:blipFill>
        <p:spPr>
          <a:xfrm>
            <a:off x="612476" y="583569"/>
            <a:ext cx="10219425" cy="5633352"/>
          </a:xfrm>
          <a:prstGeom prst="rect">
            <a:avLst/>
          </a:prstGeom>
        </p:spPr>
      </p:pic>
    </p:spTree>
    <p:extLst>
      <p:ext uri="{BB962C8B-B14F-4D97-AF65-F5344CB8AC3E}">
        <p14:creationId xmlns:p14="http://schemas.microsoft.com/office/powerpoint/2010/main" val="42947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B18-8339-ED7A-2615-DFCEFE14D166}"/>
              </a:ext>
            </a:extLst>
          </p:cNvPr>
          <p:cNvSpPr>
            <a:spLocks noGrp="1"/>
          </p:cNvSpPr>
          <p:nvPr>
            <p:ph type="title"/>
          </p:nvPr>
        </p:nvSpPr>
        <p:spPr/>
        <p:txBody>
          <a:bodyPr/>
          <a:lstStyle/>
          <a:p>
            <a:endParaRPr lang="en-US"/>
          </a:p>
        </p:txBody>
      </p:sp>
      <p:pic>
        <p:nvPicPr>
          <p:cNvPr id="3" name="Picture 3" descr="Graphical user interface, text&#10;&#10;Description automatically generated">
            <a:extLst>
              <a:ext uri="{FF2B5EF4-FFF2-40B4-BE49-F238E27FC236}">
                <a16:creationId xmlns:a16="http://schemas.microsoft.com/office/drawing/2014/main" id="{A79E7957-224D-F97C-B437-DD36C4BE4708}"/>
              </a:ext>
            </a:extLst>
          </p:cNvPr>
          <p:cNvPicPr>
            <a:picLocks noChangeAspect="1"/>
          </p:cNvPicPr>
          <p:nvPr/>
        </p:nvPicPr>
        <p:blipFill>
          <a:blip r:embed="rId2"/>
          <a:stretch>
            <a:fillRect/>
          </a:stretch>
        </p:blipFill>
        <p:spPr>
          <a:xfrm>
            <a:off x="713117" y="363263"/>
            <a:ext cx="9975011" cy="5628266"/>
          </a:xfrm>
          <a:prstGeom prst="rect">
            <a:avLst/>
          </a:prstGeom>
        </p:spPr>
      </p:pic>
    </p:spTree>
    <p:extLst>
      <p:ext uri="{BB962C8B-B14F-4D97-AF65-F5344CB8AC3E}">
        <p14:creationId xmlns:p14="http://schemas.microsoft.com/office/powerpoint/2010/main" val="391794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B052-D195-857F-1620-B4EB56A6635F}"/>
              </a:ext>
            </a:extLst>
          </p:cNvPr>
          <p:cNvSpPr>
            <a:spLocks noGrp="1"/>
          </p:cNvSpPr>
          <p:nvPr>
            <p:ph type="title"/>
          </p:nvPr>
        </p:nvSpPr>
        <p:spPr/>
        <p:txBody>
          <a:bodyPr/>
          <a:lstStyle/>
          <a:p>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5F5BBA75-DC9A-4F4A-1131-760DFCCFF852}"/>
              </a:ext>
            </a:extLst>
          </p:cNvPr>
          <p:cNvPicPr>
            <a:picLocks noChangeAspect="1"/>
          </p:cNvPicPr>
          <p:nvPr/>
        </p:nvPicPr>
        <p:blipFill>
          <a:blip r:embed="rId2"/>
          <a:stretch>
            <a:fillRect/>
          </a:stretch>
        </p:blipFill>
        <p:spPr>
          <a:xfrm>
            <a:off x="641231" y="279310"/>
            <a:ext cx="10722632" cy="5954323"/>
          </a:xfrm>
          <a:prstGeom prst="rect">
            <a:avLst/>
          </a:prstGeom>
        </p:spPr>
      </p:pic>
    </p:spTree>
    <p:extLst>
      <p:ext uri="{BB962C8B-B14F-4D97-AF65-F5344CB8AC3E}">
        <p14:creationId xmlns:p14="http://schemas.microsoft.com/office/powerpoint/2010/main" val="1014476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032D4DA5-9F90-4ACD-0FA8-E10648A6627F}"/>
              </a:ext>
            </a:extLst>
          </p:cNvPr>
          <p:cNvPicPr>
            <a:picLocks noChangeAspect="1"/>
          </p:cNvPicPr>
          <p:nvPr/>
        </p:nvPicPr>
        <p:blipFill>
          <a:blip r:embed="rId2"/>
          <a:stretch>
            <a:fillRect/>
          </a:stretch>
        </p:blipFill>
        <p:spPr>
          <a:xfrm>
            <a:off x="411193" y="1018319"/>
            <a:ext cx="11254595" cy="5382080"/>
          </a:xfrm>
          <a:prstGeom prst="rect">
            <a:avLst/>
          </a:prstGeom>
        </p:spPr>
      </p:pic>
      <p:sp>
        <p:nvSpPr>
          <p:cNvPr id="4" name="TextBox 3">
            <a:extLst>
              <a:ext uri="{FF2B5EF4-FFF2-40B4-BE49-F238E27FC236}">
                <a16:creationId xmlns:a16="http://schemas.microsoft.com/office/drawing/2014/main" id="{84541663-EE8B-547D-C99B-10FE72985A66}"/>
              </a:ext>
            </a:extLst>
          </p:cNvPr>
          <p:cNvSpPr txBox="1"/>
          <p:nvPr/>
        </p:nvSpPr>
        <p:spPr>
          <a:xfrm>
            <a:off x="3042249" y="294875"/>
            <a:ext cx="6610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Cross Validation score of different model:</a:t>
            </a:r>
          </a:p>
        </p:txBody>
      </p:sp>
    </p:spTree>
    <p:extLst>
      <p:ext uri="{BB962C8B-B14F-4D97-AF65-F5344CB8AC3E}">
        <p14:creationId xmlns:p14="http://schemas.microsoft.com/office/powerpoint/2010/main" val="247432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FE8BD-9874-58DC-0610-12EE12248084}"/>
              </a:ext>
            </a:extLst>
          </p:cNvPr>
          <p:cNvSpPr txBox="1"/>
          <p:nvPr/>
        </p:nvSpPr>
        <p:spPr>
          <a:xfrm>
            <a:off x="3559834" y="194234"/>
            <a:ext cx="717142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Hyper Parameter Tunning:</a:t>
            </a:r>
          </a:p>
          <a:p>
            <a:endParaRPr lang="en-US"/>
          </a:p>
        </p:txBody>
      </p:sp>
      <p:pic>
        <p:nvPicPr>
          <p:cNvPr id="4" name="Picture 4" descr="Text&#10;&#10;Description automatically generated">
            <a:extLst>
              <a:ext uri="{FF2B5EF4-FFF2-40B4-BE49-F238E27FC236}">
                <a16:creationId xmlns:a16="http://schemas.microsoft.com/office/drawing/2014/main" id="{235ABE47-8229-A3A6-0113-583F24926426}"/>
              </a:ext>
            </a:extLst>
          </p:cNvPr>
          <p:cNvPicPr>
            <a:picLocks noChangeAspect="1"/>
          </p:cNvPicPr>
          <p:nvPr/>
        </p:nvPicPr>
        <p:blipFill>
          <a:blip r:embed="rId2"/>
          <a:stretch>
            <a:fillRect/>
          </a:stretch>
        </p:blipFill>
        <p:spPr>
          <a:xfrm>
            <a:off x="1388853" y="936327"/>
            <a:ext cx="7933426" cy="5488553"/>
          </a:xfrm>
          <a:prstGeom prst="rect">
            <a:avLst/>
          </a:prstGeom>
        </p:spPr>
      </p:pic>
    </p:spTree>
    <p:extLst>
      <p:ext uri="{BB962C8B-B14F-4D97-AF65-F5344CB8AC3E}">
        <p14:creationId xmlns:p14="http://schemas.microsoft.com/office/powerpoint/2010/main" val="2227999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 letter&#10;&#10;Description automatically generated">
            <a:extLst>
              <a:ext uri="{FF2B5EF4-FFF2-40B4-BE49-F238E27FC236}">
                <a16:creationId xmlns:a16="http://schemas.microsoft.com/office/drawing/2014/main" id="{4B51CE3D-55C5-4A96-D1FF-96662C95AC00}"/>
              </a:ext>
            </a:extLst>
          </p:cNvPr>
          <p:cNvPicPr>
            <a:picLocks noChangeAspect="1"/>
          </p:cNvPicPr>
          <p:nvPr/>
        </p:nvPicPr>
        <p:blipFill>
          <a:blip r:embed="rId2"/>
          <a:stretch>
            <a:fillRect/>
          </a:stretch>
        </p:blipFill>
        <p:spPr>
          <a:xfrm>
            <a:off x="1144438" y="1241006"/>
            <a:ext cx="8839199" cy="5598062"/>
          </a:xfrm>
          <a:prstGeom prst="rect">
            <a:avLst/>
          </a:prstGeom>
        </p:spPr>
      </p:pic>
      <p:sp>
        <p:nvSpPr>
          <p:cNvPr id="4" name="TextBox 3">
            <a:extLst>
              <a:ext uri="{FF2B5EF4-FFF2-40B4-BE49-F238E27FC236}">
                <a16:creationId xmlns:a16="http://schemas.microsoft.com/office/drawing/2014/main" id="{790126DC-FBA3-4E1E-DE54-51F1F77802ED}"/>
              </a:ext>
            </a:extLst>
          </p:cNvPr>
          <p:cNvSpPr txBox="1"/>
          <p:nvPr/>
        </p:nvSpPr>
        <p:spPr>
          <a:xfrm>
            <a:off x="4724400" y="296174"/>
            <a:ext cx="36202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Best_model</a:t>
            </a:r>
            <a:r>
              <a:rPr lang="en-US" sz="2400" dirty="0"/>
              <a:t>:</a:t>
            </a:r>
            <a:endParaRPr lang="en-US" sz="2400" dirty="0" err="1">
              <a:ea typeface="Calibri"/>
              <a:cs typeface="Calibri"/>
            </a:endParaRPr>
          </a:p>
        </p:txBody>
      </p:sp>
    </p:spTree>
    <p:extLst>
      <p:ext uri="{BB962C8B-B14F-4D97-AF65-F5344CB8AC3E}">
        <p14:creationId xmlns:p14="http://schemas.microsoft.com/office/powerpoint/2010/main" val="1918474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26EEB9CA-D0BA-BC48-E523-5F3095ABB270}"/>
              </a:ext>
            </a:extLst>
          </p:cNvPr>
          <p:cNvPicPr>
            <a:picLocks noChangeAspect="1"/>
          </p:cNvPicPr>
          <p:nvPr/>
        </p:nvPicPr>
        <p:blipFill>
          <a:blip r:embed="rId2"/>
          <a:stretch>
            <a:fillRect/>
          </a:stretch>
        </p:blipFill>
        <p:spPr>
          <a:xfrm>
            <a:off x="1201948" y="1149042"/>
            <a:ext cx="9227387" cy="4962483"/>
          </a:xfrm>
          <a:prstGeom prst="rect">
            <a:avLst/>
          </a:prstGeom>
        </p:spPr>
      </p:pic>
    </p:spTree>
    <p:extLst>
      <p:ext uri="{BB962C8B-B14F-4D97-AF65-F5344CB8AC3E}">
        <p14:creationId xmlns:p14="http://schemas.microsoft.com/office/powerpoint/2010/main" val="17479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B5471-6246-0BF4-89AD-D9A6E17530C3}"/>
              </a:ext>
            </a:extLst>
          </p:cNvPr>
          <p:cNvSpPr txBox="1"/>
          <p:nvPr/>
        </p:nvSpPr>
        <p:spPr>
          <a:xfrm>
            <a:off x="3847381" y="209910"/>
            <a:ext cx="69701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Plotting Actual vs Predicted:</a:t>
            </a:r>
          </a:p>
        </p:txBody>
      </p:sp>
      <p:pic>
        <p:nvPicPr>
          <p:cNvPr id="6" name="Picture 6" descr="Chart, scatter chart&#10;&#10;Description automatically generated">
            <a:extLst>
              <a:ext uri="{FF2B5EF4-FFF2-40B4-BE49-F238E27FC236}">
                <a16:creationId xmlns:a16="http://schemas.microsoft.com/office/drawing/2014/main" id="{76E6E379-F638-95BE-AFBB-EAC3BB86BE14}"/>
              </a:ext>
            </a:extLst>
          </p:cNvPr>
          <p:cNvPicPr>
            <a:picLocks noChangeAspect="1"/>
          </p:cNvPicPr>
          <p:nvPr/>
        </p:nvPicPr>
        <p:blipFill>
          <a:blip r:embed="rId2"/>
          <a:stretch>
            <a:fillRect/>
          </a:stretch>
        </p:blipFill>
        <p:spPr>
          <a:xfrm>
            <a:off x="1647646" y="1040942"/>
            <a:ext cx="9155500" cy="5207436"/>
          </a:xfrm>
          <a:prstGeom prst="rect">
            <a:avLst/>
          </a:prstGeom>
        </p:spPr>
      </p:pic>
    </p:spTree>
    <p:extLst>
      <p:ext uri="{BB962C8B-B14F-4D97-AF65-F5344CB8AC3E}">
        <p14:creationId xmlns:p14="http://schemas.microsoft.com/office/powerpoint/2010/main" val="3457340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97973" y="1698162"/>
            <a:ext cx="9190737" cy="3046988"/>
          </a:xfrm>
          <a:prstGeom prst="rect">
            <a:avLst/>
          </a:prstGeom>
        </p:spPr>
        <p:txBody>
          <a:bodyPr wrap="square" lIns="91440" tIns="45720" rIns="91440" bIns="45720" anchor="t">
            <a:spAutoFit/>
          </a:bodyPr>
          <a:lstStyle/>
          <a:p>
            <a:r>
              <a:rPr lang="en-IN" sz="2400" dirty="0"/>
              <a:t>Using the </a:t>
            </a:r>
            <a:r>
              <a:rPr lang="en-IN" sz="2400" dirty="0" err="1"/>
              <a:t>sklearn.metrics</a:t>
            </a:r>
            <a:r>
              <a:rPr lang="en-IN" sz="2400" dirty="0"/>
              <a:t> I have calculated Adjusted R2 squared ,Mean Absolute Error (MAE),Mean Squared Error (MSE),Root Mean Squared Error (RMSE)  </a:t>
            </a:r>
            <a:endParaRPr lang="en-IN" sz="2400">
              <a:ea typeface="Calibri"/>
              <a:cs typeface="Calibri"/>
            </a:endParaRPr>
          </a:p>
          <a:p>
            <a:r>
              <a:rPr lang="en-IN" sz="2400" dirty="0"/>
              <a:t>Using Hyper-parameter : model parameters are estimated from data automatically and model hyper-parameters are set manually and are used in processes to help estimate model and Grid search is a basic method for hyper-parameter tuning. It performs an exhaustive search on the hyper-parameter set specified by users.</a:t>
            </a:r>
            <a:endParaRPr lang="en-IN" sz="2400" dirty="0">
              <a:ea typeface="Calibri"/>
              <a:cs typeface="Calibri"/>
            </a:endParaRPr>
          </a:p>
        </p:txBody>
      </p:sp>
    </p:spTree>
    <p:extLst>
      <p:ext uri="{BB962C8B-B14F-4D97-AF65-F5344CB8AC3E}">
        <p14:creationId xmlns:p14="http://schemas.microsoft.com/office/powerpoint/2010/main" val="252642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6938"/>
          </a:xfrm>
        </p:spPr>
        <p:txBody>
          <a:bodyPr>
            <a:normAutofit/>
          </a:bodyPr>
          <a:lstStyle/>
          <a:p>
            <a:pPr algn="l"/>
            <a:r>
              <a:rPr lang="en-IN" sz="3200" b="1">
                <a:solidFill>
                  <a:srgbClr val="002060"/>
                </a:solidFill>
              </a:rPr>
              <a:t>Observations:</a:t>
            </a:r>
            <a:endParaRPr lang="en-IN" sz="3200" b="1" dirty="0">
              <a:solidFill>
                <a:srgbClr val="002060"/>
              </a:solidFill>
            </a:endParaRPr>
          </a:p>
        </p:txBody>
      </p:sp>
      <p:sp>
        <p:nvSpPr>
          <p:cNvPr id="9" name="TextBox 8">
            <a:extLst>
              <a:ext uri="{FF2B5EF4-FFF2-40B4-BE49-F238E27FC236}">
                <a16:creationId xmlns:a16="http://schemas.microsoft.com/office/drawing/2014/main" id="{E037D102-0FD6-00CF-8210-DF08CECA7BC7}"/>
              </a:ext>
            </a:extLst>
          </p:cNvPr>
          <p:cNvSpPr txBox="1"/>
          <p:nvPr/>
        </p:nvSpPr>
        <p:spPr>
          <a:xfrm>
            <a:off x="1259457" y="3200400"/>
            <a:ext cx="95436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We have to use multiple models while building model using dataset as to get the best model out of it.</a:t>
            </a:r>
          </a:p>
          <a:p>
            <a:r>
              <a:rPr lang="en-US"/>
              <a:t>⦁ And we have to use multiple metrics like mse, mae, rmse and r2_score which will help us to decide the best model.</a:t>
            </a:r>
          </a:p>
          <a:p>
            <a:r>
              <a:rPr lang="en-US"/>
              <a:t>⦁ I found ExtraTreesRegressor as the best model with 91.50% r2_score. Also I have improved the accuracy of the best model by running hyper parameter tunning.</a:t>
            </a:r>
          </a:p>
          <a:p>
            <a:r>
              <a:rPr lang="en-US"/>
              <a:t>⦁ At last I have predicted the used flight price using saved model. It was good!! that I was able to get the predictions near to actual values</a:t>
            </a:r>
          </a:p>
        </p:txBody>
      </p:sp>
    </p:spTree>
    <p:extLst>
      <p:ext uri="{BB962C8B-B14F-4D97-AF65-F5344CB8AC3E}">
        <p14:creationId xmlns:p14="http://schemas.microsoft.com/office/powerpoint/2010/main" val="106734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21028"/>
          </a:xfrm>
        </p:spPr>
        <p:txBody>
          <a:bodyPr/>
          <a:lstStyle/>
          <a:p>
            <a:pPr algn="l"/>
            <a:r>
              <a:rPr lang="en-US" b="1" dirty="0">
                <a:solidFill>
                  <a:srgbClr val="002060"/>
                </a:solidFill>
              </a:rPr>
              <a:t>Understanding Problem statement</a:t>
            </a:r>
            <a:endParaRPr lang="en-IN" b="1" dirty="0">
              <a:solidFill>
                <a:srgbClr val="002060"/>
              </a:solidFill>
            </a:endParaRPr>
          </a:p>
        </p:txBody>
      </p:sp>
      <p:sp>
        <p:nvSpPr>
          <p:cNvPr id="7" name="Content Placeholder 6"/>
          <p:cNvSpPr>
            <a:spLocks noGrp="1"/>
          </p:cNvSpPr>
          <p:nvPr>
            <p:ph idx="1"/>
          </p:nvPr>
        </p:nvSpPr>
        <p:spPr>
          <a:xfrm>
            <a:off x="1484310" y="1970468"/>
            <a:ext cx="10018713" cy="4159876"/>
          </a:xfrm>
        </p:spPr>
        <p:txBody>
          <a:bodyPr>
            <a:normAutofit fontScale="92500"/>
          </a:bodyPr>
          <a:lstStyle/>
          <a:p>
            <a:pPr>
              <a:buFont typeface="Wingdings" panose="05000000000000000000" pitchFamily="2" charset="2"/>
              <a:buChar char="ü"/>
            </a:pPr>
            <a:r>
              <a:rPr lang="en-US" dirty="0">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dirty="0">
                <a:latin typeface="Calibri" panose="020F0502020204030204" pitchFamily="34" charset="0"/>
                <a:cs typeface="Calibri" panose="020F0502020204030204" pitchFamily="34" charset="0"/>
              </a:rPr>
              <a:t>1. Time of purchase patterns (making sure last-minute purchases are expensive) </a:t>
            </a:r>
          </a:p>
          <a:p>
            <a:pPr marL="0" indent="0">
              <a:buNone/>
            </a:pPr>
            <a:r>
              <a:rPr lang="en-US" dirty="0">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inventory for those expensive last-minute expensive purchases) </a:t>
            </a:r>
          </a:p>
          <a:p>
            <a:pPr marL="0" indent="0">
              <a:buNone/>
            </a:pPr>
            <a:r>
              <a:rPr lang="en-US" dirty="0">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a:t>
            </a:r>
          </a:p>
          <a:p>
            <a:pPr marL="0" indent="0">
              <a:buNone/>
            </a:pPr>
            <a:endParaRPr lang="en-IN" dirty="0"/>
          </a:p>
        </p:txBody>
      </p:sp>
    </p:spTree>
    <p:extLst>
      <p:ext uri="{BB962C8B-B14F-4D97-AF65-F5344CB8AC3E}">
        <p14:creationId xmlns:p14="http://schemas.microsoft.com/office/powerpoint/2010/main" val="693742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descr="A picture containing text, stationary, envelope&#10;&#10;Description automatically generated">
            <a:extLst>
              <a:ext uri="{FF2B5EF4-FFF2-40B4-BE49-F238E27FC236}">
                <a16:creationId xmlns:a16="http://schemas.microsoft.com/office/drawing/2014/main" id="{EA96E6E6-D995-62BD-F0D8-AD00A7C02A1A}"/>
              </a:ext>
            </a:extLst>
          </p:cNvPr>
          <p:cNvPicPr>
            <a:picLocks noChangeAspect="1"/>
          </p:cNvPicPr>
          <p:nvPr/>
        </p:nvPicPr>
        <p:blipFill>
          <a:blip r:embed="rId2"/>
          <a:stretch>
            <a:fillRect/>
          </a:stretch>
        </p:blipFill>
        <p:spPr>
          <a:xfrm>
            <a:off x="540589" y="199846"/>
            <a:ext cx="11470256" cy="6314535"/>
          </a:xfrm>
          <a:prstGeom prst="rect">
            <a:avLst/>
          </a:prstGeom>
        </p:spPr>
      </p:pic>
    </p:spTree>
    <p:extLst>
      <p:ext uri="{BB962C8B-B14F-4D97-AF65-F5344CB8AC3E}">
        <p14:creationId xmlns:p14="http://schemas.microsoft.com/office/powerpoint/2010/main" val="89562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2060"/>
                </a:solidFill>
              </a:rPr>
              <a:t>Problem Understanding:</a:t>
            </a:r>
          </a:p>
        </p:txBody>
      </p:sp>
      <p:sp>
        <p:nvSpPr>
          <p:cNvPr id="4" name="Text Placeholder 3"/>
          <p:cNvSpPr>
            <a:spLocks noGrp="1"/>
          </p:cNvSpPr>
          <p:nvPr>
            <p:ph sz="half" idx="1"/>
          </p:nvPr>
        </p:nvSpPr>
        <p:spPr>
          <a:xfrm>
            <a:off x="1484312" y="1750312"/>
            <a:ext cx="4980881" cy="4289879"/>
          </a:xfrm>
        </p:spPr>
        <p:txBody>
          <a:bodyPr vert="horz" lIns="91440" tIns="45720" rIns="91440" bIns="45720" rtlCol="0" anchor="t">
            <a:normAutofit fontScale="85000" lnSpcReduction="10000"/>
          </a:bodyPr>
          <a:lstStyle/>
          <a:p>
            <a:pPr algn="just">
              <a:lnSpc>
                <a:spcPct val="107000"/>
              </a:lnSpc>
              <a:spcAft>
                <a:spcPts val="800"/>
              </a:spcAft>
              <a:buFont typeface="Wingdings" panose="05000000000000000000" pitchFamily="2" charset="2"/>
              <a:buChar char="ü"/>
            </a:pPr>
            <a:r>
              <a:rPr lang="en-IN" sz="2000" dirty="0">
                <a:latin typeface="Calibri"/>
                <a:ea typeface="Calibri"/>
                <a:cs typeface="Calibri"/>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2000" dirty="0">
              <a:latin typeface="Calibri" panose="020F0502020204030204" pitchFamily="34" charset="0"/>
              <a:ea typeface="Calibri"/>
              <a:cs typeface="Calibri" panose="020F0502020204030204" pitchFamily="34" charset="0"/>
            </a:endParaRPr>
          </a:p>
          <a:p>
            <a:pPr algn="just">
              <a:lnSpc>
                <a:spcPct val="107000"/>
              </a:lnSpc>
              <a:spcAft>
                <a:spcPts val="800"/>
              </a:spcAft>
              <a:buFont typeface="Wingdings" panose="05000000000000000000" pitchFamily="2" charset="2"/>
              <a:buChar char="ü"/>
            </a:pPr>
            <a:r>
              <a:rPr lang="en-IN" sz="2000" dirty="0">
                <a:latin typeface="Calibri"/>
                <a:ea typeface="Calibri"/>
                <a:cs typeface="Calibri"/>
              </a:rPr>
              <a:t>But now the question is how to know proper Flight price, for that I have built a Machine learning model which can predict the Flight price. Using various features like Airline, Source, Destination, Arrival time, Departure time, Stops, Travelling date and the Price for the same travel. So using all these previously known information and analysing the data I have achieved a good model, good accuracy.</a:t>
            </a:r>
          </a:p>
          <a:p>
            <a:endParaRPr lang="en-IN" dirty="0"/>
          </a:p>
        </p:txBody>
      </p:sp>
      <p:pic>
        <p:nvPicPr>
          <p:cNvPr id="6" name="Picture 7" descr="A picture containing outdoor, sky, plane, airplane&#10;&#10;Description automatically generated">
            <a:extLst>
              <a:ext uri="{FF2B5EF4-FFF2-40B4-BE49-F238E27FC236}">
                <a16:creationId xmlns:a16="http://schemas.microsoft.com/office/drawing/2014/main" id="{C243BEF3-AE54-D6D7-6145-FB8A0A00E165}"/>
              </a:ext>
            </a:extLst>
          </p:cNvPr>
          <p:cNvPicPr>
            <a:picLocks noGrp="1" noChangeAspect="1"/>
          </p:cNvPicPr>
          <p:nvPr>
            <p:ph sz="half" idx="2"/>
          </p:nvPr>
        </p:nvPicPr>
        <p:blipFill>
          <a:blip r:embed="rId2"/>
          <a:stretch>
            <a:fillRect/>
          </a:stretch>
        </p:blipFill>
        <p:spPr>
          <a:xfrm>
            <a:off x="7286625" y="1240931"/>
            <a:ext cx="4074183" cy="4945631"/>
          </a:xfrm>
        </p:spPr>
      </p:pic>
    </p:spTree>
    <p:extLst>
      <p:ext uri="{BB962C8B-B14F-4D97-AF65-F5344CB8AC3E}">
        <p14:creationId xmlns:p14="http://schemas.microsoft.com/office/powerpoint/2010/main" val="147691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33907"/>
          </a:xfrm>
        </p:spPr>
        <p:txBody>
          <a:bodyPr/>
          <a:lstStyle/>
          <a:p>
            <a:pPr algn="l"/>
            <a:r>
              <a:rPr lang="en-IN" b="1" dirty="0">
                <a:solidFill>
                  <a:srgbClr val="002060"/>
                </a:solidFill>
              </a:rPr>
              <a:t>Flight Price Prediction:</a:t>
            </a:r>
          </a:p>
        </p:txBody>
      </p:sp>
      <p:sp>
        <p:nvSpPr>
          <p:cNvPr id="3" name="Content Placeholder 2"/>
          <p:cNvSpPr>
            <a:spLocks noGrp="1"/>
          </p:cNvSpPr>
          <p:nvPr>
            <p:ph sz="half" idx="1"/>
          </p:nvPr>
        </p:nvSpPr>
        <p:spPr>
          <a:xfrm>
            <a:off x="1484312" y="1722773"/>
            <a:ext cx="4895055" cy="4686653"/>
          </a:xfrm>
        </p:spPr>
        <p:txBody>
          <a:bodyPr>
            <a:normAutofit fontScale="77500" lnSpcReduction="20000"/>
          </a:bodyPr>
          <a:lstStyle/>
          <a:p>
            <a:endParaRPr lang="en-US" dirty="0"/>
          </a:p>
          <a:p>
            <a:pPr algn="just"/>
            <a:r>
              <a:rPr lang="en-US" dirty="0">
                <a:solidFill>
                  <a:srgbClr val="222222"/>
                </a:solidFill>
                <a:latin typeface="Calibri" panose="020F0502020204030204" pitchFamily="34" charset="0"/>
                <a:cs typeface="Calibri" panose="020F0502020204030204" pitchFamily="34" charset="0"/>
              </a:rPr>
              <a:t>The number of people using flights has increased significantly. It is difficult for airlines to maintain prices since prices change dynamically due to different conditions. That’s why we will try to use machine learning to solve this problem. </a:t>
            </a:r>
          </a:p>
          <a:p>
            <a:pPr algn="just"/>
            <a:r>
              <a:rPr lang="en-US" dirty="0">
                <a:latin typeface="Calibri" panose="020F0502020204030204" pitchFamily="34" charset="0"/>
                <a:cs typeface="Calibri" panose="020F0502020204030204" pitchFamily="34" charset="0"/>
              </a:rPr>
              <a:t>Nowadays, airline corporations are using complex strategies and methods to assign airfare prices in a dynamic fashion. These strategies are taking into consideration several financial, marketing, commercial and social factors are closely connected with the ultimate airfare prices.</a:t>
            </a:r>
            <a:endParaRPr lang="en-IN" dirty="0">
              <a:latin typeface="Calibri" panose="020F0502020204030204" pitchFamily="34" charset="0"/>
              <a:cs typeface="Calibri" panose="020F0502020204030204" pitchFamily="34" charset="0"/>
            </a:endParaRPr>
          </a:p>
        </p:txBody>
      </p:sp>
      <p:pic>
        <p:nvPicPr>
          <p:cNvPr id="7" name="Picture 7" descr="A picture containing aircraft, airplane&#10;&#10;Description automatically generated">
            <a:extLst>
              <a:ext uri="{FF2B5EF4-FFF2-40B4-BE49-F238E27FC236}">
                <a16:creationId xmlns:a16="http://schemas.microsoft.com/office/drawing/2014/main" id="{D5C81892-1475-0507-A6AE-2F23C57D86FC}"/>
              </a:ext>
            </a:extLst>
          </p:cNvPr>
          <p:cNvPicPr>
            <a:picLocks noGrp="1" noChangeAspect="1"/>
          </p:cNvPicPr>
          <p:nvPr>
            <p:ph sz="half" idx="2"/>
          </p:nvPr>
        </p:nvPicPr>
        <p:blipFill>
          <a:blip r:embed="rId2"/>
          <a:stretch>
            <a:fillRect/>
          </a:stretch>
        </p:blipFill>
        <p:spPr>
          <a:xfrm>
            <a:off x="7165765" y="1188813"/>
            <a:ext cx="4876620" cy="5236772"/>
          </a:xfrm>
        </p:spPr>
      </p:pic>
    </p:spTree>
    <p:extLst>
      <p:ext uri="{BB962C8B-B14F-4D97-AF65-F5344CB8AC3E}">
        <p14:creationId xmlns:p14="http://schemas.microsoft.com/office/powerpoint/2010/main" val="233740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98301"/>
          </a:xfrm>
        </p:spPr>
        <p:txBody>
          <a:bodyPr/>
          <a:lstStyle/>
          <a:p>
            <a:pPr algn="l"/>
            <a:r>
              <a:rPr lang="en-IN" b="1" dirty="0">
                <a:solidFill>
                  <a:srgbClr val="002060"/>
                </a:solidFill>
              </a:rPr>
              <a:t>Importance of Flight Price Prediction:</a:t>
            </a:r>
          </a:p>
        </p:txBody>
      </p:sp>
      <p:sp>
        <p:nvSpPr>
          <p:cNvPr id="3" name="Content Placeholder 2"/>
          <p:cNvSpPr>
            <a:spLocks noGrp="1"/>
          </p:cNvSpPr>
          <p:nvPr>
            <p:ph sz="half" idx="1"/>
          </p:nvPr>
        </p:nvSpPr>
        <p:spPr>
          <a:xfrm>
            <a:off x="1484312" y="1584101"/>
            <a:ext cx="4895055" cy="4207099"/>
          </a:xfrm>
        </p:spPr>
        <p:txBody>
          <a:bodyPr>
            <a:normAutofit fontScale="92500" lnSpcReduction="20000"/>
          </a:bodyPr>
          <a:lstStyle/>
          <a:p>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US" dirty="0">
                <a:latin typeface="Century" panose="02040604050505020304" pitchFamily="18" charset="0"/>
                <a:ea typeface="Calibri" panose="020F0502020204030204" pitchFamily="34" charset="0"/>
                <a:cs typeface="Times New Roman" panose="02020603050405020304" pitchFamily="18" charset="0"/>
              </a:rPr>
              <a:t>As domestic air travel is getting more and more popular these days in India with various air ticket booking channels coming up online, travelers are trying to understand how these airline companies make decisions regarding ticket prices over time. </a:t>
            </a:r>
          </a:p>
          <a:p>
            <a:pPr algn="just"/>
            <a:r>
              <a:rPr lang="en-IN" dirty="0">
                <a:latin typeface="Century" panose="02040604050505020304" pitchFamily="18" charset="0"/>
                <a:ea typeface="Calibri" panose="020F0502020204030204" pitchFamily="34" charset="0"/>
                <a:cs typeface="Times New Roman" panose="02020603050405020304" pitchFamily="18" charset="0"/>
              </a:rPr>
              <a:t>The majority of these systems are utilizing the modern computerized system known as Machine Learning. The model guesses airfare well in advance from the known information</a:t>
            </a:r>
            <a:endParaRPr lang="en-US"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latin typeface="Century" panose="02040604050505020304" pitchFamily="18" charset="0"/>
                <a:ea typeface="Calibri" panose="020F0502020204030204" pitchFamily="34" charset="0"/>
                <a:cs typeface="Times New Roman" panose="02020603050405020304" pitchFamily="18" charset="0"/>
              </a:rPr>
              <a:t>It is hard for the client to buy an air ticket at the most reduced cost. For this few procedures are explored to determine time and date to grab air tickets with minimum fare rate.</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07175" y="2459865"/>
            <a:ext cx="4895850" cy="2970248"/>
          </a:xfrm>
        </p:spPr>
      </p:pic>
    </p:spTree>
    <p:extLst>
      <p:ext uri="{BB962C8B-B14F-4D97-AF65-F5344CB8AC3E}">
        <p14:creationId xmlns:p14="http://schemas.microsoft.com/office/powerpoint/2010/main" val="212557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685800"/>
            <a:ext cx="10018713" cy="1014211"/>
          </a:xfrm>
        </p:spPr>
        <p:txBody>
          <a:bodyPr/>
          <a:lstStyle/>
          <a:p>
            <a:pPr algn="l"/>
            <a:r>
              <a:rPr lang="en-IN" b="1" dirty="0">
                <a:solidFill>
                  <a:srgbClr val="002060"/>
                </a:solidFill>
              </a:rPr>
              <a:t>Exploratory Data Analysis:</a:t>
            </a:r>
          </a:p>
        </p:txBody>
      </p:sp>
      <p:sp>
        <p:nvSpPr>
          <p:cNvPr id="6" name="Content Placeholder 5"/>
          <p:cNvSpPr>
            <a:spLocks noGrp="1"/>
          </p:cNvSpPr>
          <p:nvPr>
            <p:ph idx="1"/>
          </p:nvPr>
        </p:nvSpPr>
        <p:spPr>
          <a:xfrm>
            <a:off x="1484310" y="1700011"/>
            <a:ext cx="10018713" cy="4091189"/>
          </a:xfrm>
        </p:spPr>
        <p:txBody>
          <a:bodyPr>
            <a:normAutofit fontScale="85000" lnSpcReduction="10000"/>
          </a:bodyPr>
          <a:lstStyle/>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As a first step I have scrapped the required data using selenium from </a:t>
            </a:r>
            <a:r>
              <a:rPr lang="en-IN" dirty="0">
                <a:latin typeface="Century" panose="02040604050505020304" pitchFamily="18" charset="0"/>
                <a:ea typeface="Calibri" panose="020F0502020204030204" pitchFamily="34" charset="0"/>
                <a:cs typeface="Times New Roman" panose="02020603050405020304" pitchFamily="18" charset="0"/>
              </a:rPr>
              <a:t>makemytrip.com </a:t>
            </a:r>
            <a:r>
              <a:rPr lang="en-IN" dirty="0">
                <a:latin typeface="Century" panose="02040604050505020304" pitchFamily="18" charset="0"/>
                <a:ea typeface="Calibri" panose="020F0502020204030204" pitchFamily="34" charset="0"/>
                <a:cs typeface="Calibri" panose="020F0502020204030204" pitchFamily="34" charset="0"/>
              </a:rPr>
              <a:t>website.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And I have imported required libraries and I have imported the dataset which was in csv format. </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a:t>
            </a:r>
            <a:r>
              <a:rPr lang="en-IN" dirty="0" err="1">
                <a:latin typeface="Century" panose="02040604050505020304" pitchFamily="18" charset="0"/>
                <a:ea typeface="Calibri" panose="020F0502020204030204" pitchFamily="34" charset="0"/>
                <a:cs typeface="Calibri" panose="020F0502020204030204" pitchFamily="34" charset="0"/>
              </a:rPr>
              <a:t>nunique</a:t>
            </a:r>
            <a:r>
              <a:rPr lang="en-IN" dirty="0">
                <a:latin typeface="Century" panose="02040604050505020304" pitchFamily="18" charset="0"/>
                <a:ea typeface="Calibri" panose="020F0502020204030204" pitchFamily="34" charset="0"/>
                <a:cs typeface="Calibri" panose="020F0502020204030204" pitchFamily="34" charset="0"/>
              </a:rPr>
              <a:t>, value counts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While checking for null values I found there was a row full of null values in the dataset and I dropped that row as it will not help our analysis.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I have also </a:t>
            </a:r>
            <a:r>
              <a:rPr lang="en-IN" dirty="0" err="1">
                <a:latin typeface="Century" panose="02040604050505020304" pitchFamily="18" charset="0"/>
                <a:ea typeface="Calibri" panose="020F0502020204030204" pitchFamily="34" charset="0"/>
                <a:cs typeface="Calibri" panose="020F0502020204030204" pitchFamily="34" charset="0"/>
              </a:rPr>
              <a:t>droped</a:t>
            </a:r>
            <a:r>
              <a:rPr lang="en-IN" dirty="0">
                <a:latin typeface="Century" panose="02040604050505020304" pitchFamily="18" charset="0"/>
                <a:ea typeface="Calibri" panose="020F0502020204030204" pitchFamily="34" charset="0"/>
                <a:cs typeface="Calibri" panose="020F0502020204030204" pitchFamily="34" charset="0"/>
              </a:rPr>
              <a:t> Unnamed:0</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column as I found it was the index column of csv </a:t>
            </a:r>
          </a:p>
          <a:p>
            <a:pPr marL="342900" lvl="0" indent="-342900" algn="just">
              <a:lnSpc>
                <a:spcPct val="107000"/>
              </a:lnSpc>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date time columns and I have extracted useful information from the raw dataset. Thinking that this data will help us more than raw data.</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6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49817"/>
          </a:xfrm>
        </p:spPr>
        <p:txBody>
          <a:bodyPr/>
          <a:lstStyle/>
          <a:p>
            <a:pPr algn="l"/>
            <a:r>
              <a:rPr lang="en-IN" b="1" dirty="0">
                <a:solidFill>
                  <a:srgbClr val="002060"/>
                </a:solidFill>
              </a:rPr>
              <a:t>Data Cleaning and model building Steps:</a:t>
            </a:r>
          </a:p>
        </p:txBody>
      </p:sp>
      <p:sp>
        <p:nvSpPr>
          <p:cNvPr id="3" name="Content Placeholder 2"/>
          <p:cNvSpPr>
            <a:spLocks noGrp="1"/>
          </p:cNvSpPr>
          <p:nvPr>
            <p:ph sz="half" idx="1"/>
          </p:nvPr>
        </p:nvSpPr>
        <p:spPr>
          <a:xfrm>
            <a:off x="1484312" y="1635617"/>
            <a:ext cx="4895055" cy="4155583"/>
          </a:xfrm>
        </p:spPr>
        <p:txBody>
          <a:bodyPr>
            <a:normAutofit fontScale="47500" lnSpcReduction="20000"/>
          </a:bodyPr>
          <a:lstStyle/>
          <a:p>
            <a:pPr>
              <a:buFont typeface="Wingdings" panose="05000000000000000000" pitchFamily="2" charset="2"/>
              <a:buChar char="ü"/>
            </a:pPr>
            <a:r>
              <a:rPr lang="en-IN" dirty="0">
                <a:latin typeface="Century" panose="02040604050505020304" pitchFamily="18" charset="0"/>
              </a:rPr>
              <a:t>Data has been scrapped from </a:t>
            </a:r>
            <a:r>
              <a:rPr lang="en-IN" dirty="0" err="1">
                <a:latin typeface="Century" panose="02040604050505020304" pitchFamily="18" charset="0"/>
              </a:rPr>
              <a:t>makemytrip</a:t>
            </a:r>
            <a:r>
              <a:rPr lang="en-IN" dirty="0">
                <a:latin typeface="Century" panose="02040604050505020304" pitchFamily="18" charset="0"/>
              </a:rPr>
              <a:t> website so we have to clean it for our convenience.</a:t>
            </a:r>
          </a:p>
          <a:p>
            <a:pPr>
              <a:buFont typeface="Wingdings" panose="05000000000000000000" pitchFamily="2" charset="2"/>
              <a:buChar char="ü"/>
            </a:pPr>
            <a:r>
              <a:rPr lang="en-IN" dirty="0">
                <a:latin typeface="Century" panose="02040604050505020304" pitchFamily="18" charset="0"/>
              </a:rPr>
              <a:t>In my datasets I found there is no null values, outliers and also skewness.</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dirty="0">
              <a:latin typeface="Century" panose="02040604050505020304" pitchFamily="18" charset="0"/>
            </a:endParaRPr>
          </a:p>
          <a:p>
            <a:pPr marL="0" indent="0">
              <a:buNone/>
            </a:pPr>
            <a:endParaRPr lang="en-IN" dirty="0"/>
          </a:p>
        </p:txBody>
      </p:sp>
      <p:sp>
        <p:nvSpPr>
          <p:cNvPr id="4" name="Content Placeholder 3"/>
          <p:cNvSpPr>
            <a:spLocks noGrp="1"/>
          </p:cNvSpPr>
          <p:nvPr>
            <p:ph sz="half" idx="2"/>
          </p:nvPr>
        </p:nvSpPr>
        <p:spPr>
          <a:xfrm>
            <a:off x="6607967" y="1983346"/>
            <a:ext cx="4895056" cy="3258355"/>
          </a:xfrm>
        </p:spPr>
        <p:txBody>
          <a:bodyPr vert="horz" lIns="91440" tIns="45720" rIns="91440" bIns="45720" rtlCol="0" anchor="t">
            <a:noAutofit/>
          </a:bodyPr>
          <a:lstStyle/>
          <a:p>
            <a:pPr marL="342900" indent="-342900">
              <a:lnSpc>
                <a:spcPct val="107000"/>
              </a:lnSpc>
              <a:buFont typeface="Wingdings" panose="05000000000000000000" pitchFamily="2" charset="2"/>
              <a:buChar char=""/>
            </a:pPr>
            <a:r>
              <a:rPr lang="en-IN" sz="1800" dirty="0">
                <a:latin typeface="Century"/>
              </a:rPr>
              <a:t>I have used </a:t>
            </a:r>
            <a:endParaRPr lang="en-US" sz="1800">
              <a:latin typeface="Century"/>
            </a:endParaRPr>
          </a:p>
          <a:p>
            <a:pPr marL="342900" indent="-342900">
              <a:lnSpc>
                <a:spcPct val="107000"/>
              </a:lnSpc>
              <a:buFont typeface="Wingdings" panose="05000000000000000000" pitchFamily="2" charset="2"/>
              <a:buChar char=""/>
            </a:pPr>
            <a:r>
              <a:rPr lang="en-IN" sz="1800" dirty="0">
                <a:latin typeface="Century"/>
              </a:rPr>
              <a:t>plot to check the skewness in numerical columns. </a:t>
            </a:r>
            <a:endParaRPr lang="en-IN" sz="1800">
              <a:ea typeface="Calibri"/>
              <a:cs typeface="Calibri"/>
            </a:endParaRPr>
          </a:p>
          <a:p>
            <a:pPr marL="342900" indent="-342900">
              <a:lnSpc>
                <a:spcPct val="107000"/>
              </a:lnSpc>
              <a:buFont typeface="Wingdings" panose="05000000000000000000" pitchFamily="2" charset="2"/>
              <a:buChar char=""/>
            </a:pPr>
            <a:r>
              <a:rPr lang="en-IN" sz="1800" dirty="0">
                <a:latin typeface="Century"/>
                <a:ea typeface="Calibri"/>
                <a:cs typeface="Times New Roman"/>
              </a:rPr>
              <a:t>I have used bar plot for each of categorical feature that shows the relation with the median flight price for all the sub categories in each categorical feature.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latin typeface="Century"/>
                <a:ea typeface="Calibri"/>
                <a:cs typeface="Times New Roman"/>
              </a:rPr>
              <a:t>And also for continuous numerical variables I have used strip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1800" dirty="0">
                <a:latin typeface="Century"/>
                <a:ea typeface="Calibri"/>
                <a:cs typeface="Times New Roman"/>
              </a:rPr>
              <a:t>I found that there is a linear relationship between continuous numerical variable and Flight Price.</a:t>
            </a:r>
            <a:endParaRPr lang="en-IN" sz="1800">
              <a:latin typeface="Century"/>
              <a:ea typeface="Calibri"/>
              <a:cs typeface="Times New Roman"/>
            </a:endParaRPr>
          </a:p>
        </p:txBody>
      </p:sp>
    </p:spTree>
    <p:extLst>
      <p:ext uri="{BB962C8B-B14F-4D97-AF65-F5344CB8AC3E}">
        <p14:creationId xmlns:p14="http://schemas.microsoft.com/office/powerpoint/2010/main" val="317513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2060"/>
                </a:solidFill>
              </a:rPr>
              <a:t>Visualization</a:t>
            </a:r>
          </a:p>
        </p:txBody>
      </p:sp>
      <p:sp>
        <p:nvSpPr>
          <p:cNvPr id="7" name="Text Placeholder 6"/>
          <p:cNvSpPr>
            <a:spLocks noGrp="1"/>
          </p:cNvSpPr>
          <p:nvPr>
            <p:ph type="body" idx="1"/>
          </p:nvPr>
        </p:nvSpPr>
        <p:spPr>
          <a:xfrm>
            <a:off x="1628245" y="1972204"/>
            <a:ext cx="4607188" cy="576262"/>
          </a:xfrm>
        </p:spPr>
        <p:txBody>
          <a:bodyPr/>
          <a:lstStyle/>
          <a:p>
            <a:r>
              <a:rPr lang="en-IN" dirty="0"/>
              <a:t>Univariate analysis</a:t>
            </a:r>
          </a:p>
        </p:txBody>
      </p:sp>
      <p:sp>
        <p:nvSpPr>
          <p:cNvPr id="8" name="Content Placeholder 7"/>
          <p:cNvSpPr>
            <a:spLocks noGrp="1"/>
          </p:cNvSpPr>
          <p:nvPr>
            <p:ph sz="half" idx="2"/>
          </p:nvPr>
        </p:nvSpPr>
        <p:spPr>
          <a:xfrm>
            <a:off x="1484311" y="2640169"/>
            <a:ext cx="4895056" cy="3151030"/>
          </a:xfrm>
        </p:spPr>
        <p:txBody>
          <a:bodyPr/>
          <a:lstStyle/>
          <a:p>
            <a:pPr marL="0" indent="0">
              <a:buNone/>
            </a:pPr>
            <a:r>
              <a:rPr lang="en-IN" dirty="0"/>
              <a:t> </a:t>
            </a:r>
          </a:p>
        </p:txBody>
      </p:sp>
      <p:pic>
        <p:nvPicPr>
          <p:cNvPr id="11" name="Content Placeholder 10"/>
          <p:cNvPicPr>
            <a:picLocks noGrp="1"/>
          </p:cNvPicPr>
          <p:nvPr>
            <p:ph sz="quarter" idx="4"/>
          </p:nvPr>
        </p:nvPicPr>
        <p:blipFill>
          <a:blip r:embed="rId2"/>
          <a:stretch>
            <a:fillRect/>
          </a:stretch>
        </p:blipFill>
        <p:spPr>
          <a:xfrm>
            <a:off x="6607175" y="2640169"/>
            <a:ext cx="4895850" cy="3374265"/>
          </a:xfrm>
          <a:prstGeom prst="rect">
            <a:avLst/>
          </a:prstGeom>
        </p:spPr>
      </p:pic>
      <p:pic>
        <p:nvPicPr>
          <p:cNvPr id="12" name="Picture 11"/>
          <p:cNvPicPr/>
          <p:nvPr/>
        </p:nvPicPr>
        <p:blipFill>
          <a:blip r:embed="rId3"/>
          <a:stretch>
            <a:fillRect/>
          </a:stretch>
        </p:blipFill>
        <p:spPr>
          <a:xfrm>
            <a:off x="1484311" y="2750236"/>
            <a:ext cx="4895056" cy="3040963"/>
          </a:xfrm>
          <a:prstGeom prst="rect">
            <a:avLst/>
          </a:prstGeom>
        </p:spPr>
      </p:pic>
    </p:spTree>
    <p:extLst>
      <p:ext uri="{BB962C8B-B14F-4D97-AF65-F5344CB8AC3E}">
        <p14:creationId xmlns:p14="http://schemas.microsoft.com/office/powerpoint/2010/main" val="1101110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94</TotalTime>
  <Words>1524</Words>
  <Application>Microsoft Office PowerPoint</Application>
  <PresentationFormat>Widescreen</PresentationFormat>
  <Paragraphs>94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FLIGHT PRICE PREDICTION </vt:lpstr>
      <vt:lpstr>Overview:</vt:lpstr>
      <vt:lpstr>Understanding Problem statement</vt:lpstr>
      <vt:lpstr>Problem Understanding:</vt:lpstr>
      <vt:lpstr>Flight Price Prediction:</vt:lpstr>
      <vt:lpstr>Importance of Flight Price Prediction:</vt:lpstr>
      <vt:lpstr>Exploratory Data Analysis:</vt:lpstr>
      <vt:lpstr>Data Cleaning and model building Steps:</vt:lpstr>
      <vt:lpstr>Visualization</vt:lpstr>
      <vt:lpstr>PowerPoint Presentation</vt:lpstr>
      <vt:lpstr>PowerPoint Presentation</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182</cp:revision>
  <dcterms:created xsi:type="dcterms:W3CDTF">2022-05-05T17:13:13Z</dcterms:created>
  <dcterms:modified xsi:type="dcterms:W3CDTF">2022-06-30T19:43:02Z</dcterms:modified>
</cp:coreProperties>
</file>