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1"/>
  </p:notesMasterIdLst>
  <p:handoutMasterIdLst>
    <p:handoutMasterId r:id="rId42"/>
  </p:handoutMasterIdLst>
  <p:sldIdLst>
    <p:sldId id="318" r:id="rId2"/>
    <p:sldId id="339" r:id="rId3"/>
    <p:sldId id="340" r:id="rId4"/>
    <p:sldId id="343" r:id="rId5"/>
    <p:sldId id="344" r:id="rId6"/>
    <p:sldId id="341" r:id="rId7"/>
    <p:sldId id="342"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3" r:id="rId26"/>
    <p:sldId id="362"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Lst>
  <p:sldSz cx="12188825"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94A69-C367-4FAA-A7DF-49A40776E0EA}" v="165" dt="2022-05-19T15:11:26.247"/>
    <p1510:client id="{EAB4188A-B384-4B1E-92D6-C6422E79BD7D}" v="59" dt="2022-05-19T11:13:44.98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090C8-1123-4C5F-A992-359B2444977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4726036-6D06-4267-B7D4-90EC12C3DC7B}">
      <dgm:prSet/>
      <dgm:spPr/>
      <dgm:t>
        <a:bodyPr/>
        <a:lstStyle/>
        <a:p>
          <a:r>
            <a:rPr lang="en-US"/>
            <a:t>Overview.</a:t>
          </a:r>
        </a:p>
      </dgm:t>
    </dgm:pt>
    <dgm:pt modelId="{28668969-E058-4EB2-A89E-3E04DD4ABA84}" type="parTrans" cxnId="{E861F8F4-DF6F-4AA3-9C66-132EB9A077F8}">
      <dgm:prSet/>
      <dgm:spPr/>
      <dgm:t>
        <a:bodyPr/>
        <a:lstStyle/>
        <a:p>
          <a:endParaRPr lang="en-US"/>
        </a:p>
      </dgm:t>
    </dgm:pt>
    <dgm:pt modelId="{04EB7E29-B699-45C2-94B9-CAA9D782A829}" type="sibTrans" cxnId="{E861F8F4-DF6F-4AA3-9C66-132EB9A077F8}">
      <dgm:prSet/>
      <dgm:spPr/>
      <dgm:t>
        <a:bodyPr/>
        <a:lstStyle/>
        <a:p>
          <a:endParaRPr lang="en-US"/>
        </a:p>
      </dgm:t>
    </dgm:pt>
    <dgm:pt modelId="{96329F02-392F-4D12-A4BA-B873AD338FC5}">
      <dgm:prSet/>
      <dgm:spPr/>
      <dgm:t>
        <a:bodyPr/>
        <a:lstStyle/>
        <a:p>
          <a:r>
            <a:rPr lang="en-US"/>
            <a:t>Problem Statement.</a:t>
          </a:r>
        </a:p>
      </dgm:t>
    </dgm:pt>
    <dgm:pt modelId="{44B81F16-F157-4CCD-82D4-943B2ED03C36}" type="parTrans" cxnId="{A8A421B1-CD9E-40E7-B058-D191310F500C}">
      <dgm:prSet/>
      <dgm:spPr/>
      <dgm:t>
        <a:bodyPr/>
        <a:lstStyle/>
        <a:p>
          <a:endParaRPr lang="en-US"/>
        </a:p>
      </dgm:t>
    </dgm:pt>
    <dgm:pt modelId="{1A8B6DD8-E6F6-48E7-8102-88A46C585CA6}" type="sibTrans" cxnId="{A8A421B1-CD9E-40E7-B058-D191310F500C}">
      <dgm:prSet/>
      <dgm:spPr/>
      <dgm:t>
        <a:bodyPr/>
        <a:lstStyle/>
        <a:p>
          <a:endParaRPr lang="en-US"/>
        </a:p>
      </dgm:t>
    </dgm:pt>
    <dgm:pt modelId="{2DB46A41-BB8C-41FC-B1DB-C644A6106CC8}">
      <dgm:prSet/>
      <dgm:spPr/>
      <dgm:t>
        <a:bodyPr/>
        <a:lstStyle/>
        <a:p>
          <a:r>
            <a:rPr lang="en-US"/>
            <a:t>Problem Understanding.</a:t>
          </a:r>
        </a:p>
      </dgm:t>
    </dgm:pt>
    <dgm:pt modelId="{1D0F750F-3AA1-48B2-A71C-AFC6058FE35A}" type="parTrans" cxnId="{4F42BCB7-E884-44A0-AF08-82ED5417FB4C}">
      <dgm:prSet/>
      <dgm:spPr/>
      <dgm:t>
        <a:bodyPr/>
        <a:lstStyle/>
        <a:p>
          <a:endParaRPr lang="en-US"/>
        </a:p>
      </dgm:t>
    </dgm:pt>
    <dgm:pt modelId="{C4AA1865-E564-43E2-AC7B-0BE02BFCC8FA}" type="sibTrans" cxnId="{4F42BCB7-E884-44A0-AF08-82ED5417FB4C}">
      <dgm:prSet/>
      <dgm:spPr/>
      <dgm:t>
        <a:bodyPr/>
        <a:lstStyle/>
        <a:p>
          <a:endParaRPr lang="en-US"/>
        </a:p>
      </dgm:t>
    </dgm:pt>
    <dgm:pt modelId="{8409202D-F36D-490D-A609-362AE2AC989E}">
      <dgm:prSet/>
      <dgm:spPr/>
      <dgm:t>
        <a:bodyPr/>
        <a:lstStyle/>
        <a:p>
          <a:r>
            <a:rPr lang="en-US"/>
            <a:t>What is Housing Price Prediction?</a:t>
          </a:r>
        </a:p>
      </dgm:t>
    </dgm:pt>
    <dgm:pt modelId="{B98874DB-5F12-4134-8C7B-954711F04F83}" type="parTrans" cxnId="{71235695-8E7E-4905-ACF6-E02ED77BD3EC}">
      <dgm:prSet/>
      <dgm:spPr/>
      <dgm:t>
        <a:bodyPr/>
        <a:lstStyle/>
        <a:p>
          <a:endParaRPr lang="en-US"/>
        </a:p>
      </dgm:t>
    </dgm:pt>
    <dgm:pt modelId="{E9E0C98C-23A5-4BC0-953A-014116B9F445}" type="sibTrans" cxnId="{71235695-8E7E-4905-ACF6-E02ED77BD3EC}">
      <dgm:prSet/>
      <dgm:spPr/>
      <dgm:t>
        <a:bodyPr/>
        <a:lstStyle/>
        <a:p>
          <a:endParaRPr lang="en-US"/>
        </a:p>
      </dgm:t>
    </dgm:pt>
    <dgm:pt modelId="{88B9BBEB-C247-4325-8737-ACA3C1BEEC08}">
      <dgm:prSet/>
      <dgm:spPr/>
      <dgm:t>
        <a:bodyPr/>
        <a:lstStyle/>
        <a:p>
          <a:r>
            <a:rPr lang="en-US"/>
            <a:t>Importance of housing price prediction.</a:t>
          </a:r>
        </a:p>
      </dgm:t>
    </dgm:pt>
    <dgm:pt modelId="{0617865A-C071-4F27-9B53-D76E99307B7F}" type="parTrans" cxnId="{9FC0E3C4-17C0-4EA7-BF73-9BF58A004D38}">
      <dgm:prSet/>
      <dgm:spPr/>
      <dgm:t>
        <a:bodyPr/>
        <a:lstStyle/>
        <a:p>
          <a:endParaRPr lang="en-US"/>
        </a:p>
      </dgm:t>
    </dgm:pt>
    <dgm:pt modelId="{CE40F478-DFE0-4C6E-80C1-FB85EBC82BB3}" type="sibTrans" cxnId="{9FC0E3C4-17C0-4EA7-BF73-9BF58A004D38}">
      <dgm:prSet/>
      <dgm:spPr/>
      <dgm:t>
        <a:bodyPr/>
        <a:lstStyle/>
        <a:p>
          <a:endParaRPr lang="en-US"/>
        </a:p>
      </dgm:t>
    </dgm:pt>
    <dgm:pt modelId="{B8BEB285-FA79-46CF-8D29-22BD01D0E7DD}">
      <dgm:prSet/>
      <dgm:spPr/>
      <dgm:t>
        <a:bodyPr/>
        <a:lstStyle/>
        <a:p>
          <a:r>
            <a:rPr lang="en-US"/>
            <a:t>Exploratory data analysis.</a:t>
          </a:r>
        </a:p>
      </dgm:t>
    </dgm:pt>
    <dgm:pt modelId="{21B23013-DF37-4035-ADC6-6AB17EABCE2A}" type="parTrans" cxnId="{F78E448D-843E-40E0-95AB-FB894E4DA0A3}">
      <dgm:prSet/>
      <dgm:spPr/>
      <dgm:t>
        <a:bodyPr/>
        <a:lstStyle/>
        <a:p>
          <a:endParaRPr lang="en-US"/>
        </a:p>
      </dgm:t>
    </dgm:pt>
    <dgm:pt modelId="{188CEF9A-889F-4BCB-9825-833004DBA089}" type="sibTrans" cxnId="{F78E448D-843E-40E0-95AB-FB894E4DA0A3}">
      <dgm:prSet/>
      <dgm:spPr/>
      <dgm:t>
        <a:bodyPr/>
        <a:lstStyle/>
        <a:p>
          <a:endParaRPr lang="en-US"/>
        </a:p>
      </dgm:t>
    </dgm:pt>
    <dgm:pt modelId="{FE64BB60-D642-47D3-9E67-8024CA3C7BC5}">
      <dgm:prSet/>
      <dgm:spPr/>
      <dgm:t>
        <a:bodyPr/>
        <a:lstStyle/>
        <a:p>
          <a:r>
            <a:rPr lang="en-US"/>
            <a:t>Visualizations.</a:t>
          </a:r>
        </a:p>
      </dgm:t>
    </dgm:pt>
    <dgm:pt modelId="{0F794B6B-FFFD-46A9-9B2E-799AE1924C5E}" type="parTrans" cxnId="{54D94044-6BE8-481F-A98A-EA4566C3DD82}">
      <dgm:prSet/>
      <dgm:spPr/>
      <dgm:t>
        <a:bodyPr/>
        <a:lstStyle/>
        <a:p>
          <a:endParaRPr lang="en-US"/>
        </a:p>
      </dgm:t>
    </dgm:pt>
    <dgm:pt modelId="{C887F14D-7F2D-475B-9503-0AF2774E8260}" type="sibTrans" cxnId="{54D94044-6BE8-481F-A98A-EA4566C3DD82}">
      <dgm:prSet/>
      <dgm:spPr/>
      <dgm:t>
        <a:bodyPr/>
        <a:lstStyle/>
        <a:p>
          <a:endParaRPr lang="en-US"/>
        </a:p>
      </dgm:t>
    </dgm:pt>
    <dgm:pt modelId="{773CBB25-1F3F-4BB8-AB8A-D432D8D0F2B5}">
      <dgm:prSet/>
      <dgm:spPr/>
      <dgm:t>
        <a:bodyPr/>
        <a:lstStyle/>
        <a:p>
          <a:r>
            <a:rPr lang="en-US"/>
            <a:t>Analysis.</a:t>
          </a:r>
        </a:p>
      </dgm:t>
    </dgm:pt>
    <dgm:pt modelId="{93A5A535-E0F6-4616-A874-80507F51FBB8}" type="parTrans" cxnId="{96052795-AA30-4B65-97EB-B9429B3AC2E0}">
      <dgm:prSet/>
      <dgm:spPr/>
      <dgm:t>
        <a:bodyPr/>
        <a:lstStyle/>
        <a:p>
          <a:endParaRPr lang="en-US"/>
        </a:p>
      </dgm:t>
    </dgm:pt>
    <dgm:pt modelId="{8DC71F4B-232F-4E38-BD0B-DE98F11883FE}" type="sibTrans" cxnId="{96052795-AA30-4B65-97EB-B9429B3AC2E0}">
      <dgm:prSet/>
      <dgm:spPr/>
      <dgm:t>
        <a:bodyPr/>
        <a:lstStyle/>
        <a:p>
          <a:endParaRPr lang="en-US"/>
        </a:p>
      </dgm:t>
    </dgm:pt>
    <dgm:pt modelId="{3D11171C-D241-466A-ADB3-82525A14CDDE}">
      <dgm:prSet/>
      <dgm:spPr/>
      <dgm:t>
        <a:bodyPr/>
        <a:lstStyle/>
        <a:p>
          <a:r>
            <a:rPr lang="en-US"/>
            <a:t>Data cleaning steps.</a:t>
          </a:r>
        </a:p>
      </dgm:t>
    </dgm:pt>
    <dgm:pt modelId="{94C6A851-D51B-4562-ABAC-A2AE8B59F242}" type="parTrans" cxnId="{21B56BE6-E442-4B4C-A393-903C9295224A}">
      <dgm:prSet/>
      <dgm:spPr/>
      <dgm:t>
        <a:bodyPr/>
        <a:lstStyle/>
        <a:p>
          <a:endParaRPr lang="en-US"/>
        </a:p>
      </dgm:t>
    </dgm:pt>
    <dgm:pt modelId="{B841DBB3-7F94-419E-AA26-19B8AD12BCA1}" type="sibTrans" cxnId="{21B56BE6-E442-4B4C-A393-903C9295224A}">
      <dgm:prSet/>
      <dgm:spPr/>
      <dgm:t>
        <a:bodyPr/>
        <a:lstStyle/>
        <a:p>
          <a:endParaRPr lang="en-US"/>
        </a:p>
      </dgm:t>
    </dgm:pt>
    <dgm:pt modelId="{3355FAA6-2009-40EE-92D5-1C1D372B0E70}">
      <dgm:prSet/>
      <dgm:spPr/>
      <dgm:t>
        <a:bodyPr/>
        <a:lstStyle/>
        <a:p>
          <a:r>
            <a:rPr lang="en-US"/>
            <a:t>Model Building.</a:t>
          </a:r>
        </a:p>
      </dgm:t>
    </dgm:pt>
    <dgm:pt modelId="{89A246AE-3E62-4C28-A118-04AAAF594718}" type="parTrans" cxnId="{1A448612-5281-44BE-98A8-C12EC09646EB}">
      <dgm:prSet/>
      <dgm:spPr/>
      <dgm:t>
        <a:bodyPr/>
        <a:lstStyle/>
        <a:p>
          <a:endParaRPr lang="en-US"/>
        </a:p>
      </dgm:t>
    </dgm:pt>
    <dgm:pt modelId="{02456117-951A-4D3C-A3A6-E714FA1BBF46}" type="sibTrans" cxnId="{1A448612-5281-44BE-98A8-C12EC09646EB}">
      <dgm:prSet/>
      <dgm:spPr/>
      <dgm:t>
        <a:bodyPr/>
        <a:lstStyle/>
        <a:p>
          <a:endParaRPr lang="en-US"/>
        </a:p>
      </dgm:t>
    </dgm:pt>
    <dgm:pt modelId="{325DF015-039A-40E4-A8D3-25F1FC07DFBC}">
      <dgm:prSet/>
      <dgm:spPr/>
      <dgm:t>
        <a:bodyPr/>
        <a:lstStyle/>
        <a:p>
          <a:r>
            <a:rPr lang="en-US"/>
            <a:t>Hyper Parameter Tunning.</a:t>
          </a:r>
        </a:p>
      </dgm:t>
    </dgm:pt>
    <dgm:pt modelId="{942084CA-7612-4CF4-8DA3-49BA7ED0EBA9}" type="parTrans" cxnId="{2A148387-EEB6-49F7-B870-7B314C22E7E3}">
      <dgm:prSet/>
      <dgm:spPr/>
      <dgm:t>
        <a:bodyPr/>
        <a:lstStyle/>
        <a:p>
          <a:endParaRPr lang="en-US"/>
        </a:p>
      </dgm:t>
    </dgm:pt>
    <dgm:pt modelId="{040AA12A-BFD3-4D3F-B568-CB872932BD9E}" type="sibTrans" cxnId="{2A148387-EEB6-49F7-B870-7B314C22E7E3}">
      <dgm:prSet/>
      <dgm:spPr/>
      <dgm:t>
        <a:bodyPr/>
        <a:lstStyle/>
        <a:p>
          <a:endParaRPr lang="en-US"/>
        </a:p>
      </dgm:t>
    </dgm:pt>
    <dgm:pt modelId="{95E4A898-B5D7-4D15-9BCC-3DDC49016D38}">
      <dgm:prSet/>
      <dgm:spPr/>
      <dgm:t>
        <a:bodyPr/>
        <a:lstStyle/>
        <a:p>
          <a:r>
            <a:rPr lang="en-US"/>
            <a:t>Saving the model and predictions from saved best model.</a:t>
          </a:r>
        </a:p>
      </dgm:t>
    </dgm:pt>
    <dgm:pt modelId="{521A383D-271F-4CD5-892D-50B492C72229}" type="parTrans" cxnId="{B24BE7E5-B7F0-4B62-94AE-0A5B01C58A9B}">
      <dgm:prSet/>
      <dgm:spPr/>
      <dgm:t>
        <a:bodyPr/>
        <a:lstStyle/>
        <a:p>
          <a:endParaRPr lang="en-US"/>
        </a:p>
      </dgm:t>
    </dgm:pt>
    <dgm:pt modelId="{95E9E048-979D-4A94-955A-4FC0E9586645}" type="sibTrans" cxnId="{B24BE7E5-B7F0-4B62-94AE-0A5B01C58A9B}">
      <dgm:prSet/>
      <dgm:spPr/>
      <dgm:t>
        <a:bodyPr/>
        <a:lstStyle/>
        <a:p>
          <a:endParaRPr lang="en-US"/>
        </a:p>
      </dgm:t>
    </dgm:pt>
    <dgm:pt modelId="{7B5E63D0-69D9-4F28-BD24-999EA3C88919}">
      <dgm:prSet/>
      <dgm:spPr/>
      <dgm:t>
        <a:bodyPr/>
        <a:lstStyle/>
        <a:p>
          <a:r>
            <a:rPr lang="en-US"/>
            <a:t>Conclusion.</a:t>
          </a:r>
        </a:p>
      </dgm:t>
    </dgm:pt>
    <dgm:pt modelId="{05B405D4-E799-4C3D-8704-E067A4E8C9A4}" type="parTrans" cxnId="{F28F59AD-EAA5-46B4-8C0B-0CC5B9E0BBF9}">
      <dgm:prSet/>
      <dgm:spPr/>
      <dgm:t>
        <a:bodyPr/>
        <a:lstStyle/>
        <a:p>
          <a:endParaRPr lang="en-US"/>
        </a:p>
      </dgm:t>
    </dgm:pt>
    <dgm:pt modelId="{0030BDF8-0BE4-474C-9FF4-C57541FD9902}" type="sibTrans" cxnId="{F28F59AD-EAA5-46B4-8C0B-0CC5B9E0BBF9}">
      <dgm:prSet/>
      <dgm:spPr/>
      <dgm:t>
        <a:bodyPr/>
        <a:lstStyle/>
        <a:p>
          <a:endParaRPr lang="en-US"/>
        </a:p>
      </dgm:t>
    </dgm:pt>
    <dgm:pt modelId="{BE5C5489-DC33-4330-A331-0DFD79336067}" type="pres">
      <dgm:prSet presAssocID="{9EA090C8-1123-4C5F-A992-359B24449770}" presName="vert0" presStyleCnt="0">
        <dgm:presLayoutVars>
          <dgm:dir/>
          <dgm:animOne val="branch"/>
          <dgm:animLvl val="lvl"/>
        </dgm:presLayoutVars>
      </dgm:prSet>
      <dgm:spPr/>
    </dgm:pt>
    <dgm:pt modelId="{7181BD52-F740-4064-8FEE-7FF813C8719E}" type="pres">
      <dgm:prSet presAssocID="{74726036-6D06-4267-B7D4-90EC12C3DC7B}" presName="thickLine" presStyleLbl="alignNode1" presStyleIdx="0" presStyleCnt="13"/>
      <dgm:spPr/>
    </dgm:pt>
    <dgm:pt modelId="{7C7C5F95-5671-4FF9-A887-CB4CBAEFFE43}" type="pres">
      <dgm:prSet presAssocID="{74726036-6D06-4267-B7D4-90EC12C3DC7B}" presName="horz1" presStyleCnt="0"/>
      <dgm:spPr/>
    </dgm:pt>
    <dgm:pt modelId="{E9833A67-3943-484E-8C77-BD7EA6AFAA7F}" type="pres">
      <dgm:prSet presAssocID="{74726036-6D06-4267-B7D4-90EC12C3DC7B}" presName="tx1" presStyleLbl="revTx" presStyleIdx="0" presStyleCnt="13"/>
      <dgm:spPr/>
    </dgm:pt>
    <dgm:pt modelId="{520182A0-471C-4DBB-8AD1-CAB67D03C2D3}" type="pres">
      <dgm:prSet presAssocID="{74726036-6D06-4267-B7D4-90EC12C3DC7B}" presName="vert1" presStyleCnt="0"/>
      <dgm:spPr/>
    </dgm:pt>
    <dgm:pt modelId="{E7FE00B6-EB41-4A2D-A6BC-8F7BCC268FCC}" type="pres">
      <dgm:prSet presAssocID="{96329F02-392F-4D12-A4BA-B873AD338FC5}" presName="thickLine" presStyleLbl="alignNode1" presStyleIdx="1" presStyleCnt="13"/>
      <dgm:spPr/>
    </dgm:pt>
    <dgm:pt modelId="{98FDA11A-AC4A-4340-92FC-CA7D04FC0FAB}" type="pres">
      <dgm:prSet presAssocID="{96329F02-392F-4D12-A4BA-B873AD338FC5}" presName="horz1" presStyleCnt="0"/>
      <dgm:spPr/>
    </dgm:pt>
    <dgm:pt modelId="{6CB4C573-7B42-4D30-A4FD-D221AB6F932B}" type="pres">
      <dgm:prSet presAssocID="{96329F02-392F-4D12-A4BA-B873AD338FC5}" presName="tx1" presStyleLbl="revTx" presStyleIdx="1" presStyleCnt="13"/>
      <dgm:spPr/>
    </dgm:pt>
    <dgm:pt modelId="{C189C445-35AA-4D37-830F-127220E81234}" type="pres">
      <dgm:prSet presAssocID="{96329F02-392F-4D12-A4BA-B873AD338FC5}" presName="vert1" presStyleCnt="0"/>
      <dgm:spPr/>
    </dgm:pt>
    <dgm:pt modelId="{64BB0D81-1440-4C78-B3B1-09A8A94A1F8C}" type="pres">
      <dgm:prSet presAssocID="{2DB46A41-BB8C-41FC-B1DB-C644A6106CC8}" presName="thickLine" presStyleLbl="alignNode1" presStyleIdx="2" presStyleCnt="13"/>
      <dgm:spPr/>
    </dgm:pt>
    <dgm:pt modelId="{1C1126FB-69D9-41B6-B995-A476B368C2BB}" type="pres">
      <dgm:prSet presAssocID="{2DB46A41-BB8C-41FC-B1DB-C644A6106CC8}" presName="horz1" presStyleCnt="0"/>
      <dgm:spPr/>
    </dgm:pt>
    <dgm:pt modelId="{295B6A95-1859-4D56-ADAA-296DFB62A526}" type="pres">
      <dgm:prSet presAssocID="{2DB46A41-BB8C-41FC-B1DB-C644A6106CC8}" presName="tx1" presStyleLbl="revTx" presStyleIdx="2" presStyleCnt="13"/>
      <dgm:spPr/>
    </dgm:pt>
    <dgm:pt modelId="{27FD212E-596E-4EA4-A5E7-E9392689E53C}" type="pres">
      <dgm:prSet presAssocID="{2DB46A41-BB8C-41FC-B1DB-C644A6106CC8}" presName="vert1" presStyleCnt="0"/>
      <dgm:spPr/>
    </dgm:pt>
    <dgm:pt modelId="{CCE741AE-A4AF-42C5-BAE2-A9A7802B44D2}" type="pres">
      <dgm:prSet presAssocID="{8409202D-F36D-490D-A609-362AE2AC989E}" presName="thickLine" presStyleLbl="alignNode1" presStyleIdx="3" presStyleCnt="13"/>
      <dgm:spPr/>
    </dgm:pt>
    <dgm:pt modelId="{D11E702C-812F-41E4-B644-26DA5F66DD7B}" type="pres">
      <dgm:prSet presAssocID="{8409202D-F36D-490D-A609-362AE2AC989E}" presName="horz1" presStyleCnt="0"/>
      <dgm:spPr/>
    </dgm:pt>
    <dgm:pt modelId="{E065089C-A327-43FF-8187-30738A4A3DBC}" type="pres">
      <dgm:prSet presAssocID="{8409202D-F36D-490D-A609-362AE2AC989E}" presName="tx1" presStyleLbl="revTx" presStyleIdx="3" presStyleCnt="13"/>
      <dgm:spPr/>
    </dgm:pt>
    <dgm:pt modelId="{499D066D-A85B-4725-876C-A704EA8C1088}" type="pres">
      <dgm:prSet presAssocID="{8409202D-F36D-490D-A609-362AE2AC989E}" presName="vert1" presStyleCnt="0"/>
      <dgm:spPr/>
    </dgm:pt>
    <dgm:pt modelId="{36255473-B72C-46AE-B897-46E53F1753F5}" type="pres">
      <dgm:prSet presAssocID="{88B9BBEB-C247-4325-8737-ACA3C1BEEC08}" presName="thickLine" presStyleLbl="alignNode1" presStyleIdx="4" presStyleCnt="13"/>
      <dgm:spPr/>
    </dgm:pt>
    <dgm:pt modelId="{2DE5E3D1-9F7E-4276-9D50-449696BA5277}" type="pres">
      <dgm:prSet presAssocID="{88B9BBEB-C247-4325-8737-ACA3C1BEEC08}" presName="horz1" presStyleCnt="0"/>
      <dgm:spPr/>
    </dgm:pt>
    <dgm:pt modelId="{2033F524-906D-4027-9931-8F54D2D94723}" type="pres">
      <dgm:prSet presAssocID="{88B9BBEB-C247-4325-8737-ACA3C1BEEC08}" presName="tx1" presStyleLbl="revTx" presStyleIdx="4" presStyleCnt="13"/>
      <dgm:spPr/>
    </dgm:pt>
    <dgm:pt modelId="{848877FE-2C1F-4257-A4CE-E4FC11CD3950}" type="pres">
      <dgm:prSet presAssocID="{88B9BBEB-C247-4325-8737-ACA3C1BEEC08}" presName="vert1" presStyleCnt="0"/>
      <dgm:spPr/>
    </dgm:pt>
    <dgm:pt modelId="{F7DC8E37-7D5B-40C1-9707-31FBE49F412F}" type="pres">
      <dgm:prSet presAssocID="{B8BEB285-FA79-46CF-8D29-22BD01D0E7DD}" presName="thickLine" presStyleLbl="alignNode1" presStyleIdx="5" presStyleCnt="13"/>
      <dgm:spPr/>
    </dgm:pt>
    <dgm:pt modelId="{5BEE8948-BFCE-4245-BB02-8E8F4ABF99C7}" type="pres">
      <dgm:prSet presAssocID="{B8BEB285-FA79-46CF-8D29-22BD01D0E7DD}" presName="horz1" presStyleCnt="0"/>
      <dgm:spPr/>
    </dgm:pt>
    <dgm:pt modelId="{E5A7E3BE-BAB0-4EFC-988B-2128A743D516}" type="pres">
      <dgm:prSet presAssocID="{B8BEB285-FA79-46CF-8D29-22BD01D0E7DD}" presName="tx1" presStyleLbl="revTx" presStyleIdx="5" presStyleCnt="13"/>
      <dgm:spPr/>
    </dgm:pt>
    <dgm:pt modelId="{4883FD3C-0BE1-460B-A575-D0FD8F112BDD}" type="pres">
      <dgm:prSet presAssocID="{B8BEB285-FA79-46CF-8D29-22BD01D0E7DD}" presName="vert1" presStyleCnt="0"/>
      <dgm:spPr/>
    </dgm:pt>
    <dgm:pt modelId="{017FADF0-697B-4288-A8F6-BD05073FB0C7}" type="pres">
      <dgm:prSet presAssocID="{FE64BB60-D642-47D3-9E67-8024CA3C7BC5}" presName="thickLine" presStyleLbl="alignNode1" presStyleIdx="6" presStyleCnt="13"/>
      <dgm:spPr/>
    </dgm:pt>
    <dgm:pt modelId="{3A862C10-16FB-44CF-B6C8-B6F13C1B709D}" type="pres">
      <dgm:prSet presAssocID="{FE64BB60-D642-47D3-9E67-8024CA3C7BC5}" presName="horz1" presStyleCnt="0"/>
      <dgm:spPr/>
    </dgm:pt>
    <dgm:pt modelId="{3F30B330-C4B3-45C4-848D-35512801A0F5}" type="pres">
      <dgm:prSet presAssocID="{FE64BB60-D642-47D3-9E67-8024CA3C7BC5}" presName="tx1" presStyleLbl="revTx" presStyleIdx="6" presStyleCnt="13"/>
      <dgm:spPr/>
    </dgm:pt>
    <dgm:pt modelId="{22288B9F-2CC9-4DAD-823E-B38FB8154715}" type="pres">
      <dgm:prSet presAssocID="{FE64BB60-D642-47D3-9E67-8024CA3C7BC5}" presName="vert1" presStyleCnt="0"/>
      <dgm:spPr/>
    </dgm:pt>
    <dgm:pt modelId="{F0648A04-8BC9-492A-BB2C-5FA7C4DF9227}" type="pres">
      <dgm:prSet presAssocID="{773CBB25-1F3F-4BB8-AB8A-D432D8D0F2B5}" presName="thickLine" presStyleLbl="alignNode1" presStyleIdx="7" presStyleCnt="13"/>
      <dgm:spPr/>
    </dgm:pt>
    <dgm:pt modelId="{C8F5E75E-62DB-4BBD-A799-476CDA7A0429}" type="pres">
      <dgm:prSet presAssocID="{773CBB25-1F3F-4BB8-AB8A-D432D8D0F2B5}" presName="horz1" presStyleCnt="0"/>
      <dgm:spPr/>
    </dgm:pt>
    <dgm:pt modelId="{A3574D65-4C9A-4D97-9213-2C137EF7ECD6}" type="pres">
      <dgm:prSet presAssocID="{773CBB25-1F3F-4BB8-AB8A-D432D8D0F2B5}" presName="tx1" presStyleLbl="revTx" presStyleIdx="7" presStyleCnt="13"/>
      <dgm:spPr/>
    </dgm:pt>
    <dgm:pt modelId="{BC4F6166-038B-46A6-BF42-3FAB30AC8EC0}" type="pres">
      <dgm:prSet presAssocID="{773CBB25-1F3F-4BB8-AB8A-D432D8D0F2B5}" presName="vert1" presStyleCnt="0"/>
      <dgm:spPr/>
    </dgm:pt>
    <dgm:pt modelId="{12F50EBA-06E8-40B1-B0E3-A6EDCFC715E9}" type="pres">
      <dgm:prSet presAssocID="{3D11171C-D241-466A-ADB3-82525A14CDDE}" presName="thickLine" presStyleLbl="alignNode1" presStyleIdx="8" presStyleCnt="13"/>
      <dgm:spPr/>
    </dgm:pt>
    <dgm:pt modelId="{61B73C94-F60A-493C-80B3-68BB3D7D59DC}" type="pres">
      <dgm:prSet presAssocID="{3D11171C-D241-466A-ADB3-82525A14CDDE}" presName="horz1" presStyleCnt="0"/>
      <dgm:spPr/>
    </dgm:pt>
    <dgm:pt modelId="{0A460AC4-1093-431E-B346-8EF059078037}" type="pres">
      <dgm:prSet presAssocID="{3D11171C-D241-466A-ADB3-82525A14CDDE}" presName="tx1" presStyleLbl="revTx" presStyleIdx="8" presStyleCnt="13"/>
      <dgm:spPr/>
    </dgm:pt>
    <dgm:pt modelId="{917D82D0-CDBA-4669-AB4E-32952CA3ABDB}" type="pres">
      <dgm:prSet presAssocID="{3D11171C-D241-466A-ADB3-82525A14CDDE}" presName="vert1" presStyleCnt="0"/>
      <dgm:spPr/>
    </dgm:pt>
    <dgm:pt modelId="{F11AA075-EB16-4C23-8489-64E6706D2D2A}" type="pres">
      <dgm:prSet presAssocID="{3355FAA6-2009-40EE-92D5-1C1D372B0E70}" presName="thickLine" presStyleLbl="alignNode1" presStyleIdx="9" presStyleCnt="13"/>
      <dgm:spPr/>
    </dgm:pt>
    <dgm:pt modelId="{0FA01192-81E9-4F08-9F7D-D6234566DF4A}" type="pres">
      <dgm:prSet presAssocID="{3355FAA6-2009-40EE-92D5-1C1D372B0E70}" presName="horz1" presStyleCnt="0"/>
      <dgm:spPr/>
    </dgm:pt>
    <dgm:pt modelId="{2ACEDA5D-BFA6-425D-9CF1-25F924DCA629}" type="pres">
      <dgm:prSet presAssocID="{3355FAA6-2009-40EE-92D5-1C1D372B0E70}" presName="tx1" presStyleLbl="revTx" presStyleIdx="9" presStyleCnt="13"/>
      <dgm:spPr/>
    </dgm:pt>
    <dgm:pt modelId="{ECE0FE12-2031-4526-9372-D5B775BC94B9}" type="pres">
      <dgm:prSet presAssocID="{3355FAA6-2009-40EE-92D5-1C1D372B0E70}" presName="vert1" presStyleCnt="0"/>
      <dgm:spPr/>
    </dgm:pt>
    <dgm:pt modelId="{CEF1F3D7-F2CE-4B4B-B4A1-AFB5D11CACAA}" type="pres">
      <dgm:prSet presAssocID="{325DF015-039A-40E4-A8D3-25F1FC07DFBC}" presName="thickLine" presStyleLbl="alignNode1" presStyleIdx="10" presStyleCnt="13"/>
      <dgm:spPr/>
    </dgm:pt>
    <dgm:pt modelId="{41CB26EC-FC76-4302-8AA8-D38AE1975B6C}" type="pres">
      <dgm:prSet presAssocID="{325DF015-039A-40E4-A8D3-25F1FC07DFBC}" presName="horz1" presStyleCnt="0"/>
      <dgm:spPr/>
    </dgm:pt>
    <dgm:pt modelId="{A4A7C36D-71FB-4F8E-9A4B-CAC5295045F4}" type="pres">
      <dgm:prSet presAssocID="{325DF015-039A-40E4-A8D3-25F1FC07DFBC}" presName="tx1" presStyleLbl="revTx" presStyleIdx="10" presStyleCnt="13"/>
      <dgm:spPr/>
    </dgm:pt>
    <dgm:pt modelId="{42CB9F83-2ACF-4D8A-A403-BEDD6455B1B8}" type="pres">
      <dgm:prSet presAssocID="{325DF015-039A-40E4-A8D3-25F1FC07DFBC}" presName="vert1" presStyleCnt="0"/>
      <dgm:spPr/>
    </dgm:pt>
    <dgm:pt modelId="{99964652-410D-47E9-BF23-072C044A2F9F}" type="pres">
      <dgm:prSet presAssocID="{95E4A898-B5D7-4D15-9BCC-3DDC49016D38}" presName="thickLine" presStyleLbl="alignNode1" presStyleIdx="11" presStyleCnt="13"/>
      <dgm:spPr/>
    </dgm:pt>
    <dgm:pt modelId="{AB5BB816-C249-403E-8522-CC3D69C29A5A}" type="pres">
      <dgm:prSet presAssocID="{95E4A898-B5D7-4D15-9BCC-3DDC49016D38}" presName="horz1" presStyleCnt="0"/>
      <dgm:spPr/>
    </dgm:pt>
    <dgm:pt modelId="{39861CA4-8C1C-4EDE-A309-485C4666DB6C}" type="pres">
      <dgm:prSet presAssocID="{95E4A898-B5D7-4D15-9BCC-3DDC49016D38}" presName="tx1" presStyleLbl="revTx" presStyleIdx="11" presStyleCnt="13"/>
      <dgm:spPr/>
    </dgm:pt>
    <dgm:pt modelId="{228D9D5F-16BE-41CB-9DD9-C9A5D0A2F39E}" type="pres">
      <dgm:prSet presAssocID="{95E4A898-B5D7-4D15-9BCC-3DDC49016D38}" presName="vert1" presStyleCnt="0"/>
      <dgm:spPr/>
    </dgm:pt>
    <dgm:pt modelId="{8C4F8E05-4427-4AC3-A636-E4ABA97989F1}" type="pres">
      <dgm:prSet presAssocID="{7B5E63D0-69D9-4F28-BD24-999EA3C88919}" presName="thickLine" presStyleLbl="alignNode1" presStyleIdx="12" presStyleCnt="13"/>
      <dgm:spPr/>
    </dgm:pt>
    <dgm:pt modelId="{86849EA9-F0DE-4E40-8E32-87C1D7582260}" type="pres">
      <dgm:prSet presAssocID="{7B5E63D0-69D9-4F28-BD24-999EA3C88919}" presName="horz1" presStyleCnt="0"/>
      <dgm:spPr/>
    </dgm:pt>
    <dgm:pt modelId="{5516B00E-5D1A-4FCB-B5BB-33C2DB942930}" type="pres">
      <dgm:prSet presAssocID="{7B5E63D0-69D9-4F28-BD24-999EA3C88919}" presName="tx1" presStyleLbl="revTx" presStyleIdx="12" presStyleCnt="13"/>
      <dgm:spPr/>
    </dgm:pt>
    <dgm:pt modelId="{DAF2D6C5-8F9B-450F-A64B-8C51A6336B52}" type="pres">
      <dgm:prSet presAssocID="{7B5E63D0-69D9-4F28-BD24-999EA3C88919}" presName="vert1" presStyleCnt="0"/>
      <dgm:spPr/>
    </dgm:pt>
  </dgm:ptLst>
  <dgm:cxnLst>
    <dgm:cxn modelId="{BC68B401-2757-4080-9C20-3882D45FB550}" type="presOf" srcId="{9EA090C8-1123-4C5F-A992-359B24449770}" destId="{BE5C5489-DC33-4330-A331-0DFD79336067}" srcOrd="0" destOrd="0" presId="urn:microsoft.com/office/officeart/2008/layout/LinedList"/>
    <dgm:cxn modelId="{1A448612-5281-44BE-98A8-C12EC09646EB}" srcId="{9EA090C8-1123-4C5F-A992-359B24449770}" destId="{3355FAA6-2009-40EE-92D5-1C1D372B0E70}" srcOrd="9" destOrd="0" parTransId="{89A246AE-3E62-4C28-A118-04AAAF594718}" sibTransId="{02456117-951A-4D3C-A3A6-E714FA1BBF46}"/>
    <dgm:cxn modelId="{6D7B721A-171D-4440-B24E-67FDE07B052C}" type="presOf" srcId="{88B9BBEB-C247-4325-8737-ACA3C1BEEC08}" destId="{2033F524-906D-4027-9931-8F54D2D94723}" srcOrd="0" destOrd="0" presId="urn:microsoft.com/office/officeart/2008/layout/LinedList"/>
    <dgm:cxn modelId="{5103B12D-C466-4B1A-90DC-B77799E3AD2E}" type="presOf" srcId="{95E4A898-B5D7-4D15-9BCC-3DDC49016D38}" destId="{39861CA4-8C1C-4EDE-A309-485C4666DB6C}" srcOrd="0" destOrd="0" presId="urn:microsoft.com/office/officeart/2008/layout/LinedList"/>
    <dgm:cxn modelId="{0674D03C-1901-4116-839F-19697C50DA6E}" type="presOf" srcId="{3355FAA6-2009-40EE-92D5-1C1D372B0E70}" destId="{2ACEDA5D-BFA6-425D-9CF1-25F924DCA629}" srcOrd="0" destOrd="0" presId="urn:microsoft.com/office/officeart/2008/layout/LinedList"/>
    <dgm:cxn modelId="{9732955D-D5EE-41F7-8992-D3ED14D7F07E}" type="presOf" srcId="{2DB46A41-BB8C-41FC-B1DB-C644A6106CC8}" destId="{295B6A95-1859-4D56-ADAA-296DFB62A526}" srcOrd="0" destOrd="0" presId="urn:microsoft.com/office/officeart/2008/layout/LinedList"/>
    <dgm:cxn modelId="{6D4BF063-DC2C-4C9F-A94B-B27F9B73B99B}" type="presOf" srcId="{74726036-6D06-4267-B7D4-90EC12C3DC7B}" destId="{E9833A67-3943-484E-8C77-BD7EA6AFAA7F}" srcOrd="0" destOrd="0" presId="urn:microsoft.com/office/officeart/2008/layout/LinedList"/>
    <dgm:cxn modelId="{54D94044-6BE8-481F-A98A-EA4566C3DD82}" srcId="{9EA090C8-1123-4C5F-A992-359B24449770}" destId="{FE64BB60-D642-47D3-9E67-8024CA3C7BC5}" srcOrd="6" destOrd="0" parTransId="{0F794B6B-FFFD-46A9-9B2E-799AE1924C5E}" sibTransId="{C887F14D-7F2D-475B-9503-0AF2774E8260}"/>
    <dgm:cxn modelId="{CEF26266-58A2-42F9-97EA-ECED6AF1F7B5}" type="presOf" srcId="{96329F02-392F-4D12-A4BA-B873AD338FC5}" destId="{6CB4C573-7B42-4D30-A4FD-D221AB6F932B}" srcOrd="0" destOrd="0" presId="urn:microsoft.com/office/officeart/2008/layout/LinedList"/>
    <dgm:cxn modelId="{16588A46-6094-4843-9B6C-D535883B5B49}" type="presOf" srcId="{FE64BB60-D642-47D3-9E67-8024CA3C7BC5}" destId="{3F30B330-C4B3-45C4-848D-35512801A0F5}" srcOrd="0" destOrd="0" presId="urn:microsoft.com/office/officeart/2008/layout/LinedList"/>
    <dgm:cxn modelId="{BE53276D-150D-47A3-8701-CC5055808079}" type="presOf" srcId="{3D11171C-D241-466A-ADB3-82525A14CDDE}" destId="{0A460AC4-1093-431E-B346-8EF059078037}" srcOrd="0" destOrd="0" presId="urn:microsoft.com/office/officeart/2008/layout/LinedList"/>
    <dgm:cxn modelId="{1F612E79-7044-4684-8915-E7259C9ABBCC}" type="presOf" srcId="{B8BEB285-FA79-46CF-8D29-22BD01D0E7DD}" destId="{E5A7E3BE-BAB0-4EFC-988B-2128A743D516}" srcOrd="0" destOrd="0" presId="urn:microsoft.com/office/officeart/2008/layout/LinedList"/>
    <dgm:cxn modelId="{2A148387-EEB6-49F7-B870-7B314C22E7E3}" srcId="{9EA090C8-1123-4C5F-A992-359B24449770}" destId="{325DF015-039A-40E4-A8D3-25F1FC07DFBC}" srcOrd="10" destOrd="0" parTransId="{942084CA-7612-4CF4-8DA3-49BA7ED0EBA9}" sibTransId="{040AA12A-BFD3-4D3F-B568-CB872932BD9E}"/>
    <dgm:cxn modelId="{F78E448D-843E-40E0-95AB-FB894E4DA0A3}" srcId="{9EA090C8-1123-4C5F-A992-359B24449770}" destId="{B8BEB285-FA79-46CF-8D29-22BD01D0E7DD}" srcOrd="5" destOrd="0" parTransId="{21B23013-DF37-4035-ADC6-6AB17EABCE2A}" sibTransId="{188CEF9A-889F-4BCB-9825-833004DBA089}"/>
    <dgm:cxn modelId="{CAB0F392-E9FC-4569-9F73-1D8BD74195A2}" type="presOf" srcId="{8409202D-F36D-490D-A609-362AE2AC989E}" destId="{E065089C-A327-43FF-8187-30738A4A3DBC}" srcOrd="0" destOrd="0" presId="urn:microsoft.com/office/officeart/2008/layout/LinedList"/>
    <dgm:cxn modelId="{96052795-AA30-4B65-97EB-B9429B3AC2E0}" srcId="{9EA090C8-1123-4C5F-A992-359B24449770}" destId="{773CBB25-1F3F-4BB8-AB8A-D432D8D0F2B5}" srcOrd="7" destOrd="0" parTransId="{93A5A535-E0F6-4616-A874-80507F51FBB8}" sibTransId="{8DC71F4B-232F-4E38-BD0B-DE98F11883FE}"/>
    <dgm:cxn modelId="{71235695-8E7E-4905-ACF6-E02ED77BD3EC}" srcId="{9EA090C8-1123-4C5F-A992-359B24449770}" destId="{8409202D-F36D-490D-A609-362AE2AC989E}" srcOrd="3" destOrd="0" parTransId="{B98874DB-5F12-4134-8C7B-954711F04F83}" sibTransId="{E9E0C98C-23A5-4BC0-953A-014116B9F445}"/>
    <dgm:cxn modelId="{F28F59AD-EAA5-46B4-8C0B-0CC5B9E0BBF9}" srcId="{9EA090C8-1123-4C5F-A992-359B24449770}" destId="{7B5E63D0-69D9-4F28-BD24-999EA3C88919}" srcOrd="12" destOrd="0" parTransId="{05B405D4-E799-4C3D-8704-E067A4E8C9A4}" sibTransId="{0030BDF8-0BE4-474C-9FF4-C57541FD9902}"/>
    <dgm:cxn modelId="{C899C3B0-6D4C-49C7-812E-213EC64A18F6}" type="presOf" srcId="{773CBB25-1F3F-4BB8-AB8A-D432D8D0F2B5}" destId="{A3574D65-4C9A-4D97-9213-2C137EF7ECD6}" srcOrd="0" destOrd="0" presId="urn:microsoft.com/office/officeart/2008/layout/LinedList"/>
    <dgm:cxn modelId="{A8A421B1-CD9E-40E7-B058-D191310F500C}" srcId="{9EA090C8-1123-4C5F-A992-359B24449770}" destId="{96329F02-392F-4D12-A4BA-B873AD338FC5}" srcOrd="1" destOrd="0" parTransId="{44B81F16-F157-4CCD-82D4-943B2ED03C36}" sibTransId="{1A8B6DD8-E6F6-48E7-8102-88A46C585CA6}"/>
    <dgm:cxn modelId="{4F42BCB7-E884-44A0-AF08-82ED5417FB4C}" srcId="{9EA090C8-1123-4C5F-A992-359B24449770}" destId="{2DB46A41-BB8C-41FC-B1DB-C644A6106CC8}" srcOrd="2" destOrd="0" parTransId="{1D0F750F-3AA1-48B2-A71C-AFC6058FE35A}" sibTransId="{C4AA1865-E564-43E2-AC7B-0BE02BFCC8FA}"/>
    <dgm:cxn modelId="{9FC0E3C4-17C0-4EA7-BF73-9BF58A004D38}" srcId="{9EA090C8-1123-4C5F-A992-359B24449770}" destId="{88B9BBEB-C247-4325-8737-ACA3C1BEEC08}" srcOrd="4" destOrd="0" parTransId="{0617865A-C071-4F27-9B53-D76E99307B7F}" sibTransId="{CE40F478-DFE0-4C6E-80C1-FB85EBC82BB3}"/>
    <dgm:cxn modelId="{B24BE7E5-B7F0-4B62-94AE-0A5B01C58A9B}" srcId="{9EA090C8-1123-4C5F-A992-359B24449770}" destId="{95E4A898-B5D7-4D15-9BCC-3DDC49016D38}" srcOrd="11" destOrd="0" parTransId="{521A383D-271F-4CD5-892D-50B492C72229}" sibTransId="{95E9E048-979D-4A94-955A-4FC0E9586645}"/>
    <dgm:cxn modelId="{21B56BE6-E442-4B4C-A393-903C9295224A}" srcId="{9EA090C8-1123-4C5F-A992-359B24449770}" destId="{3D11171C-D241-466A-ADB3-82525A14CDDE}" srcOrd="8" destOrd="0" parTransId="{94C6A851-D51B-4562-ABAC-A2AE8B59F242}" sibTransId="{B841DBB3-7F94-419E-AA26-19B8AD12BCA1}"/>
    <dgm:cxn modelId="{6580E3EC-96AF-497F-A153-E376A6CD84E9}" type="presOf" srcId="{325DF015-039A-40E4-A8D3-25F1FC07DFBC}" destId="{A4A7C36D-71FB-4F8E-9A4B-CAC5295045F4}" srcOrd="0" destOrd="0" presId="urn:microsoft.com/office/officeart/2008/layout/LinedList"/>
    <dgm:cxn modelId="{E861F8F4-DF6F-4AA3-9C66-132EB9A077F8}" srcId="{9EA090C8-1123-4C5F-A992-359B24449770}" destId="{74726036-6D06-4267-B7D4-90EC12C3DC7B}" srcOrd="0" destOrd="0" parTransId="{28668969-E058-4EB2-A89E-3E04DD4ABA84}" sibTransId="{04EB7E29-B699-45C2-94B9-CAA9D782A829}"/>
    <dgm:cxn modelId="{360C74FF-0F51-4027-B4C6-734D602F5675}" type="presOf" srcId="{7B5E63D0-69D9-4F28-BD24-999EA3C88919}" destId="{5516B00E-5D1A-4FCB-B5BB-33C2DB942930}" srcOrd="0" destOrd="0" presId="urn:microsoft.com/office/officeart/2008/layout/LinedList"/>
    <dgm:cxn modelId="{81F8497E-4890-4639-AB17-F8019BB6F0C9}" type="presParOf" srcId="{BE5C5489-DC33-4330-A331-0DFD79336067}" destId="{7181BD52-F740-4064-8FEE-7FF813C8719E}" srcOrd="0" destOrd="0" presId="urn:microsoft.com/office/officeart/2008/layout/LinedList"/>
    <dgm:cxn modelId="{FCC651DF-37CF-460B-A8A2-7F442E388EEE}" type="presParOf" srcId="{BE5C5489-DC33-4330-A331-0DFD79336067}" destId="{7C7C5F95-5671-4FF9-A887-CB4CBAEFFE43}" srcOrd="1" destOrd="0" presId="urn:microsoft.com/office/officeart/2008/layout/LinedList"/>
    <dgm:cxn modelId="{89F01B0B-E579-4462-9A95-73A7CCDF18CD}" type="presParOf" srcId="{7C7C5F95-5671-4FF9-A887-CB4CBAEFFE43}" destId="{E9833A67-3943-484E-8C77-BD7EA6AFAA7F}" srcOrd="0" destOrd="0" presId="urn:microsoft.com/office/officeart/2008/layout/LinedList"/>
    <dgm:cxn modelId="{019EC63F-EBA1-42F8-AD39-DF2F12F5DCA3}" type="presParOf" srcId="{7C7C5F95-5671-4FF9-A887-CB4CBAEFFE43}" destId="{520182A0-471C-4DBB-8AD1-CAB67D03C2D3}" srcOrd="1" destOrd="0" presId="urn:microsoft.com/office/officeart/2008/layout/LinedList"/>
    <dgm:cxn modelId="{7913E490-94A3-4F86-8D10-3A19F6752438}" type="presParOf" srcId="{BE5C5489-DC33-4330-A331-0DFD79336067}" destId="{E7FE00B6-EB41-4A2D-A6BC-8F7BCC268FCC}" srcOrd="2" destOrd="0" presId="urn:microsoft.com/office/officeart/2008/layout/LinedList"/>
    <dgm:cxn modelId="{1E368954-40F6-4F62-9276-3BD570382B12}" type="presParOf" srcId="{BE5C5489-DC33-4330-A331-0DFD79336067}" destId="{98FDA11A-AC4A-4340-92FC-CA7D04FC0FAB}" srcOrd="3" destOrd="0" presId="urn:microsoft.com/office/officeart/2008/layout/LinedList"/>
    <dgm:cxn modelId="{0E610C8B-8858-4896-BE9E-FEB8B939CA56}" type="presParOf" srcId="{98FDA11A-AC4A-4340-92FC-CA7D04FC0FAB}" destId="{6CB4C573-7B42-4D30-A4FD-D221AB6F932B}" srcOrd="0" destOrd="0" presId="urn:microsoft.com/office/officeart/2008/layout/LinedList"/>
    <dgm:cxn modelId="{7CD8CD91-15B5-4484-A6AB-DA4E7C64DF68}" type="presParOf" srcId="{98FDA11A-AC4A-4340-92FC-CA7D04FC0FAB}" destId="{C189C445-35AA-4D37-830F-127220E81234}" srcOrd="1" destOrd="0" presId="urn:microsoft.com/office/officeart/2008/layout/LinedList"/>
    <dgm:cxn modelId="{D62A6D6C-0DE0-4027-9EF0-D7D8AA91E436}" type="presParOf" srcId="{BE5C5489-DC33-4330-A331-0DFD79336067}" destId="{64BB0D81-1440-4C78-B3B1-09A8A94A1F8C}" srcOrd="4" destOrd="0" presId="urn:microsoft.com/office/officeart/2008/layout/LinedList"/>
    <dgm:cxn modelId="{4215C829-D70D-47E1-9CC3-B0DBAB5B8EDD}" type="presParOf" srcId="{BE5C5489-DC33-4330-A331-0DFD79336067}" destId="{1C1126FB-69D9-41B6-B995-A476B368C2BB}" srcOrd="5" destOrd="0" presId="urn:microsoft.com/office/officeart/2008/layout/LinedList"/>
    <dgm:cxn modelId="{BD936627-0EC6-4346-9999-3B371798AE6F}" type="presParOf" srcId="{1C1126FB-69D9-41B6-B995-A476B368C2BB}" destId="{295B6A95-1859-4D56-ADAA-296DFB62A526}" srcOrd="0" destOrd="0" presId="urn:microsoft.com/office/officeart/2008/layout/LinedList"/>
    <dgm:cxn modelId="{C7658994-B783-4603-AE3E-0FDC094CB938}" type="presParOf" srcId="{1C1126FB-69D9-41B6-B995-A476B368C2BB}" destId="{27FD212E-596E-4EA4-A5E7-E9392689E53C}" srcOrd="1" destOrd="0" presId="urn:microsoft.com/office/officeart/2008/layout/LinedList"/>
    <dgm:cxn modelId="{2835859B-81E6-469D-A858-9B79378D32BB}" type="presParOf" srcId="{BE5C5489-DC33-4330-A331-0DFD79336067}" destId="{CCE741AE-A4AF-42C5-BAE2-A9A7802B44D2}" srcOrd="6" destOrd="0" presId="urn:microsoft.com/office/officeart/2008/layout/LinedList"/>
    <dgm:cxn modelId="{CA1F009E-E746-43EE-9F09-1A93CC6AB870}" type="presParOf" srcId="{BE5C5489-DC33-4330-A331-0DFD79336067}" destId="{D11E702C-812F-41E4-B644-26DA5F66DD7B}" srcOrd="7" destOrd="0" presId="urn:microsoft.com/office/officeart/2008/layout/LinedList"/>
    <dgm:cxn modelId="{84A82C0C-AB9A-4E4B-9E04-E54274012BA3}" type="presParOf" srcId="{D11E702C-812F-41E4-B644-26DA5F66DD7B}" destId="{E065089C-A327-43FF-8187-30738A4A3DBC}" srcOrd="0" destOrd="0" presId="urn:microsoft.com/office/officeart/2008/layout/LinedList"/>
    <dgm:cxn modelId="{DD71EB7F-33DA-4954-98D9-42DB1D695FB1}" type="presParOf" srcId="{D11E702C-812F-41E4-B644-26DA5F66DD7B}" destId="{499D066D-A85B-4725-876C-A704EA8C1088}" srcOrd="1" destOrd="0" presId="urn:microsoft.com/office/officeart/2008/layout/LinedList"/>
    <dgm:cxn modelId="{50514CC6-357A-4C30-B34D-1BD2F441174D}" type="presParOf" srcId="{BE5C5489-DC33-4330-A331-0DFD79336067}" destId="{36255473-B72C-46AE-B897-46E53F1753F5}" srcOrd="8" destOrd="0" presId="urn:microsoft.com/office/officeart/2008/layout/LinedList"/>
    <dgm:cxn modelId="{9816931B-7502-4061-9F78-4809879A30B9}" type="presParOf" srcId="{BE5C5489-DC33-4330-A331-0DFD79336067}" destId="{2DE5E3D1-9F7E-4276-9D50-449696BA5277}" srcOrd="9" destOrd="0" presId="urn:microsoft.com/office/officeart/2008/layout/LinedList"/>
    <dgm:cxn modelId="{39B3FD62-0E07-44AC-9FED-6A43ACDBACCF}" type="presParOf" srcId="{2DE5E3D1-9F7E-4276-9D50-449696BA5277}" destId="{2033F524-906D-4027-9931-8F54D2D94723}" srcOrd="0" destOrd="0" presId="urn:microsoft.com/office/officeart/2008/layout/LinedList"/>
    <dgm:cxn modelId="{3B29056A-87A6-4229-8D44-BAF4B251EE9B}" type="presParOf" srcId="{2DE5E3D1-9F7E-4276-9D50-449696BA5277}" destId="{848877FE-2C1F-4257-A4CE-E4FC11CD3950}" srcOrd="1" destOrd="0" presId="urn:microsoft.com/office/officeart/2008/layout/LinedList"/>
    <dgm:cxn modelId="{32BA23B4-B0C5-479B-A08A-E4D73FD55DFC}" type="presParOf" srcId="{BE5C5489-DC33-4330-A331-0DFD79336067}" destId="{F7DC8E37-7D5B-40C1-9707-31FBE49F412F}" srcOrd="10" destOrd="0" presId="urn:microsoft.com/office/officeart/2008/layout/LinedList"/>
    <dgm:cxn modelId="{AB619471-929E-4D11-A177-E15C0F75C45F}" type="presParOf" srcId="{BE5C5489-DC33-4330-A331-0DFD79336067}" destId="{5BEE8948-BFCE-4245-BB02-8E8F4ABF99C7}" srcOrd="11" destOrd="0" presId="urn:microsoft.com/office/officeart/2008/layout/LinedList"/>
    <dgm:cxn modelId="{AB1D1719-8F12-4E08-842D-8E592C97197C}" type="presParOf" srcId="{5BEE8948-BFCE-4245-BB02-8E8F4ABF99C7}" destId="{E5A7E3BE-BAB0-4EFC-988B-2128A743D516}" srcOrd="0" destOrd="0" presId="urn:microsoft.com/office/officeart/2008/layout/LinedList"/>
    <dgm:cxn modelId="{D8C6E81E-0B01-4180-9CE9-44D0B9123E95}" type="presParOf" srcId="{5BEE8948-BFCE-4245-BB02-8E8F4ABF99C7}" destId="{4883FD3C-0BE1-460B-A575-D0FD8F112BDD}" srcOrd="1" destOrd="0" presId="urn:microsoft.com/office/officeart/2008/layout/LinedList"/>
    <dgm:cxn modelId="{DBA708F4-67F8-4E4A-A55F-D69F2B92EFCB}" type="presParOf" srcId="{BE5C5489-DC33-4330-A331-0DFD79336067}" destId="{017FADF0-697B-4288-A8F6-BD05073FB0C7}" srcOrd="12" destOrd="0" presId="urn:microsoft.com/office/officeart/2008/layout/LinedList"/>
    <dgm:cxn modelId="{45B20FEC-4B39-406F-A1C3-77D5A159D5A1}" type="presParOf" srcId="{BE5C5489-DC33-4330-A331-0DFD79336067}" destId="{3A862C10-16FB-44CF-B6C8-B6F13C1B709D}" srcOrd="13" destOrd="0" presId="urn:microsoft.com/office/officeart/2008/layout/LinedList"/>
    <dgm:cxn modelId="{A76933EF-0E3A-40DF-8115-B41CBD966A3A}" type="presParOf" srcId="{3A862C10-16FB-44CF-B6C8-B6F13C1B709D}" destId="{3F30B330-C4B3-45C4-848D-35512801A0F5}" srcOrd="0" destOrd="0" presId="urn:microsoft.com/office/officeart/2008/layout/LinedList"/>
    <dgm:cxn modelId="{08356E67-4D65-4FC3-A4BB-024BB211B35D}" type="presParOf" srcId="{3A862C10-16FB-44CF-B6C8-B6F13C1B709D}" destId="{22288B9F-2CC9-4DAD-823E-B38FB8154715}" srcOrd="1" destOrd="0" presId="urn:microsoft.com/office/officeart/2008/layout/LinedList"/>
    <dgm:cxn modelId="{23D428E7-A186-495E-AC19-54C20A029695}" type="presParOf" srcId="{BE5C5489-DC33-4330-A331-0DFD79336067}" destId="{F0648A04-8BC9-492A-BB2C-5FA7C4DF9227}" srcOrd="14" destOrd="0" presId="urn:microsoft.com/office/officeart/2008/layout/LinedList"/>
    <dgm:cxn modelId="{CEC02F91-5F34-4A8A-84A0-8AC6D7C41619}" type="presParOf" srcId="{BE5C5489-DC33-4330-A331-0DFD79336067}" destId="{C8F5E75E-62DB-4BBD-A799-476CDA7A0429}" srcOrd="15" destOrd="0" presId="urn:microsoft.com/office/officeart/2008/layout/LinedList"/>
    <dgm:cxn modelId="{6DAC6CAA-141E-476D-9B0E-57D46C581C2A}" type="presParOf" srcId="{C8F5E75E-62DB-4BBD-A799-476CDA7A0429}" destId="{A3574D65-4C9A-4D97-9213-2C137EF7ECD6}" srcOrd="0" destOrd="0" presId="urn:microsoft.com/office/officeart/2008/layout/LinedList"/>
    <dgm:cxn modelId="{8BC333D0-57F1-4B30-ADAA-695AB0C1428E}" type="presParOf" srcId="{C8F5E75E-62DB-4BBD-A799-476CDA7A0429}" destId="{BC4F6166-038B-46A6-BF42-3FAB30AC8EC0}" srcOrd="1" destOrd="0" presId="urn:microsoft.com/office/officeart/2008/layout/LinedList"/>
    <dgm:cxn modelId="{A5AF1C8B-15C8-4B2A-A10E-F7C8228C14A1}" type="presParOf" srcId="{BE5C5489-DC33-4330-A331-0DFD79336067}" destId="{12F50EBA-06E8-40B1-B0E3-A6EDCFC715E9}" srcOrd="16" destOrd="0" presId="urn:microsoft.com/office/officeart/2008/layout/LinedList"/>
    <dgm:cxn modelId="{2DCE97D3-EE81-4549-A0A1-E974AAC3DCD8}" type="presParOf" srcId="{BE5C5489-DC33-4330-A331-0DFD79336067}" destId="{61B73C94-F60A-493C-80B3-68BB3D7D59DC}" srcOrd="17" destOrd="0" presId="urn:microsoft.com/office/officeart/2008/layout/LinedList"/>
    <dgm:cxn modelId="{30B0D3CE-98E6-4DF2-85C4-A2502E808349}" type="presParOf" srcId="{61B73C94-F60A-493C-80B3-68BB3D7D59DC}" destId="{0A460AC4-1093-431E-B346-8EF059078037}" srcOrd="0" destOrd="0" presId="urn:microsoft.com/office/officeart/2008/layout/LinedList"/>
    <dgm:cxn modelId="{D46609F6-F12A-4A5A-BF2D-56F677C850CE}" type="presParOf" srcId="{61B73C94-F60A-493C-80B3-68BB3D7D59DC}" destId="{917D82D0-CDBA-4669-AB4E-32952CA3ABDB}" srcOrd="1" destOrd="0" presId="urn:microsoft.com/office/officeart/2008/layout/LinedList"/>
    <dgm:cxn modelId="{F1AAB53C-74C4-4B55-8140-643375E9165C}" type="presParOf" srcId="{BE5C5489-DC33-4330-A331-0DFD79336067}" destId="{F11AA075-EB16-4C23-8489-64E6706D2D2A}" srcOrd="18" destOrd="0" presId="urn:microsoft.com/office/officeart/2008/layout/LinedList"/>
    <dgm:cxn modelId="{3D4CA6BE-87D4-4C98-9874-FDB09FBFDB97}" type="presParOf" srcId="{BE5C5489-DC33-4330-A331-0DFD79336067}" destId="{0FA01192-81E9-4F08-9F7D-D6234566DF4A}" srcOrd="19" destOrd="0" presId="urn:microsoft.com/office/officeart/2008/layout/LinedList"/>
    <dgm:cxn modelId="{8F4CD55B-51B9-47B6-9CC8-928D47E723C2}" type="presParOf" srcId="{0FA01192-81E9-4F08-9F7D-D6234566DF4A}" destId="{2ACEDA5D-BFA6-425D-9CF1-25F924DCA629}" srcOrd="0" destOrd="0" presId="urn:microsoft.com/office/officeart/2008/layout/LinedList"/>
    <dgm:cxn modelId="{729704B8-BE8E-47BD-845C-10995ABE0F18}" type="presParOf" srcId="{0FA01192-81E9-4F08-9F7D-D6234566DF4A}" destId="{ECE0FE12-2031-4526-9372-D5B775BC94B9}" srcOrd="1" destOrd="0" presId="urn:microsoft.com/office/officeart/2008/layout/LinedList"/>
    <dgm:cxn modelId="{5D84B74C-D970-4901-A29C-3D131B2B8E9F}" type="presParOf" srcId="{BE5C5489-DC33-4330-A331-0DFD79336067}" destId="{CEF1F3D7-F2CE-4B4B-B4A1-AFB5D11CACAA}" srcOrd="20" destOrd="0" presId="urn:microsoft.com/office/officeart/2008/layout/LinedList"/>
    <dgm:cxn modelId="{F25743F4-FEF6-4258-B3AC-00BEB9E1196A}" type="presParOf" srcId="{BE5C5489-DC33-4330-A331-0DFD79336067}" destId="{41CB26EC-FC76-4302-8AA8-D38AE1975B6C}" srcOrd="21" destOrd="0" presId="urn:microsoft.com/office/officeart/2008/layout/LinedList"/>
    <dgm:cxn modelId="{D229DD1E-8452-4AD6-A34C-B42707CF0D18}" type="presParOf" srcId="{41CB26EC-FC76-4302-8AA8-D38AE1975B6C}" destId="{A4A7C36D-71FB-4F8E-9A4B-CAC5295045F4}" srcOrd="0" destOrd="0" presId="urn:microsoft.com/office/officeart/2008/layout/LinedList"/>
    <dgm:cxn modelId="{31DF7DBE-2BF3-4D64-AC7A-AD67EEBA034B}" type="presParOf" srcId="{41CB26EC-FC76-4302-8AA8-D38AE1975B6C}" destId="{42CB9F83-2ACF-4D8A-A403-BEDD6455B1B8}" srcOrd="1" destOrd="0" presId="urn:microsoft.com/office/officeart/2008/layout/LinedList"/>
    <dgm:cxn modelId="{6E9956E2-995E-40E4-A385-8940BC79B5C9}" type="presParOf" srcId="{BE5C5489-DC33-4330-A331-0DFD79336067}" destId="{99964652-410D-47E9-BF23-072C044A2F9F}" srcOrd="22" destOrd="0" presId="urn:microsoft.com/office/officeart/2008/layout/LinedList"/>
    <dgm:cxn modelId="{F869D004-70C8-4A6C-B336-6E7BC2916191}" type="presParOf" srcId="{BE5C5489-DC33-4330-A331-0DFD79336067}" destId="{AB5BB816-C249-403E-8522-CC3D69C29A5A}" srcOrd="23" destOrd="0" presId="urn:microsoft.com/office/officeart/2008/layout/LinedList"/>
    <dgm:cxn modelId="{94C9747C-8035-41C0-B889-F37FBCE63666}" type="presParOf" srcId="{AB5BB816-C249-403E-8522-CC3D69C29A5A}" destId="{39861CA4-8C1C-4EDE-A309-485C4666DB6C}" srcOrd="0" destOrd="0" presId="urn:microsoft.com/office/officeart/2008/layout/LinedList"/>
    <dgm:cxn modelId="{9ACE76CC-C0AA-4924-829D-9315150EA576}" type="presParOf" srcId="{AB5BB816-C249-403E-8522-CC3D69C29A5A}" destId="{228D9D5F-16BE-41CB-9DD9-C9A5D0A2F39E}" srcOrd="1" destOrd="0" presId="urn:microsoft.com/office/officeart/2008/layout/LinedList"/>
    <dgm:cxn modelId="{5CCCC998-5291-487B-B9A6-B9138E75265D}" type="presParOf" srcId="{BE5C5489-DC33-4330-A331-0DFD79336067}" destId="{8C4F8E05-4427-4AC3-A636-E4ABA97989F1}" srcOrd="24" destOrd="0" presId="urn:microsoft.com/office/officeart/2008/layout/LinedList"/>
    <dgm:cxn modelId="{6A2B23F6-F606-4C34-BF16-BFD8AF80E598}" type="presParOf" srcId="{BE5C5489-DC33-4330-A331-0DFD79336067}" destId="{86849EA9-F0DE-4E40-8E32-87C1D7582260}" srcOrd="25" destOrd="0" presId="urn:microsoft.com/office/officeart/2008/layout/LinedList"/>
    <dgm:cxn modelId="{5867047B-BBB6-4C46-AD68-9A1832920CDD}" type="presParOf" srcId="{86849EA9-F0DE-4E40-8E32-87C1D7582260}" destId="{5516B00E-5D1A-4FCB-B5BB-33C2DB942930}" srcOrd="0" destOrd="0" presId="urn:microsoft.com/office/officeart/2008/layout/LinedList"/>
    <dgm:cxn modelId="{B66CC817-A3BB-4E63-9B5F-2F6C3924A972}" type="presParOf" srcId="{86849EA9-F0DE-4E40-8E32-87C1D7582260}" destId="{DAF2D6C5-8F9B-450F-A64B-8C51A6336B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1BD52-F740-4064-8FEE-7FF813C8719E}">
      <dsp:nvSpPr>
        <dsp:cNvPr id="0" name=""/>
        <dsp:cNvSpPr/>
      </dsp:nvSpPr>
      <dsp:spPr>
        <a:xfrm>
          <a:off x="0" y="638"/>
          <a:ext cx="59046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833A67-3943-484E-8C77-BD7EA6AFAA7F}">
      <dsp:nvSpPr>
        <dsp:cNvPr id="0" name=""/>
        <dsp:cNvSpPr/>
      </dsp:nvSpPr>
      <dsp:spPr>
        <a:xfrm>
          <a:off x="0" y="638"/>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Overview.</a:t>
          </a:r>
        </a:p>
      </dsp:txBody>
      <dsp:txXfrm>
        <a:off x="0" y="638"/>
        <a:ext cx="5904643" cy="402264"/>
      </dsp:txXfrm>
    </dsp:sp>
    <dsp:sp modelId="{E7FE00B6-EB41-4A2D-A6BC-8F7BCC268FCC}">
      <dsp:nvSpPr>
        <dsp:cNvPr id="0" name=""/>
        <dsp:cNvSpPr/>
      </dsp:nvSpPr>
      <dsp:spPr>
        <a:xfrm>
          <a:off x="0" y="402903"/>
          <a:ext cx="5904643" cy="0"/>
        </a:xfrm>
        <a:prstGeom prst="line">
          <a:avLst/>
        </a:prstGeom>
        <a:solidFill>
          <a:schemeClr val="accent2">
            <a:hueOff val="-110281"/>
            <a:satOff val="124"/>
            <a:lumOff val="294"/>
            <a:alphaOff val="0"/>
          </a:schemeClr>
        </a:solidFill>
        <a:ln w="12700" cap="flat" cmpd="sng" algn="ctr">
          <a:solidFill>
            <a:schemeClr val="accent2">
              <a:hueOff val="-110281"/>
              <a:satOff val="124"/>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B4C573-7B42-4D30-A4FD-D221AB6F932B}">
      <dsp:nvSpPr>
        <dsp:cNvPr id="0" name=""/>
        <dsp:cNvSpPr/>
      </dsp:nvSpPr>
      <dsp:spPr>
        <a:xfrm>
          <a:off x="0" y="402903"/>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Problem Statement.</a:t>
          </a:r>
        </a:p>
      </dsp:txBody>
      <dsp:txXfrm>
        <a:off x="0" y="402903"/>
        <a:ext cx="5904643" cy="402264"/>
      </dsp:txXfrm>
    </dsp:sp>
    <dsp:sp modelId="{64BB0D81-1440-4C78-B3B1-09A8A94A1F8C}">
      <dsp:nvSpPr>
        <dsp:cNvPr id="0" name=""/>
        <dsp:cNvSpPr/>
      </dsp:nvSpPr>
      <dsp:spPr>
        <a:xfrm>
          <a:off x="0" y="805167"/>
          <a:ext cx="5904643" cy="0"/>
        </a:xfrm>
        <a:prstGeom prst="line">
          <a:avLst/>
        </a:prstGeom>
        <a:solidFill>
          <a:schemeClr val="accent2">
            <a:hueOff val="-220562"/>
            <a:satOff val="249"/>
            <a:lumOff val="588"/>
            <a:alphaOff val="0"/>
          </a:schemeClr>
        </a:solidFill>
        <a:ln w="12700" cap="flat" cmpd="sng" algn="ctr">
          <a:solidFill>
            <a:schemeClr val="accent2">
              <a:hueOff val="-220562"/>
              <a:satOff val="249"/>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B6A95-1859-4D56-ADAA-296DFB62A526}">
      <dsp:nvSpPr>
        <dsp:cNvPr id="0" name=""/>
        <dsp:cNvSpPr/>
      </dsp:nvSpPr>
      <dsp:spPr>
        <a:xfrm>
          <a:off x="0" y="805167"/>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Problem Understanding.</a:t>
          </a:r>
        </a:p>
      </dsp:txBody>
      <dsp:txXfrm>
        <a:off x="0" y="805167"/>
        <a:ext cx="5904643" cy="402264"/>
      </dsp:txXfrm>
    </dsp:sp>
    <dsp:sp modelId="{CCE741AE-A4AF-42C5-BAE2-A9A7802B44D2}">
      <dsp:nvSpPr>
        <dsp:cNvPr id="0" name=""/>
        <dsp:cNvSpPr/>
      </dsp:nvSpPr>
      <dsp:spPr>
        <a:xfrm>
          <a:off x="0" y="1207432"/>
          <a:ext cx="5904643" cy="0"/>
        </a:xfrm>
        <a:prstGeom prst="line">
          <a:avLst/>
        </a:prstGeom>
        <a:solidFill>
          <a:schemeClr val="accent2">
            <a:hueOff val="-330843"/>
            <a:satOff val="373"/>
            <a:lumOff val="882"/>
            <a:alphaOff val="0"/>
          </a:schemeClr>
        </a:solidFill>
        <a:ln w="12700" cap="flat" cmpd="sng" algn="ctr">
          <a:solidFill>
            <a:schemeClr val="accent2">
              <a:hueOff val="-330843"/>
              <a:satOff val="37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5089C-A327-43FF-8187-30738A4A3DBC}">
      <dsp:nvSpPr>
        <dsp:cNvPr id="0" name=""/>
        <dsp:cNvSpPr/>
      </dsp:nvSpPr>
      <dsp:spPr>
        <a:xfrm>
          <a:off x="0" y="1207432"/>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What is Housing Price Prediction?</a:t>
          </a:r>
        </a:p>
      </dsp:txBody>
      <dsp:txXfrm>
        <a:off x="0" y="1207432"/>
        <a:ext cx="5904643" cy="402264"/>
      </dsp:txXfrm>
    </dsp:sp>
    <dsp:sp modelId="{36255473-B72C-46AE-B897-46E53F1753F5}">
      <dsp:nvSpPr>
        <dsp:cNvPr id="0" name=""/>
        <dsp:cNvSpPr/>
      </dsp:nvSpPr>
      <dsp:spPr>
        <a:xfrm>
          <a:off x="0" y="1609697"/>
          <a:ext cx="5904643" cy="0"/>
        </a:xfrm>
        <a:prstGeom prst="line">
          <a:avLst/>
        </a:prstGeom>
        <a:solidFill>
          <a:schemeClr val="accent2">
            <a:hueOff val="-441124"/>
            <a:satOff val="497"/>
            <a:lumOff val="1177"/>
            <a:alphaOff val="0"/>
          </a:schemeClr>
        </a:solidFill>
        <a:ln w="12700"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3F524-906D-4027-9931-8F54D2D94723}">
      <dsp:nvSpPr>
        <dsp:cNvPr id="0" name=""/>
        <dsp:cNvSpPr/>
      </dsp:nvSpPr>
      <dsp:spPr>
        <a:xfrm>
          <a:off x="0" y="1609697"/>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Importance of housing price prediction.</a:t>
          </a:r>
        </a:p>
      </dsp:txBody>
      <dsp:txXfrm>
        <a:off x="0" y="1609697"/>
        <a:ext cx="5904643" cy="402264"/>
      </dsp:txXfrm>
    </dsp:sp>
    <dsp:sp modelId="{F7DC8E37-7D5B-40C1-9707-31FBE49F412F}">
      <dsp:nvSpPr>
        <dsp:cNvPr id="0" name=""/>
        <dsp:cNvSpPr/>
      </dsp:nvSpPr>
      <dsp:spPr>
        <a:xfrm>
          <a:off x="0" y="2011961"/>
          <a:ext cx="5904643" cy="0"/>
        </a:xfrm>
        <a:prstGeom prst="line">
          <a:avLst/>
        </a:prstGeom>
        <a:solidFill>
          <a:schemeClr val="accent2">
            <a:hueOff val="-551405"/>
            <a:satOff val="622"/>
            <a:lumOff val="1471"/>
            <a:alphaOff val="0"/>
          </a:schemeClr>
        </a:solidFill>
        <a:ln w="12700" cap="flat" cmpd="sng" algn="ctr">
          <a:solidFill>
            <a:schemeClr val="accent2">
              <a:hueOff val="-551405"/>
              <a:satOff val="622"/>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7E3BE-BAB0-4EFC-988B-2128A743D516}">
      <dsp:nvSpPr>
        <dsp:cNvPr id="0" name=""/>
        <dsp:cNvSpPr/>
      </dsp:nvSpPr>
      <dsp:spPr>
        <a:xfrm>
          <a:off x="0" y="2011961"/>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Exploratory data analysis.</a:t>
          </a:r>
        </a:p>
      </dsp:txBody>
      <dsp:txXfrm>
        <a:off x="0" y="2011961"/>
        <a:ext cx="5904643" cy="402264"/>
      </dsp:txXfrm>
    </dsp:sp>
    <dsp:sp modelId="{017FADF0-697B-4288-A8F6-BD05073FB0C7}">
      <dsp:nvSpPr>
        <dsp:cNvPr id="0" name=""/>
        <dsp:cNvSpPr/>
      </dsp:nvSpPr>
      <dsp:spPr>
        <a:xfrm>
          <a:off x="0" y="2414226"/>
          <a:ext cx="5904643" cy="0"/>
        </a:xfrm>
        <a:prstGeom prst="line">
          <a:avLst/>
        </a:prstGeom>
        <a:solidFill>
          <a:schemeClr val="accent2">
            <a:hueOff val="-661686"/>
            <a:satOff val="746"/>
            <a:lumOff val="1765"/>
            <a:alphaOff val="0"/>
          </a:schemeClr>
        </a:solidFill>
        <a:ln w="12700"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30B330-C4B3-45C4-848D-35512801A0F5}">
      <dsp:nvSpPr>
        <dsp:cNvPr id="0" name=""/>
        <dsp:cNvSpPr/>
      </dsp:nvSpPr>
      <dsp:spPr>
        <a:xfrm>
          <a:off x="0" y="2414226"/>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Visualizations.</a:t>
          </a:r>
        </a:p>
      </dsp:txBody>
      <dsp:txXfrm>
        <a:off x="0" y="2414226"/>
        <a:ext cx="5904643" cy="402264"/>
      </dsp:txXfrm>
    </dsp:sp>
    <dsp:sp modelId="{F0648A04-8BC9-492A-BB2C-5FA7C4DF9227}">
      <dsp:nvSpPr>
        <dsp:cNvPr id="0" name=""/>
        <dsp:cNvSpPr/>
      </dsp:nvSpPr>
      <dsp:spPr>
        <a:xfrm>
          <a:off x="0" y="2816491"/>
          <a:ext cx="5904643" cy="0"/>
        </a:xfrm>
        <a:prstGeom prst="line">
          <a:avLst/>
        </a:prstGeom>
        <a:solidFill>
          <a:schemeClr val="accent2">
            <a:hueOff val="-771967"/>
            <a:satOff val="870"/>
            <a:lumOff val="2059"/>
            <a:alphaOff val="0"/>
          </a:schemeClr>
        </a:solidFill>
        <a:ln w="12700" cap="flat" cmpd="sng" algn="ctr">
          <a:solidFill>
            <a:schemeClr val="accent2">
              <a:hueOff val="-771967"/>
              <a:satOff val="870"/>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74D65-4C9A-4D97-9213-2C137EF7ECD6}">
      <dsp:nvSpPr>
        <dsp:cNvPr id="0" name=""/>
        <dsp:cNvSpPr/>
      </dsp:nvSpPr>
      <dsp:spPr>
        <a:xfrm>
          <a:off x="0" y="2816491"/>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Analysis.</a:t>
          </a:r>
        </a:p>
      </dsp:txBody>
      <dsp:txXfrm>
        <a:off x="0" y="2816491"/>
        <a:ext cx="5904643" cy="402264"/>
      </dsp:txXfrm>
    </dsp:sp>
    <dsp:sp modelId="{12F50EBA-06E8-40B1-B0E3-A6EDCFC715E9}">
      <dsp:nvSpPr>
        <dsp:cNvPr id="0" name=""/>
        <dsp:cNvSpPr/>
      </dsp:nvSpPr>
      <dsp:spPr>
        <a:xfrm>
          <a:off x="0" y="3218756"/>
          <a:ext cx="5904643" cy="0"/>
        </a:xfrm>
        <a:prstGeom prst="line">
          <a:avLst/>
        </a:prstGeom>
        <a:solidFill>
          <a:schemeClr val="accent2">
            <a:hueOff val="-882249"/>
            <a:satOff val="995"/>
            <a:lumOff val="2353"/>
            <a:alphaOff val="0"/>
          </a:schemeClr>
        </a:solidFill>
        <a:ln w="12700"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60AC4-1093-431E-B346-8EF059078037}">
      <dsp:nvSpPr>
        <dsp:cNvPr id="0" name=""/>
        <dsp:cNvSpPr/>
      </dsp:nvSpPr>
      <dsp:spPr>
        <a:xfrm>
          <a:off x="0" y="3218756"/>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Data cleaning steps.</a:t>
          </a:r>
        </a:p>
      </dsp:txBody>
      <dsp:txXfrm>
        <a:off x="0" y="3218756"/>
        <a:ext cx="5904643" cy="402264"/>
      </dsp:txXfrm>
    </dsp:sp>
    <dsp:sp modelId="{F11AA075-EB16-4C23-8489-64E6706D2D2A}">
      <dsp:nvSpPr>
        <dsp:cNvPr id="0" name=""/>
        <dsp:cNvSpPr/>
      </dsp:nvSpPr>
      <dsp:spPr>
        <a:xfrm>
          <a:off x="0" y="3621020"/>
          <a:ext cx="5904643" cy="0"/>
        </a:xfrm>
        <a:prstGeom prst="line">
          <a:avLst/>
        </a:prstGeom>
        <a:solidFill>
          <a:schemeClr val="accent2">
            <a:hueOff val="-992530"/>
            <a:satOff val="1119"/>
            <a:lumOff val="2647"/>
            <a:alphaOff val="0"/>
          </a:schemeClr>
        </a:solidFill>
        <a:ln w="12700" cap="flat" cmpd="sng" algn="ctr">
          <a:solidFill>
            <a:schemeClr val="accent2">
              <a:hueOff val="-992530"/>
              <a:satOff val="1119"/>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EDA5D-BFA6-425D-9CF1-25F924DCA629}">
      <dsp:nvSpPr>
        <dsp:cNvPr id="0" name=""/>
        <dsp:cNvSpPr/>
      </dsp:nvSpPr>
      <dsp:spPr>
        <a:xfrm>
          <a:off x="0" y="3621020"/>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Model Building.</a:t>
          </a:r>
        </a:p>
      </dsp:txBody>
      <dsp:txXfrm>
        <a:off x="0" y="3621020"/>
        <a:ext cx="5904643" cy="402264"/>
      </dsp:txXfrm>
    </dsp:sp>
    <dsp:sp modelId="{CEF1F3D7-F2CE-4B4B-B4A1-AFB5D11CACAA}">
      <dsp:nvSpPr>
        <dsp:cNvPr id="0" name=""/>
        <dsp:cNvSpPr/>
      </dsp:nvSpPr>
      <dsp:spPr>
        <a:xfrm>
          <a:off x="0" y="4023285"/>
          <a:ext cx="5904643" cy="0"/>
        </a:xfrm>
        <a:prstGeom prst="line">
          <a:avLst/>
        </a:prstGeom>
        <a:solidFill>
          <a:schemeClr val="accent2">
            <a:hueOff val="-1102811"/>
            <a:satOff val="1243"/>
            <a:lumOff val="2942"/>
            <a:alphaOff val="0"/>
          </a:schemeClr>
        </a:solidFill>
        <a:ln w="12700" cap="flat" cmpd="sng" algn="ctr">
          <a:solidFill>
            <a:schemeClr val="accent2">
              <a:hueOff val="-1102811"/>
              <a:satOff val="1243"/>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7C36D-71FB-4F8E-9A4B-CAC5295045F4}">
      <dsp:nvSpPr>
        <dsp:cNvPr id="0" name=""/>
        <dsp:cNvSpPr/>
      </dsp:nvSpPr>
      <dsp:spPr>
        <a:xfrm>
          <a:off x="0" y="4023285"/>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Hyper Parameter Tunning.</a:t>
          </a:r>
        </a:p>
      </dsp:txBody>
      <dsp:txXfrm>
        <a:off x="0" y="4023285"/>
        <a:ext cx="5904643" cy="402264"/>
      </dsp:txXfrm>
    </dsp:sp>
    <dsp:sp modelId="{99964652-410D-47E9-BF23-072C044A2F9F}">
      <dsp:nvSpPr>
        <dsp:cNvPr id="0" name=""/>
        <dsp:cNvSpPr/>
      </dsp:nvSpPr>
      <dsp:spPr>
        <a:xfrm>
          <a:off x="0" y="4425550"/>
          <a:ext cx="5904643" cy="0"/>
        </a:xfrm>
        <a:prstGeom prst="line">
          <a:avLst/>
        </a:prstGeom>
        <a:solidFill>
          <a:schemeClr val="accent2">
            <a:hueOff val="-1213092"/>
            <a:satOff val="1368"/>
            <a:lumOff val="3236"/>
            <a:alphaOff val="0"/>
          </a:schemeClr>
        </a:solidFill>
        <a:ln w="12700" cap="flat" cmpd="sng" algn="ctr">
          <a:solidFill>
            <a:schemeClr val="accent2">
              <a:hueOff val="-1213092"/>
              <a:satOff val="1368"/>
              <a:lumOff val="3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861CA4-8C1C-4EDE-A309-485C4666DB6C}">
      <dsp:nvSpPr>
        <dsp:cNvPr id="0" name=""/>
        <dsp:cNvSpPr/>
      </dsp:nvSpPr>
      <dsp:spPr>
        <a:xfrm>
          <a:off x="0" y="4425550"/>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Saving the model and predictions from saved best model.</a:t>
          </a:r>
        </a:p>
      </dsp:txBody>
      <dsp:txXfrm>
        <a:off x="0" y="4425550"/>
        <a:ext cx="5904643" cy="402264"/>
      </dsp:txXfrm>
    </dsp:sp>
    <dsp:sp modelId="{8C4F8E05-4427-4AC3-A636-E4ABA97989F1}">
      <dsp:nvSpPr>
        <dsp:cNvPr id="0" name=""/>
        <dsp:cNvSpPr/>
      </dsp:nvSpPr>
      <dsp:spPr>
        <a:xfrm>
          <a:off x="0" y="4827814"/>
          <a:ext cx="5904643" cy="0"/>
        </a:xfrm>
        <a:prstGeom prst="line">
          <a:avLst/>
        </a:prstGeom>
        <a:solidFill>
          <a:schemeClr val="accent2">
            <a:hueOff val="-1323373"/>
            <a:satOff val="1492"/>
            <a:lumOff val="3530"/>
            <a:alphaOff val="0"/>
          </a:schemeClr>
        </a:solidFill>
        <a:ln w="12700"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6B00E-5D1A-4FCB-B5BB-33C2DB942930}">
      <dsp:nvSpPr>
        <dsp:cNvPr id="0" name=""/>
        <dsp:cNvSpPr/>
      </dsp:nvSpPr>
      <dsp:spPr>
        <a:xfrm>
          <a:off x="0" y="4827814"/>
          <a:ext cx="5904643" cy="402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Conclusion.</a:t>
          </a:r>
        </a:p>
      </dsp:txBody>
      <dsp:txXfrm>
        <a:off x="0" y="4827814"/>
        <a:ext cx="5904643" cy="4022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5/19/2022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5/19/2022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88825"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424"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48813" y="1267731"/>
            <a:ext cx="1691199"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301" y="2091263"/>
            <a:ext cx="9066224" cy="2590800"/>
          </a:xfrm>
        </p:spPr>
        <p:txBody>
          <a:bodyPr tIns="45720" bIns="45720" anchor="ctr">
            <a:noAutofit/>
          </a:bodyPr>
          <a:lstStyle>
            <a:lvl1pPr algn="ctr">
              <a:lnSpc>
                <a:spcPct val="83000"/>
              </a:lnSpc>
              <a:defRPr lang="en-US" sz="12797" b="0" kern="1200" cap="all" spc="-178"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1693" y="4682063"/>
            <a:ext cx="9068486" cy="457201"/>
          </a:xfrm>
        </p:spPr>
        <p:txBody>
          <a:bodyPr>
            <a:normAutofit/>
          </a:bodyPr>
          <a:lstStyle>
            <a:lvl1pPr marL="0" indent="0" algn="ctr">
              <a:spcBef>
                <a:spcPts val="0"/>
              </a:spcBef>
              <a:buNone/>
              <a:defRPr sz="2844" spc="142" baseline="0">
                <a:solidFill>
                  <a:schemeClr val="tx1"/>
                </a:solidFill>
              </a:defRPr>
            </a:lvl1pPr>
            <a:lvl2pPr marL="812582" indent="0" algn="ctr">
              <a:buNone/>
              <a:defRPr sz="2844"/>
            </a:lvl2pPr>
            <a:lvl3pPr marL="1625163" indent="0" algn="ctr">
              <a:buNone/>
              <a:defRPr sz="2844"/>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20" name="Date Placeholder 19"/>
          <p:cNvSpPr>
            <a:spLocks noGrp="1"/>
          </p:cNvSpPr>
          <p:nvPr>
            <p:ph type="dt" sz="half" idx="10"/>
          </p:nvPr>
        </p:nvSpPr>
        <p:spPr>
          <a:xfrm>
            <a:off x="5317375" y="1341256"/>
            <a:ext cx="1554075" cy="527213"/>
          </a:xfrm>
        </p:spPr>
        <p:txBody>
          <a:bodyPr/>
          <a:lstStyle>
            <a:lvl1pPr algn="ctr">
              <a:defRPr sz="2310" spc="0" baseline="0">
                <a:solidFill>
                  <a:schemeClr val="tx1"/>
                </a:solidFill>
                <a:latin typeface="+mn-lt"/>
              </a:defRPr>
            </a:lvl1pPr>
          </a:lstStyle>
          <a:p>
            <a:fld id="{DDA51639-B2D6-4652-B8C3-1B4C224A7BAF}" type="datetimeFigureOut">
              <a:rPr lang="en-US" dirty="0"/>
              <a:t>5/19/2022</a:t>
            </a:fld>
            <a:endParaRPr lang="en-US" dirty="0"/>
          </a:p>
        </p:txBody>
      </p:sp>
      <p:sp>
        <p:nvSpPr>
          <p:cNvPr id="21" name="Footer Placeholder 20"/>
          <p:cNvSpPr>
            <a:spLocks noGrp="1"/>
          </p:cNvSpPr>
          <p:nvPr>
            <p:ph type="ftr" sz="quarter" idx="11"/>
          </p:nvPr>
        </p:nvSpPr>
        <p:spPr>
          <a:xfrm>
            <a:off x="1453517" y="5211060"/>
            <a:ext cx="5903962"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4678" y="5212080"/>
            <a:ext cx="211133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560002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822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9258" y="762000"/>
            <a:ext cx="2361585"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762000"/>
            <a:ext cx="8075097"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181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102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88825"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423"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48813" y="1267731"/>
            <a:ext cx="1691199"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216" y="2094309"/>
            <a:ext cx="9068486" cy="2587752"/>
          </a:xfrm>
        </p:spPr>
        <p:txBody>
          <a:bodyPr anchor="ctr">
            <a:noAutofit/>
          </a:bodyPr>
          <a:lstStyle>
            <a:lvl1pPr algn="ctr">
              <a:lnSpc>
                <a:spcPct val="83000"/>
              </a:lnSpc>
              <a:defRPr lang="en-US" sz="12797" kern="1200" cap="all" spc="-178"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217" y="4682062"/>
            <a:ext cx="9068486" cy="457200"/>
          </a:xfrm>
        </p:spPr>
        <p:txBody>
          <a:bodyPr anchor="t">
            <a:normAutofit/>
          </a:bodyPr>
          <a:lstStyle>
            <a:lvl1pPr marL="0" indent="0" algn="ctr">
              <a:buNone/>
              <a:defRPr sz="2844">
                <a:solidFill>
                  <a:schemeClr val="tx1"/>
                </a:solidFill>
                <a:effectLst/>
              </a:defRPr>
            </a:lvl1pPr>
            <a:lvl2pPr marL="812582" indent="0">
              <a:buNone/>
              <a:defRPr sz="2844">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0422" y="1344502"/>
            <a:ext cx="1554075" cy="530352"/>
          </a:xfrm>
        </p:spPr>
        <p:txBody>
          <a:bodyPr/>
          <a:lstStyle>
            <a:lvl1pPr algn="ctr">
              <a:defRPr lang="en-US" sz="2310" kern="1200" spc="0" baseline="0">
                <a:solidFill>
                  <a:schemeClr val="tx1"/>
                </a:solidFill>
                <a:latin typeface="+mn-lt"/>
                <a:ea typeface="+mn-ea"/>
                <a:cs typeface="+mn-cs"/>
              </a:defRPr>
            </a:lvl1pPr>
          </a:lstStyle>
          <a:p>
            <a:fld id="{C44961B7-6B89-48AB-966F-622E2788EECC}" type="datetimeFigureOut">
              <a:rPr lang="en-US" dirty="0"/>
              <a:t>5/19/2022</a:t>
            </a:fld>
            <a:endParaRPr lang="en-US" dirty="0"/>
          </a:p>
        </p:txBody>
      </p:sp>
      <p:sp>
        <p:nvSpPr>
          <p:cNvPr id="5" name="Footer Placeholder 4"/>
          <p:cNvSpPr>
            <a:spLocks noGrp="1"/>
          </p:cNvSpPr>
          <p:nvPr>
            <p:ph type="ftr" sz="quarter" idx="11"/>
          </p:nvPr>
        </p:nvSpPr>
        <p:spPr>
          <a:xfrm>
            <a:off x="1453174" y="5211060"/>
            <a:ext cx="5905486"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2263" y="5211060"/>
            <a:ext cx="211171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509410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522" y="2103120"/>
            <a:ext cx="4753642" cy="374904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8661" y="2103120"/>
            <a:ext cx="4753642" cy="374904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71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569" y="2074334"/>
            <a:ext cx="4753642" cy="640080"/>
          </a:xfrm>
        </p:spPr>
        <p:txBody>
          <a:bodyPr anchor="ctr">
            <a:normAutofit/>
          </a:bodyPr>
          <a:lstStyle>
            <a:lvl1pPr marL="0" indent="0" algn="ctr">
              <a:spcBef>
                <a:spcPts val="0"/>
              </a:spcBef>
              <a:buNone/>
              <a:defRPr sz="3377" b="0">
                <a:solidFill>
                  <a:schemeClr val="tx2"/>
                </a:solidFill>
                <a:latin typeface="+mn-lt"/>
              </a:defRPr>
            </a:lvl1pPr>
            <a:lvl2pPr marL="812582" indent="0">
              <a:buNone/>
              <a:defRPr sz="3377"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069569" y="2755898"/>
            <a:ext cx="4753642" cy="320040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1708" y="2074334"/>
            <a:ext cx="4753642" cy="640080"/>
          </a:xfrm>
        </p:spPr>
        <p:txBody>
          <a:bodyPr anchor="ctr">
            <a:normAutofit/>
          </a:bodyPr>
          <a:lstStyle>
            <a:lvl1pPr marL="0" indent="0" algn="ctr">
              <a:spcBef>
                <a:spcPts val="0"/>
              </a:spcBef>
              <a:buNone/>
              <a:defRPr sz="3377" b="0">
                <a:solidFill>
                  <a:schemeClr val="tx2"/>
                </a:solidFill>
              </a:defRPr>
            </a:lvl1pPr>
            <a:lvl2pPr marL="812582" indent="0">
              <a:buNone/>
              <a:defRPr sz="3377"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371708" y="2756581"/>
            <a:ext cx="4753642" cy="320040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2109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6293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34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465" y="237744"/>
            <a:ext cx="852913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7392"/>
            <a:ext cx="2430147" cy="1645920"/>
          </a:xfrm>
        </p:spPr>
        <p:txBody>
          <a:bodyPr anchor="b">
            <a:normAutofit/>
          </a:bodyPr>
          <a:lstStyle>
            <a:lvl1pPr algn="l" defTabSz="1625163" rtl="0" eaLnBrk="1" latinLnBrk="0" hangingPunct="1">
              <a:lnSpc>
                <a:spcPct val="90000"/>
              </a:lnSpc>
              <a:spcBef>
                <a:spcPct val="0"/>
              </a:spcBef>
              <a:buNone/>
              <a:defRPr lang="en-US" sz="4976"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621" y="609600"/>
            <a:ext cx="7770376" cy="533400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3979" y="2286000"/>
            <a:ext cx="2430147" cy="3505200"/>
          </a:xfrm>
        </p:spPr>
        <p:txBody>
          <a:bodyPr>
            <a:normAutofit/>
          </a:bodyPr>
          <a:lstStyle>
            <a:lvl1pPr marL="0" indent="0">
              <a:lnSpc>
                <a:spcPct val="110000"/>
              </a:lnSpc>
              <a:spcBef>
                <a:spcPts val="1422"/>
              </a:spcBef>
              <a:buNone/>
              <a:defRPr sz="2488">
                <a:solidFill>
                  <a:srgbClr val="FFFFFF"/>
                </a:solidFill>
              </a:defRPr>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5/19/2022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0970" y="6223002"/>
            <a:ext cx="1462659"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841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3504"/>
            <a:ext cx="2431671" cy="1645920"/>
          </a:xfrm>
        </p:spPr>
        <p:txBody>
          <a:bodyPr anchor="b">
            <a:noAutofit/>
          </a:bodyPr>
          <a:lstStyle>
            <a:lvl1pPr algn="l">
              <a:defRPr sz="4976"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40" y="237744"/>
            <a:ext cx="8529130" cy="6382512"/>
          </a:xfrm>
          <a:solidFill>
            <a:schemeClr val="accent1">
              <a:lumMod val="60000"/>
              <a:lumOff val="40000"/>
            </a:schemeClr>
          </a:solidFill>
          <a:ln>
            <a:noFill/>
          </a:ln>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9293979" y="2286000"/>
            <a:ext cx="2431671" cy="3502152"/>
          </a:xfrm>
        </p:spPr>
        <p:txBody>
          <a:bodyPr>
            <a:normAutofit/>
          </a:bodyPr>
          <a:lstStyle>
            <a:lvl1pPr marL="0" indent="0" algn="l">
              <a:lnSpc>
                <a:spcPct val="110000"/>
              </a:lnSpc>
              <a:spcBef>
                <a:spcPts val="1422"/>
              </a:spcBef>
              <a:buNone/>
              <a:defRPr sz="2488">
                <a:solidFill>
                  <a:srgbClr val="FFFFFF"/>
                </a:solidFill>
              </a:defRPr>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5/19/2022</a:t>
            </a:fld>
            <a:endParaRPr lang="en-US" dirty="0"/>
          </a:p>
        </p:txBody>
      </p:sp>
      <p:sp>
        <p:nvSpPr>
          <p:cNvPr id="6" name="Footer Placeholder 5"/>
          <p:cNvSpPr>
            <a:spLocks noGrp="1"/>
          </p:cNvSpPr>
          <p:nvPr>
            <p:ph type="ftr" sz="quarter" idx="11"/>
          </p:nvPr>
        </p:nvSpPr>
        <p:spPr/>
        <p:txBody>
          <a:bodyPr/>
          <a:lstStyle>
            <a:lvl1pPr marL="0" algn="r" defTabSz="1625163" rtl="0" eaLnBrk="1" latinLnBrk="0" hangingPunct="1">
              <a:defRPr lang="en-US" sz="1777"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4021" y="6227064"/>
            <a:ext cx="1462659"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973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35" y="237744"/>
            <a:ext cx="11719555"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522" y="642594"/>
            <a:ext cx="10055781"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522" y="2103120"/>
            <a:ext cx="10055781"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248" y="6307672"/>
            <a:ext cx="2742486" cy="274320"/>
          </a:xfrm>
          <a:prstGeom prst="rect">
            <a:avLst/>
          </a:prstGeom>
        </p:spPr>
        <p:txBody>
          <a:bodyPr vert="horz" lIns="91440" tIns="45720" rIns="91440" bIns="45720" rtlCol="0" anchor="b"/>
          <a:lstStyle>
            <a:lvl1pPr algn="l">
              <a:defRPr sz="1777">
                <a:solidFill>
                  <a:schemeClr val="tx1">
                    <a:lumMod val="75000"/>
                    <a:lumOff val="25000"/>
                  </a:schemeClr>
                </a:solidFill>
              </a:defRPr>
            </a:lvl1pPr>
          </a:lstStyle>
          <a:p>
            <a:fld id="{CBC48EC7-AF6A-48D3-8284-14BACBEBDD84}" type="datetimeFigureOut">
              <a:rPr lang="en-US" dirty="0"/>
              <a:t>5/19/2022</a:t>
            </a:fld>
            <a:endParaRPr lang="en-US" dirty="0"/>
          </a:p>
        </p:txBody>
      </p:sp>
      <p:sp>
        <p:nvSpPr>
          <p:cNvPr id="5" name="Footer Placeholder 4"/>
          <p:cNvSpPr>
            <a:spLocks noGrp="1"/>
          </p:cNvSpPr>
          <p:nvPr>
            <p:ph type="ftr" sz="quarter" idx="3"/>
          </p:nvPr>
        </p:nvSpPr>
        <p:spPr>
          <a:xfrm>
            <a:off x="3489051" y="6307672"/>
            <a:ext cx="5210723" cy="274320"/>
          </a:xfrm>
          <a:prstGeom prst="rect">
            <a:avLst/>
          </a:prstGeom>
        </p:spPr>
        <p:txBody>
          <a:bodyPr vert="horz" lIns="91440" tIns="45720" rIns="91440" bIns="45720" rtlCol="0" anchor="b"/>
          <a:lstStyle>
            <a:lvl1pPr algn="ctr">
              <a:defRPr sz="1777">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7153" y="6307672"/>
            <a:ext cx="1462659" cy="274320"/>
          </a:xfrm>
          <a:prstGeom prst="rect">
            <a:avLst/>
          </a:prstGeom>
        </p:spPr>
        <p:txBody>
          <a:bodyPr vert="horz" lIns="91440" tIns="45720" rIns="91440" bIns="45720" rtlCol="0" anchor="b"/>
          <a:lstStyle>
            <a:lvl1pPr algn="r">
              <a:defRPr sz="1777">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78525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FE051AA-0631-4833-B52C-BE76B9D3A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71" y="457200"/>
            <a:ext cx="11278672"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4" name="Rectangle 63">
            <a:extLst>
              <a:ext uri="{FF2B5EF4-FFF2-40B4-BE49-F238E27FC236}">
                <a16:creationId xmlns:a16="http://schemas.microsoft.com/office/drawing/2014/main" id="{F2829316-8F5B-4EA1-9581-1F1152944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577" y="621793"/>
            <a:ext cx="10951659" cy="5614416"/>
          </a:xfrm>
          <a:prstGeom prst="rect">
            <a:avLst/>
          </a:prstGeom>
          <a:noFill/>
          <a:ln w="6350" cap="sq" cmpd="sng" algn="ctr">
            <a:solidFill>
              <a:schemeClr val="tx1">
                <a:lumMod val="75000"/>
                <a:lumOff val="25000"/>
              </a:schemeClr>
            </a:solidFill>
            <a:prstDash val="solid"/>
            <a:miter lim="800000"/>
          </a:ln>
          <a:effectLst/>
        </p:spPr>
      </p:sp>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5351854" y="1348844"/>
            <a:ext cx="5714850" cy="3042706"/>
          </a:xfrm>
          <a:scene3d>
            <a:camera prst="orthographicFront"/>
            <a:lightRig rig="threePt" dir="t"/>
          </a:scene3d>
        </p:spPr>
        <p:txBody>
          <a:bodyPr>
            <a:normAutofit/>
          </a:bodyPr>
          <a:lstStyle/>
          <a:p>
            <a:r>
              <a:rPr lang="en-IN" sz="4600" b="1" i="1"/>
              <a:t>Project Presentation On</a:t>
            </a:r>
            <a:br>
              <a:rPr lang="en-IN" sz="4600" b="1" i="1"/>
            </a:br>
            <a:br>
              <a:rPr lang="en-IN" sz="4600"/>
            </a:br>
            <a:r>
              <a:rPr lang="en-IN" sz="4600" b="1"/>
              <a:t>“Housing: Price Prediction”</a:t>
            </a:r>
          </a:p>
        </p:txBody>
      </p:sp>
      <p:sp>
        <p:nvSpPr>
          <p:cNvPr id="3" name="Subtitle 2"/>
          <p:cNvSpPr>
            <a:spLocks noGrp="1"/>
          </p:cNvSpPr>
          <p:nvPr>
            <p:ph type="subTitle" idx="1"/>
          </p:nvPr>
        </p:nvSpPr>
        <p:spPr>
          <a:xfrm>
            <a:off x="5532344" y="4682062"/>
            <a:ext cx="5353870" cy="950976"/>
          </a:xfrm>
        </p:spPr>
        <p:txBody>
          <a:bodyPr>
            <a:normAutofit/>
          </a:bodyPr>
          <a:lstStyle/>
          <a:p>
            <a:pPr>
              <a:lnSpc>
                <a:spcPct val="90000"/>
              </a:lnSpc>
              <a:spcAft>
                <a:spcPts val="600"/>
              </a:spcAft>
            </a:pPr>
            <a:r>
              <a:rPr lang="en-US" b="1" i="1"/>
              <a:t>                      Presented By: RAHUL RANJAN</a:t>
            </a:r>
          </a:p>
        </p:txBody>
      </p:sp>
      <p:sp>
        <p:nvSpPr>
          <p:cNvPr id="66" name="Rectangle 65">
            <a:extLst>
              <a:ext uri="{FF2B5EF4-FFF2-40B4-BE49-F238E27FC236}">
                <a16:creationId xmlns:a16="http://schemas.microsoft.com/office/drawing/2014/main" id="{AD11D7A6-5D57-426A-A17A-1FD70DF6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49409" y="446824"/>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8" name="Straight Connector 67">
            <a:extLst>
              <a:ext uri="{FF2B5EF4-FFF2-40B4-BE49-F238E27FC236}">
                <a16:creationId xmlns:a16="http://schemas.microsoft.com/office/drawing/2014/main" id="{46B486D1-EF0A-4077-9343-C9DB94C0F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3679"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5646751-9C0C-4565-B6A3-3B1C50E6A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4879"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DBA2A92-1748-4444-9DE9-95CEFF28FD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3679" y="1092118"/>
            <a:ext cx="169120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2" name="Picture 3" descr="A picture containing building, house&#10;&#10;Description automatically generated">
            <a:extLst>
              <a:ext uri="{FF2B5EF4-FFF2-40B4-BE49-F238E27FC236}">
                <a16:creationId xmlns:a16="http://schemas.microsoft.com/office/drawing/2014/main" id="{84838A1D-1229-54EF-7A5E-72457824BDC5}"/>
              </a:ext>
            </a:extLst>
          </p:cNvPr>
          <p:cNvPicPr>
            <a:picLocks noChangeAspect="1"/>
          </p:cNvPicPr>
          <p:nvPr/>
        </p:nvPicPr>
        <p:blipFill>
          <a:blip r:embed="rId2"/>
          <a:stretch>
            <a:fillRect/>
          </a:stretch>
        </p:blipFill>
        <p:spPr>
          <a:xfrm>
            <a:off x="1240846" y="2033175"/>
            <a:ext cx="3751090" cy="2809696"/>
          </a:xfrm>
          <a:prstGeom prst="rect">
            <a:avLst/>
          </a:pr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63FBE68F-F347-4114-9E8E-42A61F2ADB15}"/>
              </a:ext>
            </a:extLst>
          </p:cNvPr>
          <p:cNvPicPr>
            <a:picLocks/>
          </p:cNvPicPr>
          <p:nvPr/>
        </p:nvPicPr>
        <p:blipFill rotWithShape="1">
          <a:blip r:embed="rId2" cstate="print">
            <a:extLst>
              <a:ext uri="{28A0092B-C50C-407E-A947-70E740481C1C}">
                <a14:useLocalDpi xmlns:a14="http://schemas.microsoft.com/office/drawing/2010/main" val="0"/>
              </a:ext>
            </a:extLst>
          </a:blip>
          <a:srcRect b="49953"/>
          <a:stretch/>
        </p:blipFill>
        <p:spPr bwMode="auto">
          <a:xfrm>
            <a:off x="1053851" y="764704"/>
            <a:ext cx="11134973" cy="6093296"/>
          </a:xfrm>
          <a:prstGeom prst="rect">
            <a:avLst/>
          </a:prstGeom>
          <a:noFill/>
          <a:ln>
            <a:noFill/>
          </a:ln>
        </p:spPr>
      </p:pic>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648072"/>
          </a:xfrm>
        </p:spPr>
        <p:txBody>
          <a:bodyPr>
            <a:normAutofit/>
          </a:bodyPr>
          <a:lstStyle/>
          <a:p>
            <a:r>
              <a:rPr lang="en-IN" dirty="0"/>
              <a:t>Visualization of numerical columns:</a:t>
            </a: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381000"/>
            <a:ext cx="9829799" cy="1319808"/>
          </a:xfrm>
        </p:spPr>
        <p:txBody>
          <a:bodyPr>
            <a:normAutofit/>
          </a:bodyPr>
          <a:lstStyle/>
          <a:p>
            <a:r>
              <a:rPr lang="en-IN" dirty="0"/>
              <a:t>Observations:</a:t>
            </a:r>
          </a:p>
        </p:txBody>
      </p:sp>
      <p:sp>
        <p:nvSpPr>
          <p:cNvPr id="3" name="Content Placeholder 2">
            <a:extLst>
              <a:ext uri="{FF2B5EF4-FFF2-40B4-BE49-F238E27FC236}">
                <a16:creationId xmlns:a16="http://schemas.microsoft.com/office/drawing/2014/main" id="{CDCEB899-A7B2-4E32-AD1B-C83942F2E00A}"/>
              </a:ext>
            </a:extLst>
          </p:cNvPr>
          <p:cNvSpPr>
            <a:spLocks noGrp="1"/>
          </p:cNvSpPr>
          <p:nvPr>
            <p:ph idx="1"/>
          </p:nvPr>
        </p:nvSpPr>
        <p:spPr>
          <a:xfrm>
            <a:off x="1522413" y="1700808"/>
            <a:ext cx="9756575" cy="5040561"/>
          </a:xfrm>
        </p:spPr>
        <p:txBody>
          <a:bodyPr>
            <a:noAutofit/>
          </a:bodyPr>
          <a:lstStyle/>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Linear feet of street connected to property(LotFrontage) is increasing sales is decreasing and the SalePrice is ranging between 0-3 lakhs.</a:t>
            </a: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Lot size in square feet(LotArea) is increasing sales is decreasing and the SalePrice is in between 0-4 lakhs.</a:t>
            </a:r>
            <a:endParaRPr lang="en-IN" sz="17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Masonry veneer area in square feet (</a:t>
            </a:r>
            <a:r>
              <a:rPr lang="en-IN" sz="17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MasVnrArea</a:t>
            </a: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SalePrice is ranging between 0-4 lakhs.</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Type 1 finished square feet(BsmtFinSF1) is increasing sales is decreasing and the SalePrice is in between 0-4 lakhs.</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Unfinished square feet of basement area (</a:t>
            </a:r>
            <a:r>
              <a:rPr lang="en-IN" sz="17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BsmtUnfSF</a:t>
            </a: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SalePrice is in between 0-4 lakhs. There are some outliers also.</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Total square feet of basement area (</a:t>
            </a:r>
            <a:r>
              <a:rPr lang="en-IN" sz="17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TotalBsmtSF</a:t>
            </a: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SalePrice is in between 0-4 lakhs.</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First Floor square feet(1stFlrSF) is increasing sales is decreasing and the SalePrice is in between 0-4 lakhs.</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700" dirty="0">
                <a:solidFill>
                  <a:srgbClr val="000000"/>
                </a:solidFill>
                <a:effectLst/>
                <a:latin typeface="Century" panose="02040604050505020304" pitchFamily="18" charset="0"/>
                <a:ea typeface="Times New Roman" panose="02020603050405020304" pitchFamily="18" charset="0"/>
              </a:rPr>
              <a:t>As Second floor square feet(2ndFlrSF) is increasing sales is increasing in the range 500-1000 and the SalePrice is in between 0-4 lakhs.</a:t>
            </a:r>
            <a:endParaRPr lang="en-IN" sz="1700" dirty="0">
              <a:latin typeface="Century" panose="02040604050505020304" pitchFamily="18" charset="0"/>
            </a:endParaRPr>
          </a:p>
        </p:txBody>
      </p:sp>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Vizualization of numerical columns:</a:t>
            </a:r>
          </a:p>
        </p:txBody>
      </p:sp>
      <p:pic>
        <p:nvPicPr>
          <p:cNvPr id="7" name="Content Placeholder 3">
            <a:extLst>
              <a:ext uri="{FF2B5EF4-FFF2-40B4-BE49-F238E27FC236}">
                <a16:creationId xmlns:a16="http://schemas.microsoft.com/office/drawing/2014/main" id="{E0972DEE-8589-48AF-8306-01D584ED65E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9351"/>
          <a:stretch/>
        </p:blipFill>
        <p:spPr bwMode="auto">
          <a:xfrm>
            <a:off x="1053852" y="620688"/>
            <a:ext cx="10873208" cy="6237312"/>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522413" y="1124744"/>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522413" y="1700808"/>
            <a:ext cx="9829799" cy="4968552"/>
          </a:xfrm>
        </p:spPr>
        <p:txBody>
          <a:bodyPr>
            <a:noAutofit/>
          </a:bodyPr>
          <a:lstStyle/>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Above grade (ground) living area square feet (GrLivArea) is increasing sales is decreasing and the SalePrice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Size of garage in square feet(GarageArea) is increasing sales is increasing and the SalePrice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Wood deck area in square feet(WoodDeckSF) is increasing sales is decreasing and the SalePrice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Open porch area in square feet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OpenPorchSF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SalePrice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Year_SinceBuilt</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SalePrice is high for newly built building and the sales price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Since Remodel date (same as construction date if no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remodeling</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or additions)(</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Year_SinceRemodAdded</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SalePrice is in between 1-4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rPr>
              <a:t>As Since Year garage was built(</a:t>
            </a:r>
            <a:r>
              <a:rPr lang="en-IN" sz="1800" dirty="0" err="1">
                <a:solidFill>
                  <a:srgbClr val="000000"/>
                </a:solidFill>
                <a:effectLst/>
                <a:latin typeface="Century" panose="02040604050505020304" pitchFamily="18" charset="0"/>
                <a:ea typeface="Times New Roman" panose="02020603050405020304" pitchFamily="18" charset="0"/>
              </a:rPr>
              <a:t>GarageAge</a:t>
            </a:r>
            <a:r>
              <a:rPr lang="en-IN" sz="1800" dirty="0">
                <a:solidFill>
                  <a:srgbClr val="000000"/>
                </a:solidFill>
                <a:effectLst/>
                <a:latin typeface="Century" panose="02040604050505020304" pitchFamily="18" charset="0"/>
                <a:ea typeface="Times New Roman" panose="02020603050405020304" pitchFamily="18" charset="0"/>
              </a:rPr>
              <a:t>) is increasing sales is decreasing and the SalePrice is in between 0-4 lakhs.</a:t>
            </a:r>
            <a:endParaRPr lang="en-IN" sz="1800" dirty="0">
              <a:latin typeface="Century" panose="02040604050505020304" pitchFamily="18"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2413" y="44624"/>
            <a:ext cx="9829799" cy="576064"/>
          </a:xfrm>
        </p:spPr>
        <p:txBody>
          <a:bodyPr>
            <a:normAutofit fontScale="90000"/>
          </a:bodyPr>
          <a:lstStyle/>
          <a:p>
            <a:r>
              <a:rPr lang="en-IN" dirty="0"/>
              <a:t>Vizualization of numerical columns:</a:t>
            </a:r>
          </a:p>
        </p:txBody>
      </p:sp>
      <p:pic>
        <p:nvPicPr>
          <p:cNvPr id="9" name="Content Placeholder 3">
            <a:extLst>
              <a:ext uri="{FF2B5EF4-FFF2-40B4-BE49-F238E27FC236}">
                <a16:creationId xmlns:a16="http://schemas.microsoft.com/office/drawing/2014/main" id="{18E3EC38-818F-4855-B87E-8200AD6CE43E}"/>
              </a:ext>
            </a:extLst>
          </p:cNvPr>
          <p:cNvPicPr>
            <a:picLocks/>
          </p:cNvPicPr>
          <p:nvPr/>
        </p:nvPicPr>
        <p:blipFill rotWithShape="1">
          <a:blip r:embed="rId2" cstate="print">
            <a:extLst>
              <a:ext uri="{28A0092B-C50C-407E-A947-70E740481C1C}">
                <a14:useLocalDpi xmlns:a14="http://schemas.microsoft.com/office/drawing/2010/main" val="0"/>
              </a:ext>
            </a:extLst>
          </a:blip>
          <a:srcRect b="57454"/>
          <a:stretch/>
        </p:blipFill>
        <p:spPr bwMode="auto">
          <a:xfrm>
            <a:off x="1053852" y="620688"/>
            <a:ext cx="10873208" cy="6192688"/>
          </a:xfrm>
          <a:prstGeom prst="rect">
            <a:avLst/>
          </a:prstGeom>
          <a:noFill/>
          <a:ln>
            <a:noFill/>
          </a:ln>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522413" y="1700808"/>
            <a:ext cx="9829799" cy="5040560"/>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MSSuubClass</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is good and SalePrice is also high.</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OverallQual</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SalePrice is also increasing linearly.</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OverallCond</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is high and SalePrice is also high.</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BsmtFullBath</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BsmtHalfBath</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FullBath</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000" dirty="0"/>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1522413" y="44623"/>
            <a:ext cx="9829799" cy="644351"/>
          </a:xfrm>
        </p:spPr>
        <p:txBody>
          <a:bodyPr>
            <a:normAutofit/>
          </a:bodyPr>
          <a:lstStyle/>
          <a:p>
            <a:r>
              <a:rPr lang="en-IN" dirty="0"/>
              <a:t>Vizualization of numerical columns:</a:t>
            </a:r>
          </a:p>
        </p:txBody>
      </p:sp>
      <p:pic>
        <p:nvPicPr>
          <p:cNvPr id="7" name="Content Placeholder 3">
            <a:extLst>
              <a:ext uri="{FF2B5EF4-FFF2-40B4-BE49-F238E27FC236}">
                <a16:creationId xmlns:a16="http://schemas.microsoft.com/office/drawing/2014/main" id="{E9F2C5E3-6CF4-4DF5-AC46-0923D791D758}"/>
              </a:ext>
            </a:extLst>
          </p:cNvPr>
          <p:cNvPicPr>
            <a:picLocks/>
          </p:cNvPicPr>
          <p:nvPr/>
        </p:nvPicPr>
        <p:blipFill rotWithShape="1">
          <a:blip r:embed="rId2" cstate="print">
            <a:extLst>
              <a:ext uri="{28A0092B-C50C-407E-A947-70E740481C1C}">
                <a14:useLocalDpi xmlns:a14="http://schemas.microsoft.com/office/drawing/2010/main" val="0"/>
              </a:ext>
            </a:extLst>
          </a:blip>
          <a:srcRect t="43213"/>
          <a:stretch/>
        </p:blipFill>
        <p:spPr bwMode="auto">
          <a:xfrm>
            <a:off x="1053852" y="688974"/>
            <a:ext cx="11134973" cy="6200520"/>
          </a:xfrm>
          <a:prstGeom prst="rect">
            <a:avLst/>
          </a:prstGeom>
          <a:noFill/>
          <a:ln>
            <a:noFill/>
          </a:ln>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2413" y="980728"/>
            <a:ext cx="9829799" cy="720080"/>
          </a:xfrm>
        </p:spPr>
        <p:txBody>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p:txBody>
          <a:bodyPr>
            <a:norm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HalfBath</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BedroomAbvGr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1 Kitchens above grade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KitchenAbvGr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TotRmsAbvGrd</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as well as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GarageCars</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GarageCars</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SalePrice is high.</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 between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april</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to august for Month Sold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MoSold</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sales is good with SalePrice.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all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Year_SinceSold</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SalePrice and sales both are same.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2413" y="0"/>
            <a:ext cx="9829799" cy="620688"/>
          </a:xfrm>
        </p:spPr>
        <p:txBody>
          <a:bodyPr>
            <a:normAutofit/>
          </a:bodyPr>
          <a:lstStyle/>
          <a:p>
            <a:r>
              <a:rPr lang="en-IN" dirty="0"/>
              <a:t>Vizualization of categorical columns:</a:t>
            </a:r>
          </a:p>
        </p:txBody>
      </p:sp>
      <p:pic>
        <p:nvPicPr>
          <p:cNvPr id="7" name="Picture 6">
            <a:extLst>
              <a:ext uri="{FF2B5EF4-FFF2-40B4-BE49-F238E27FC236}">
                <a16:creationId xmlns:a16="http://schemas.microsoft.com/office/drawing/2014/main" id="{B1DB8BB9-405E-4B59-A95C-C766082BD218}"/>
              </a:ext>
            </a:extLst>
          </p:cNvPr>
          <p:cNvPicPr/>
          <p:nvPr/>
        </p:nvPicPr>
        <p:blipFill rotWithShape="1">
          <a:blip r:embed="rId2" cstate="print">
            <a:extLst>
              <a:ext uri="{28A0092B-C50C-407E-A947-70E740481C1C}">
                <a14:useLocalDpi xmlns:a14="http://schemas.microsoft.com/office/drawing/2010/main" val="0"/>
              </a:ext>
            </a:extLst>
          </a:blip>
          <a:srcRect b="76944"/>
          <a:stretch/>
        </p:blipFill>
        <p:spPr bwMode="auto">
          <a:xfrm>
            <a:off x="1053852" y="620688"/>
            <a:ext cx="11134973" cy="62373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7869" y="1700808"/>
            <a:ext cx="10729192" cy="5157192"/>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Floating Village Residential (FV) and Residential Low Density(RL) zoning classification of the sale(</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MSZoning</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a:t>
            </a:r>
            <a:r>
              <a:rPr lang="en-IN" sz="165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 </a:t>
            </a:r>
            <a:r>
              <a:rPr lang="en-IN" sz="1650" dirty="0">
                <a:effectLst/>
                <a:latin typeface="Century" panose="02040604050505020304" pitchFamily="18" charset="0"/>
                <a:ea typeface="Calibri" panose="020F0502020204030204" pitchFamily="34" charset="0"/>
                <a:cs typeface="Times New Roman" panose="02020603050405020304" pitchFamily="18" charset="0"/>
              </a:rPr>
              <a:t>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paved type of road access to property (Street) the SalePrice 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Slightly irregular (IR1), Moderately Irregular (IR2) and Irregular (IR3) shape of property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LotShape</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Hillside - Significant slope from side to side (HLS) Flatness of the property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LandContour</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Cul-de-sac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CulDSac</a:t>
            </a:r>
            <a:r>
              <a:rPr lang="en-IN" sz="1650" dirty="0">
                <a:effectLst/>
                <a:latin typeface="Century" panose="02040604050505020304" pitchFamily="18" charset="0"/>
                <a:ea typeface="Calibri" panose="020F0502020204030204" pitchFamily="34" charset="0"/>
                <a:cs typeface="Times New Roman" panose="02020603050405020304" pitchFamily="18" charset="0"/>
              </a:rPr>
              <a:t>) Lot configuration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LotConfig</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all types of Slope of property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LandSlope</a:t>
            </a:r>
            <a:r>
              <a:rPr lang="en-IN" sz="1650" dirty="0">
                <a:effectLst/>
                <a:latin typeface="Century" panose="02040604050505020304" pitchFamily="18" charset="0"/>
                <a:ea typeface="Calibri" panose="020F0502020204030204" pitchFamily="34" charset="0"/>
                <a:cs typeface="Times New Roman" panose="02020603050405020304" pitchFamily="18" charset="0"/>
              </a:rPr>
              <a:t>) i.e., Gentle slope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Gtl</a:t>
            </a:r>
            <a:r>
              <a:rPr lang="en-IN" sz="1650" dirty="0">
                <a:effectLst/>
                <a:latin typeface="Century" panose="02040604050505020304" pitchFamily="18" charset="0"/>
                <a:ea typeface="Calibri" panose="020F0502020204030204" pitchFamily="34" charset="0"/>
                <a:cs typeface="Times New Roman" panose="02020603050405020304" pitchFamily="18" charset="0"/>
              </a:rPr>
              <a:t>), Moderate Slope (Mod) and Severe Slope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Sev</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Northridge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NoRidge</a:t>
            </a:r>
            <a:r>
              <a:rPr lang="en-IN" sz="1650" dirty="0">
                <a:effectLst/>
                <a:latin typeface="Century" panose="02040604050505020304" pitchFamily="18" charset="0"/>
                <a:ea typeface="Calibri" panose="020F0502020204030204" pitchFamily="34" charset="0"/>
                <a:cs typeface="Times New Roman" panose="02020603050405020304" pitchFamily="18" charset="0"/>
              </a:rPr>
              <a:t>) locations within Ames city limits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Neighborhood</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Within 200' of North-South Railroad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RRNn</a:t>
            </a:r>
            <a:r>
              <a:rPr lang="en-IN" sz="1650" dirty="0">
                <a:effectLst/>
                <a:latin typeface="Century" panose="02040604050505020304" pitchFamily="18" charset="0"/>
                <a:ea typeface="Calibri" panose="020F0502020204030204" pitchFamily="34" charset="0"/>
                <a:cs typeface="Times New Roman" panose="02020603050405020304" pitchFamily="18" charset="0"/>
              </a:rPr>
              <a:t>), Adjacent to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postive</a:t>
            </a:r>
            <a:r>
              <a:rPr lang="en-IN" sz="1650" dirty="0">
                <a:effectLst/>
                <a:latin typeface="Century" panose="02040604050505020304" pitchFamily="18" charset="0"/>
                <a:ea typeface="Calibri" panose="020F0502020204030204" pitchFamily="34" charset="0"/>
                <a:cs typeface="Times New Roman" panose="02020603050405020304" pitchFamily="18" charset="0"/>
              </a:rPr>
              <a:t> off-site feature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PosA</a:t>
            </a:r>
            <a:r>
              <a:rPr lang="en-IN" sz="1650" dirty="0">
                <a:effectLst/>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PosN</a:t>
            </a:r>
            <a:r>
              <a:rPr lang="en-IN" sz="1650" dirty="0">
                <a:effectLst/>
                <a:latin typeface="Century" panose="02040604050505020304" pitchFamily="18" charset="0"/>
                <a:ea typeface="Calibri" panose="020F0502020204030204" pitchFamily="34" charset="0"/>
                <a:cs typeface="Times New Roman" panose="02020603050405020304" pitchFamily="18" charset="0"/>
              </a:rPr>
              <a:t>) Proximity to various conditions(Condition1) has the maximum SalePrice.</a:t>
            </a:r>
          </a:p>
          <a:p>
            <a:pPr marL="342900" lvl="0" indent="-342900">
              <a:lnSpc>
                <a:spcPct val="107000"/>
              </a:lnSpc>
              <a:spcBef>
                <a:spcPts val="300"/>
              </a:spcBef>
              <a:spcAft>
                <a:spcPts val="300"/>
              </a:spcAft>
              <a:buFont typeface="Wingdings" panose="05000000000000000000" pitchFamily="2" charset="2"/>
              <a:buChar char=""/>
            </a:pPr>
            <a:r>
              <a:rPr lang="en-IN" sz="1650" dirty="0">
                <a:effectLst/>
                <a:latin typeface="Century" panose="02040604050505020304" pitchFamily="18" charset="0"/>
                <a:ea typeface="Calibri" panose="020F0502020204030204" pitchFamily="34" charset="0"/>
                <a:cs typeface="Times New Roman" panose="02020603050405020304" pitchFamily="18" charset="0"/>
              </a:rPr>
              <a:t>For Adjacent to positive off-site feature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PosA</a:t>
            </a:r>
            <a:r>
              <a:rPr lang="en-IN" sz="1650" dirty="0">
                <a:effectLst/>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PosN</a:t>
            </a:r>
            <a:r>
              <a:rPr lang="en-IN" sz="1650" dirty="0">
                <a:effectLst/>
                <a:latin typeface="Century" panose="02040604050505020304" pitchFamily="18" charset="0"/>
                <a:ea typeface="Calibri" panose="020F0502020204030204" pitchFamily="34" charset="0"/>
                <a:cs typeface="Times New Roman" panose="02020603050405020304" pitchFamily="18" charset="0"/>
              </a:rPr>
              <a:t>) Proximity to various conditions (if more than one is present) (Condition2) has maximum SalePrice.</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34" y="237744"/>
            <a:ext cx="4418448"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573259" y="559477"/>
            <a:ext cx="3764220" cy="5709931"/>
          </a:xfrm>
        </p:spPr>
        <p:txBody>
          <a:bodyPr>
            <a:normAutofit/>
          </a:bodyPr>
          <a:lstStyle/>
          <a:p>
            <a:pPr algn="ctr"/>
            <a:r>
              <a:rPr lang="en-IN" dirty="0"/>
              <a:t>Agenda:</a:t>
            </a:r>
            <a:endParaRPr lang="en-IN"/>
          </a:p>
        </p:txBody>
      </p:sp>
      <p:graphicFrame>
        <p:nvGraphicFramePr>
          <p:cNvPr id="15" name="Content Placeholder 2">
            <a:extLst>
              <a:ext uri="{FF2B5EF4-FFF2-40B4-BE49-F238E27FC236}">
                <a16:creationId xmlns:a16="http://schemas.microsoft.com/office/drawing/2014/main" id="{C8B3C520-F721-7C55-C253-B5F44507BECC}"/>
              </a:ext>
            </a:extLst>
          </p:cNvPr>
          <p:cNvGraphicFramePr>
            <a:graphicFrameLocks noGrp="1"/>
          </p:cNvGraphicFramePr>
          <p:nvPr>
            <p:ph idx="1"/>
            <p:extLst>
              <p:ext uri="{D42A27DB-BD31-4B8C-83A1-F6EECF244321}">
                <p14:modId xmlns:p14="http://schemas.microsoft.com/office/powerpoint/2010/main" val="3044200011"/>
              </p:ext>
            </p:extLst>
          </p:nvPr>
        </p:nvGraphicFramePr>
        <p:xfrm>
          <a:off x="5560260" y="787016"/>
          <a:ext cx="5904643"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5954-0053-4532-A0E9-652398C3485A}"/>
              </a:ext>
            </a:extLst>
          </p:cNvPr>
          <p:cNvSpPr>
            <a:spLocks noGrp="1"/>
          </p:cNvSpPr>
          <p:nvPr>
            <p:ph type="title"/>
          </p:nvPr>
        </p:nvSpPr>
        <p:spPr>
          <a:xfrm>
            <a:off x="1522413" y="1"/>
            <a:ext cx="9829799" cy="620688"/>
          </a:xfrm>
        </p:spPr>
        <p:txBody>
          <a:bodyPr>
            <a:normAutofit/>
          </a:bodyPr>
          <a:lstStyle/>
          <a:p>
            <a:r>
              <a:rPr lang="en-IN" dirty="0"/>
              <a:t>Vizualization of Categorical columns:</a:t>
            </a:r>
          </a:p>
        </p:txBody>
      </p:sp>
      <p:pic>
        <p:nvPicPr>
          <p:cNvPr id="6" name="Picture 5">
            <a:extLst>
              <a:ext uri="{FF2B5EF4-FFF2-40B4-BE49-F238E27FC236}">
                <a16:creationId xmlns:a16="http://schemas.microsoft.com/office/drawing/2014/main" id="{B8E34FEF-FC4F-463F-A931-2834EEEB898C}"/>
              </a:ext>
            </a:extLst>
          </p:cNvPr>
          <p:cNvPicPr/>
          <p:nvPr/>
        </p:nvPicPr>
        <p:blipFill rotWithShape="1">
          <a:blip r:embed="rId2" cstate="print">
            <a:extLst>
              <a:ext uri="{28A0092B-C50C-407E-A947-70E740481C1C}">
                <a14:useLocalDpi xmlns:a14="http://schemas.microsoft.com/office/drawing/2010/main" val="0"/>
              </a:ext>
            </a:extLst>
          </a:blip>
          <a:srcRect t="23056" b="53888"/>
          <a:stretch/>
        </p:blipFill>
        <p:spPr bwMode="auto">
          <a:xfrm>
            <a:off x="1053852" y="620689"/>
            <a:ext cx="11134973" cy="62373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20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4C9B-B255-4978-BF32-232E82D3BE77}"/>
              </a:ext>
            </a:extLst>
          </p:cNvPr>
          <p:cNvSpPr>
            <a:spLocks noGrp="1"/>
          </p:cNvSpPr>
          <p:nvPr>
            <p:ph type="title"/>
          </p:nvPr>
        </p:nvSpPr>
        <p:spPr>
          <a:xfrm>
            <a:off x="1522413"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9BE7D463-C0BA-4950-A1BA-7DDD36082897}"/>
              </a:ext>
            </a:extLst>
          </p:cNvPr>
          <p:cNvSpPr>
            <a:spLocks noGrp="1"/>
          </p:cNvSpPr>
          <p:nvPr>
            <p:ph idx="1"/>
          </p:nvPr>
        </p:nvSpPr>
        <p:spPr>
          <a:xfrm>
            <a:off x="1522413" y="1700808"/>
            <a:ext cx="9829799" cy="5112568"/>
          </a:xfrm>
        </p:spPr>
        <p:txBody>
          <a:bodyPr>
            <a:normAutofit lnSpcReduction="10000"/>
          </a:bodyPr>
          <a:lstStyle/>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TwnhsE</a:t>
            </a:r>
            <a:r>
              <a:rPr lang="en-IN" sz="1800" dirty="0">
                <a:effectLst/>
                <a:latin typeface="Century" panose="02040604050505020304" pitchFamily="18" charset="0"/>
                <a:ea typeface="Calibri" panose="020F0502020204030204" pitchFamily="34" charset="0"/>
                <a:cs typeface="Times New Roman" panose="02020603050405020304" pitchFamily="18" charset="0"/>
              </a:rPr>
              <a:t>) type of dwelling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BldgType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HouseStyle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Shed Type of roof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RoofStyle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Wood Shingles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WdShngl</a:t>
            </a:r>
            <a:r>
              <a:rPr lang="en-IN" sz="1800" dirty="0">
                <a:effectLst/>
                <a:latin typeface="Century" panose="02040604050505020304" pitchFamily="18" charset="0"/>
                <a:ea typeface="Calibri" panose="020F0502020204030204" pitchFamily="34" charset="0"/>
                <a:cs typeface="Times New Roman" panose="02020603050405020304" pitchFamily="18" charset="0"/>
              </a:rPr>
              <a:t>) Roof material (RoofMat1)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Cement Board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CemntBd</a:t>
            </a:r>
            <a:r>
              <a:rPr lang="en-IN" sz="1800" dirty="0">
                <a:effectLst/>
                <a:latin typeface="Century" panose="02040604050505020304" pitchFamily="18" charset="0"/>
                <a:ea typeface="Calibri" panose="020F0502020204030204" pitchFamily="34" charset="0"/>
                <a:cs typeface="Times New Roman" panose="02020603050405020304" pitchFamily="18" charset="0"/>
              </a:rPr>
              <a:t>), Imitation Stucco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ImStucc</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Cement Board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CemntBd</a:t>
            </a:r>
            <a:r>
              <a:rPr lang="en-IN" sz="1800" dirty="0">
                <a:effectLst/>
                <a:latin typeface="Century" panose="02040604050505020304" pitchFamily="18" charset="0"/>
                <a:ea typeface="Calibri" panose="020F0502020204030204" pitchFamily="34" charset="0"/>
                <a:cs typeface="Times New Roman" panose="02020603050405020304" pitchFamily="18" charset="0"/>
              </a:rPr>
              <a:t>), Imitation Stucco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ImStucc</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SalePrice.</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MasvnrType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ExterQual</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lvl="0">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ExterCond</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0" indent="0">
              <a:buNone/>
            </a:pPr>
            <a:endParaRPr lang="en-IN" dirty="0"/>
          </a:p>
        </p:txBody>
      </p:sp>
    </p:spTree>
    <p:extLst>
      <p:ext uri="{BB962C8B-B14F-4D97-AF65-F5344CB8AC3E}">
        <p14:creationId xmlns:p14="http://schemas.microsoft.com/office/powerpoint/2010/main" val="371138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E392-122A-441B-8110-776EF37ADA83}"/>
              </a:ext>
            </a:extLst>
          </p:cNvPr>
          <p:cNvSpPr>
            <a:spLocks noGrp="1"/>
          </p:cNvSpPr>
          <p:nvPr>
            <p:ph type="title"/>
          </p:nvPr>
        </p:nvSpPr>
        <p:spPr>
          <a:xfrm>
            <a:off x="1522413" y="1"/>
            <a:ext cx="9829799" cy="620688"/>
          </a:xfrm>
        </p:spPr>
        <p:txBody>
          <a:bodyPr>
            <a:normAutofit/>
          </a:bodyPr>
          <a:lstStyle/>
          <a:p>
            <a:r>
              <a:rPr lang="en-IN" dirty="0"/>
              <a:t>Vizualization of categorical columns:</a:t>
            </a:r>
          </a:p>
        </p:txBody>
      </p:sp>
      <p:pic>
        <p:nvPicPr>
          <p:cNvPr id="5" name="Picture 4">
            <a:extLst>
              <a:ext uri="{FF2B5EF4-FFF2-40B4-BE49-F238E27FC236}">
                <a16:creationId xmlns:a16="http://schemas.microsoft.com/office/drawing/2014/main" id="{A37C5320-6A35-4078-82B3-1803670421C2}"/>
              </a:ext>
            </a:extLst>
          </p:cNvPr>
          <p:cNvPicPr/>
          <p:nvPr/>
        </p:nvPicPr>
        <p:blipFill rotWithShape="1">
          <a:blip r:embed="rId2" cstate="print">
            <a:extLst>
              <a:ext uri="{28A0092B-C50C-407E-A947-70E740481C1C}">
                <a14:useLocalDpi xmlns:a14="http://schemas.microsoft.com/office/drawing/2010/main" val="0"/>
              </a:ext>
            </a:extLst>
          </a:blip>
          <a:srcRect t="45995" b="30854"/>
          <a:stretch/>
        </p:blipFill>
        <p:spPr bwMode="auto">
          <a:xfrm>
            <a:off x="1053853" y="620689"/>
            <a:ext cx="11134972" cy="62373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972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6DA7-CCE9-4994-9671-33DE36D9BBD1}"/>
              </a:ext>
            </a:extLst>
          </p:cNvPr>
          <p:cNvSpPr>
            <a:spLocks noGrp="1"/>
          </p:cNvSpPr>
          <p:nvPr>
            <p:ph type="title"/>
          </p:nvPr>
        </p:nvSpPr>
        <p:spPr>
          <a:xfrm>
            <a:off x="1522413"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6E3F1AD6-6BDA-417A-BE76-27AD1D5B5D94}"/>
              </a:ext>
            </a:extLst>
          </p:cNvPr>
          <p:cNvSpPr>
            <a:spLocks noGrp="1"/>
          </p:cNvSpPr>
          <p:nvPr>
            <p:ph idx="1"/>
          </p:nvPr>
        </p:nvSpPr>
        <p:spPr>
          <a:xfrm>
            <a:off x="1197868" y="1700808"/>
            <a:ext cx="10801199" cy="5040560"/>
          </a:xfrm>
        </p:spPr>
        <p:txBody>
          <a:bodyPr>
            <a:norm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Poured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Contrete</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PConc</a:t>
            </a:r>
            <a:r>
              <a:rPr lang="en-IN" sz="1800" dirty="0">
                <a:effectLst/>
                <a:latin typeface="Century" panose="02040604050505020304" pitchFamily="18" charset="0"/>
                <a:ea typeface="Calibri" panose="020F0502020204030204" pitchFamily="34" charset="0"/>
                <a:cs typeface="Times New Roman" panose="02020603050405020304" pitchFamily="18" charset="0"/>
              </a:rPr>
              <a:t>) Type of foundation (Foundation)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BsmtQual</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Good (Gd) general condition of the basement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BsmtCond</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Good Exposure (Gd) of walkout or garden level walls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BsmtExposure</a:t>
            </a:r>
            <a:r>
              <a:rPr lang="en-IN" sz="1800" dirty="0">
                <a:effectLst/>
                <a:latin typeface="Century" panose="02040604050505020304" pitchFamily="18" charset="0"/>
                <a:ea typeface="Calibri" panose="020F0502020204030204" pitchFamily="34" charset="0"/>
                <a:cs typeface="Times New Roman" panose="02020603050405020304" pitchFamily="18" charset="0"/>
              </a:rPr>
              <a:t>) has maximum SalePrice.</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SalePrice.</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SalePrice. </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GasA</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GasW</a:t>
            </a:r>
            <a:r>
              <a:rPr lang="en-IN" sz="1800" dirty="0">
                <a:effectLst/>
                <a:latin typeface="Century" panose="02040604050505020304" pitchFamily="18" charset="0"/>
                <a:ea typeface="Calibri" panose="020F0502020204030204" pitchFamily="34" charset="0"/>
                <a:cs typeface="Times New Roman" panose="02020603050405020304" pitchFamily="18" charset="0"/>
              </a:rPr>
              <a:t>) Type of heating(Heating) has high SalePrice.</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HeatingQC</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CentralAir</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endParaRPr lang="en-IN" dirty="0">
              <a:latin typeface="Century" panose="02040604050505020304" pitchFamily="18" charset="0"/>
            </a:endParaRPr>
          </a:p>
        </p:txBody>
      </p:sp>
    </p:spTree>
    <p:extLst>
      <p:ext uri="{BB962C8B-B14F-4D97-AF65-F5344CB8AC3E}">
        <p14:creationId xmlns:p14="http://schemas.microsoft.com/office/powerpoint/2010/main" val="51328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7530-3F6E-4B20-9099-68AE3A1DCF76}"/>
              </a:ext>
            </a:extLst>
          </p:cNvPr>
          <p:cNvSpPr>
            <a:spLocks noGrp="1"/>
          </p:cNvSpPr>
          <p:nvPr>
            <p:ph type="title"/>
          </p:nvPr>
        </p:nvSpPr>
        <p:spPr>
          <a:xfrm>
            <a:off x="1522413" y="1"/>
            <a:ext cx="9829799" cy="620688"/>
          </a:xfrm>
        </p:spPr>
        <p:txBody>
          <a:bodyPr>
            <a:normAutofit/>
          </a:bodyPr>
          <a:lstStyle/>
          <a:p>
            <a:r>
              <a:rPr lang="en-IN" dirty="0"/>
              <a:t>Vizualization of categorical columns:</a:t>
            </a:r>
          </a:p>
        </p:txBody>
      </p:sp>
      <p:pic>
        <p:nvPicPr>
          <p:cNvPr id="6" name="Picture 5">
            <a:extLst>
              <a:ext uri="{FF2B5EF4-FFF2-40B4-BE49-F238E27FC236}">
                <a16:creationId xmlns:a16="http://schemas.microsoft.com/office/drawing/2014/main" id="{0B5837EE-9044-4C38-9F24-DB83821DA10C}"/>
              </a:ext>
            </a:extLst>
          </p:cNvPr>
          <p:cNvPicPr/>
          <p:nvPr/>
        </p:nvPicPr>
        <p:blipFill rotWithShape="1">
          <a:blip r:embed="rId2" cstate="print">
            <a:extLst>
              <a:ext uri="{28A0092B-C50C-407E-A947-70E740481C1C}">
                <a14:useLocalDpi xmlns:a14="http://schemas.microsoft.com/office/drawing/2010/main" val="0"/>
              </a:ext>
            </a:extLst>
          </a:blip>
          <a:srcRect t="69066" b="7783"/>
          <a:stretch/>
        </p:blipFill>
        <p:spPr bwMode="auto">
          <a:xfrm>
            <a:off x="1053851" y="620689"/>
            <a:ext cx="11134973" cy="62373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193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8863-F7BC-48DC-B9FE-C11B450D07E9}"/>
              </a:ext>
            </a:extLst>
          </p:cNvPr>
          <p:cNvSpPr>
            <a:spLocks noGrp="1"/>
          </p:cNvSpPr>
          <p:nvPr>
            <p:ph type="title"/>
          </p:nvPr>
        </p:nvSpPr>
        <p:spPr>
          <a:xfrm>
            <a:off x="1522413" y="836712"/>
            <a:ext cx="9829799" cy="864096"/>
          </a:xfrm>
        </p:spPr>
        <p:txBody>
          <a:bodyPr/>
          <a:lstStyle/>
          <a:p>
            <a:r>
              <a:rPr lang="en-IN" dirty="0"/>
              <a:t>Observations:</a:t>
            </a:r>
          </a:p>
        </p:txBody>
      </p:sp>
      <p:sp>
        <p:nvSpPr>
          <p:cNvPr id="3" name="Content Placeholder 2">
            <a:extLst>
              <a:ext uri="{FF2B5EF4-FFF2-40B4-BE49-F238E27FC236}">
                <a16:creationId xmlns:a16="http://schemas.microsoft.com/office/drawing/2014/main" id="{C0D7C2E3-3C18-4EA8-AA31-C0CCDC4E75E0}"/>
              </a:ext>
            </a:extLst>
          </p:cNvPr>
          <p:cNvSpPr>
            <a:spLocks noGrp="1"/>
          </p:cNvSpPr>
          <p:nvPr>
            <p:ph idx="1"/>
          </p:nvPr>
        </p:nvSpPr>
        <p:spPr>
          <a:xfrm>
            <a:off x="1053852" y="1700808"/>
            <a:ext cx="11134973" cy="5040560"/>
          </a:xfrm>
        </p:spPr>
        <p:txBody>
          <a:bodyPr>
            <a:norm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Standard Circuit Breakers &amp; Romex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Sbrkr</a:t>
            </a:r>
            <a:r>
              <a:rPr lang="en-IN" sz="1800" dirty="0">
                <a:effectLst/>
                <a:latin typeface="Century" panose="02040604050505020304" pitchFamily="18" charset="0"/>
                <a:ea typeface="Calibri" panose="020F0502020204030204" pitchFamily="34" charset="0"/>
                <a:cs typeface="Times New Roman" panose="02020603050405020304" pitchFamily="18" charset="0"/>
              </a:rPr>
              <a:t>) of Electrical system (Electrical) the SalePrice is Maximum.</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KitchenQual</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Typical Functionality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Typ</a:t>
            </a:r>
            <a:r>
              <a:rPr lang="en-IN" sz="1800" dirty="0">
                <a:effectLst/>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FireplaceQual</a:t>
            </a:r>
            <a:r>
              <a:rPr lang="en-IN" sz="1800" dirty="0">
                <a:effectLst/>
                <a:latin typeface="Century" panose="02040604050505020304" pitchFamily="18" charset="0"/>
                <a:ea typeface="Calibri" panose="020F0502020204030204" pitchFamily="34" charset="0"/>
                <a:cs typeface="Times New Roman" panose="02020603050405020304" pitchFamily="18" charset="0"/>
              </a:rPr>
              <a:t>) has highest SalePrice. </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BuiltIn</a:t>
            </a:r>
            <a:r>
              <a:rPr lang="en-IN" sz="1800" dirty="0">
                <a:effectLst/>
                <a:latin typeface="Century" panose="02040604050505020304" pitchFamily="18" charset="0"/>
                <a:ea typeface="Calibri" panose="020F0502020204030204" pitchFamily="34" charset="0"/>
                <a:cs typeface="Times New Roman" panose="02020603050405020304" pitchFamily="18" charset="0"/>
              </a:rPr>
              <a:t>) Garage location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GarageType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maximum.</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GarageFinish</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GarageQual</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Typical/Average (TA) and Good (Gd) Garage condition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GarageCond</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 is high.</a:t>
            </a: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For having Paved driveway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PavedDrive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SalePriceis high.</a:t>
            </a:r>
            <a:endParaRPr lang="en-IN" dirty="0">
              <a:latin typeface="Century" panose="02040604050505020304" pitchFamily="18" charset="0"/>
            </a:endParaRPr>
          </a:p>
        </p:txBody>
      </p:sp>
    </p:spTree>
    <p:extLst>
      <p:ext uri="{BB962C8B-B14F-4D97-AF65-F5344CB8AC3E}">
        <p14:creationId xmlns:p14="http://schemas.microsoft.com/office/powerpoint/2010/main" val="407723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9D4B-01AC-45CD-809D-5EF8D3BA6AFC}"/>
              </a:ext>
            </a:extLst>
          </p:cNvPr>
          <p:cNvSpPr>
            <a:spLocks noGrp="1"/>
          </p:cNvSpPr>
          <p:nvPr>
            <p:ph type="title"/>
          </p:nvPr>
        </p:nvSpPr>
        <p:spPr>
          <a:xfrm>
            <a:off x="1522413" y="0"/>
            <a:ext cx="9829799" cy="688975"/>
          </a:xfrm>
        </p:spPr>
        <p:txBody>
          <a:bodyPr/>
          <a:lstStyle/>
          <a:p>
            <a:r>
              <a:rPr lang="en-IN" dirty="0"/>
              <a:t>Vizualization of categorical columns:</a:t>
            </a:r>
          </a:p>
        </p:txBody>
      </p:sp>
      <p:pic>
        <p:nvPicPr>
          <p:cNvPr id="10" name="Content Placeholder 3">
            <a:extLst>
              <a:ext uri="{FF2B5EF4-FFF2-40B4-BE49-F238E27FC236}">
                <a16:creationId xmlns:a16="http://schemas.microsoft.com/office/drawing/2014/main" id="{0D14ED80-9118-41BC-BB4A-45A7D61E903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91885" r="32846" b="-1"/>
          <a:stretch/>
        </p:blipFill>
        <p:spPr bwMode="auto">
          <a:xfrm>
            <a:off x="1845940" y="1052736"/>
            <a:ext cx="8496944" cy="2808312"/>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0547DE9D-11F5-4FE7-8F13-1D6EF12D795F}"/>
              </a:ext>
            </a:extLst>
          </p:cNvPr>
          <p:cNvSpPr txBox="1"/>
          <p:nvPr/>
        </p:nvSpPr>
        <p:spPr>
          <a:xfrm>
            <a:off x="1197868" y="4005064"/>
            <a:ext cx="10873208" cy="1791581"/>
          </a:xfrm>
          <a:prstGeom prst="rect">
            <a:avLst/>
          </a:prstGeom>
          <a:noFill/>
        </p:spPr>
        <p:txBody>
          <a:bodyPr wrap="square">
            <a:spAutoFit/>
          </a:bodyPr>
          <a:lstStyle/>
          <a:p>
            <a:pPr lvl="0">
              <a:lnSpc>
                <a:spcPct val="107000"/>
              </a:lnSpc>
            </a:pPr>
            <a:r>
              <a:rPr lang="en-IN" sz="3200" dirty="0">
                <a:solidFill>
                  <a:schemeClr val="accent1">
                    <a:lumMod val="50000"/>
                  </a:schemeClr>
                </a:solidFill>
                <a:latin typeface="+mj-lt"/>
                <a:ea typeface="Calibri" panose="020F0502020204030204" pitchFamily="34" charset="0"/>
                <a:cs typeface="Times New Roman" panose="02020603050405020304" pitchFamily="18" charset="0"/>
              </a:rPr>
              <a:t>Observations:</a:t>
            </a:r>
            <a:endParaRPr lang="en-IN" sz="3200" dirty="0">
              <a:solidFill>
                <a:schemeClr val="accent1">
                  <a:lumMod val="50000"/>
                </a:schemeClr>
              </a:solidFill>
              <a:effectLst/>
              <a:latin typeface="+mj-lt"/>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15% Down payment regular terms (Con) of type of sale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highest SalePrice.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SalesCondition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SalePrice is maximum.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001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SalePrice.</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vert="horz" lIns="91440" tIns="45720" rIns="91440" bIns="45720" rtlCol="0" anchor="t">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SalePrice was my target and it was a continuous column so this perticular problem was regression problem. And I have used all regression algorithms to build my model. By looking into the difference of r2 score and cross validation score I found </a:t>
            </a:r>
            <a:r>
              <a:rPr lang="en-IN" sz="1900" dirty="0" err="1">
                <a:effectLst/>
                <a:latin typeface="Century" panose="02040604050505020304" pitchFamily="18" charset="0"/>
                <a:ea typeface="Calibri" panose="020F0502020204030204" pitchFamily="34" charset="0"/>
                <a:cs typeface="Times New Roman" panose="02020603050405020304" pitchFamily="18" charset="0"/>
              </a:rPr>
              <a:t>ExtraTreesRegressor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RandomForestRegressor</a:t>
            </a:r>
          </a:p>
          <a:p>
            <a:pPr marL="342900" lvl="0" indent="-342900">
              <a:lnSpc>
                <a:spcPct val="107000"/>
              </a:lnSpc>
              <a:spcBef>
                <a:spcPts val="300"/>
              </a:spcBef>
              <a:spcAft>
                <a:spcPts val="300"/>
              </a:spcAft>
              <a:buFont typeface="Wingdings" panose="05000000000000000000" pitchFamily="2" charset="2"/>
              <a:buChar char=""/>
            </a:pPr>
            <a:r>
              <a:rPr lang="en-IN" sz="1900" dirty="0" err="1">
                <a:ea typeface="+mn-lt"/>
                <a:cs typeface="+mn-lt"/>
              </a:rPr>
              <a:t>AdaBoostRegressor</a:t>
            </a:r>
            <a:endParaRPr lang="en-IN" sz="1900" dirty="0" err="1">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ExtraTreesRegressor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DecisionTreeRegressor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34" y="237744"/>
            <a:ext cx="4418448"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573259" y="559477"/>
            <a:ext cx="3764220" cy="5709931"/>
          </a:xfrm>
        </p:spPr>
        <p:txBody>
          <a:bodyPr>
            <a:normAutofit/>
          </a:bodyPr>
          <a:lstStyle/>
          <a:p>
            <a:pPr algn="ctr"/>
            <a:r>
              <a:rPr lang="en-IN" sz="440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5476697" y="559477"/>
            <a:ext cx="5645605" cy="5475563"/>
          </a:xfrm>
        </p:spPr>
        <p:txBody>
          <a:bodyPr anchor="ctr">
            <a:normAutofit/>
          </a:bodyPr>
          <a:lstStyle/>
          <a:p>
            <a:pPr>
              <a:buFont typeface="Wingdings" panose="05000000000000000000" pitchFamily="2" charset="2"/>
              <a:buChar char="ü"/>
            </a:pPr>
            <a:r>
              <a:rPr lang="en-US">
                <a:latin typeface="Century" panose="02040604050505020304" pitchFamily="18" charset="0"/>
              </a:rPr>
              <a:t>In this particular presentation we will be looking on:</a:t>
            </a:r>
          </a:p>
          <a:p>
            <a:pPr lvl="1"/>
            <a:r>
              <a:rPr lang="en-US">
                <a:latin typeface="Century" panose="02040604050505020304" pitchFamily="18" charset="0"/>
              </a:rPr>
              <a:t>How to analyze the dataset of Housing Price Prediction.</a:t>
            </a:r>
          </a:p>
          <a:p>
            <a:pPr lvl="1"/>
            <a:r>
              <a:rPr lang="en-US">
                <a:latin typeface="Century" panose="02040604050505020304" pitchFamily="18" charset="0"/>
              </a:rPr>
              <a:t>What are the EDA steps in cleaning the dataset.</a:t>
            </a:r>
          </a:p>
          <a:p>
            <a:pPr lvl="1"/>
            <a:r>
              <a:rPr lang="en-US">
                <a:latin typeface="Century" panose="02040604050505020304" pitchFamily="18" charset="0"/>
              </a:rPr>
              <a:t>Overall analysis on the problem.</a:t>
            </a:r>
          </a:p>
          <a:p>
            <a:pPr lvl="1"/>
            <a:r>
              <a:rPr lang="en-US">
                <a:latin typeface="Century" panose="02040604050505020304" pitchFamily="18" charset="0"/>
              </a:rPr>
              <a:t>Model building from train dataset.</a:t>
            </a:r>
          </a:p>
          <a:p>
            <a:pPr lvl="1"/>
            <a:r>
              <a:rPr lang="en-US">
                <a:latin typeface="Century" panose="02040604050505020304" pitchFamily="18" charset="0"/>
              </a:rPr>
              <a:t>Predicting Housing Price for test dataset.</a:t>
            </a:r>
          </a:p>
          <a:p>
            <a:endParaRPr lang="en-IN"/>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p:txBody>
          <a:bodyPr/>
          <a:lstStyle/>
          <a:p>
            <a:r>
              <a:rPr lang="en-IN" dirty="0" err="1"/>
              <a:t>i</a:t>
            </a:r>
            <a:r>
              <a:rPr lang="en-IN" dirty="0"/>
              <a:t>) RandomForestRegressor:</a:t>
            </a:r>
          </a:p>
        </p:txBody>
      </p:sp>
      <p:sp>
        <p:nvSpPr>
          <p:cNvPr id="6" name="TextBox 5">
            <a:extLst>
              <a:ext uri="{FF2B5EF4-FFF2-40B4-BE49-F238E27FC236}">
                <a16:creationId xmlns:a16="http://schemas.microsoft.com/office/drawing/2014/main" id="{9669B99A-4F2B-4175-824D-3B3CBA6CE483}"/>
              </a:ext>
            </a:extLst>
          </p:cNvPr>
          <p:cNvSpPr txBox="1"/>
          <p:nvPr/>
        </p:nvSpPr>
        <p:spPr>
          <a:xfrm>
            <a:off x="1522413" y="5761132"/>
            <a:ext cx="9900591" cy="646331"/>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ü"/>
            </a:pPr>
            <a:r>
              <a:rPr lang="en-IN" sz="1800" dirty="0" err="1">
                <a:effectLst/>
                <a:latin typeface="Century"/>
                <a:ea typeface="Calibri" panose="020F0502020204030204" pitchFamily="34" charset="0"/>
                <a:cs typeface="Times New Roman"/>
              </a:rPr>
              <a:t>RandomForestRegressor</a:t>
            </a:r>
            <a:r>
              <a:rPr lang="en-IN" sz="1800" dirty="0">
                <a:effectLst/>
                <a:latin typeface="Century"/>
                <a:ea typeface="Calibri" panose="020F0502020204030204" pitchFamily="34" charset="0"/>
                <a:cs typeface="Times New Roman"/>
              </a:rPr>
              <a:t> has given me </a:t>
            </a:r>
            <a:r>
              <a:rPr lang="en-IN" dirty="0">
                <a:latin typeface="Century"/>
                <a:ea typeface="Calibri" panose="020F0502020204030204" pitchFamily="34" charset="0"/>
                <a:cs typeface="Times New Roman"/>
              </a:rPr>
              <a:t>89.63%</a:t>
            </a:r>
            <a:r>
              <a:rPr lang="en-IN" sz="1800" dirty="0">
                <a:effectLst/>
                <a:latin typeface="Century"/>
                <a:ea typeface="Calibri" panose="020F0502020204030204" pitchFamily="34" charset="0"/>
                <a:cs typeface="Times New Roman"/>
              </a:rPr>
              <a:t> accuracy but still we have to look into multiple models.</a:t>
            </a:r>
            <a:endParaRPr lang="en-IN" dirty="0">
              <a:latin typeface="Century"/>
              <a:cs typeface="Times New Roman"/>
            </a:endParaRPr>
          </a:p>
        </p:txBody>
      </p:sp>
      <p:pic>
        <p:nvPicPr>
          <p:cNvPr id="7" name="Picture 7" descr="Text&#10;&#10;Description automatically generated">
            <a:extLst>
              <a:ext uri="{FF2B5EF4-FFF2-40B4-BE49-F238E27FC236}">
                <a16:creationId xmlns:a16="http://schemas.microsoft.com/office/drawing/2014/main" id="{C5484C60-8344-C6CB-6564-9480B2B13839}"/>
              </a:ext>
            </a:extLst>
          </p:cNvPr>
          <p:cNvPicPr>
            <a:picLocks noGrp="1" noChangeAspect="1"/>
          </p:cNvPicPr>
          <p:nvPr>
            <p:ph idx="1"/>
          </p:nvPr>
        </p:nvPicPr>
        <p:blipFill>
          <a:blip r:embed="rId2"/>
          <a:stretch>
            <a:fillRect/>
          </a:stretch>
        </p:blipFill>
        <p:spPr>
          <a:xfrm>
            <a:off x="1503435" y="1658784"/>
            <a:ext cx="9929471" cy="4108868"/>
          </a:xfr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p:txBody>
          <a:bodyPr/>
          <a:lstStyle/>
          <a:p>
            <a:r>
              <a:rPr lang="en-IN" dirty="0"/>
              <a:t>ii) </a:t>
            </a:r>
            <a:r>
              <a:rPr lang="en-IN" err="1">
                <a:ea typeface="+mj-lt"/>
                <a:cs typeface="+mj-lt"/>
              </a:rPr>
              <a:t>AdaBoostRegressor</a:t>
            </a:r>
            <a:r>
              <a:rPr lang="en-IN"/>
              <a:t>:</a:t>
            </a:r>
          </a:p>
        </p:txBody>
      </p:sp>
      <p:sp>
        <p:nvSpPr>
          <p:cNvPr id="6" name="TextBox 5">
            <a:extLst>
              <a:ext uri="{FF2B5EF4-FFF2-40B4-BE49-F238E27FC236}">
                <a16:creationId xmlns:a16="http://schemas.microsoft.com/office/drawing/2014/main" id="{9F41BA82-B4C4-49DB-825E-3885A5215110}"/>
              </a:ext>
            </a:extLst>
          </p:cNvPr>
          <p:cNvSpPr txBox="1"/>
          <p:nvPr/>
        </p:nvSpPr>
        <p:spPr>
          <a:xfrm>
            <a:off x="2133972" y="5949280"/>
            <a:ext cx="7776864" cy="375552"/>
          </a:xfrm>
          <a:prstGeom prst="rect">
            <a:avLst/>
          </a:prstGeom>
          <a:noFill/>
        </p:spPr>
        <p:txBody>
          <a:bodyPr wrap="square" lIns="91440" tIns="45720" rIns="91440" bIns="45720" anchor="t">
            <a:spAutoFit/>
          </a:bodyPr>
          <a:lstStyle/>
          <a:p>
            <a:pPr marL="285750" indent="-285750">
              <a:lnSpc>
                <a:spcPct val="107000"/>
              </a:lnSpc>
              <a:spcAft>
                <a:spcPts val="800"/>
              </a:spcAft>
              <a:buFont typeface="Wingdings" panose="05000000000000000000" pitchFamily="2" charset="2"/>
              <a:buChar char="ü"/>
            </a:pPr>
            <a:r>
              <a:rPr lang="en-IN" dirty="0" err="1">
                <a:ea typeface="+mn-lt"/>
                <a:cs typeface="+mn-lt"/>
              </a:rPr>
              <a:t>AdaBoostRegressor</a:t>
            </a:r>
            <a:r>
              <a:rPr lang="en-IN" dirty="0">
                <a:latin typeface="Century"/>
                <a:ea typeface="Calibri" panose="020F0502020204030204" pitchFamily="34" charset="0"/>
                <a:cs typeface="Times New Roman"/>
              </a:rPr>
              <a:t> </a:t>
            </a:r>
            <a:r>
              <a:rPr lang="en-IN" sz="1800" dirty="0">
                <a:effectLst/>
                <a:latin typeface="Century"/>
                <a:ea typeface="Calibri" panose="020F0502020204030204" pitchFamily="34" charset="0"/>
                <a:cs typeface="Times New Roman"/>
              </a:rPr>
              <a:t>is giving me </a:t>
            </a:r>
            <a:r>
              <a:rPr lang="en-IN" dirty="0">
                <a:latin typeface="Century"/>
                <a:ea typeface="Calibri" panose="020F0502020204030204" pitchFamily="34" charset="0"/>
                <a:cs typeface="Times New Roman"/>
              </a:rPr>
              <a:t>81.22</a:t>
            </a:r>
            <a:r>
              <a:rPr lang="en-IN" sz="1800" dirty="0">
                <a:effectLst/>
                <a:latin typeface="Century"/>
                <a:ea typeface="Calibri" panose="020F0502020204030204" pitchFamily="34" charset="0"/>
                <a:cs typeface="Times New Roman"/>
              </a:rPr>
              <a:t>% accuracy.</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7" descr="Text&#10;&#10;Description automatically generated">
            <a:extLst>
              <a:ext uri="{FF2B5EF4-FFF2-40B4-BE49-F238E27FC236}">
                <a16:creationId xmlns:a16="http://schemas.microsoft.com/office/drawing/2014/main" id="{B867FEEB-EFB9-B3B9-1FC1-EDEAA3F07021}"/>
              </a:ext>
            </a:extLst>
          </p:cNvPr>
          <p:cNvPicPr>
            <a:picLocks noGrp="1" noChangeAspect="1"/>
          </p:cNvPicPr>
          <p:nvPr>
            <p:ph idx="1"/>
          </p:nvPr>
        </p:nvPicPr>
        <p:blipFill>
          <a:blip r:embed="rId2"/>
          <a:stretch>
            <a:fillRect/>
          </a:stretch>
        </p:blipFill>
        <p:spPr>
          <a:xfrm>
            <a:off x="1515877" y="1952103"/>
            <a:ext cx="9861377" cy="3845764"/>
          </a:xfr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p:txBody>
          <a:bodyPr/>
          <a:lstStyle/>
          <a:p>
            <a:r>
              <a:rPr lang="en-IN" dirty="0"/>
              <a:t>iii) </a:t>
            </a:r>
            <a:r>
              <a:rPr lang="en-IN" dirty="0" err="1"/>
              <a:t>ExtraTreesRegressor</a:t>
            </a:r>
            <a:r>
              <a:rPr lang="en-IN" dirty="0"/>
              <a:t>:</a:t>
            </a:r>
          </a:p>
        </p:txBody>
      </p:sp>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9074224" cy="375552"/>
          </a:xfrm>
          <a:prstGeom prst="rect">
            <a:avLst/>
          </a:prstGeom>
          <a:noFill/>
        </p:spPr>
        <p:txBody>
          <a:bodyPr wrap="square" lIns="91440" tIns="45720" rIns="91440" bIns="45720" anchor="t">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a:ea typeface="Calibri" panose="020F0502020204030204" pitchFamily="34" charset="0"/>
                <a:cs typeface="Times New Roman"/>
              </a:rPr>
              <a:t>ExtraTreeRegressor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88.33%</a:t>
            </a:r>
            <a:r>
              <a:rPr lang="en-IN" sz="1800" dirty="0">
                <a:effectLst/>
                <a:latin typeface="Century"/>
                <a:ea typeface="Calibri" panose="020F0502020204030204" pitchFamily="34" charset="0"/>
                <a:cs typeface="Times New Roman"/>
              </a:rPr>
              <a:t> accuracy.</a:t>
            </a:r>
            <a:endParaRPr lang="en-IN" sz="1400" dirty="0">
              <a:effectLst/>
              <a:latin typeface="Century"/>
              <a:ea typeface="Calibri" panose="020F0502020204030204" pitchFamily="34" charset="0"/>
              <a:cs typeface="Times New Roman"/>
            </a:endParaRPr>
          </a:p>
        </p:txBody>
      </p:sp>
      <p:pic>
        <p:nvPicPr>
          <p:cNvPr id="7" name="Picture 7" descr="Text&#10;&#10;Description automatically generated">
            <a:extLst>
              <a:ext uri="{FF2B5EF4-FFF2-40B4-BE49-F238E27FC236}">
                <a16:creationId xmlns:a16="http://schemas.microsoft.com/office/drawing/2014/main" id="{AA7A66E5-38B4-01E3-CEE9-8DAD5E028879}"/>
              </a:ext>
            </a:extLst>
          </p:cNvPr>
          <p:cNvPicPr>
            <a:picLocks noGrp="1" noChangeAspect="1"/>
          </p:cNvPicPr>
          <p:nvPr>
            <p:ph idx="1"/>
          </p:nvPr>
        </p:nvPicPr>
        <p:blipFill>
          <a:blip r:embed="rId2"/>
          <a:stretch>
            <a:fillRect/>
          </a:stretch>
        </p:blipFill>
        <p:spPr>
          <a:xfrm>
            <a:off x="1060142" y="1966572"/>
            <a:ext cx="10068538" cy="3989356"/>
          </a:xfr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p:txBody>
          <a:bodyPr/>
          <a:lstStyle/>
          <a:p>
            <a:r>
              <a:rPr lang="en-IN" dirty="0"/>
              <a:t>iv) </a:t>
            </a:r>
            <a:r>
              <a:rPr lang="en-IN" dirty="0" err="1"/>
              <a:t>GradientBoostingRegressor</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2061964" y="6093296"/>
            <a:ext cx="7082036" cy="375552"/>
          </a:xfrm>
          <a:prstGeom prst="rect">
            <a:avLst/>
          </a:prstGeom>
          <a:noFill/>
        </p:spPr>
        <p:txBody>
          <a:bodyPr wrap="square" lIns="91440" tIns="45720" rIns="91440" bIns="45720" anchor="t">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a:ea typeface="Calibri" panose="020F0502020204030204" pitchFamily="34" charset="0"/>
                <a:cs typeface="Times New Roman"/>
              </a:rPr>
              <a:t>GradientBoostingRegressor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91.49%</a:t>
            </a:r>
            <a:r>
              <a:rPr lang="en-IN" sz="1800" dirty="0">
                <a:effectLst/>
                <a:latin typeface="Century"/>
                <a:ea typeface="Calibri" panose="020F0502020204030204" pitchFamily="34" charset="0"/>
                <a:cs typeface="Times New Roman"/>
              </a:rPr>
              <a:t> accuracy.</a:t>
            </a:r>
            <a:endParaRPr lang="en-IN" sz="1400" dirty="0">
              <a:effectLst/>
              <a:latin typeface="Century"/>
              <a:ea typeface="Calibri" panose="020F0502020204030204" pitchFamily="34" charset="0"/>
              <a:cs typeface="Times New Roman"/>
            </a:endParaRPr>
          </a:p>
        </p:txBody>
      </p:sp>
      <p:pic>
        <p:nvPicPr>
          <p:cNvPr id="7" name="Picture 7" descr="Text&#10;&#10;Description automatically generated">
            <a:extLst>
              <a:ext uri="{FF2B5EF4-FFF2-40B4-BE49-F238E27FC236}">
                <a16:creationId xmlns:a16="http://schemas.microsoft.com/office/drawing/2014/main" id="{845357DF-E4DF-5E63-C1F0-6164A16A4C63}"/>
              </a:ext>
            </a:extLst>
          </p:cNvPr>
          <p:cNvPicPr>
            <a:picLocks noGrp="1" noChangeAspect="1"/>
          </p:cNvPicPr>
          <p:nvPr>
            <p:ph idx="1"/>
          </p:nvPr>
        </p:nvPicPr>
        <p:blipFill>
          <a:blip r:embed="rId2"/>
          <a:stretch>
            <a:fillRect/>
          </a:stretch>
        </p:blipFill>
        <p:spPr>
          <a:xfrm>
            <a:off x="1630776" y="1760705"/>
            <a:ext cx="9602831" cy="4242937"/>
          </a:xfr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p:txBody>
          <a:bodyPr/>
          <a:lstStyle/>
          <a:p>
            <a:r>
              <a:rPr lang="en-IN" dirty="0"/>
              <a:t>v) DecisionTreeRegressor:</a:t>
            </a:r>
          </a:p>
        </p:txBody>
      </p:sp>
      <p:sp>
        <p:nvSpPr>
          <p:cNvPr id="6" name="TextBox 5">
            <a:extLst>
              <a:ext uri="{FF2B5EF4-FFF2-40B4-BE49-F238E27FC236}">
                <a16:creationId xmlns:a16="http://schemas.microsoft.com/office/drawing/2014/main" id="{1135E1A0-B3BE-49B0-9B7F-9B5719E99E70}"/>
              </a:ext>
            </a:extLst>
          </p:cNvPr>
          <p:cNvSpPr txBox="1"/>
          <p:nvPr/>
        </p:nvSpPr>
        <p:spPr>
          <a:xfrm>
            <a:off x="1917948" y="5589240"/>
            <a:ext cx="7226052" cy="369332"/>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ü"/>
            </a:pPr>
            <a:r>
              <a:rPr lang="en-IN" sz="1800" dirty="0" err="1">
                <a:effectLst/>
                <a:latin typeface="Century"/>
                <a:ea typeface="Calibri" panose="020F0502020204030204" pitchFamily="34" charset="0"/>
                <a:cs typeface="Times New Roman"/>
              </a:rPr>
              <a:t>DecisionTreeRegressor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73.88</a:t>
            </a:r>
            <a:r>
              <a:rPr lang="en-IN" sz="1800" dirty="0">
                <a:effectLst/>
                <a:latin typeface="Century"/>
                <a:ea typeface="Calibri" panose="020F0502020204030204" pitchFamily="34" charset="0"/>
                <a:cs typeface="Times New Roman"/>
              </a:rPr>
              <a:t>% accuracy.</a:t>
            </a:r>
            <a:endParaRPr lang="en-IN" dirty="0">
              <a:latin typeface="Century"/>
              <a:cs typeface="Times New Roman"/>
            </a:endParaRPr>
          </a:p>
        </p:txBody>
      </p:sp>
      <p:sp>
        <p:nvSpPr>
          <p:cNvPr id="8" name="TextBox 7">
            <a:extLst>
              <a:ext uri="{FF2B5EF4-FFF2-40B4-BE49-F238E27FC236}">
                <a16:creationId xmlns:a16="http://schemas.microsoft.com/office/drawing/2014/main" id="{36212FA4-2E50-4A54-8800-02A716C652A4}"/>
              </a:ext>
            </a:extLst>
          </p:cNvPr>
          <p:cNvSpPr txBox="1"/>
          <p:nvPr/>
        </p:nvSpPr>
        <p:spPr>
          <a:xfrm>
            <a:off x="1917948" y="5958572"/>
            <a:ext cx="9361040" cy="660758"/>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entury" panose="02040604050505020304" pitchFamily="18" charset="0"/>
                <a:ea typeface="Calibri" panose="020F0502020204030204" pitchFamily="34" charset="0"/>
                <a:cs typeface="Times New Roman" panose="02020603050405020304" pitchFamily="18" charset="0"/>
              </a:rPr>
              <a:t>By looking into the difference of model accuracy and cross validation score I found ExtraTreesRegressor as the best model.</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8" descr="Text&#10;&#10;Description automatically generated">
            <a:extLst>
              <a:ext uri="{FF2B5EF4-FFF2-40B4-BE49-F238E27FC236}">
                <a16:creationId xmlns:a16="http://schemas.microsoft.com/office/drawing/2014/main" id="{A2206A98-D3EB-A41D-B509-43A6B1BC5972}"/>
              </a:ext>
            </a:extLst>
          </p:cNvPr>
          <p:cNvPicPr>
            <a:picLocks noGrp="1" noChangeAspect="1"/>
          </p:cNvPicPr>
          <p:nvPr>
            <p:ph idx="1"/>
          </p:nvPr>
        </p:nvPicPr>
        <p:blipFill>
          <a:blip r:embed="rId2"/>
          <a:stretch>
            <a:fillRect/>
          </a:stretch>
        </p:blipFill>
        <p:spPr>
          <a:xfrm>
            <a:off x="1885801" y="1662089"/>
            <a:ext cx="9486226" cy="3893568"/>
          </a:xfrm>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p:txBody>
          <a:bodyPr/>
          <a:lstStyle/>
          <a:p>
            <a:r>
              <a:rPr lang="en-IN" dirty="0"/>
              <a:t>Hyper Parameter Tunning:</a:t>
            </a:r>
          </a:p>
        </p:txBody>
      </p:sp>
      <p:pic>
        <p:nvPicPr>
          <p:cNvPr id="6" name="Picture 6" descr="Text, application&#10;&#10;Description automatically generated">
            <a:extLst>
              <a:ext uri="{FF2B5EF4-FFF2-40B4-BE49-F238E27FC236}">
                <a16:creationId xmlns:a16="http://schemas.microsoft.com/office/drawing/2014/main" id="{C627E576-CFB3-EF22-339B-630DACF4B9B0}"/>
              </a:ext>
            </a:extLst>
          </p:cNvPr>
          <p:cNvPicPr>
            <a:picLocks noGrp="1" noChangeAspect="1"/>
          </p:cNvPicPr>
          <p:nvPr>
            <p:ph idx="1"/>
          </p:nvPr>
        </p:nvPicPr>
        <p:blipFill>
          <a:blip r:embed="rId2"/>
          <a:stretch>
            <a:fillRect/>
          </a:stretch>
        </p:blipFill>
        <p:spPr>
          <a:xfrm>
            <a:off x="1567298" y="2103120"/>
            <a:ext cx="8479285" cy="4348863"/>
          </a:xfr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968278"/>
          </a:xfrm>
          <a:prstGeom prst="rect">
            <a:avLst/>
          </a:prstGeom>
          <a:noFill/>
        </p:spPr>
        <p:txBody>
          <a:bodyPr wrap="square" lIns="91440" tIns="45720" rIns="91440" bIns="45720" anchor="t">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a:ea typeface="Calibri" panose="020F0502020204030204" pitchFamily="34" charset="0"/>
                <a:cs typeface="Times New Roman"/>
              </a:rPr>
              <a:t>I have choosed all parameters of ExtraTreesRegressor, after tunning the model with best parameters I have </a:t>
            </a:r>
            <a:r>
              <a:rPr lang="en-IN" sz="1800" b="1" dirty="0" err="1">
                <a:effectLst/>
                <a:latin typeface="Calibri"/>
                <a:ea typeface="Calibri" panose="020F0502020204030204" pitchFamily="34" charset="0"/>
                <a:cs typeface="Times New Roman"/>
              </a:rPr>
              <a:t>incresed</a:t>
            </a:r>
            <a:r>
              <a:rPr lang="en-IN" sz="1800" b="1" dirty="0">
                <a:effectLst/>
                <a:latin typeface="Calibri"/>
                <a:ea typeface="Calibri" panose="020F0502020204030204" pitchFamily="34" charset="0"/>
                <a:cs typeface="Times New Roman"/>
              </a:rPr>
              <a:t> my model accuracy from </a:t>
            </a:r>
            <a:r>
              <a:rPr lang="en-IN" b="1" dirty="0">
                <a:latin typeface="Calibri"/>
                <a:ea typeface="Calibri" panose="020F0502020204030204" pitchFamily="34" charset="0"/>
                <a:cs typeface="Times New Roman"/>
              </a:rPr>
              <a:t>88.33%</a:t>
            </a:r>
            <a:r>
              <a:rPr lang="en-IN" sz="1800" b="1" dirty="0">
                <a:effectLst/>
                <a:latin typeface="Calibri"/>
                <a:ea typeface="Calibri" panose="020F0502020204030204" pitchFamily="34" charset="0"/>
                <a:cs typeface="Times New Roman"/>
              </a:rPr>
              <a:t> to </a:t>
            </a:r>
            <a:r>
              <a:rPr lang="en-IN" b="1" dirty="0">
                <a:latin typeface="Calibri"/>
                <a:ea typeface="Calibri" panose="020F0502020204030204" pitchFamily="34" charset="0"/>
                <a:cs typeface="Times New Roman"/>
              </a:rPr>
              <a:t>88.69</a:t>
            </a:r>
            <a:r>
              <a:rPr lang="en-IN" sz="1800" b="1" dirty="0">
                <a:effectLst/>
                <a:latin typeface="Calibri"/>
                <a:ea typeface="Calibri" panose="020F0502020204030204" pitchFamily="34" charset="0"/>
                <a:cs typeface="Times New Roman"/>
              </a:rPr>
              <a:t>%. Also </a:t>
            </a:r>
            <a:r>
              <a:rPr lang="en-IN" sz="1800" b="1" dirty="0" err="1">
                <a:effectLst/>
                <a:latin typeface="Calibri"/>
                <a:ea typeface="Calibri" panose="020F0502020204030204" pitchFamily="34" charset="0"/>
                <a:cs typeface="Times New Roman"/>
              </a:rPr>
              <a:t>mse</a:t>
            </a:r>
            <a:r>
              <a:rPr lang="en-IN" sz="1800" b="1" dirty="0">
                <a:effectLst/>
                <a:latin typeface="Calibri"/>
                <a:ea typeface="Calibri" panose="020F0502020204030204" pitchFamily="34" charset="0"/>
                <a:cs typeface="Times New Roman"/>
              </a:rPr>
              <a:t> and </a:t>
            </a:r>
            <a:r>
              <a:rPr lang="en-IN" sz="1800" b="1" dirty="0" err="1">
                <a:effectLst/>
                <a:latin typeface="Calibri"/>
                <a:ea typeface="Calibri" panose="020F0502020204030204" pitchFamily="34" charset="0"/>
                <a:cs typeface="Times New Roman"/>
              </a:rPr>
              <a:t>rmse</a:t>
            </a:r>
            <a:r>
              <a:rPr lang="en-IN" sz="1800" b="1" dirty="0">
                <a:effectLst/>
                <a:latin typeface="Calibri"/>
                <a:ea typeface="Calibri" panose="020F0502020204030204" pitchFamily="34" charset="0"/>
                <a:cs typeface="Times New Roman"/>
              </a:rPr>
              <a:t> values has reduced which means error has reduced.</a:t>
            </a:r>
            <a:endParaRPr lang="en-IN" sz="1400" dirty="0">
              <a:effectLst/>
              <a:latin typeface="Calibri"/>
              <a:ea typeface="Calibri" panose="020F0502020204030204" pitchFamily="34" charset="0"/>
              <a:cs typeface="Times New Roman"/>
            </a:endParaRPr>
          </a:p>
        </p:txBody>
      </p:sp>
      <p:pic>
        <p:nvPicPr>
          <p:cNvPr id="7" name="Picture 7" descr="Text, letter&#10;&#10;Description automatically generated">
            <a:extLst>
              <a:ext uri="{FF2B5EF4-FFF2-40B4-BE49-F238E27FC236}">
                <a16:creationId xmlns:a16="http://schemas.microsoft.com/office/drawing/2014/main" id="{5370E403-55A2-43F9-0A9E-07B1B3F1C2A3}"/>
              </a:ext>
            </a:extLst>
          </p:cNvPr>
          <p:cNvPicPr>
            <a:picLocks noGrp="1" noChangeAspect="1"/>
          </p:cNvPicPr>
          <p:nvPr>
            <p:ph idx="1"/>
          </p:nvPr>
        </p:nvPicPr>
        <p:blipFill>
          <a:blip r:embed="rId2"/>
          <a:stretch>
            <a:fillRect/>
          </a:stretch>
        </p:blipFill>
        <p:spPr>
          <a:xfrm>
            <a:off x="1152944" y="1952103"/>
            <a:ext cx="10386013" cy="3256292"/>
          </a:xfr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SalePrice for test dataset using saved model of train dataset, and the predictions look good. I have also saved my predictions for further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descr="Graphical user interface, text, application&#10;&#10;Description automatically generated">
            <a:extLst>
              <a:ext uri="{FF2B5EF4-FFF2-40B4-BE49-F238E27FC236}">
                <a16:creationId xmlns:a16="http://schemas.microsoft.com/office/drawing/2014/main" id="{D02EB489-CB8D-2831-8A00-7589974ABF58}"/>
              </a:ext>
            </a:extLst>
          </p:cNvPr>
          <p:cNvPicPr>
            <a:picLocks noChangeAspect="1"/>
          </p:cNvPicPr>
          <p:nvPr/>
        </p:nvPicPr>
        <p:blipFill>
          <a:blip r:embed="rId2"/>
          <a:stretch>
            <a:fillRect/>
          </a:stretch>
        </p:blipFill>
        <p:spPr>
          <a:xfrm>
            <a:off x="1367483" y="2667787"/>
            <a:ext cx="10144897" cy="2667342"/>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381000"/>
            <a:ext cx="9829799" cy="1319808"/>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00808"/>
            <a:ext cx="9829799" cy="4968552"/>
          </a:xfrm>
        </p:spPr>
        <p:txBody>
          <a:bodyPr>
            <a:normAutofit/>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featuers</a:t>
            </a:r>
            <a:r>
              <a:rPr lang="en-IN" sz="1800" dirty="0">
                <a:effectLst/>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five algorithms and a csv file was generated consisting of predicted house prices. </a:t>
            </a: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dataframe of predicted prices of test dataset.</a:t>
            </a:r>
          </a:p>
          <a:p>
            <a:pPr>
              <a:spcBef>
                <a:spcPts val="300"/>
              </a:spcBef>
              <a:spcAft>
                <a:spcPts val="300"/>
              </a:spcAft>
              <a:buFont typeface="Wingdings" panose="05000000000000000000" pitchFamily="2" charset="2"/>
              <a:buChar char="ü"/>
            </a:pPr>
            <a:r>
              <a:rPr lang="en-IN" sz="1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Font typeface="Wingdings" panose="05000000000000000000" pitchFamily="2" charset="2"/>
              <a:buChar char="ü"/>
            </a:pPr>
            <a:r>
              <a:rPr lang="en-IN" sz="1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464" y="727628"/>
            <a:ext cx="5365766"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747" y="886862"/>
            <a:ext cx="5053201" cy="5097085"/>
          </a:xfrm>
          <a:prstGeom prst="rect">
            <a:avLst/>
          </a:prstGeom>
          <a:noFill/>
          <a:ln w="6350" cap="sq" cmpd="sng" algn="ctr">
            <a:solidFill>
              <a:schemeClr val="tx1">
                <a:lumMod val="75000"/>
                <a:lumOff val="25000"/>
              </a:schemeClr>
            </a:solidFill>
            <a:prstDash val="solid"/>
            <a:miter lim="800000"/>
          </a:ln>
          <a:effectLst/>
        </p:spPr>
      </p:sp>
      <p:pic>
        <p:nvPicPr>
          <p:cNvPr id="3" name="Picture 3" descr="A picture containing text, stationary, writing implement, pen&#10;&#10;Description automatically generated">
            <a:extLst>
              <a:ext uri="{FF2B5EF4-FFF2-40B4-BE49-F238E27FC236}">
                <a16:creationId xmlns:a16="http://schemas.microsoft.com/office/drawing/2014/main" id="{F629FB38-DEE0-5E37-3492-44E7D98025EE}"/>
              </a:ext>
            </a:extLst>
          </p:cNvPr>
          <p:cNvPicPr>
            <a:picLocks noChangeAspect="1"/>
          </p:cNvPicPr>
          <p:nvPr/>
        </p:nvPicPr>
        <p:blipFill>
          <a:blip r:embed="rId2"/>
          <a:stretch>
            <a:fillRect/>
          </a:stretch>
        </p:blipFill>
        <p:spPr>
          <a:xfrm>
            <a:off x="696813" y="722637"/>
            <a:ext cx="10026313" cy="5413793"/>
          </a:xfrm>
          <a:prstGeom prst="rect">
            <a:avLst/>
          </a:prstGeo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p:txBody>
          <a:bodyPr>
            <a:normAutofit/>
          </a:bodyPr>
          <a:lstStyle/>
          <a:p>
            <a:pPr marL="0" indent="0">
              <a:buNone/>
            </a:pPr>
            <a:r>
              <a:rPr lang="en-IN" dirty="0"/>
              <a:t> </a:t>
            </a:r>
            <a:r>
              <a:rPr lang="en-US" sz="2000" dirty="0">
                <a:latin typeface="Century" panose="020406040505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2000" dirty="0">
                <a:latin typeface="Century" panose="020406040505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sz="2000" dirty="0">
                <a:latin typeface="Century" panose="02040604050505020304" pitchFamily="18" charset="0"/>
              </a:rPr>
              <a:t>• Which variables are important to predict the price of variable? </a:t>
            </a:r>
          </a:p>
          <a:p>
            <a:pPr marL="0" indent="0">
              <a:buNone/>
            </a:pPr>
            <a:r>
              <a:rPr lang="en-US" sz="2000" dirty="0">
                <a:latin typeface="Century" panose="02040604050505020304" pitchFamily="18" charset="0"/>
              </a:rPr>
              <a:t>• How do these variables describe the price of the house?</a:t>
            </a:r>
            <a:endParaRPr lang="en-IN" sz="2000" dirty="0">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p:txBody>
          <a:bodyPr>
            <a:normAutofit fontScale="92500"/>
          </a:bodyPr>
          <a:lstStyle/>
          <a:p>
            <a:pPr>
              <a:lnSpc>
                <a:spcPct val="107000"/>
              </a:lnSpc>
              <a:spcAft>
                <a:spcPts val="800"/>
              </a:spcAft>
              <a:buFont typeface="Wingdings" panose="05000000000000000000" pitchFamily="2" charset="2"/>
              <a:buChar char="ü"/>
            </a:pPr>
            <a:r>
              <a:rPr lang="en-IN" dirty="0"/>
              <a:t> </a:t>
            </a:r>
            <a:r>
              <a:rPr lang="en-IN" sz="2200" dirty="0">
                <a:solidFill>
                  <a:srgbClr val="202124"/>
                </a:solidFill>
                <a:effectLst/>
                <a:latin typeface="Century" panose="02040604050505020304" pitchFamily="18" charset="0"/>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200" dirty="0">
                <a:solidFill>
                  <a:srgbClr val="202124"/>
                </a:solidFill>
                <a:effectLst/>
                <a:latin typeface="Century" panose="02040604050505020304" pitchFamily="18" charset="0"/>
                <a:ea typeface="Calibri" panose="020F0502020204030204" pitchFamily="34" charset="0"/>
                <a:cs typeface="Times New Roman" panose="02020603050405020304" pitchFamily="18" charset="0"/>
              </a:rPr>
              <a:t> </a:t>
            </a:r>
            <a:r>
              <a:rPr lang="en-IN" sz="2200" dirty="0">
                <a:solidFill>
                  <a:srgbClr val="202124"/>
                </a:solidFill>
                <a:effectLst/>
                <a:latin typeface="Century" panose="02040604050505020304" pitchFamily="18" charset="0"/>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a:t>
            </a:r>
            <a:r>
              <a:rPr lang="en-IN" sz="2200" dirty="0" err="1">
                <a:solidFill>
                  <a:srgbClr val="202124"/>
                </a:solidFill>
                <a:effectLst/>
                <a:latin typeface="Century" panose="02040604050505020304" pitchFamily="18" charset="0"/>
                <a:ea typeface="Calibri" panose="020F0502020204030204" pitchFamily="34" charset="0"/>
                <a:cs typeface="Calibri" panose="020F0502020204030204" pitchFamily="34" charset="0"/>
              </a:rPr>
              <a:t>considered.</a:t>
            </a:r>
            <a:r>
              <a:rPr lang="en-IN" sz="2200" dirty="0" err="1">
                <a:solidFill>
                  <a:srgbClr val="111111"/>
                </a:solidFill>
                <a:effectLst/>
                <a:latin typeface="Century" panose="02040604050505020304" pitchFamily="18" charset="0"/>
                <a:ea typeface="Calibri" panose="020F0502020204030204" pitchFamily="34" charset="0"/>
              </a:rPr>
              <a:t>Now</a:t>
            </a:r>
            <a:r>
              <a:rPr lang="en-IN" sz="2200" dirty="0">
                <a:solidFill>
                  <a:srgbClr val="111111"/>
                </a:solidFill>
                <a:effectLst/>
                <a:latin typeface="Century" panose="02040604050505020304" pitchFamily="18" charset="0"/>
                <a:ea typeface="Calibri" panose="020F0502020204030204" pitchFamily="34" charset="0"/>
              </a:rPr>
              <a:t> as a data scientist our work is to analyse the dataset and apply our skills towards predicting house price.</a:t>
            </a: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Housing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Prediction house prices are </a:t>
            </a:r>
            <a:r>
              <a:rPr lang="en-US" sz="2000" b="1" i="0" dirty="0">
                <a:solidFill>
                  <a:srgbClr val="202124"/>
                </a:solidFill>
                <a:effectLst/>
                <a:latin typeface="Century" panose="02040604050505020304" pitchFamily="18" charset="0"/>
              </a:rPr>
              <a:t>expected to help people who plan to buy a house</a:t>
            </a:r>
            <a:r>
              <a:rPr lang="en-US" sz="2000" b="0" i="0" dirty="0">
                <a:solidFill>
                  <a:srgbClr val="202124"/>
                </a:solidFill>
                <a:effectLst/>
                <a:latin typeface="Century" panose="02040604050505020304" pitchFamily="18" charset="0"/>
              </a:rPr>
              <a:t> so they can know the price range in the future, then they can plan their finance well. In addition, house price predictions are also beneficial for property investors to know the trend of housing prices in a certain location.</a:t>
            </a:r>
            <a:endParaRPr lang="en-IN" sz="2000" dirty="0">
              <a:latin typeface="Century" panose="02040604050505020304" pitchFamily="18" charset="0"/>
            </a:endParaRPr>
          </a:p>
          <a:p>
            <a:pPr>
              <a:buFont typeface="Wingdings" panose="05000000000000000000" pitchFamily="2" charset="2"/>
              <a:buChar char="ü"/>
            </a:pPr>
            <a:endParaRPr lang="en-IN" dirty="0"/>
          </a:p>
        </p:txBody>
      </p:sp>
      <p:pic>
        <p:nvPicPr>
          <p:cNvPr id="6" name="Content Placeholder 5">
            <a:extLst>
              <a:ext uri="{FF2B5EF4-FFF2-40B4-BE49-F238E27FC236}">
                <a16:creationId xmlns:a16="http://schemas.microsoft.com/office/drawing/2014/main" id="{B1027E34-C65C-48C2-8098-5FD5AA556DA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678738" y="1916832"/>
            <a:ext cx="3673475" cy="2880320"/>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Housing Price Prediction.</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2000" b="0" i="0" dirty="0">
                <a:solidFill>
                  <a:srgbClr val="202124"/>
                </a:solidFill>
                <a:effectLst/>
                <a:latin typeface="Century" panose="02040604050505020304" pitchFamily="18" charset="0"/>
              </a:rPr>
              <a:t>House Price prediction, is important </a:t>
            </a:r>
            <a:r>
              <a:rPr lang="en-US" sz="2000" b="1" i="0" dirty="0">
                <a:solidFill>
                  <a:srgbClr val="202124"/>
                </a:solidFill>
                <a:effectLst/>
                <a:latin typeface="Century" panose="02040604050505020304" pitchFamily="18" charset="0"/>
              </a:rPr>
              <a:t>to drive Real Estate efficiency</a:t>
            </a:r>
            <a:r>
              <a:rPr lang="en-US" sz="2000" b="0" i="0" dirty="0">
                <a:solidFill>
                  <a:srgbClr val="202124"/>
                </a:solidFill>
                <a:effectLst/>
                <a:latin typeface="Century" panose="02040604050505020304" pitchFamily="18" charset="0"/>
              </a:rPr>
              <a:t>. As earlier, House prices were determined by calculating the acquiring and selling price in a locality. Therefore, the House Price prediction model is very essential in filling the information gap and improve Real Estate efficiency.</a:t>
            </a:r>
            <a:endParaRPr lang="en-IN" sz="2000" dirty="0">
              <a:latin typeface="Century" panose="02040604050505020304" pitchFamily="18" charset="0"/>
            </a:endParaRPr>
          </a:p>
        </p:txBody>
      </p:sp>
      <p:pic>
        <p:nvPicPr>
          <p:cNvPr id="7" name="Picture 7">
            <a:extLst>
              <a:ext uri="{FF2B5EF4-FFF2-40B4-BE49-F238E27FC236}">
                <a16:creationId xmlns:a16="http://schemas.microsoft.com/office/drawing/2014/main" id="{3938AE00-28DC-F3FF-311E-E4E9DC574D51}"/>
              </a:ext>
            </a:extLst>
          </p:cNvPr>
          <p:cNvPicPr>
            <a:picLocks noGrp="1" noChangeAspect="1"/>
          </p:cNvPicPr>
          <p:nvPr>
            <p:ph sz="half" idx="2"/>
          </p:nvPr>
        </p:nvPicPr>
        <p:blipFill>
          <a:blip r:embed="rId2"/>
          <a:stretch>
            <a:fillRect/>
          </a:stretch>
        </p:blipFill>
        <p:spPr>
          <a:xfrm>
            <a:off x="8041316" y="2132731"/>
            <a:ext cx="3331085" cy="3066689"/>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92500" lnSpcReduction="10000"/>
          </a:bodyPr>
          <a:lstStyle/>
          <a:p>
            <a:pPr marL="342900" lvl="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effectLst/>
                <a:latin typeface="Century" panose="02040604050505020304" pitchFamily="18" charset="0"/>
                <a:ea typeface="Calibri" panose="020F0502020204030204" pitchFamily="34" charset="0"/>
                <a:cs typeface="Calibri" panose="020F0502020204030204" pitchFamily="34" charset="0"/>
              </a:rPr>
              <a:t>nunique</a:t>
            </a:r>
            <a:r>
              <a:rPr lang="en-IN" sz="22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D00B-929E-48B8-A7F7-6FBFDC8E658E}"/>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15C722DB-5F13-46B9-81C1-622D0FF7B1FD}"/>
              </a:ext>
            </a:extLst>
          </p:cNvPr>
          <p:cNvSpPr>
            <a:spLocks noGrp="1"/>
          </p:cNvSpPr>
          <p:nvPr>
            <p:ph idx="1"/>
          </p:nvPr>
        </p:nvSpPr>
        <p:spPr/>
        <p:txBody>
          <a:bodyPr>
            <a:normAutofit fontScale="32500" lnSpcReduction="20000"/>
          </a:bodyPr>
          <a:lstStyle/>
          <a:p>
            <a:pPr marL="342900" lvl="0" indent="-342900">
              <a:lnSpc>
                <a:spcPct val="107000"/>
              </a:lnSpc>
              <a:buFont typeface="Wingdings" panose="05000000000000000000" pitchFamily="2" charset="2"/>
              <a:buChar char=""/>
            </a:pPr>
            <a:r>
              <a:rPr lang="en-IN" sz="4600" dirty="0">
                <a:latin typeface="Century" panose="02040604050505020304" pitchFamily="18" charset="0"/>
              </a:rPr>
              <a:t> </a:t>
            </a:r>
            <a:r>
              <a:rPr lang="en-IN" sz="60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sz="6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000" dirty="0">
                <a:effectLst/>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6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ID is the identity number given for perticular asset and all the entries in Utilities column were same so these two column will not help us in model building. So I decided to drop those columns.</a:t>
            </a:r>
            <a:endParaRPr lang="en-IN" sz="6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6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342900" lvl="0" indent="-342900">
              <a:lnSpc>
                <a:spcPct val="107000"/>
              </a:lnSpc>
              <a:spcAft>
                <a:spcPts val="800"/>
              </a:spcAft>
              <a:buFont typeface="Wingdings" panose="05000000000000000000" pitchFamily="2" charset="2"/>
              <a:buChar char=""/>
            </a:pPr>
            <a:r>
              <a:rPr lang="en-IN" sz="6000" dirty="0">
                <a:solidFill>
                  <a:srgbClr val="000000"/>
                </a:solidFill>
                <a:effectLst/>
                <a:latin typeface="Century" panose="02040604050505020304" pitchFamily="18" charset="0"/>
                <a:ea typeface="Calibri" panose="020F0502020204030204" pitchFamily="34" charset="0"/>
              </a:rPr>
              <a:t>And all these steps were performed to both train and test datasets separately and simultaneously.</a:t>
            </a:r>
            <a:endParaRPr lang="en-IN" sz="6000" dirty="0">
              <a:latin typeface="Century" panose="02040604050505020304" pitchFamily="18" charset="0"/>
              <a:cs typeface="Calibri" panose="020F0502020204030204" pitchFamily="34"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18180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266</TotalTime>
  <Words>3102</Words>
  <Application>Microsoft Office PowerPoint</Application>
  <PresentationFormat>Custom</PresentationFormat>
  <Paragraphs>171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Savon</vt:lpstr>
      <vt:lpstr>Project Presentation On  “Housing: Price Prediction”</vt:lpstr>
      <vt:lpstr>Agenda:</vt:lpstr>
      <vt:lpstr>Overview:</vt:lpstr>
      <vt:lpstr>Problem Statement:</vt:lpstr>
      <vt:lpstr>Problem Understanding:</vt:lpstr>
      <vt:lpstr>What is Housing Price Prediction?</vt:lpstr>
      <vt:lpstr>Importance of Housing Price Prediction.</vt:lpstr>
      <vt:lpstr>Exploratory Data Analysis:</vt:lpstr>
      <vt:lpstr>Exploratory Data Analysis:</vt:lpstr>
      <vt:lpstr>Visualization of numerical columns:</vt:lpstr>
      <vt:lpstr>Observations:</vt:lpstr>
      <vt:lpstr>Vizualization of numerical columns:</vt:lpstr>
      <vt:lpstr>Observations:</vt:lpstr>
      <vt:lpstr>Vizualization of numerical columns:</vt:lpstr>
      <vt:lpstr>Observations:</vt:lpstr>
      <vt:lpstr>Vizualization of numerical columns:</vt:lpstr>
      <vt:lpstr>Observations:</vt:lpstr>
      <vt:lpstr>Vizualization of categorical columns:</vt:lpstr>
      <vt:lpstr>Observations:</vt:lpstr>
      <vt:lpstr>Vizualization of Categorical columns:</vt:lpstr>
      <vt:lpstr>Observations:</vt:lpstr>
      <vt:lpstr>Vizualization of categorical columns:</vt:lpstr>
      <vt:lpstr>Observations:</vt:lpstr>
      <vt:lpstr>Vizualization of categorical columns:</vt:lpstr>
      <vt:lpstr>Observations:</vt:lpstr>
      <vt:lpstr>Vizualization of categorical columns:</vt:lpstr>
      <vt:lpstr>Analysis:</vt:lpstr>
      <vt:lpstr>Data Cleaning Steps:</vt:lpstr>
      <vt:lpstr>Model Building:</vt:lpstr>
      <vt:lpstr>i) RandomForestRegressor:</vt:lpstr>
      <vt:lpstr>ii) AdaBoostRegressor:</vt:lpstr>
      <vt:lpstr>iii) ExtraTreesRegressor:</vt:lpstr>
      <vt:lpstr>iv) GradientBoostingRegressor:</vt:lpstr>
      <vt:lpstr>v) DecisionTreeRegressor:</vt:lpstr>
      <vt:lpstr>Hyper Parameter Tunning:</vt:lpstr>
      <vt:lpstr>Hyper Parameter Tunning:</vt:lpstr>
      <vt:lpstr>Saving the model and predictions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104</cp:revision>
  <dcterms:created xsi:type="dcterms:W3CDTF">2021-10-01T13:22:47Z</dcterms:created>
  <dcterms:modified xsi:type="dcterms:W3CDTF">2022-05-19T15:13:50Z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