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9144000" cy="5143500"/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165337B-B7D8-4E45-BD9A-0322310CFC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F41006-808A-4762-AEEC-02DDDAC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5E68B1E-5EA0-4DD6-8347-E3E72DF9DF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25A720-D6EF-40D0-9111-F9BA5A7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DDFDC65F-594C-4E2A-B08C-8A6325BEA6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833312-3621-4E45-A5CB-FFD297DA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99D14E5-5D75-4333-B4B1-077B20C80D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C7F203-8759-495B-B28C-991AD61A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154988D6-310B-4F19-B60F-B7DE0D3284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BB89F4-4CC9-4F0A-AD9E-B2FB2A6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3AEDCCCD-26C4-4F09-8590-A2620710FEB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8B2A4241-B01B-4B51-8C22-8C5BCA7CB4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01F8BB-9232-40AB-BEE9-1A6B17A2AABF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6DC4E670-B8D8-437C-8673-190ED9FE85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2B9CF5-76D0-498C-AEAF-0BD4059B1ED3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BDDA44AA-D435-4CF3-9250-681A0FCC5C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014C34-46E7-46A0-973D-E9F56302A73E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E795D820-4B37-4665-8BCA-B81D88B32F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BED4D9-B65C-4714-A7F1-115CC431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0C3544AD-4337-499B-A93E-31FA4DE32E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32462B-9333-4A44-842D-DEF45768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0DE2FAA1-0B62-4EC5-B35A-AD24BA6001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127CAE-8107-4380-A5A0-0E8D86AD2C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4C01419C-E6AC-4B6C-8C3F-46720CBBAF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8F08DE-7E04-4CC0-9A24-C01DCB33816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B1798E29-D6DD-43AA-A07C-AAF6DC3E7E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8F55BB-C4BD-4416-9AC0-715F0933673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EA296DFE-7DA8-4A95-ABA8-58C724E304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437724-DA29-49D3-AE98-7CD64DB46379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03EEB87D-F2C5-4E10-8CD4-B5363E166E4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33198D-922A-4790-82FE-47D4FDC939E7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B4A891DA-0683-4C3A-A99F-067F3FE0B4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59646E-55D3-433E-A23E-21D7992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D81B39B3-39EA-49B7-B620-2B2B774516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5FFDC5-90C2-47C8-AAA4-DD82AA4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D8B0047C-AC72-42A7-85BE-B0437B0013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AB0D69D-7AA4-4AF5-A367-40A752F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7E92716F-C717-48F8-B176-6612F36EE5F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A2307CA-8D9D-4948-89F1-AF7838128F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B9C30E-9AA4-4261-B94F-0A50B72F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DBE847C6-7974-4CB6-B26E-92737A776E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FB44A7-35C2-4797-B532-1CEB880A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A570A19-1A04-4BA7-81D6-FB3776011B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9AFEC7-A0E8-4559-B842-5D1F862699F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0EE5A435-A81E-43F2-BBA2-66D6E77099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32BC22-DF9F-4003-B912-D8AD89DB79C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4D30D64A-CF99-4CFD-B957-A7C6B8AF58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8AEB34-496B-4187-8470-82FA48C897E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E77644B2-CCFA-45A6-B2D2-46FB657A87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900A61-7B3F-4E1C-A080-7797528F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0DECC436-5B53-4075-90F6-6010F937B6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C96382-D8E8-4D09-A712-87357841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5A489A6-349E-4F52-BB85-2E947DE488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F484E6-BCC3-4D7C-9F52-5A07BDFE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1AFAA776-4A44-41F8-8AC3-E4B2BBB7338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EEA9CBC-49FA-4280-94F8-D83F231AD0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9E3C51-63EE-40AA-BA84-F14280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8290209-BDC1-42D4-AE25-5FD1CD7B2C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FA1161-C1BE-4972-9F0E-DD51201E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AE464F1F-9C69-4094-8A71-0E00D60386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9397BA-25F6-4F93-9E63-67452BB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4F34EC64-A344-4B7D-A6B4-3AEDA587C1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77714B-91C8-450F-8DF9-585BDF1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F8ADE208-DFA2-409B-AA19-75EF4AD94F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6B9092-DA1A-49AE-867E-EF7010AB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A70E8E0-CF91-468E-BACD-24529A9E7C2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DD7B828C-67EC-461C-B3E3-21105CEDBE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194854-582E-48C5-84A1-92E0A6613AD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E6635014-2D32-46C1-A3BF-6BB0846AD7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93C06F-F5D0-48B8-AC70-0639471CC65A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D762C2A2-867E-473C-819E-4D41ECA543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6055D2-7A7B-4A0D-9478-0CF8314C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8ECB5891-A6FB-469C-B684-F3BD9BD1A9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08249A-5F1B-4BA3-8C2A-756F16F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8429F5EF-F289-4E97-9896-4C5BFCA984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A2DE67-F578-4A5F-BEEE-DF6F9A6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A2D55EFD-1256-494C-B43F-54B27C0364D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DA53A78-C38F-4681-84EF-9FB5EA0551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1BB3AC-3878-4ADD-81A4-ADA283D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9B643B04-3CA0-4D24-87DC-F2470E7A44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B531FF-1406-4E24-9D5C-9E7856D4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CD543998-8AEF-4D13-9D6A-4EB3160F6B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E479BC-2AB0-40D1-93AF-4E559902527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B6A2C5A4-2961-4BEF-A1BA-AFE8FE868E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7DE230-B5F9-4A96-92D0-D7EDB194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8C478217-5454-4AF1-BF33-0860C9F1E0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89CE0E-734E-4A45-BFD1-5021E6E9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3D9348B0-2457-4C0F-AA60-4E4E786C09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AFC8B2-9A0A-43E7-AB5D-ACEC9DD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0CAAC8E-6FB5-41F5-8074-6DA7FE530FD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CC65580-CD6A-47D6-881B-2099E84106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B48BA3-2989-4BD4-9FFF-BF9B1CC90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C9CEF36D-98F5-4EB3-BB9A-AB30CEDE8D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D16689-054F-4DB7-A3E5-E874F796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8977A4EC-C5A2-481A-BCB7-75F2535F15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5054E7-4AC8-410C-8479-CA01DBFA435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370B1121-01DC-4CFF-AAC5-40B4867EE1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EC9A35-2688-47C7-A7B9-AC7730000A3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93B9677F-170F-482F-AAF8-A0544313CB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7CA99F-35C7-4FCE-B081-4165E04C8B07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16490B72-08EE-4EE6-9806-6F4B4F7DF1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599AE6-253A-4BF5-BD30-CB81EF0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24376345-7414-4D12-8A3D-9F611F84B3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3047FF-210A-4A1A-A61F-B3221A65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59E0F744-035A-41E3-89E8-A5333BA164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360E1E-998B-4FFC-8238-475279B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914D4332-5A1A-4CD9-80F1-13743A0EDC3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27B7A9A-CA65-4DDB-8293-E409DE3708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F23CF7-160C-4700-952B-C1A2343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34A7F3F5-D1A0-4F1A-9D50-983141F73D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47885D-E073-4002-AB3B-4A4139D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1ADEBAAC-4F7B-4A90-B207-3E36800AB1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6B758C-8CF1-43CF-8782-75587833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99DC14EF-A866-4196-BA2B-90C6CB29A0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F534D8-FAF5-431F-BCF8-6EA4766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2E7B58EE-0B07-44D5-8D84-F9021523E0A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389A26FF-C09C-42ED-BF6A-B86480E91A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6A8653-A4FB-440A-93EC-A9AF7F5F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E1067F37-4036-4770-813B-DE83C157C5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8C63CA-3746-4FCD-93E3-7D621687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B286A97D-5998-4BBE-86C9-D33D884B37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2FC4E5-6E7C-40F5-884B-3909DA9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6D46FC3-3D6C-48BD-ADB1-1B4FFE4DE55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7EA91E2-8EBC-43E7-A78C-ECBA63C721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716C71-71E3-438F-89A5-5E4AC8C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8596FCDC-79A8-4EC1-B2F6-ED0B80BF11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BB0260-17A5-4CA7-88B6-7665601C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AA26CAE0-FC84-4521-AA8E-E73B097DDC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CAEF42-E864-4E1F-B128-847B856D13F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02D2F873-A188-4D69-B936-0799DA736E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7F1137-A1C0-43FF-A462-544A891B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A457FDEC-C93C-4622-82C3-D5AA9E2873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C56618-353A-4FFA-A42B-FF3787A5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24F62F52-49EC-4FDC-A1B9-D3FD087C69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7D786C-3557-4200-85F7-0D865614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D4B8F543-D6FF-40C4-93AC-339982281A9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17AA554E-E71C-4EE2-9376-122341872F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C22DC9-EF32-4F43-8574-2DB9F8C02CEB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8B7C3935-9B26-4A99-8279-001EBF1A29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8B676D-4C0A-4FED-A184-83558B72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564B364A-7AF7-4B04-915D-C0A1E0D985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80EE02-C991-48B2-B9B0-330BC45E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77103546-FBE2-4E30-B28F-3CFBA47BCA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EAA6AB-081F-445D-861E-D9C5DD6A230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9EF047CF-6628-4C82-943D-6327E36C00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66C00E-0F11-4D19-96A9-1D1CDCC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029C773C-60EE-431F-BE1D-1C1736B1E0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155A7D-B624-411E-84B8-494379A6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D4126E28-EA52-45F0-9B2B-854B41B65D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386A1C-D13B-4EB9-A7E0-50113794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91394524-1020-4308-9D59-9B996A5AE41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97744D54-106E-4FF9-B888-448D7888A5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A3CDC2-4262-4368-9F6D-89D3A9095D56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D97DAA35-D8E0-4CA4-9442-AD21308010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0864B0-3545-4AC4-AC22-D9D04650F6A8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2D7057F8-3152-4973-AEF1-9B0C56CC41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29C611-D919-4EC1-A0B0-2915560B33F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ACE158F8-8077-495F-B0EC-ADDAFB63C8F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2C3B66-7071-45E1-BDF3-2A0F668BC488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025898F7-0558-475E-B56E-868C73944A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C5EF4AB-B031-48FE-BCCD-BC08E6D33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04D9EB96-8FE9-47DA-8FB9-F7B87F9B95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2A2D6F-7EEA-429D-A0F0-09B051FE6FD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246A9F7B-92FD-495D-B2DC-6EA35F78CF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4D2F4C-643B-4579-BD1D-048E83DCFAE1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BB0BFF68-F826-4D2D-A8C0-47894F2DFF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150F84-2A4C-4EDC-A0D4-6D1D9FF8DEFC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44EC8C90-F011-4A65-86C5-216F2A995F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EDA283-DE90-44F7-A2EB-C4992A793A4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B50B7141-A5CA-4D62-A41E-BEB77BDB49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B942CB-620B-45FA-A3DE-EA4B6121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0C0E2D72-FA3F-4006-B7D9-9D15E872FA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7978A8-0FD3-4499-BA6B-8B169565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ED6565E2-8DD7-41F1-A694-3C29A2E89F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7DBB09-7BBB-45DE-9A5C-00A2AF31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6224588F-AD78-43BA-B366-BB12B3796F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14074A-C0D0-452C-BDE9-F78AA36D1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887B03A8-F692-419D-B493-67DEBBCDE4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642312-3B18-4420-ACDE-48B8A981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egreya"/>
              </a:rPr>
              <a:t>Customer retention</a:t>
            </a:r>
            <a:endParaRPr lang="en-IN" dirty="0">
              <a:latin typeface="Alegrey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egreya"/>
              </a:rPr>
              <a:t>                                                         By </a:t>
            </a:r>
            <a:r>
              <a:rPr lang="en-IN" dirty="0" err="1" smtClean="0">
                <a:solidFill>
                  <a:schemeClr val="tx1"/>
                </a:solidFill>
                <a:latin typeface="Alegreya"/>
              </a:rPr>
              <a:t>Harshitha</a:t>
            </a:r>
            <a:r>
              <a:rPr lang="en-IN" dirty="0" smtClean="0">
                <a:solidFill>
                  <a:schemeClr val="tx1"/>
                </a:solidFill>
                <a:latin typeface="Alegreya"/>
              </a:rPr>
              <a:t> K.S</a:t>
            </a:r>
            <a:endParaRPr lang="en-IN" dirty="0">
              <a:solidFill>
                <a:schemeClr val="tx1"/>
              </a:solidFill>
              <a:latin typeface="Alegrey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EC5AF4CC-BB70-4C86-8789-B1B46E437E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4E16C5-24B9-4255-9001-213FAFAC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008" b="17008"/>
          <a:stretch>
            <a:fillRect/>
          </a:stretch>
        </p:blipFill>
        <p:spPr>
          <a:xfrm>
            <a:off x="762000" y="683361"/>
            <a:ext cx="2758259" cy="1103299"/>
          </a:xfrm>
          <a:noFill/>
        </p:spPr>
      </p:pic>
      <p:pic>
        <p:nvPicPr>
          <p:cNvPr id="3" name="Picture 2">
            <a:extLst>
              <a:ext uri="{13E08C6D-73D8-4FB6-9CCA-631FFA79CB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272519-FAA5-4D54-8238-009F2F6B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528637"/>
            <a:ext cx="2411291" cy="14696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786955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observation:- 1.There are 189 people accessing the mobile internet</a:t>
            </a:r>
          </a:p>
          <a:p>
            <a:r>
              <a:rPr lang="en-IN" sz="1400" dirty="0" smtClean="0">
                <a:latin typeface="Alegreya"/>
              </a:rPr>
              <a:t> 2.There are 76 people accessing the </a:t>
            </a:r>
            <a:r>
              <a:rPr lang="en-IN" sz="1400" dirty="0" err="1" smtClean="0">
                <a:latin typeface="Alegreya"/>
              </a:rPr>
              <a:t>wifi</a:t>
            </a:r>
            <a:r>
              <a:rPr lang="en-IN" sz="1400" dirty="0" smtClean="0">
                <a:latin typeface="Alegreya"/>
              </a:rPr>
              <a:t> network</a:t>
            </a:r>
          </a:p>
          <a:p>
            <a:r>
              <a:rPr lang="en-IN" sz="1400" dirty="0" smtClean="0">
                <a:latin typeface="Alegreya"/>
              </a:rPr>
              <a:t> 3.There are 4 people </a:t>
            </a:r>
            <a:r>
              <a:rPr lang="en-IN" sz="1400" dirty="0" err="1" smtClean="0">
                <a:latin typeface="Alegreya"/>
              </a:rPr>
              <a:t>accesing</a:t>
            </a:r>
            <a:r>
              <a:rPr lang="en-IN" sz="1400" dirty="0" smtClean="0">
                <a:latin typeface="Alegreya"/>
              </a:rPr>
              <a:t> the Dial-up network</a:t>
            </a:r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038350"/>
            <a:ext cx="3329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How do you access the internet while shopping on-line?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038350"/>
            <a:ext cx="3384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Which device do you use to access the online shopping?</a:t>
            </a:r>
            <a:endParaRPr lang="en-IN" sz="1000" dirty="0">
              <a:latin typeface="Arv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249555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    1.  141 people use smart phone to access the shopping online</a:t>
            </a:r>
          </a:p>
          <a:p>
            <a:r>
              <a:rPr lang="en-IN" sz="1400" dirty="0" smtClean="0">
                <a:latin typeface="Alegreya"/>
              </a:rPr>
              <a:t>    2.  86 people use laptop to </a:t>
            </a:r>
            <a:r>
              <a:rPr lang="en-IN" sz="1400" dirty="0" err="1" smtClean="0">
                <a:latin typeface="Alegreya"/>
              </a:rPr>
              <a:t>acess</a:t>
            </a:r>
            <a:r>
              <a:rPr lang="en-IN" sz="1400" dirty="0" smtClean="0">
                <a:latin typeface="Alegreya"/>
              </a:rPr>
              <a:t> the shopping online</a:t>
            </a:r>
          </a:p>
          <a:p>
            <a:r>
              <a:rPr lang="en-IN" sz="1400" dirty="0" smtClean="0">
                <a:latin typeface="Alegreya"/>
              </a:rPr>
              <a:t>    3.  30 people use desktop to </a:t>
            </a:r>
            <a:r>
              <a:rPr lang="en-IN" sz="1400" dirty="0" err="1" smtClean="0">
                <a:latin typeface="Alegreya"/>
              </a:rPr>
              <a:t>acess</a:t>
            </a:r>
            <a:r>
              <a:rPr lang="en-IN" sz="1400" dirty="0" smtClean="0">
                <a:latin typeface="Alegreya"/>
              </a:rPr>
              <a:t> the shopping online.</a:t>
            </a:r>
          </a:p>
          <a:p>
            <a:r>
              <a:rPr lang="en-IN" sz="1400" dirty="0" smtClean="0">
                <a:latin typeface="Alegreya"/>
              </a:rPr>
              <a:t>    4.  12 people use tablet to </a:t>
            </a:r>
            <a:r>
              <a:rPr lang="en-IN" sz="1400" dirty="0" err="1" smtClean="0">
                <a:latin typeface="Alegreya"/>
              </a:rPr>
              <a:t>acess</a:t>
            </a:r>
            <a:r>
              <a:rPr lang="en-IN" sz="1400" dirty="0" smtClean="0">
                <a:latin typeface="Alegreya"/>
              </a:rPr>
              <a:t> the shopping online</a:t>
            </a:r>
            <a:endParaRPr lang="en-IN" sz="1400" dirty="0">
              <a:latin typeface="Alegreya"/>
            </a:endParaRPr>
          </a:p>
        </p:txBody>
      </p:sp>
    </p:spTree>
    <p:extLst>
      <p:ext uri="{0A3E4974-18A1-4EC7-915D-D67C4E987C2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803" y="2114550"/>
            <a:ext cx="2815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What is the screen size of your mobile device?</a:t>
            </a:r>
            <a:endParaRPr lang="en-IN" sz="1000" dirty="0">
              <a:latin typeface="Arvo"/>
            </a:endParaRPr>
          </a:p>
        </p:txBody>
      </p:sp>
      <p:pic>
        <p:nvPicPr>
          <p:cNvPr id="1026" name="Picture 2" descr="C:\Users\Admin\Pictures\Saved Pictures\what is the screen size of ur mobile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3201"/>
            <a:ext cx="3135407" cy="19113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08694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The screen size of Mobile device of the people shopping online of 5.5 inches are 99</a:t>
            </a:r>
          </a:p>
          <a:p>
            <a:r>
              <a:rPr lang="en-IN" sz="1400" dirty="0" smtClean="0">
                <a:latin typeface="Alegreya"/>
              </a:rPr>
              <a:t> 2. The screen size of Mobile device of the people shopping online of 4.7 inches are 29</a:t>
            </a:r>
          </a:p>
          <a:p>
            <a:r>
              <a:rPr lang="en-IN" sz="1400" dirty="0" smtClean="0">
                <a:latin typeface="Alegreya"/>
              </a:rPr>
              <a:t>  3. The screen size of Mobile device of the people shopping online of 5 inches are 7</a:t>
            </a:r>
          </a:p>
          <a:p>
            <a:r>
              <a:rPr lang="en-IN" sz="1400" dirty="0" smtClean="0">
                <a:latin typeface="Alegreya"/>
              </a:rPr>
              <a:t> 4. The screen size of Mobile device of the people shopping online of others are 134</a:t>
            </a:r>
            <a:endParaRPr lang="en-IN" sz="1400" dirty="0">
              <a:latin typeface="Alegreya"/>
            </a:endParaRPr>
          </a:p>
        </p:txBody>
      </p:sp>
      <p:pic>
        <p:nvPicPr>
          <p:cNvPr id="1027" name="Picture 3" descr="C:\Users\Admin\Pictures\Saved Pictures\what is the os of ur devi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15" y="215900"/>
            <a:ext cx="2138485" cy="201364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266950"/>
            <a:ext cx="3034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What is the operating system (OS) of your device?</a:t>
            </a:r>
            <a:endParaRPr lang="en-IN" sz="1000" dirty="0">
              <a:latin typeface="Arv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1" y="2571750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    1. The operating system used by people who are shopping online in windows/ windows Mobile are 122.</a:t>
            </a:r>
          </a:p>
          <a:p>
            <a:r>
              <a:rPr lang="en-IN" sz="1400" dirty="0" smtClean="0">
                <a:latin typeface="Alegreya"/>
              </a:rPr>
              <a:t>    2. The operating system used by people who are shopping online in Android  are 85.</a:t>
            </a:r>
          </a:p>
          <a:p>
            <a:r>
              <a:rPr lang="en-IN" sz="1400" dirty="0" smtClean="0">
                <a:latin typeface="Alegreya"/>
              </a:rPr>
              <a:t>    3. The operating system used by people who are shopping online in IOS/MAC are 62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Saved Pictures\what browser do u run on ur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3350"/>
            <a:ext cx="1828800" cy="1895558"/>
          </a:xfrm>
          <a:prstGeom prst="rect">
            <a:avLst/>
          </a:prstGeom>
          <a:noFill/>
        </p:spPr>
      </p:pic>
      <p:pic>
        <p:nvPicPr>
          <p:cNvPr id="2051" name="Picture 3" descr="C:\Users\Admin\Pictures\Saved Pictures\which channel do you use to arrive at the favorite chan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2409" y="133350"/>
            <a:ext cx="2338991" cy="1981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19350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 the browser used by people in the device to access the website in Google Chrome are 216</a:t>
            </a:r>
          </a:p>
          <a:p>
            <a:r>
              <a:rPr lang="en-IN" sz="1400" dirty="0" smtClean="0">
                <a:latin typeface="Alegreya"/>
              </a:rPr>
              <a:t>              2. the browser used by people in the device to access the website in safari are 40.</a:t>
            </a:r>
          </a:p>
          <a:p>
            <a:r>
              <a:rPr lang="en-IN" sz="1400" dirty="0" smtClean="0">
                <a:latin typeface="Alegreya"/>
              </a:rPr>
              <a:t>              3. the browser used by people in the device to access the website in opera are 8</a:t>
            </a:r>
          </a:p>
          <a:p>
            <a:r>
              <a:rPr lang="en-IN" sz="1400" dirty="0" smtClean="0">
                <a:latin typeface="Alegreya"/>
              </a:rPr>
              <a:t>              4. the browser used by people in the device to access the website in </a:t>
            </a:r>
            <a:r>
              <a:rPr lang="en-IN" sz="1400" dirty="0" err="1" smtClean="0">
                <a:latin typeface="Alegreya"/>
              </a:rPr>
              <a:t>Mozilla</a:t>
            </a:r>
            <a:r>
              <a:rPr lang="en-IN" sz="1400" dirty="0" smtClean="0">
                <a:latin typeface="Alegreya"/>
              </a:rPr>
              <a:t> </a:t>
            </a:r>
            <a:r>
              <a:rPr lang="en-IN" sz="1400" dirty="0" err="1" smtClean="0">
                <a:latin typeface="Alegreya"/>
              </a:rPr>
              <a:t>fireFox</a:t>
            </a:r>
            <a:r>
              <a:rPr lang="en-IN" sz="1400" dirty="0" smtClean="0">
                <a:latin typeface="Alegreya"/>
              </a:rPr>
              <a:t> are 5</a:t>
            </a:r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14550"/>
            <a:ext cx="3797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What browser do you run on your device to access the website?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647950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observation:- 1.There are 230 people who follow the search engine channel to arrive at your favourite online store for the first time.</a:t>
            </a:r>
          </a:p>
          <a:p>
            <a:r>
              <a:rPr lang="en-IN" sz="1400" dirty="0" smtClean="0">
                <a:latin typeface="Alegreya"/>
              </a:rPr>
              <a:t>              2.There are 20 people who follow the content </a:t>
            </a:r>
            <a:r>
              <a:rPr lang="en-IN" sz="1400" dirty="0" smtClean="0">
                <a:latin typeface="Alegreya"/>
              </a:rPr>
              <a:t>marketing </a:t>
            </a:r>
            <a:r>
              <a:rPr lang="en-IN" sz="1400" dirty="0" smtClean="0">
                <a:latin typeface="Alegreya"/>
              </a:rPr>
              <a:t>channel to arrive at your favourite online store for the first time.</a:t>
            </a:r>
          </a:p>
          <a:p>
            <a:r>
              <a:rPr lang="en-IN" sz="1400" dirty="0" smtClean="0">
                <a:latin typeface="Alegreya"/>
              </a:rPr>
              <a:t>             3.There are 19 people who follow the Display Adverts to arrive at your favourite online store for the first time.</a:t>
            </a:r>
          </a:p>
          <a:p>
            <a:endParaRPr lang="en-IN" sz="1400" dirty="0">
              <a:latin typeface="Alegrey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11455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Which channel did you follow to arrive at your favourite online store for the first time?</a:t>
            </a:r>
            <a:endParaRPr lang="en-IN" sz="1000" dirty="0">
              <a:latin typeface="Ar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Pictures\Saved Pictures\after the fist visit how do yu reach online retail st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5901"/>
            <a:ext cx="2590799" cy="194572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2190750"/>
            <a:ext cx="3246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After first visit, how do you reach the online retail store</a:t>
            </a:r>
            <a:endParaRPr lang="en-IN" sz="1000" dirty="0">
              <a:latin typeface="Arv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9555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observation:- 1.after the first visit, people do reach the online retail score through the search engine  are 87</a:t>
            </a:r>
          </a:p>
          <a:p>
            <a:r>
              <a:rPr lang="en-IN" sz="1400" dirty="0" smtClean="0">
                <a:latin typeface="Alegreya"/>
              </a:rPr>
              <a:t> 2.after the first visit, people do reach the online retail score through the Via Application  are 86</a:t>
            </a:r>
          </a:p>
          <a:p>
            <a:r>
              <a:rPr lang="en-IN" sz="1400" dirty="0" smtClean="0">
                <a:latin typeface="Alegreya"/>
              </a:rPr>
              <a:t> 3.after the first visit, people do reach the online retail score through the Direct URL  are 70.</a:t>
            </a:r>
          </a:p>
          <a:p>
            <a:r>
              <a:rPr lang="en-IN" sz="1400" dirty="0" smtClean="0">
                <a:latin typeface="Alegreya"/>
              </a:rPr>
              <a:t> 4.after the first visit, people do reach the online retail score through the E-mail  are 18.</a:t>
            </a:r>
          </a:p>
          <a:p>
            <a:r>
              <a:rPr lang="en-IN" sz="1400" dirty="0" smtClean="0">
                <a:latin typeface="Alegreya"/>
              </a:rPr>
              <a:t> 5.after the first visit, people do reach the online retail score through the Social Media  are 8</a:t>
            </a:r>
          </a:p>
          <a:p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190750"/>
            <a:ext cx="4940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How much time do you explore the e- retail store before making a purchase decision</a:t>
            </a:r>
            <a:endParaRPr lang="en-IN" sz="1000" dirty="0">
              <a:latin typeface="Arvo"/>
            </a:endParaRPr>
          </a:p>
        </p:txBody>
      </p:sp>
      <p:pic>
        <p:nvPicPr>
          <p:cNvPr id="3075" name="Picture 3" descr="C:\Users\Admin\Pictures\Saved Pictures\how much time do you explore the eret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5750"/>
            <a:ext cx="2470253" cy="18224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200" y="241935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observation:- 1.the people exploring the e-retail store before making the purchase decision  more than 15 mins are 123.</a:t>
            </a:r>
          </a:p>
          <a:p>
            <a:r>
              <a:rPr lang="en-IN" sz="1400" dirty="0" smtClean="0">
                <a:latin typeface="Alegreya"/>
              </a:rPr>
              <a:t>  2.the people exploring the e-retail store before making the purchase decision  between 6 and 10 minutes are 71.</a:t>
            </a:r>
          </a:p>
          <a:p>
            <a:r>
              <a:rPr lang="en-IN" sz="1400" dirty="0" smtClean="0">
                <a:latin typeface="Alegreya"/>
              </a:rPr>
              <a:t> 3.the people exploring the e-retail store before making the purchase decision between 11 and 15 mins are 46.</a:t>
            </a:r>
          </a:p>
          <a:p>
            <a:r>
              <a:rPr lang="en-IN" sz="1400" dirty="0" smtClean="0">
                <a:latin typeface="Alegreya"/>
              </a:rPr>
              <a:t>  4.the people exploring the e-retail store before making the purchase decision  less  than 1 mins are 15.</a:t>
            </a:r>
          </a:p>
          <a:p>
            <a:r>
              <a:rPr lang="en-IN" sz="1400" dirty="0" smtClean="0">
                <a:latin typeface="Alegreya"/>
              </a:rPr>
              <a:t>   5.the people exploring the e-retail store before making the purchase decision  between 1and 5 mins are 14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546434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What is your preferred payment Option? 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047821"/>
            <a:ext cx="434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 The number of people who preferred payment location as credit/debit cards are 148</a:t>
            </a:r>
          </a:p>
          <a:p>
            <a:r>
              <a:rPr lang="en-IN" sz="1400" dirty="0" smtClean="0">
                <a:latin typeface="Alegreya"/>
              </a:rPr>
              <a:t> 2.The number of people who preferred payment location as cash on delivery are 76</a:t>
            </a:r>
          </a:p>
          <a:p>
            <a:r>
              <a:rPr lang="en-IN" sz="1400" dirty="0" smtClean="0">
                <a:latin typeface="Alegreya"/>
              </a:rPr>
              <a:t> 3.The number of people who preferred payment location as E-wallets(</a:t>
            </a:r>
            <a:r>
              <a:rPr lang="en-IN" sz="1400" dirty="0" err="1" smtClean="0">
                <a:latin typeface="Alegreya"/>
              </a:rPr>
              <a:t>paytm</a:t>
            </a:r>
            <a:r>
              <a:rPr lang="en-IN" sz="1400" dirty="0" smtClean="0">
                <a:latin typeface="Alegreya"/>
              </a:rPr>
              <a:t>, Free charge etc) cards are 45</a:t>
            </a:r>
            <a:endParaRPr lang="en-IN" sz="1400" dirty="0">
              <a:latin typeface="Alegreya"/>
            </a:endParaRPr>
          </a:p>
        </p:txBody>
      </p:sp>
      <p:pic>
        <p:nvPicPr>
          <p:cNvPr id="4098" name="Picture 2" descr="C:\Users\Admin\Pictures\Saved Pictures\cash on deliv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2100"/>
            <a:ext cx="2514600" cy="2231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5737" y="2495550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How frequently do you abandon your shopping cart</a:t>
            </a:r>
            <a:endParaRPr lang="en-IN" sz="1000" dirty="0">
              <a:latin typeface="Arvo"/>
            </a:endParaRPr>
          </a:p>
        </p:txBody>
      </p:sp>
      <p:pic>
        <p:nvPicPr>
          <p:cNvPr id="4099" name="Picture 3" descr="C:\Users\Admin\Pictures\Saved Pictures\how frequently do you abonden the b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6153" y="215900"/>
            <a:ext cx="2321447" cy="22140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10200" y="2826425"/>
            <a:ext cx="327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observation:-1.the people abandon on the shopping cart sometimes are 171</a:t>
            </a:r>
          </a:p>
          <a:p>
            <a:r>
              <a:rPr lang="en-IN" sz="1400" dirty="0" smtClean="0">
                <a:latin typeface="Alegreya"/>
              </a:rPr>
              <a:t>    2.the people  never abandon on the shopping cart  are 48</a:t>
            </a:r>
          </a:p>
          <a:p>
            <a:r>
              <a:rPr lang="en-IN" sz="1400" dirty="0" smtClean="0">
                <a:latin typeface="Alegreya"/>
              </a:rPr>
              <a:t>    3.the people abandon on the shopping cart frequently are 35</a:t>
            </a:r>
          </a:p>
          <a:p>
            <a:r>
              <a:rPr lang="en-IN" sz="1400" dirty="0" smtClean="0">
                <a:latin typeface="Alegreya"/>
              </a:rPr>
              <a:t>    4.the people abandon on the shopping cart very Frequently are 15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343150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Why did you abandon the "Bag", "shopping cart</a:t>
            </a:r>
            <a:endParaRPr lang="en-IN" sz="1000" dirty="0">
              <a:latin typeface="Arvo"/>
            </a:endParaRPr>
          </a:p>
        </p:txBody>
      </p:sp>
      <p:pic>
        <p:nvPicPr>
          <p:cNvPr id="5122" name="Picture 2" descr="C:\Users\Admin\Pictures\Saved Pictures\why did u abonden the b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5750"/>
            <a:ext cx="3100387" cy="19103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1" y="2647950"/>
            <a:ext cx="3657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    1. The people abandon the bag for better alternative offer are 133</a:t>
            </a:r>
          </a:p>
          <a:p>
            <a:r>
              <a:rPr lang="en-IN" sz="1400" dirty="0" smtClean="0">
                <a:latin typeface="Alegreya"/>
              </a:rPr>
              <a:t>    2.The people abandon the bag for  Promo code not applicable  are 54</a:t>
            </a:r>
          </a:p>
          <a:p>
            <a:r>
              <a:rPr lang="en-IN" sz="1400" dirty="0" smtClean="0">
                <a:latin typeface="Alegreya"/>
              </a:rPr>
              <a:t>    3.The people abandon the bag for  change in price  are 37</a:t>
            </a:r>
          </a:p>
          <a:p>
            <a:r>
              <a:rPr lang="en-IN" sz="1400" dirty="0" smtClean="0">
                <a:latin typeface="Alegreya"/>
              </a:rPr>
              <a:t>    4. The people abandon the bag for  lack of trust  are 31</a:t>
            </a:r>
          </a:p>
          <a:p>
            <a:r>
              <a:rPr lang="en-IN" sz="1400" dirty="0" smtClean="0">
                <a:latin typeface="Alegreya"/>
              </a:rPr>
              <a:t>    5. The people abandon the bag for  no preferred mode of payment  are 14</a:t>
            </a:r>
            <a:endParaRPr lang="en-IN" sz="1400" dirty="0">
              <a:latin typeface="Alegreya"/>
            </a:endParaRPr>
          </a:p>
        </p:txBody>
      </p:sp>
      <p:pic>
        <p:nvPicPr>
          <p:cNvPr id="5123" name="Picture 3" descr="C:\Users\Admin\Pictures\Saved Pictures\content on webs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525" y="285751"/>
            <a:ext cx="3190875" cy="19585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2343150"/>
            <a:ext cx="3855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The content on the website must be easy to read and understand</a:t>
            </a:r>
            <a:endParaRPr lang="en-IN" sz="1000" dirty="0">
              <a:latin typeface="Arv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724150"/>
            <a:ext cx="533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actually in this data, better is same </a:t>
            </a:r>
            <a:r>
              <a:rPr lang="en-IN" sz="1200" dirty="0" err="1" smtClean="0">
                <a:latin typeface="Alegreya"/>
              </a:rPr>
              <a:t>bette</a:t>
            </a:r>
            <a:r>
              <a:rPr lang="en-IN" sz="1200" dirty="0" smtClean="0">
                <a:latin typeface="Alegreya"/>
              </a:rPr>
              <a:t>. in the code r is missing. better alternative, better </a:t>
            </a:r>
            <a:r>
              <a:rPr lang="en-IN" sz="1200" dirty="0" err="1" smtClean="0">
                <a:latin typeface="Alegreya"/>
              </a:rPr>
              <a:t>alte</a:t>
            </a:r>
            <a:r>
              <a:rPr lang="en-IN" sz="1200" dirty="0" smtClean="0">
                <a:latin typeface="Alegreya"/>
              </a:rPr>
              <a:t>, better </a:t>
            </a:r>
            <a:r>
              <a:rPr lang="en-IN" sz="1200" dirty="0" err="1" smtClean="0">
                <a:latin typeface="Alegreya"/>
              </a:rPr>
              <a:t>alterna</a:t>
            </a:r>
            <a:r>
              <a:rPr lang="en-IN" sz="1200" dirty="0" smtClean="0">
                <a:latin typeface="Alegreya"/>
              </a:rPr>
              <a:t> are all same, change in price is same as change in </a:t>
            </a:r>
            <a:r>
              <a:rPr lang="en-IN" sz="1200" dirty="0" err="1" smtClean="0">
                <a:latin typeface="Alegreya"/>
              </a:rPr>
              <a:t>pric</a:t>
            </a:r>
            <a:endParaRPr lang="en-IN" sz="1200" dirty="0" smtClean="0">
              <a:latin typeface="Alegreya"/>
            </a:endParaRPr>
          </a:p>
          <a:p>
            <a:r>
              <a:rPr lang="en-IN" sz="1200" dirty="0" smtClean="0">
                <a:latin typeface="Alegreya"/>
              </a:rPr>
              <a:t>1.the content must be easy to read and understand by people in better way are 38</a:t>
            </a:r>
          </a:p>
          <a:p>
            <a:r>
              <a:rPr lang="en-IN" sz="1200" dirty="0" smtClean="0">
                <a:latin typeface="Alegreya"/>
              </a:rPr>
              <a:t>2.the content must be easy to read and understand by people in better alternative way are 96</a:t>
            </a:r>
          </a:p>
          <a:p>
            <a:r>
              <a:rPr lang="en-IN" sz="1200" dirty="0" smtClean="0">
                <a:latin typeface="Alegreya"/>
              </a:rPr>
              <a:t>3.the content must be easy to read and understand by people in lack are 31</a:t>
            </a:r>
          </a:p>
          <a:p>
            <a:r>
              <a:rPr lang="en-IN" sz="1200" dirty="0" smtClean="0">
                <a:latin typeface="Alegreya"/>
              </a:rPr>
              <a:t>4.the content must be easy to read and understand by people in change in price are 37</a:t>
            </a:r>
          </a:p>
          <a:p>
            <a:r>
              <a:rPr lang="en-IN" sz="1200" dirty="0" smtClean="0">
                <a:latin typeface="Alegreya"/>
              </a:rPr>
              <a:t>5.the content must be easy to read and understand by people in no preferred m are 14</a:t>
            </a:r>
          </a:p>
          <a:p>
            <a:endParaRPr lang="en-IN" sz="1200" dirty="0">
              <a:latin typeface="Alegrey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145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Information on similar product to the one highlighted  is important for product comparison</a:t>
            </a:r>
            <a:endParaRPr lang="en-IN" sz="1000" dirty="0">
              <a:latin typeface="Arvo"/>
            </a:endParaRPr>
          </a:p>
        </p:txBody>
      </p:sp>
      <p:pic>
        <p:nvPicPr>
          <p:cNvPr id="6146" name="Picture 2" descr="C:\Users\Admin\Pictures\Saved Pictures\information on similar produ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5750"/>
            <a:ext cx="1785937" cy="17042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80035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    1.information on similar product people who strongly agree are 116</a:t>
            </a:r>
          </a:p>
          <a:p>
            <a:r>
              <a:rPr lang="en-IN" sz="1400" dirty="0" smtClean="0">
                <a:latin typeface="Alegreya"/>
              </a:rPr>
              <a:t>    2.information on similar product people who  agree are 92</a:t>
            </a:r>
          </a:p>
          <a:p>
            <a:r>
              <a:rPr lang="en-IN" sz="1400" dirty="0" smtClean="0">
                <a:latin typeface="Alegreya"/>
              </a:rPr>
              <a:t>    3.information on similar product people who are indifferent are 43</a:t>
            </a:r>
          </a:p>
          <a:p>
            <a:r>
              <a:rPr lang="en-IN" sz="1400" dirty="0" smtClean="0">
                <a:latin typeface="Alegreya"/>
              </a:rPr>
              <a:t>    4.information on similar product people who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are 18</a:t>
            </a:r>
            <a:endParaRPr lang="en-IN" sz="1400" dirty="0">
              <a:latin typeface="Alegreya"/>
            </a:endParaRPr>
          </a:p>
        </p:txBody>
      </p:sp>
      <p:pic>
        <p:nvPicPr>
          <p:cNvPr id="6147" name="Picture 3" descr="C:\Users\Admin\Pictures\Saved Pictures\complete information on sel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918" y="342356"/>
            <a:ext cx="2021682" cy="18483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19075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Complete information on listed seller and product being offered is important for purchase decision</a:t>
            </a:r>
            <a:endParaRPr lang="en-IN" sz="1000" dirty="0">
              <a:latin typeface="Arv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1800" y="272415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observation:- 1.people  who agree on complete information on listed seller and product being offered is important by purchase factor are 101.</a:t>
            </a:r>
          </a:p>
          <a:p>
            <a:r>
              <a:rPr lang="en-IN" sz="1400" dirty="0" smtClean="0">
                <a:latin typeface="Alegreya"/>
              </a:rPr>
              <a:t>  2.people who strongly agree on complete information on listed seller and product being offered is important by purchase factor are 87.</a:t>
            </a:r>
          </a:p>
          <a:p>
            <a:r>
              <a:rPr lang="en-IN" sz="1400" dirty="0" smtClean="0">
                <a:latin typeface="Alegreya"/>
              </a:rPr>
              <a:t>  3.people who become indifferent on complete information on listed seller and product being offered is important by purchase factor are 52.</a:t>
            </a:r>
          </a:p>
          <a:p>
            <a:r>
              <a:rPr lang="en-IN" sz="1400" dirty="0" smtClean="0">
                <a:latin typeface="Alegreya"/>
              </a:rPr>
              <a:t>  4.people  who disagree on complete information on listed seller and product being offered is important by purchase factor are 18.</a:t>
            </a:r>
          </a:p>
          <a:p>
            <a:r>
              <a:rPr lang="en-IN" sz="1400" dirty="0" smtClean="0">
                <a:latin typeface="Alegreya"/>
              </a:rPr>
              <a:t>  5.people who  strongly disagree on complete information on listed seller and product being offered is important by purchase factor are 11.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14550"/>
            <a:ext cx="266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All relevant information on listed products must be stated clearly</a:t>
            </a:r>
            <a:endParaRPr lang="en-IN" sz="1000" dirty="0">
              <a:latin typeface="Arvo"/>
            </a:endParaRPr>
          </a:p>
        </p:txBody>
      </p:sp>
      <p:pic>
        <p:nvPicPr>
          <p:cNvPr id="7170" name="Picture 2" descr="C:\Users\Admin\Pictures\Saved Pictures\all relevant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9550"/>
            <a:ext cx="1905000" cy="1828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495550"/>
            <a:ext cx="3429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agree on all relevant information on listed products are 132</a:t>
            </a:r>
          </a:p>
          <a:p>
            <a:r>
              <a:rPr lang="en-IN" sz="1400" dirty="0" smtClean="0">
                <a:latin typeface="Alegreya"/>
              </a:rPr>
              <a:t>    2.people who strongly agree on all relevant information on listed products are 107</a:t>
            </a:r>
          </a:p>
          <a:p>
            <a:r>
              <a:rPr lang="en-IN" sz="1400" dirty="0" smtClean="0">
                <a:latin typeface="Alegreya"/>
              </a:rPr>
              <a:t>    3.people who strongly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all relevant information on listed products are 18</a:t>
            </a:r>
          </a:p>
          <a:p>
            <a:r>
              <a:rPr lang="en-IN" sz="1400" dirty="0" smtClean="0">
                <a:latin typeface="Alegreya"/>
              </a:rPr>
              <a:t>    4.people who disagree on all relevant information on listed products are 12</a:t>
            </a:r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244" y="2173129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Ease of navigation in website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2647950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 observation:-1.people who strongly agree on ease of navigation are 141.</a:t>
            </a:r>
          </a:p>
          <a:p>
            <a:r>
              <a:rPr lang="en-IN" sz="1400" dirty="0" smtClean="0">
                <a:latin typeface="Alegreya"/>
              </a:rPr>
              <a:t>2.people who agree on ease of navigation </a:t>
            </a:r>
            <a:r>
              <a:rPr lang="en-IN" sz="1400" dirty="0" err="1" smtClean="0">
                <a:latin typeface="Alegreya"/>
              </a:rPr>
              <a:t>ar</a:t>
            </a:r>
            <a:r>
              <a:rPr lang="en-IN" sz="1400" dirty="0" smtClean="0">
                <a:latin typeface="Alegreya"/>
              </a:rPr>
              <a:t> 105</a:t>
            </a:r>
          </a:p>
          <a:p>
            <a:r>
              <a:rPr lang="en-IN" sz="1400" dirty="0" smtClean="0">
                <a:latin typeface="Alegreya"/>
              </a:rPr>
              <a:t>3.people who strongly  disagree on ease of navigation are 18</a:t>
            </a:r>
          </a:p>
          <a:p>
            <a:r>
              <a:rPr lang="en-IN" sz="1400" dirty="0" smtClean="0">
                <a:latin typeface="Alegreya"/>
              </a:rPr>
              <a:t>4.people who disagree on ease of navigation are 5</a:t>
            </a:r>
            <a:endParaRPr lang="en-IN" sz="1400" dirty="0">
              <a:latin typeface="Alegreya"/>
            </a:endParaRPr>
          </a:p>
        </p:txBody>
      </p:sp>
      <p:pic>
        <p:nvPicPr>
          <p:cNvPr id="7171" name="Picture 3" descr="C:\Users\Admin\Pictures\Saved Pictures\ease of navig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67462"/>
            <a:ext cx="1924050" cy="1847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7" y="2249329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Loading and processing speed</a:t>
            </a:r>
            <a:endParaRPr lang="en-IN" sz="1000" dirty="0">
              <a:latin typeface="Arvo"/>
            </a:endParaRPr>
          </a:p>
        </p:txBody>
      </p:sp>
      <p:pic>
        <p:nvPicPr>
          <p:cNvPr id="8194" name="Picture 2" descr="C:\Users\Admin\Pictures\Saved Pictures\loading and processing spe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350"/>
            <a:ext cx="2152649" cy="20708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6479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 :- 1.people who strongly agree on loading and processing speed are 115.</a:t>
            </a:r>
          </a:p>
          <a:p>
            <a:r>
              <a:rPr lang="en-IN" sz="1400" dirty="0" smtClean="0">
                <a:latin typeface="Alegreya"/>
              </a:rPr>
              <a:t>    2.people who agree on loading and processing the speed are 112.</a:t>
            </a:r>
          </a:p>
          <a:p>
            <a:r>
              <a:rPr lang="en-IN" sz="1400" dirty="0" smtClean="0">
                <a:latin typeface="Alegreya"/>
              </a:rPr>
              <a:t>    3.people who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loading and processing the speed are 18.</a:t>
            </a:r>
          </a:p>
          <a:p>
            <a:r>
              <a:rPr lang="en-IN" sz="1400" dirty="0" smtClean="0">
                <a:latin typeface="Alegreya"/>
              </a:rPr>
              <a:t>    4.people who are indifferent in loading and processing the speed are 12.</a:t>
            </a:r>
          </a:p>
          <a:p>
            <a:r>
              <a:rPr lang="en-IN" sz="1400" dirty="0" smtClean="0">
                <a:latin typeface="Alegreya"/>
              </a:rPr>
              <a:t>    5.people who are strongly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loading and processing the speed are 12</a:t>
            </a:r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3989" y="2266950"/>
            <a:ext cx="2254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User friendly Interface of the website</a:t>
            </a:r>
            <a:endParaRPr lang="en-IN" sz="1000" dirty="0">
              <a:latin typeface="Arvo"/>
            </a:endParaRPr>
          </a:p>
        </p:txBody>
      </p:sp>
      <p:pic>
        <p:nvPicPr>
          <p:cNvPr id="8195" name="Picture 3" descr="C:\Users\Admin\Pictures\Saved Pictures\user friendly inter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9" y="273557"/>
            <a:ext cx="2076451" cy="199339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1" y="2813268"/>
            <a:ext cx="426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strongly agree on user-friendly interface of the website are 45.</a:t>
            </a:r>
          </a:p>
          <a:p>
            <a:r>
              <a:rPr lang="en-IN" sz="1400" dirty="0" smtClean="0">
                <a:latin typeface="Alegreya"/>
              </a:rPr>
              <a:t>    2. people who  strongly disagree on user-friendly interface of website are 18.</a:t>
            </a:r>
          </a:p>
          <a:p>
            <a:r>
              <a:rPr lang="en-IN" sz="1400" dirty="0" smtClean="0">
                <a:latin typeface="Alegreya"/>
              </a:rPr>
              <a:t>    3.people who 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user-friendly interface of website are 12</a:t>
            </a:r>
          </a:p>
          <a:p>
            <a:r>
              <a:rPr lang="en-IN" sz="1400" dirty="0" smtClean="0">
                <a:latin typeface="Alegreya"/>
              </a:rPr>
              <a:t>    4. people who are indifferent on user friendly interface on website are 5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66950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latin typeface="Arvo"/>
              </a:rPr>
              <a:t>Convenient Payment methods</a:t>
            </a:r>
            <a:endParaRPr lang="en-IN" sz="1200" dirty="0">
              <a:latin typeface="Arvo"/>
            </a:endParaRPr>
          </a:p>
        </p:txBody>
      </p:sp>
      <p:pic>
        <p:nvPicPr>
          <p:cNvPr id="9218" name="Picture 2" descr="C:\Users\Admin\Pictures\Saved Pictures\convinient payment 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285751"/>
            <a:ext cx="1447800" cy="1786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2952512"/>
            <a:ext cx="32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strongly agree on convenient payment methods are 159.</a:t>
            </a:r>
          </a:p>
          <a:p>
            <a:r>
              <a:rPr lang="en-IN" sz="1400" dirty="0" smtClean="0">
                <a:latin typeface="Alegreya"/>
              </a:rPr>
              <a:t> 2.people who agree on convenient payment methods are 80.</a:t>
            </a:r>
          </a:p>
          <a:p>
            <a:r>
              <a:rPr lang="en-IN" sz="1400" dirty="0" smtClean="0">
                <a:latin typeface="Alegreya"/>
              </a:rPr>
              <a:t> 3.people who dies-agree on  convenient payment methods are 30</a:t>
            </a:r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224784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Trust that the online retail store will </a:t>
            </a:r>
            <a:r>
              <a:rPr lang="en-IN" sz="1000" dirty="0" err="1" smtClean="0">
                <a:latin typeface="Arvo"/>
              </a:rPr>
              <a:t>fulfill</a:t>
            </a:r>
            <a:r>
              <a:rPr lang="en-IN" sz="1000" dirty="0" smtClean="0">
                <a:latin typeface="Arvo"/>
              </a:rPr>
              <a:t>  its part of the transaction at the stipulated time</a:t>
            </a:r>
            <a:endParaRPr lang="en-IN" sz="1000" dirty="0">
              <a:latin typeface="Arvo"/>
            </a:endParaRPr>
          </a:p>
        </p:txBody>
      </p:sp>
      <p:pic>
        <p:nvPicPr>
          <p:cNvPr id="9219" name="Picture 3" descr="C:\Users\Admin\Pictures\Saved Pictures\trust that 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988" y="285750"/>
            <a:ext cx="1776412" cy="1701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57600" y="280035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strongly agree on the trust that online retail score will </a:t>
            </a:r>
            <a:r>
              <a:rPr lang="en-IN" sz="1400" dirty="0" err="1" smtClean="0">
                <a:latin typeface="Alegreya"/>
              </a:rPr>
              <a:t>fulfill</a:t>
            </a:r>
            <a:r>
              <a:rPr lang="en-IN" sz="1400" dirty="0" smtClean="0">
                <a:latin typeface="Alegreya"/>
              </a:rPr>
              <a:t> its part of transaction at the stipulated time are 141</a:t>
            </a:r>
          </a:p>
          <a:p>
            <a:r>
              <a:rPr lang="en-IN" sz="1400" dirty="0" smtClean="0">
                <a:latin typeface="Alegreya"/>
              </a:rPr>
              <a:t>2.people who  agree on the trust that online retail score will </a:t>
            </a:r>
            <a:r>
              <a:rPr lang="en-IN" sz="1400" dirty="0" err="1" smtClean="0">
                <a:latin typeface="Alegreya"/>
              </a:rPr>
              <a:t>fulfill</a:t>
            </a:r>
            <a:r>
              <a:rPr lang="en-IN" sz="1400" dirty="0" smtClean="0">
                <a:latin typeface="Alegreya"/>
              </a:rPr>
              <a:t> its part of transaction at the stipulated time are 86</a:t>
            </a:r>
          </a:p>
          <a:p>
            <a:r>
              <a:rPr lang="en-IN" sz="1400" dirty="0" smtClean="0">
                <a:latin typeface="Alegreya"/>
              </a:rPr>
              <a:t>3.people who  disagree on the trust that online retail score will </a:t>
            </a:r>
            <a:r>
              <a:rPr lang="en-IN" sz="1400" dirty="0" err="1" smtClean="0">
                <a:latin typeface="Alegreya"/>
              </a:rPr>
              <a:t>fulfill</a:t>
            </a:r>
            <a:r>
              <a:rPr lang="en-IN" sz="1400" dirty="0" smtClean="0">
                <a:latin typeface="Alegreya"/>
              </a:rPr>
              <a:t> its part of transaction at the stipulated time are 30.</a:t>
            </a:r>
          </a:p>
          <a:p>
            <a:r>
              <a:rPr lang="en-IN" sz="1400" dirty="0" smtClean="0">
                <a:latin typeface="Alegreya"/>
              </a:rPr>
              <a:t>4.people who  are indifferent on the trust that online retail score will </a:t>
            </a:r>
            <a:r>
              <a:rPr lang="en-IN" sz="1400" dirty="0" err="1" smtClean="0">
                <a:latin typeface="Alegreya"/>
              </a:rPr>
              <a:t>fulfill</a:t>
            </a:r>
            <a:r>
              <a:rPr lang="en-IN" sz="1400" dirty="0" smtClean="0">
                <a:latin typeface="Alegreya"/>
              </a:rPr>
              <a:t> its part of transaction at the stipulated time are 12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4506318-31DF-4DB1-B3C1-D2273F1796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0D3B8E-44B5-4250-BF62-C60C004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Problem Statement</a:t>
            </a:r>
          </a:p>
        </p:txBody>
      </p:sp>
      <p:sp>
        <p:nvSpPr>
          <p:cNvPr id="3" name="Content Placeholder 2">
            <a:extLst>
              <a:ext uri="{D3D754C4-9465-4B1B-8E33-33D9E306DA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73E388-2950-4EA2-A590-0D8A6F98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Customer satisfaction has emerged as one of the most important factors that guarantee the success of online store; </a:t>
            </a:r>
            <a:r>
              <a:rPr lang="en-US" sz="1400" b="0" dirty="0">
                <a:latin typeface="Alegreya"/>
              </a:rPr>
              <a:t/>
            </a:r>
            <a:br>
              <a:rPr lang="en-US" sz="1400" b="0" dirty="0">
                <a:latin typeface="Alegreya"/>
              </a:rPr>
            </a:br>
            <a:endParaRPr lang="en-US" sz="1400" b="0" dirty="0">
              <a:latin typeface="Alegreya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the main problem of the study is: Are customers satisfied by the services</a:t>
            </a:r>
            <a:r>
              <a:rPr lang="en-US" sz="1400" b="0" dirty="0">
                <a:latin typeface="Alegreya"/>
              </a:rPr>
              <a:t/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provided by the cell phone service providers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A comprehensive review of the literature, theories and models have been carried</a:t>
            </a:r>
            <a:r>
              <a:rPr lang="en-US" sz="1400" b="0" dirty="0">
                <a:latin typeface="Alegreya"/>
              </a:rPr>
              <a:t/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out to propose the models for customer activation and customer retention. </a:t>
            </a:r>
          </a:p>
        </p:txBody>
      </p:sp>
    </p:spTree>
    <p:extLst>
      <p:ext uri="{AB19D886-EB68-4C20-AA11-3BDDD9BCA19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692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Empathy towards the consumers</a:t>
            </a:r>
            <a:endParaRPr lang="en-IN" sz="1000" dirty="0">
              <a:latin typeface="Arvo"/>
            </a:endParaRPr>
          </a:p>
        </p:txBody>
      </p:sp>
      <p:pic>
        <p:nvPicPr>
          <p:cNvPr id="10242" name="Picture 2" descr="C:\Users\Admin\Pictures\Saved Pictures\empat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3350"/>
            <a:ext cx="2133600" cy="175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25717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strongly agree on empathy towards the consumer are 194.</a:t>
            </a:r>
          </a:p>
          <a:p>
            <a:r>
              <a:rPr lang="en-IN" sz="1400" dirty="0" smtClean="0">
                <a:latin typeface="Alegreya"/>
              </a:rPr>
              <a:t>    2.people who  agree on empathy towards the consumer are 42</a:t>
            </a:r>
          </a:p>
          <a:p>
            <a:r>
              <a:rPr lang="en-IN" sz="1400" dirty="0" smtClean="0">
                <a:latin typeface="Alegreya"/>
              </a:rPr>
              <a:t>    3.people who strongly disagree on empathy towards the consumer are 18.</a:t>
            </a:r>
          </a:p>
          <a:p>
            <a:r>
              <a:rPr lang="en-IN" sz="1400" dirty="0" smtClean="0">
                <a:latin typeface="Alegreya"/>
              </a:rPr>
              <a:t>    4.people who are indifferent  on empathy towards the consumer are 15.</a:t>
            </a:r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2038350"/>
            <a:ext cx="3100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Being able to </a:t>
            </a:r>
            <a:r>
              <a:rPr lang="en-IN" sz="1000" dirty="0" err="1" smtClean="0">
                <a:latin typeface="Arvo"/>
              </a:rPr>
              <a:t>guarentee</a:t>
            </a:r>
            <a:r>
              <a:rPr lang="en-IN" sz="1000" dirty="0" smtClean="0">
                <a:latin typeface="Arvo"/>
              </a:rPr>
              <a:t> the privacy of the customer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25717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strongly agree on being able to guarantee the privacy of the customer are 185.</a:t>
            </a:r>
          </a:p>
          <a:p>
            <a:r>
              <a:rPr lang="en-IN" sz="1400" dirty="0" smtClean="0">
                <a:latin typeface="Alegreya"/>
              </a:rPr>
              <a:t>    2.people who agree on being able to guarantee the privacy of the customer are 58.</a:t>
            </a:r>
          </a:p>
          <a:p>
            <a:r>
              <a:rPr lang="en-IN" sz="1400" dirty="0" smtClean="0">
                <a:latin typeface="Alegreya"/>
              </a:rPr>
              <a:t>    3.people who are indifferent on being able to guarantee the privacy of the customer are 26</a:t>
            </a:r>
            <a:endParaRPr lang="en-IN" sz="1400" dirty="0">
              <a:latin typeface="Alegreya"/>
            </a:endParaRPr>
          </a:p>
        </p:txBody>
      </p:sp>
      <p:pic>
        <p:nvPicPr>
          <p:cNvPr id="10243" name="Picture 3" descr="C:\Users\Admin\Pictures\Saved Pictures\being able to gauanteee the privacy of custom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1" y="209550"/>
            <a:ext cx="1752599" cy="1689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343150"/>
            <a:ext cx="3886200" cy="275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strongly agree on the responsiveness, availability of several communication channels are 149.</a:t>
            </a:r>
          </a:p>
          <a:p>
            <a:r>
              <a:rPr lang="en-IN" sz="1400" dirty="0" smtClean="0">
                <a:latin typeface="Alegreya"/>
              </a:rPr>
              <a:t>    2.people who are agree on the responsiveness, availability of several communication channels are 94.</a:t>
            </a:r>
          </a:p>
          <a:p>
            <a:r>
              <a:rPr lang="en-IN" sz="1400" dirty="0" smtClean="0">
                <a:latin typeface="Alegreya"/>
              </a:rPr>
              <a:t>    3.people who are indifferent on the responsiveness, availability of several communication channels are 15.</a:t>
            </a:r>
          </a:p>
          <a:p>
            <a:r>
              <a:rPr lang="en-IN" sz="1400" dirty="0" smtClean="0">
                <a:latin typeface="Alegreya"/>
              </a:rPr>
              <a:t>    4.people who are strongly disagree on the responsiveness, availability of several communication channels are 11</a:t>
            </a:r>
            <a:endParaRPr lang="en-IN" sz="1400" dirty="0">
              <a:latin typeface="Alegrey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096929"/>
            <a:ext cx="3759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responsiveness, availability of several communication channels</a:t>
            </a:r>
            <a:endParaRPr lang="en-IN" sz="1000" dirty="0">
              <a:latin typeface="Arvo"/>
            </a:endParaRPr>
          </a:p>
        </p:txBody>
      </p:sp>
      <p:pic>
        <p:nvPicPr>
          <p:cNvPr id="11266" name="Picture 2" descr="C:\Users\Admin\Pictures\Saved Pictures\responsiven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1"/>
            <a:ext cx="1957387" cy="1796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2173129"/>
            <a:ext cx="3243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Online shopping gives monetary benefit and discounts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257175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are strongly agree on the online shopping gives monetary benefit are 105</a:t>
            </a:r>
          </a:p>
          <a:p>
            <a:r>
              <a:rPr lang="en-IN" sz="1400" dirty="0" smtClean="0">
                <a:latin typeface="Alegreya"/>
              </a:rPr>
              <a:t>    2. people who are agree on the online shopping gives monetary  benefit are 85.</a:t>
            </a:r>
          </a:p>
          <a:p>
            <a:r>
              <a:rPr lang="en-IN" sz="1400" dirty="0" smtClean="0">
                <a:latin typeface="Alegreya"/>
              </a:rPr>
              <a:t>    3.people who are indifferent on the online shopping gives monetary benefit are 50.</a:t>
            </a:r>
          </a:p>
          <a:p>
            <a:r>
              <a:rPr lang="en-IN" sz="1400" dirty="0" smtClean="0">
                <a:latin typeface="Alegreya"/>
              </a:rPr>
              <a:t>    4.people who are strongly disagree on the online shopping gives monetary benefit are 18.</a:t>
            </a:r>
          </a:p>
          <a:p>
            <a:r>
              <a:rPr lang="en-IN" sz="1400" dirty="0" smtClean="0">
                <a:latin typeface="Alegreya"/>
              </a:rPr>
              <a:t>    5.people who are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the online shopping gives monetary benefit are 11</a:t>
            </a:r>
            <a:endParaRPr lang="en-IN" sz="1400" dirty="0">
              <a:latin typeface="Alegreya"/>
            </a:endParaRPr>
          </a:p>
        </p:txBody>
      </p:sp>
      <p:pic>
        <p:nvPicPr>
          <p:cNvPr id="11267" name="Picture 3" descr="C:\Users\Admin\Pictures\Saved Pictures\onlineshop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0" y="340614"/>
            <a:ext cx="1847850" cy="177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66950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Enjoyment is derived from shopping online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610981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are strongly agree on the enjoyment is derived from shopping online are 86.</a:t>
            </a:r>
          </a:p>
          <a:p>
            <a:r>
              <a:rPr lang="en-IN" sz="1400" dirty="0" smtClean="0">
                <a:latin typeface="Alegreya"/>
              </a:rPr>
              <a:t>    2.people who are indifferent on the enjoyment is derived from shopping online are 75.</a:t>
            </a:r>
          </a:p>
          <a:p>
            <a:r>
              <a:rPr lang="en-IN" sz="1400" dirty="0" smtClean="0">
                <a:latin typeface="Alegreya"/>
              </a:rPr>
              <a:t>    3.people who are agree on the enjoyment is derived from shopping online are 59.</a:t>
            </a:r>
          </a:p>
          <a:p>
            <a:r>
              <a:rPr lang="en-IN" sz="1400" dirty="0" smtClean="0">
                <a:latin typeface="Alegreya"/>
              </a:rPr>
              <a:t>    4.people who are strongly disagree on enjoyment is derived from shopping online are 30.</a:t>
            </a:r>
          </a:p>
          <a:p>
            <a:r>
              <a:rPr lang="en-IN" sz="1400" dirty="0" smtClean="0">
                <a:latin typeface="Alegreya"/>
              </a:rPr>
              <a:t>    5.people who are disagree on the enjoyment is derived from shopping online are 19.</a:t>
            </a:r>
            <a:endParaRPr lang="en-IN" sz="1400" dirty="0">
              <a:latin typeface="Alegreya"/>
            </a:endParaRPr>
          </a:p>
        </p:txBody>
      </p:sp>
      <p:pic>
        <p:nvPicPr>
          <p:cNvPr id="12290" name="Picture 2" descr="C:\Users\Admin\Pictures\Saved Pictures\enj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1656"/>
            <a:ext cx="2057400" cy="19990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38800" y="232552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Shopping online is convenient and flexible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4400" y="272415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strongly agree on the shopping online is convenient and flexible are 146</a:t>
            </a:r>
          </a:p>
          <a:p>
            <a:r>
              <a:rPr lang="en-IN" sz="1400" dirty="0" smtClean="0">
                <a:latin typeface="Alegreya"/>
              </a:rPr>
              <a:t>    2.People who are agree on the shopping online is convenient and flexible are 78.</a:t>
            </a:r>
          </a:p>
          <a:p>
            <a:r>
              <a:rPr lang="en-IN" sz="1400" dirty="0" smtClean="0">
                <a:latin typeface="Alegreya"/>
              </a:rPr>
              <a:t>    3.people who are indifferent on the shopping online is convenient and flexible are 33</a:t>
            </a:r>
          </a:p>
          <a:p>
            <a:r>
              <a:rPr lang="en-IN" sz="1400" dirty="0" smtClean="0">
                <a:latin typeface="Alegreya"/>
              </a:rPr>
              <a:t>    4.people who are disagree on the shopping online are 12</a:t>
            </a:r>
            <a:endParaRPr lang="en-IN" sz="1400" dirty="0">
              <a:latin typeface="Alegreya"/>
            </a:endParaRPr>
          </a:p>
        </p:txBody>
      </p:sp>
      <p:pic>
        <p:nvPicPr>
          <p:cNvPr id="12291" name="Picture 3" descr="C:\Users\Admin\Pictures\Saved Pictures\shopping 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7350" y="209550"/>
            <a:ext cx="2152650" cy="206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8859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Return and replacement policy of the e-tailer is important for the purchase decision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2495550"/>
            <a:ext cx="3352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strongly agree on return and replacement policy of the e-tailor is important for the purchase decision are 198.</a:t>
            </a:r>
          </a:p>
          <a:p>
            <a:r>
              <a:rPr lang="en-IN" sz="1400" dirty="0" smtClean="0">
                <a:latin typeface="Alegreya"/>
              </a:rPr>
              <a:t>    2.people who agree on return and replacement policy of the e-tailor is important for the purchase decision are 51.</a:t>
            </a:r>
          </a:p>
          <a:p>
            <a:r>
              <a:rPr lang="en-IN" sz="1400" dirty="0" smtClean="0">
                <a:latin typeface="Alegreya"/>
              </a:rPr>
              <a:t>   3.people who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return and replacement policy of the e-tailor is important for the purchase decision are 20</a:t>
            </a:r>
            <a:endParaRPr lang="en-IN" sz="1400" dirty="0">
              <a:latin typeface="Alegreya"/>
            </a:endParaRPr>
          </a:p>
        </p:txBody>
      </p:sp>
      <p:pic>
        <p:nvPicPr>
          <p:cNvPr id="1026" name="Picture 2" descr="C:\Users\Admin\Pictures\Saved Pictures\retu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3350"/>
            <a:ext cx="1752600" cy="1724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19430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Gaining access to loyalty programs is a benefit of shopping online</a:t>
            </a:r>
            <a:endParaRPr lang="en-IN" sz="1000" dirty="0">
              <a:latin typeface="Arvo"/>
            </a:endParaRPr>
          </a:p>
        </p:txBody>
      </p:sp>
      <p:pic>
        <p:nvPicPr>
          <p:cNvPr id="1027" name="Picture 3" descr="C:\Users\Admin\Pictures\Saved Pictures\Gaining access to  loyal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09550"/>
            <a:ext cx="1752599" cy="16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2332494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are strongly agree on the gaining access to loyalty programs is a benefit of shopping online are 115</a:t>
            </a:r>
          </a:p>
          <a:p>
            <a:r>
              <a:rPr lang="en-IN" sz="1400" dirty="0" smtClean="0">
                <a:latin typeface="Alegreya"/>
              </a:rPr>
              <a:t>    2.people who are indifferent on the gaining access to loyalty programs is a benefit of shopping online are 64.</a:t>
            </a:r>
          </a:p>
          <a:p>
            <a:r>
              <a:rPr lang="en-IN" sz="1400" dirty="0" smtClean="0">
                <a:latin typeface="Alegreya"/>
              </a:rPr>
              <a:t>    3.people who are agree on the gaining access to loyalty programs is a benefit of shopping online are 64</a:t>
            </a:r>
          </a:p>
          <a:p>
            <a:r>
              <a:rPr lang="en-IN" sz="1400" dirty="0" smtClean="0">
                <a:latin typeface="Alegreya"/>
              </a:rPr>
              <a:t>    4.people who are disagree on the gaining access to loyalty programs is a benefit of shopping online are 15</a:t>
            </a:r>
          </a:p>
          <a:p>
            <a:r>
              <a:rPr lang="en-IN" sz="1400" dirty="0" smtClean="0">
                <a:latin typeface="Alegreya"/>
              </a:rPr>
              <a:t>    5.people who are strongly disagree on the gaining access to loyalty programs is a benefit of shopping online are 11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93952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Displaying quality information of the website improves satisfaction of the consumer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637294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strongly agree on displaying the quality information of the website improves satisfaction of the customer are 133.</a:t>
            </a:r>
          </a:p>
          <a:p>
            <a:r>
              <a:rPr lang="en-IN" sz="1400" dirty="0" smtClean="0">
                <a:latin typeface="Alegreya"/>
              </a:rPr>
              <a:t> 2.people who are  agree on displaying the quality information of the website improves satisfaction of the customer are 80.</a:t>
            </a:r>
          </a:p>
          <a:p>
            <a:r>
              <a:rPr lang="en-IN" sz="1400" dirty="0" smtClean="0">
                <a:latin typeface="Alegreya"/>
              </a:rPr>
              <a:t>3.people who are indifferent on displaying the quality information of the website improves satisfaction of the customer are 56</a:t>
            </a:r>
          </a:p>
          <a:p>
            <a:endParaRPr lang="en-IN" sz="1400" dirty="0">
              <a:latin typeface="Alegreya"/>
            </a:endParaRPr>
          </a:p>
        </p:txBody>
      </p:sp>
      <p:pic>
        <p:nvPicPr>
          <p:cNvPr id="2050" name="Picture 2" descr="C:\Users\Admin\Pictures\Saved Pictures\displaying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0"/>
            <a:ext cx="1752600" cy="1682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53000" y="21907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User device satisfaction while shopping on a good quality website or application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687181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people who are strongly agree on User device satisfaction while shopping on a good quality website or application are 175.</a:t>
            </a:r>
          </a:p>
          <a:p>
            <a:r>
              <a:rPr lang="en-IN" sz="1400" dirty="0" smtClean="0">
                <a:latin typeface="Alegreya"/>
              </a:rPr>
              <a:t> 2.people who are  agree on User device satisfaction while shopping on a good quality website or application are 86.</a:t>
            </a:r>
          </a:p>
          <a:p>
            <a:r>
              <a:rPr lang="en-IN" sz="1400" dirty="0" smtClean="0">
                <a:latin typeface="Alegreya"/>
              </a:rPr>
              <a:t>3.people who are disagree on User device satisfaction while shopping on a good quality website or application are 8.</a:t>
            </a:r>
            <a:endParaRPr lang="en-IN" sz="1400" dirty="0">
              <a:latin typeface="Alegreya"/>
            </a:endParaRPr>
          </a:p>
        </p:txBody>
      </p:sp>
      <p:pic>
        <p:nvPicPr>
          <p:cNvPr id="2051" name="Picture 3" descr="C:\Users\Admin\Pictures\Saved Pictures\user device satisfa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285750"/>
            <a:ext cx="1838325" cy="1736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09544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Net Benefit derived from shopping online can lead users satisfaction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9555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 who are strongly agree on Net Benefit derived from shopping online can lead users satisfaction are 164.</a:t>
            </a:r>
          </a:p>
          <a:p>
            <a:r>
              <a:rPr lang="en-IN" sz="1400" dirty="0" smtClean="0">
                <a:latin typeface="Alegreya"/>
              </a:rPr>
              <a:t>    2.people  who are  agree on Net Benefit derived from shopping online can lead users satisfaction are 54</a:t>
            </a:r>
          </a:p>
          <a:p>
            <a:r>
              <a:rPr lang="en-IN" sz="1400" dirty="0" smtClean="0">
                <a:latin typeface="Alegreya"/>
              </a:rPr>
              <a:t>    3.people  who are indifferent on Net Benefit derived from shopping online can lead users satisfaction are 40.</a:t>
            </a:r>
          </a:p>
          <a:p>
            <a:r>
              <a:rPr lang="en-IN" sz="1400" dirty="0" smtClean="0">
                <a:latin typeface="Alegreya"/>
              </a:rPr>
              <a:t>    4.people  who are disagree on Net Benefit derived from shopping online can lead users satisfaction are 11.</a:t>
            </a:r>
            <a:endParaRPr lang="en-IN" sz="1400" dirty="0">
              <a:latin typeface="Alegreya"/>
            </a:endParaRPr>
          </a:p>
        </p:txBody>
      </p:sp>
      <p:pic>
        <p:nvPicPr>
          <p:cNvPr id="3074" name="Picture 2" descr="C:\Users\Admin\Pictures\Saved Pictures\netbenef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09550"/>
            <a:ext cx="1917700" cy="1840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57800" y="2266950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User satisfaction cannot exist without trust</a:t>
            </a:r>
            <a:endParaRPr lang="en-IN" sz="1000" dirty="0">
              <a:latin typeface="Arvo"/>
            </a:endParaRPr>
          </a:p>
        </p:txBody>
      </p:sp>
      <p:pic>
        <p:nvPicPr>
          <p:cNvPr id="3075" name="Picture 3" descr="C:\Users\Admin\Pictures\Saved Pictures\usersatisfactioncannotexi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282702"/>
            <a:ext cx="1924050" cy="18470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0" y="2687181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 are strongly agree on the user satisfaction cannot exist without trust are 122.</a:t>
            </a:r>
          </a:p>
          <a:p>
            <a:r>
              <a:rPr lang="en-IN" sz="1400" dirty="0" smtClean="0">
                <a:latin typeface="Alegreya"/>
              </a:rPr>
              <a:t>    2.people who  are agree on the user satisfaction cannot exist without trust are 122.</a:t>
            </a:r>
          </a:p>
          <a:p>
            <a:r>
              <a:rPr lang="en-IN" sz="1400" dirty="0" smtClean="0">
                <a:latin typeface="Alegreya"/>
              </a:rPr>
              <a:t>    3.people who  are strongly disagree on the user satisfaction cannot exist without trust are 122.</a:t>
            </a:r>
          </a:p>
          <a:p>
            <a:r>
              <a:rPr lang="en-IN" sz="1400" dirty="0" smtClean="0">
                <a:latin typeface="Alegreya"/>
              </a:rPr>
              <a:t>    4.people who  are disagree on the user satisfaction cannot exist without trust are 122.</a:t>
            </a:r>
          </a:p>
          <a:p>
            <a:r>
              <a:rPr lang="en-IN" sz="1400" dirty="0" smtClean="0">
                <a:latin typeface="Alegreya"/>
              </a:rPr>
              <a:t>    5.people who are indifferent on the user satisfaction cannot exist without trust are 122.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2324040"/>
            <a:ext cx="228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Offering a wide variety of listed product in several category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2642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strongly agree on Offering a wide variety of listed product in several category are 111</a:t>
            </a:r>
          </a:p>
          <a:p>
            <a:r>
              <a:rPr lang="en-IN" sz="1400" dirty="0" smtClean="0">
                <a:latin typeface="Alegreya"/>
              </a:rPr>
              <a:t>    2.people who agree on Offering a wide variety of listed product in several category are 94.</a:t>
            </a:r>
          </a:p>
          <a:p>
            <a:r>
              <a:rPr lang="en-IN" sz="1400" dirty="0" smtClean="0">
                <a:latin typeface="Alegreya"/>
              </a:rPr>
              <a:t>   3. people who are indifferent on Offering a wide variety of listed product in several category are 57</a:t>
            </a:r>
          </a:p>
          <a:p>
            <a:r>
              <a:rPr lang="en-IN" sz="1400" dirty="0" smtClean="0">
                <a:latin typeface="Alegreya"/>
              </a:rPr>
              <a:t>4.people who are disagree on Offering a wide variety of listed product in several category are 7</a:t>
            </a:r>
            <a:endParaRPr lang="en-IN" sz="1400" dirty="0">
              <a:latin typeface="Alegreya"/>
            </a:endParaRPr>
          </a:p>
        </p:txBody>
      </p:sp>
      <p:pic>
        <p:nvPicPr>
          <p:cNvPr id="4098" name="Picture 2" descr="C:\Users\Admin\Pictures\Saved Pictures\offering a wide ran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361950"/>
            <a:ext cx="1984375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240024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Provision of complete and relevant product information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333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099" name="Picture 3" descr="C:\Users\Admin\Pictures\Saved Pictures\Provision of complete inform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7388" y="361950"/>
            <a:ext cx="1852612" cy="20240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8200" y="2876550"/>
            <a:ext cx="4191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strongly agree on the Provision of complete and relevant product information are 135</a:t>
            </a:r>
          </a:p>
          <a:p>
            <a:r>
              <a:rPr lang="en-IN" sz="1400" dirty="0" smtClean="0">
                <a:latin typeface="Alegreya"/>
              </a:rPr>
              <a:t>    2.people who  agree on the Provision of complete and relevant product information are 98</a:t>
            </a:r>
          </a:p>
          <a:p>
            <a:r>
              <a:rPr lang="en-IN" sz="1400" dirty="0" smtClean="0">
                <a:latin typeface="Alegreya"/>
              </a:rPr>
              <a:t>    3.people who are in different on the Provision of complete and relevant product information are 31</a:t>
            </a:r>
          </a:p>
          <a:p>
            <a:r>
              <a:rPr lang="en-IN" sz="1400" dirty="0" smtClean="0">
                <a:latin typeface="Alegreya"/>
              </a:rPr>
              <a:t>    4.people who are disagree on the Provision of complete and relevant product information are 5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260" y="2401729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Monetary savings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750225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strongly agree on the monetary savings are 148</a:t>
            </a:r>
          </a:p>
          <a:p>
            <a:r>
              <a:rPr lang="en-IN" sz="1400" dirty="0" smtClean="0">
                <a:latin typeface="Alegreya"/>
              </a:rPr>
              <a:t>    2.people who are  agree on the monetary savings are 75</a:t>
            </a:r>
          </a:p>
          <a:p>
            <a:r>
              <a:rPr lang="en-IN" sz="1400" dirty="0" smtClean="0">
                <a:latin typeface="Alegreya"/>
              </a:rPr>
              <a:t>    3.people who are disagree on the monetary savings are 31</a:t>
            </a:r>
          </a:p>
          <a:p>
            <a:r>
              <a:rPr lang="en-IN" sz="1400" dirty="0" smtClean="0">
                <a:latin typeface="Alegreya"/>
              </a:rPr>
              <a:t>    4.people who are indifferent on the monetary savings are 15</a:t>
            </a:r>
            <a:endParaRPr lang="en-IN" sz="1400" dirty="0">
              <a:latin typeface="Alegreya"/>
            </a:endParaRPr>
          </a:p>
        </p:txBody>
      </p:sp>
      <p:pic>
        <p:nvPicPr>
          <p:cNvPr id="5122" name="Picture 2" descr="C:\Users\Admin\Pictures\Saved Pictures\monetarysavi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6688"/>
            <a:ext cx="1922357" cy="21002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43402" y="232552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The convenience of patronizing the online retailer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1" y="27241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strongly agree on  The convenience of patronizing the online retailer are 138</a:t>
            </a:r>
          </a:p>
          <a:p>
            <a:r>
              <a:rPr lang="en-IN" sz="1400" dirty="0" smtClean="0">
                <a:latin typeface="Alegreya"/>
              </a:rPr>
              <a:t>    2.people who are indifferent on  The convenience of patronizing the online retailer are 77</a:t>
            </a:r>
          </a:p>
          <a:p>
            <a:r>
              <a:rPr lang="en-IN" sz="1400" dirty="0" smtClean="0">
                <a:latin typeface="Alegreya"/>
              </a:rPr>
              <a:t>    3.people who are strongly agree on  The convenience of patronizing the online retailer are 54</a:t>
            </a:r>
            <a:endParaRPr lang="en-IN" sz="1400" dirty="0">
              <a:latin typeface="Alegreya"/>
            </a:endParaRPr>
          </a:p>
        </p:txBody>
      </p:sp>
      <p:pic>
        <p:nvPicPr>
          <p:cNvPr id="5123" name="Picture 3" descr="C:\Users\Admin\Pictures\Saved Pictures\coninienceofonlineretai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789" y="209550"/>
            <a:ext cx="1852611" cy="20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73129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Shopping on the website gives you the sense of adventure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547937"/>
            <a:ext cx="434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agree on Shopping on the website gives you the sense of adventure are 101</a:t>
            </a:r>
          </a:p>
          <a:p>
            <a:r>
              <a:rPr lang="en-IN" sz="1400" dirty="0" smtClean="0">
                <a:latin typeface="Alegreya"/>
              </a:rPr>
              <a:t>    2.people who are indifferent on Shopping on the website gives you the sense of adventure are 59</a:t>
            </a:r>
          </a:p>
          <a:p>
            <a:r>
              <a:rPr lang="en-IN" sz="1400" dirty="0" smtClean="0">
                <a:latin typeface="Alegreya"/>
              </a:rPr>
              <a:t>    3.people who strongly-agree on Shopping on the website gives you the sense of adventure are 54</a:t>
            </a:r>
          </a:p>
          <a:p>
            <a:r>
              <a:rPr lang="en-IN" sz="1400" dirty="0" smtClean="0">
                <a:latin typeface="Alegreya"/>
              </a:rPr>
              <a:t>    4.people who </a:t>
            </a:r>
            <a:r>
              <a:rPr lang="en-IN" sz="1400" dirty="0" err="1" smtClean="0">
                <a:latin typeface="Alegreya"/>
              </a:rPr>
              <a:t>dis</a:t>
            </a:r>
            <a:r>
              <a:rPr lang="en-IN" sz="1400" dirty="0" smtClean="0">
                <a:latin typeface="Alegreya"/>
              </a:rPr>
              <a:t>-agree on Shopping on the website gives you the sense of adventure are 50.</a:t>
            </a:r>
          </a:p>
          <a:p>
            <a:r>
              <a:rPr lang="en-IN" sz="1400" dirty="0" smtClean="0">
                <a:latin typeface="Alegreya"/>
              </a:rPr>
              <a:t>   5. people who  strongly disagree on Shopping on the website gives you the sense of adventure are 5</a:t>
            </a:r>
            <a:endParaRPr lang="en-IN" sz="1400" dirty="0">
              <a:latin typeface="Alegreya"/>
            </a:endParaRPr>
          </a:p>
        </p:txBody>
      </p:sp>
      <p:pic>
        <p:nvPicPr>
          <p:cNvPr id="6146" name="Picture 2" descr="C:\Users\Admin\Pictures\Saved Pictures\shoppingonweb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0"/>
            <a:ext cx="1924050" cy="1847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31351" y="2325529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Getting value for money spent</a:t>
            </a:r>
            <a:endParaRPr lang="en-IN" sz="1000" dirty="0">
              <a:latin typeface="Arv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2965668"/>
            <a:ext cx="3276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observation:-1.people who are  agree on Getting value for money spent are 149</a:t>
            </a:r>
          </a:p>
          <a:p>
            <a:r>
              <a:rPr lang="en-IN" sz="1400" dirty="0" smtClean="0">
                <a:latin typeface="Alegreya"/>
              </a:rPr>
              <a:t>    2.people who are strongly  agree on Getting value for money spent are 82</a:t>
            </a:r>
          </a:p>
          <a:p>
            <a:r>
              <a:rPr lang="en-IN" sz="1400" dirty="0" smtClean="0">
                <a:latin typeface="Alegreya"/>
              </a:rPr>
              <a:t>    3.people who are  indifferent  on Getting value for money spent are 38</a:t>
            </a:r>
          </a:p>
          <a:p>
            <a:r>
              <a:rPr lang="en-IN" sz="1400" dirty="0" smtClean="0">
                <a:latin typeface="Alegreya"/>
              </a:rPr>
              <a:t> </a:t>
            </a:r>
            <a:endParaRPr lang="en-IN" sz="1400" dirty="0">
              <a:latin typeface="Alegreya"/>
            </a:endParaRPr>
          </a:p>
        </p:txBody>
      </p:sp>
      <p:pic>
        <p:nvPicPr>
          <p:cNvPr id="6147" name="Picture 3" descr="C:\Users\Admin\Pictures\Saved Pictures\gettingvalue for money sp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571" y="285750"/>
            <a:ext cx="1802229" cy="1969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5735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From the following, tick any (or all) of the online retailers you have shopped </a:t>
            </a:r>
            <a:r>
              <a:rPr lang="en-IN" sz="1000" dirty="0" smtClean="0">
                <a:latin typeface="Arvo"/>
              </a:rPr>
              <a:t>from?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3835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observation:-</a:t>
            </a:r>
          </a:p>
          <a:p>
            <a:r>
              <a:rPr lang="en-IN" sz="1200" dirty="0" smtClean="0">
                <a:latin typeface="Alegreya"/>
              </a:rPr>
              <a:t>    1.From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endParaRPr lang="en-IN" sz="1200" dirty="0" smtClean="0">
              <a:latin typeface="Alegreya"/>
            </a:endParaRPr>
          </a:p>
          <a:p>
            <a:r>
              <a:rPr lang="en-IN" sz="1200" dirty="0" smtClean="0">
                <a:latin typeface="Alegreya"/>
              </a:rPr>
              <a:t>    are 82</a:t>
            </a:r>
          </a:p>
          <a:p>
            <a:r>
              <a:rPr lang="en-IN" sz="1200" dirty="0" smtClean="0">
                <a:latin typeface="Alegreya"/>
              </a:rPr>
              <a:t>    2.From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endParaRPr lang="en-IN" sz="1200" dirty="0" smtClean="0">
              <a:latin typeface="Alegreya"/>
            </a:endParaRPr>
          </a:p>
          <a:p>
            <a:r>
              <a:rPr lang="en-IN" sz="1200" dirty="0" smtClean="0">
                <a:latin typeface="Alegreya"/>
              </a:rPr>
              <a:t>    are 44</a:t>
            </a:r>
          </a:p>
          <a:p>
            <a:r>
              <a:rPr lang="en-IN" sz="1200" dirty="0" smtClean="0">
                <a:latin typeface="Alegreya"/>
              </a:rPr>
              <a:t>    3.From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are 32</a:t>
            </a:r>
          </a:p>
          <a:p>
            <a:r>
              <a:rPr lang="en-IN" sz="1200" dirty="0" smtClean="0">
                <a:latin typeface="Alegreya"/>
              </a:rPr>
              <a:t>    4.From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29</a:t>
            </a:r>
          </a:p>
          <a:p>
            <a:r>
              <a:rPr lang="en-IN" sz="1200" dirty="0" smtClean="0">
                <a:latin typeface="Alegreya"/>
              </a:rPr>
              <a:t>    5.From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27</a:t>
            </a:r>
          </a:p>
          <a:p>
            <a:r>
              <a:rPr lang="en-IN" sz="1200" dirty="0" smtClean="0">
                <a:latin typeface="Alegreya"/>
              </a:rPr>
              <a:t>    6.From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Snapdeal.com</a:t>
            </a:r>
            <a:endParaRPr lang="en-IN" sz="1200" dirty="0" smtClean="0">
              <a:latin typeface="Alegreya"/>
            </a:endParaRPr>
          </a:p>
          <a:p>
            <a:r>
              <a:rPr lang="en-IN" sz="1200" dirty="0" smtClean="0">
                <a:latin typeface="Alegreya"/>
              </a:rPr>
              <a:t>    are 20.</a:t>
            </a:r>
          </a:p>
          <a:p>
            <a:r>
              <a:rPr lang="en-IN" sz="1200" dirty="0" smtClean="0">
                <a:latin typeface="Alegreya"/>
              </a:rPr>
              <a:t>    7.From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 are 16.</a:t>
            </a:r>
          </a:p>
          <a:p>
            <a:r>
              <a:rPr lang="en-IN" sz="1200" dirty="0" smtClean="0">
                <a:latin typeface="Alegreya"/>
              </a:rPr>
              <a:t>    8.From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are 12.</a:t>
            </a:r>
          </a:p>
          <a:p>
            <a:r>
              <a:rPr lang="en-IN" sz="1200" dirty="0" smtClean="0">
                <a:latin typeface="Alegreya"/>
              </a:rPr>
              <a:t>    9.From the following,  the online retailers people have shopped from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are 7</a:t>
            </a:r>
            <a:endParaRPr lang="en-IN" sz="1200" dirty="0">
              <a:latin typeface="Alegreya"/>
            </a:endParaRPr>
          </a:p>
        </p:txBody>
      </p:sp>
      <p:pic>
        <p:nvPicPr>
          <p:cNvPr id="5" name="Picture 4" descr="C:\Users\Admin\Pictures\Saved Pictures\las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955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1CA0FD9-5658-486E-AED7-3A0F550844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83B9C6-C37E-4CF3-AB2E-FEF5FD96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EDA Steps</a:t>
            </a:r>
          </a:p>
        </p:txBody>
      </p:sp>
      <p:sp>
        <p:nvSpPr>
          <p:cNvPr id="3" name="Content Placeholder 2">
            <a:extLst>
              <a:ext uri="{699245F5-F974-4368-87B3-E52481B716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7B6C6D-427F-42A0-A1E9-ABEB32E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1400" b="0" dirty="0">
                <a:latin typeface="Alegreya"/>
              </a:rPr>
              <a:t>1.Checking the missing values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2.Checking for numerical columns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3.Checking for the distribution of numerical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4.Checking for Categorical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5.Types of categorical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6.detecting outliers</a:t>
            </a:r>
          </a:p>
        </p:txBody>
      </p:sp>
    </p:spTree>
    <p:extLst>
      <p:ext uri="{F7BE50DF-D6BE-4634-9AA8-26AE096A42A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343150"/>
            <a:ext cx="2111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Easy to use website or application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95275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observation:-1.people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64</a:t>
            </a:r>
          </a:p>
          <a:p>
            <a:r>
              <a:rPr lang="en-IN" sz="1200" dirty="0" smtClean="0">
                <a:latin typeface="Alegreya"/>
              </a:rPr>
              <a:t>    2.people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are 44</a:t>
            </a:r>
          </a:p>
          <a:p>
            <a:r>
              <a:rPr lang="en-IN" sz="1200" dirty="0" smtClean="0">
                <a:latin typeface="Alegreya"/>
              </a:rPr>
              <a:t>    3.people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44.</a:t>
            </a:r>
          </a:p>
          <a:p>
            <a:r>
              <a:rPr lang="en-IN" sz="1200" dirty="0" smtClean="0">
                <a:latin typeface="Alegreya"/>
              </a:rPr>
              <a:t>    4.people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  are 29.</a:t>
            </a:r>
          </a:p>
          <a:p>
            <a:r>
              <a:rPr lang="en-IN" sz="1200" dirty="0" smtClean="0">
                <a:latin typeface="Alegreya"/>
              </a:rPr>
              <a:t>    5.people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22.</a:t>
            </a:r>
          </a:p>
          <a:p>
            <a:r>
              <a:rPr lang="en-IN" sz="1200" dirty="0" smtClean="0">
                <a:latin typeface="Alegreya"/>
              </a:rPr>
              <a:t>    6.people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are 20</a:t>
            </a:r>
          </a:p>
          <a:p>
            <a:r>
              <a:rPr lang="en-IN" sz="1200" dirty="0" smtClean="0">
                <a:latin typeface="Alegreya"/>
              </a:rPr>
              <a:t>    7.people Easy to use website or application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are 19.</a:t>
            </a:r>
          </a:p>
          <a:p>
            <a:r>
              <a:rPr lang="en-IN" sz="1200" dirty="0" smtClean="0">
                <a:latin typeface="Alegreya"/>
              </a:rPr>
              <a:t>    8.people Easy to use website or application in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 are 12</a:t>
            </a:r>
          </a:p>
          <a:p>
            <a:r>
              <a:rPr lang="en-IN" sz="1200" dirty="0" smtClean="0">
                <a:latin typeface="Alegreya"/>
              </a:rPr>
              <a:t>    9.people Easy to use website or application in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are 8</a:t>
            </a:r>
          </a:p>
          <a:p>
            <a:r>
              <a:rPr lang="en-IN" sz="1200" dirty="0" smtClean="0">
                <a:latin typeface="Alegreya"/>
              </a:rPr>
              <a:t>    10.people Easy to use website or application in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 are 7</a:t>
            </a:r>
            <a:endParaRPr lang="en-IN" sz="1200" dirty="0">
              <a:latin typeface="Alegreya"/>
            </a:endParaRPr>
          </a:p>
        </p:txBody>
      </p:sp>
      <p:pic>
        <p:nvPicPr>
          <p:cNvPr id="4" name="Picture 3" descr="C:\Users\Admin\Pictures\Saved Pictures\easetous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61950"/>
            <a:ext cx="3657600" cy="197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767" y="247792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Visual appealing web-page layout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72415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observation:-1.people who visual appealing the web page layout in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are 87</a:t>
            </a:r>
          </a:p>
          <a:p>
            <a:r>
              <a:rPr lang="en-IN" sz="1200" dirty="0" smtClean="0">
                <a:latin typeface="Alegreya"/>
              </a:rPr>
              <a:t>    2.people who visual appealing the web page layout in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44.</a:t>
            </a:r>
          </a:p>
          <a:p>
            <a:r>
              <a:rPr lang="en-IN" sz="1200" dirty="0" smtClean="0">
                <a:latin typeface="Alegreya"/>
              </a:rPr>
              <a:t>    3.people who visual appealing the web page layout in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 36</a:t>
            </a:r>
          </a:p>
          <a:p>
            <a:r>
              <a:rPr lang="en-IN" sz="1200" dirty="0" smtClean="0">
                <a:latin typeface="Alegreya"/>
              </a:rPr>
              <a:t>    4.people who visual appealing the web page layout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are 20</a:t>
            </a:r>
          </a:p>
          <a:p>
            <a:r>
              <a:rPr lang="en-IN" sz="1200" dirty="0" smtClean="0">
                <a:latin typeface="Alegreya"/>
              </a:rPr>
              <a:t>    5.people who visual appealing the web page layout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are 15</a:t>
            </a:r>
          </a:p>
          <a:p>
            <a:r>
              <a:rPr lang="en-IN" sz="1200" dirty="0" smtClean="0">
                <a:latin typeface="Alegreya"/>
              </a:rPr>
              <a:t>    6.people who visual appealing the web page layout in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are 15.</a:t>
            </a:r>
          </a:p>
          <a:p>
            <a:r>
              <a:rPr lang="en-IN" sz="1200" dirty="0" smtClean="0">
                <a:latin typeface="Alegreya"/>
              </a:rPr>
              <a:t>    7.people who visual appealing the web page layout in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are 15</a:t>
            </a:r>
          </a:p>
          <a:p>
            <a:r>
              <a:rPr lang="en-IN" sz="1200" dirty="0" smtClean="0">
                <a:latin typeface="Alegreya"/>
              </a:rPr>
              <a:t>    8.people who visual appealing the web page layout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14</a:t>
            </a:r>
          </a:p>
          <a:p>
            <a:r>
              <a:rPr lang="en-IN" sz="1200" dirty="0" smtClean="0">
                <a:latin typeface="Alegreya"/>
              </a:rPr>
              <a:t>    9.people who visual appealing the web page layout in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are 12</a:t>
            </a:r>
          </a:p>
          <a:p>
            <a:r>
              <a:rPr lang="en-IN" sz="1200" dirty="0" smtClean="0">
                <a:latin typeface="Alegreya"/>
              </a:rPr>
              <a:t>    10.people who visual appealing the web page layout in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11</a:t>
            </a:r>
            <a:endParaRPr lang="en-IN" sz="1200" dirty="0">
              <a:latin typeface="Alegreya"/>
            </a:endParaRPr>
          </a:p>
        </p:txBody>
      </p:sp>
      <p:pic>
        <p:nvPicPr>
          <p:cNvPr id="5" name="Picture 4" descr="C:\Users\Admin\Pictures\Saved Pictures\visualappealin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3815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8693" y="2325529"/>
            <a:ext cx="1955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Wide variety of product on offer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951024"/>
            <a:ext cx="8071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observation:-1.wide variety of product on offer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130</a:t>
            </a:r>
          </a:p>
          <a:p>
            <a:r>
              <a:rPr lang="en-IN" sz="1400" dirty="0" smtClean="0">
                <a:latin typeface="Alegreya"/>
              </a:rPr>
              <a:t>    2.wide variety of product on offer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43</a:t>
            </a:r>
          </a:p>
          <a:p>
            <a:r>
              <a:rPr lang="en-IN" sz="1400" dirty="0" smtClean="0">
                <a:latin typeface="Alegreya"/>
              </a:rPr>
              <a:t>    3.wide variety of product on offer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20</a:t>
            </a:r>
          </a:p>
          <a:p>
            <a:r>
              <a:rPr lang="en-IN" sz="1400" dirty="0" smtClean="0">
                <a:latin typeface="Alegreya"/>
              </a:rPr>
              <a:t>    4.wide variety of product on offer in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15</a:t>
            </a:r>
          </a:p>
          <a:p>
            <a:r>
              <a:rPr lang="en-IN" sz="1400" dirty="0" smtClean="0">
                <a:latin typeface="Alegreya"/>
              </a:rPr>
              <a:t>    5.wide variety of product on offer in 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15</a:t>
            </a:r>
          </a:p>
          <a:p>
            <a:r>
              <a:rPr lang="en-IN" sz="1400" dirty="0" smtClean="0">
                <a:latin typeface="Alegreya"/>
              </a:rPr>
              <a:t>    6.wide variety of product on offer in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14</a:t>
            </a:r>
          </a:p>
          <a:p>
            <a:r>
              <a:rPr lang="en-IN" sz="1400" dirty="0" smtClean="0">
                <a:latin typeface="Alegreya"/>
              </a:rPr>
              <a:t>    7.wide variety of product on offer in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13</a:t>
            </a:r>
          </a:p>
          <a:p>
            <a:r>
              <a:rPr lang="en-IN" sz="1400" dirty="0" smtClean="0">
                <a:latin typeface="Alegreya"/>
              </a:rPr>
              <a:t>    8.wide variety of product on offer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12       </a:t>
            </a:r>
          </a:p>
          <a:p>
            <a:r>
              <a:rPr lang="en-IN" sz="1400" dirty="0" smtClean="0">
                <a:latin typeface="Alegreya"/>
              </a:rPr>
              <a:t>    9.wide variety of product on offer in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</a:t>
            </a:r>
            <a:r>
              <a:rPr lang="en-IN" sz="1400" dirty="0" smtClean="0">
                <a:latin typeface="Alegreya"/>
              </a:rPr>
              <a:t>7</a:t>
            </a:r>
            <a:r>
              <a:rPr lang="en-IN" sz="1400" dirty="0" smtClean="0">
                <a:latin typeface="Alegreya"/>
              </a:rPr>
              <a:t>                                         </a:t>
            </a:r>
            <a:endParaRPr lang="en-IN" sz="1400" dirty="0">
              <a:latin typeface="Alegreya"/>
            </a:endParaRPr>
          </a:p>
        </p:txBody>
      </p:sp>
      <p:pic>
        <p:nvPicPr>
          <p:cNvPr id="7" name="Picture 6" descr="C:\Users\Admin\Pictures\Saved Pictures\widevarie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14350"/>
            <a:ext cx="2867025" cy="17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210" y="2096929"/>
            <a:ext cx="323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Complete, relevant description information of products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408694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observation:1.-people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are 100</a:t>
            </a:r>
          </a:p>
          <a:p>
            <a:r>
              <a:rPr lang="en-IN" sz="1200" dirty="0" smtClean="0">
                <a:latin typeface="Alegreya"/>
              </a:rPr>
              <a:t>    2.people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 are 43</a:t>
            </a:r>
          </a:p>
          <a:p>
            <a:r>
              <a:rPr lang="en-IN" sz="1200" dirty="0" smtClean="0">
                <a:latin typeface="Alegreya"/>
              </a:rPr>
              <a:t>    3.people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are 24</a:t>
            </a:r>
          </a:p>
          <a:p>
            <a:r>
              <a:rPr lang="en-IN" sz="1200" dirty="0" smtClean="0">
                <a:latin typeface="Alegreya"/>
              </a:rPr>
              <a:t>    4.people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are 20</a:t>
            </a:r>
          </a:p>
          <a:p>
            <a:r>
              <a:rPr lang="en-IN" sz="1200" dirty="0" smtClean="0">
                <a:latin typeface="Alegreya"/>
              </a:rPr>
              <a:t>    5.people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15</a:t>
            </a:r>
          </a:p>
          <a:p>
            <a:r>
              <a:rPr lang="en-IN" sz="1200" dirty="0" smtClean="0">
                <a:latin typeface="Alegreya"/>
              </a:rPr>
              <a:t>    6.people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are 15.</a:t>
            </a:r>
          </a:p>
          <a:p>
            <a:r>
              <a:rPr lang="en-IN" sz="1200" dirty="0" smtClean="0">
                <a:latin typeface="Alegreya"/>
              </a:rPr>
              <a:t>    7.people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14.</a:t>
            </a:r>
          </a:p>
          <a:p>
            <a:r>
              <a:rPr lang="en-IN" sz="1200" dirty="0" smtClean="0">
                <a:latin typeface="Alegreya"/>
              </a:rPr>
              <a:t>    8.people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12.</a:t>
            </a:r>
          </a:p>
          <a:p>
            <a:r>
              <a:rPr lang="en-IN" sz="1200" dirty="0" smtClean="0">
                <a:latin typeface="Alegreya"/>
              </a:rPr>
              <a:t>    9.people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are 11.</a:t>
            </a:r>
          </a:p>
          <a:p>
            <a:r>
              <a:rPr lang="en-IN" sz="1200" dirty="0" smtClean="0">
                <a:latin typeface="Alegreya"/>
              </a:rPr>
              <a:t>    10.people know the Complete, relevant description information of products on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 are 8</a:t>
            </a:r>
          </a:p>
          <a:p>
            <a:r>
              <a:rPr lang="en-IN" sz="1200" dirty="0" smtClean="0">
                <a:latin typeface="Alegreya"/>
              </a:rPr>
              <a:t>    11.people know the Complete, relevant description information of products on  </a:t>
            </a:r>
            <a:r>
              <a:rPr lang="en-IN" sz="1200" dirty="0" err="1" smtClean="0">
                <a:latin typeface="Alegreya"/>
              </a:rPr>
              <a:t>Amazon.com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are 7</a:t>
            </a:r>
            <a:endParaRPr lang="en-IN" sz="1200" dirty="0">
              <a:latin typeface="Alegreya"/>
            </a:endParaRPr>
          </a:p>
        </p:txBody>
      </p:sp>
      <p:pic>
        <p:nvPicPr>
          <p:cNvPr id="4" name="Picture 3" descr="C:\Users\Admin\Pictures\Saved Pictures\completereleva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55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431" y="2325529"/>
            <a:ext cx="3228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Fast loading website speed of website and application</a:t>
            </a:r>
            <a:endParaRPr lang="en-IN" sz="1000" dirty="0">
              <a:latin typeface="Arvo"/>
            </a:endParaRPr>
          </a:p>
        </p:txBody>
      </p:sp>
      <p:pic>
        <p:nvPicPr>
          <p:cNvPr id="4" name="Picture 3" descr="C:\Users\Admin\Pictures\Saved Pictures\fastloadingwebsi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8575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49555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1.fast loading website speed of website and application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  are 51</a:t>
            </a:r>
          </a:p>
          <a:p>
            <a:r>
              <a:rPr lang="en-IN" sz="1400" dirty="0" smtClean="0">
                <a:latin typeface="Alegreya"/>
              </a:rPr>
              <a:t>2.fast loading website speed of website and application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44</a:t>
            </a:r>
          </a:p>
          <a:p>
            <a:r>
              <a:rPr lang="en-IN" sz="1400" dirty="0" smtClean="0">
                <a:latin typeface="Alegreya"/>
              </a:rPr>
              <a:t>3.fast loading website speed of website and application in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30</a:t>
            </a:r>
          </a:p>
          <a:p>
            <a:r>
              <a:rPr lang="en-IN" sz="1400" dirty="0" smtClean="0">
                <a:latin typeface="Alegreya"/>
              </a:rPr>
              <a:t>4.fast loading website speed of website and application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25</a:t>
            </a:r>
          </a:p>
          <a:p>
            <a:r>
              <a:rPr lang="en-IN" sz="1400" dirty="0" smtClean="0">
                <a:latin typeface="Alegreya"/>
              </a:rPr>
              <a:t>5.fast loading website speed of website and application in 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25</a:t>
            </a:r>
          </a:p>
          <a:p>
            <a:r>
              <a:rPr lang="en-IN" sz="1400" dirty="0" smtClean="0">
                <a:latin typeface="Alegreya"/>
              </a:rPr>
              <a:t>6.fast loading website speed of website and application in 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are 14</a:t>
            </a:r>
          </a:p>
          <a:p>
            <a:r>
              <a:rPr lang="en-IN" sz="1400" dirty="0" smtClean="0">
                <a:latin typeface="Alegreya"/>
              </a:rPr>
              <a:t>7.fast loading website speed of website and application in  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12.</a:t>
            </a:r>
          </a:p>
          <a:p>
            <a:r>
              <a:rPr lang="en-IN" sz="1400" dirty="0" smtClean="0">
                <a:latin typeface="Alegreya"/>
              </a:rPr>
              <a:t>8.fast loading website speed of website and application in  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8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083" y="2325529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legreya"/>
              </a:rPr>
              <a:t>Reliability of the website or application</a:t>
            </a:r>
            <a:endParaRPr lang="en-IN" sz="1000" dirty="0">
              <a:latin typeface="Alegrey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647950"/>
            <a:ext cx="8770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61</a:t>
            </a:r>
          </a:p>
          <a:p>
            <a:r>
              <a:rPr lang="en-IN" sz="1400" dirty="0" smtClean="0">
                <a:latin typeface="Alegreya"/>
              </a:rPr>
              <a:t>    2.Reliability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50</a:t>
            </a:r>
          </a:p>
          <a:p>
            <a:r>
              <a:rPr lang="en-IN" sz="1400" dirty="0" smtClean="0">
                <a:latin typeface="Alegreya"/>
              </a:rPr>
              <a:t>    3.Reliability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36</a:t>
            </a:r>
          </a:p>
          <a:p>
            <a:r>
              <a:rPr lang="en-IN" sz="1400" dirty="0" smtClean="0">
                <a:latin typeface="Alegreya"/>
              </a:rPr>
              <a:t>    4.Reliability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35</a:t>
            </a:r>
          </a:p>
          <a:p>
            <a:r>
              <a:rPr lang="en-IN" sz="1400" dirty="0" smtClean="0">
                <a:latin typeface="Alegreya"/>
              </a:rPr>
              <a:t>    5.Reliability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18</a:t>
            </a:r>
          </a:p>
          <a:p>
            <a:r>
              <a:rPr lang="en-IN" sz="1400" dirty="0" smtClean="0">
                <a:latin typeface="Alegreya"/>
              </a:rPr>
              <a:t>    6.Reliability of the website or application on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15</a:t>
            </a:r>
          </a:p>
          <a:p>
            <a:r>
              <a:rPr lang="en-IN" sz="1400" dirty="0" smtClean="0">
                <a:latin typeface="Alegreya"/>
              </a:rPr>
              <a:t>    7.Reliability of the website or application on 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are 15</a:t>
            </a:r>
          </a:p>
          <a:p>
            <a:r>
              <a:rPr lang="en-IN" sz="1400" dirty="0" smtClean="0">
                <a:latin typeface="Alegreya"/>
              </a:rPr>
              <a:t>    8.Reliability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 14</a:t>
            </a:r>
          </a:p>
          <a:p>
            <a:r>
              <a:rPr lang="en-IN" sz="1400" dirty="0" smtClean="0">
                <a:latin typeface="Alegreya"/>
              </a:rPr>
              <a:t>    9.Reliability of the website or application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 13</a:t>
            </a:r>
          </a:p>
          <a:p>
            <a:r>
              <a:rPr lang="en-IN" sz="1400" dirty="0" smtClean="0">
                <a:latin typeface="Alegreya"/>
              </a:rPr>
              <a:t>    10.Reliability of the website or application on 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 12</a:t>
            </a:r>
            <a:endParaRPr lang="en-IN" sz="1400" dirty="0">
              <a:latin typeface="Alegreya"/>
            </a:endParaRPr>
          </a:p>
        </p:txBody>
      </p:sp>
      <p:pic>
        <p:nvPicPr>
          <p:cNvPr id="5" name="Picture 4" descr="C:\Users\Admin\Pictures\Saved Pictures\reliabil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5750"/>
            <a:ext cx="2895600" cy="194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69" y="2325529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Quickness to complete purchase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876550"/>
            <a:ext cx="72362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observation:-1.Quickness to complete purchase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66</a:t>
            </a:r>
          </a:p>
          <a:p>
            <a:r>
              <a:rPr lang="en-IN" sz="1400" dirty="0" smtClean="0">
                <a:latin typeface="Alegreya"/>
              </a:rPr>
              <a:t>    2.Quickness to complete purchase on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37</a:t>
            </a:r>
          </a:p>
          <a:p>
            <a:r>
              <a:rPr lang="en-IN" sz="1400" dirty="0" smtClean="0">
                <a:latin typeface="Alegreya"/>
              </a:rPr>
              <a:t>    3.Quickness to complete purchase on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30.</a:t>
            </a:r>
          </a:p>
          <a:p>
            <a:r>
              <a:rPr lang="en-IN" sz="1400" dirty="0" smtClean="0">
                <a:latin typeface="Alegreya"/>
              </a:rPr>
              <a:t>    4.Quickness to complete purchase on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20</a:t>
            </a:r>
          </a:p>
          <a:p>
            <a:r>
              <a:rPr lang="en-IN" sz="1400" dirty="0" smtClean="0">
                <a:latin typeface="Alegreya"/>
              </a:rPr>
              <a:t>    5.Quickness to complete purchase on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30.</a:t>
            </a:r>
          </a:p>
          <a:p>
            <a:r>
              <a:rPr lang="en-IN" sz="1400" dirty="0" smtClean="0">
                <a:latin typeface="Alegreya"/>
              </a:rPr>
              <a:t>    6.Quickness to complete purchase on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25.</a:t>
            </a:r>
          </a:p>
          <a:p>
            <a:r>
              <a:rPr lang="en-IN" sz="1400" dirty="0" smtClean="0">
                <a:latin typeface="Alegreya"/>
              </a:rPr>
              <a:t>    7.Quickness to complete purchase on  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30</a:t>
            </a:r>
          </a:p>
          <a:p>
            <a:r>
              <a:rPr lang="en-IN" sz="1400" dirty="0" smtClean="0">
                <a:latin typeface="Alegreya"/>
              </a:rPr>
              <a:t>    8.Quickness to complete purchase on  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30</a:t>
            </a:r>
            <a:endParaRPr lang="en-IN" sz="1400" dirty="0">
              <a:latin typeface="Alegreya"/>
            </a:endParaRPr>
          </a:p>
        </p:txBody>
      </p:sp>
      <p:pic>
        <p:nvPicPr>
          <p:cNvPr id="4" name="Picture 3" descr="C:\Users\Admin\Pictures\Saved Pictures\reliabil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195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283" y="2325529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Availability of several payment options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2625626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observation:-</a:t>
            </a:r>
          </a:p>
          <a:p>
            <a:r>
              <a:rPr lang="en-IN" sz="1200" dirty="0" smtClean="0">
                <a:latin typeface="Alegreya"/>
              </a:rPr>
              <a:t>    1.Availability of several payment options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by people is 65</a:t>
            </a:r>
          </a:p>
          <a:p>
            <a:r>
              <a:rPr lang="en-IN" sz="1200" dirty="0" smtClean="0">
                <a:latin typeface="Alegreya"/>
              </a:rPr>
              <a:t>    2.Availability of several payment options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  by people is 40.</a:t>
            </a:r>
          </a:p>
          <a:p>
            <a:r>
              <a:rPr lang="en-IN" sz="1200" dirty="0" smtClean="0">
                <a:latin typeface="Alegreya"/>
              </a:rPr>
              <a:t>    3.Availability of several payment options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Patym.com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by people is 39.</a:t>
            </a:r>
          </a:p>
          <a:p>
            <a:r>
              <a:rPr lang="en-IN" sz="1200" dirty="0" smtClean="0">
                <a:latin typeface="Alegreya"/>
              </a:rPr>
              <a:t>    4.Availability of several payment options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   by people is 23</a:t>
            </a:r>
          </a:p>
          <a:p>
            <a:r>
              <a:rPr lang="en-IN" sz="1200" dirty="0" smtClean="0">
                <a:latin typeface="Alegreya"/>
              </a:rPr>
              <a:t>    5.Availability of several payment options on  </a:t>
            </a:r>
            <a:r>
              <a:rPr lang="en-IN" sz="1200" dirty="0" err="1" smtClean="0">
                <a:latin typeface="Alegreya"/>
              </a:rPr>
              <a:t>Patym.com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  by people is 20.</a:t>
            </a:r>
          </a:p>
          <a:p>
            <a:r>
              <a:rPr lang="en-IN" sz="1200" dirty="0" smtClean="0">
                <a:latin typeface="Alegreya"/>
              </a:rPr>
              <a:t>    6.Availability of several payment options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by people is 19</a:t>
            </a:r>
          </a:p>
          <a:p>
            <a:r>
              <a:rPr lang="en-IN" sz="1200" dirty="0" smtClean="0">
                <a:latin typeface="Alegreya"/>
              </a:rPr>
              <a:t>    7.Availability of several payment options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 by people is 18.</a:t>
            </a:r>
          </a:p>
          <a:p>
            <a:r>
              <a:rPr lang="en-IN" sz="1200" dirty="0" smtClean="0">
                <a:latin typeface="Alegreya"/>
              </a:rPr>
              <a:t>    8.Availability of several payment options on  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by people is 14.</a:t>
            </a:r>
          </a:p>
          <a:p>
            <a:r>
              <a:rPr lang="en-IN" sz="1200" dirty="0" smtClean="0">
                <a:latin typeface="Alegreya"/>
              </a:rPr>
              <a:t>    9.Availability of several payment options on  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  by people is 12.</a:t>
            </a:r>
          </a:p>
          <a:p>
            <a:r>
              <a:rPr lang="en-IN" sz="1200" dirty="0" smtClean="0">
                <a:latin typeface="Alegreya"/>
              </a:rPr>
              <a:t>    10.Availability of several payment options on 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Patym.com</a:t>
            </a:r>
            <a:r>
              <a:rPr lang="en-IN" sz="1200" dirty="0" smtClean="0">
                <a:latin typeface="Alegreya"/>
              </a:rPr>
              <a:t>   by people is 11.</a:t>
            </a:r>
          </a:p>
          <a:p>
            <a:r>
              <a:rPr lang="en-IN" sz="1200" dirty="0" smtClean="0">
                <a:latin typeface="Alegreya"/>
              </a:rPr>
              <a:t>    11.Availability of several payment options on  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by people is 8.</a:t>
            </a:r>
            <a:endParaRPr lang="en-IN" sz="1200" dirty="0">
              <a:latin typeface="Alegreya"/>
            </a:endParaRPr>
          </a:p>
        </p:txBody>
      </p:sp>
      <p:pic>
        <p:nvPicPr>
          <p:cNvPr id="5" name="Picture 4" descr="C:\Users\Admin\Pictures\Saved Pictures\availabiltyofseverealpay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1950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9010" y="2495550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Speedy order delivery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3244155"/>
            <a:ext cx="64988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observation:- 1.speedy order delivery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107.</a:t>
            </a:r>
          </a:p>
          <a:p>
            <a:r>
              <a:rPr lang="en-IN" sz="1400" dirty="0" smtClean="0">
                <a:latin typeface="Alegreya"/>
              </a:rPr>
              <a:t>    2.speedy order delivery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82.</a:t>
            </a:r>
          </a:p>
          <a:p>
            <a:r>
              <a:rPr lang="en-IN" sz="1400" dirty="0" smtClean="0">
                <a:latin typeface="Alegreya"/>
              </a:rPr>
              <a:t>    3.speedy order delivery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36.</a:t>
            </a:r>
          </a:p>
          <a:p>
            <a:r>
              <a:rPr lang="en-IN" sz="1400" dirty="0" smtClean="0">
                <a:latin typeface="Alegreya"/>
              </a:rPr>
              <a:t>    4.speedy order delivery on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36.</a:t>
            </a:r>
          </a:p>
          <a:p>
            <a:r>
              <a:rPr lang="en-IN" sz="1400" dirty="0" smtClean="0">
                <a:latin typeface="Alegreya"/>
              </a:rPr>
              <a:t>    5.speedy order delivery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 are 15.</a:t>
            </a:r>
          </a:p>
          <a:p>
            <a:r>
              <a:rPr lang="en-IN" sz="1400" dirty="0" smtClean="0">
                <a:latin typeface="Alegreya"/>
              </a:rPr>
              <a:t>    6.speedy order delivery on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14.</a:t>
            </a:r>
            <a:endParaRPr lang="en-IN" sz="1400" dirty="0">
              <a:latin typeface="Alegreya"/>
            </a:endParaRPr>
          </a:p>
        </p:txBody>
      </p:sp>
      <p:pic>
        <p:nvPicPr>
          <p:cNvPr id="4" name="Picture 3" descr="C:\Users\Admin\Pictures\Saved Pictures\speedyorderdeliver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815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463" y="1809750"/>
            <a:ext cx="20377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latin typeface="Arvo"/>
              </a:rPr>
              <a:t>Privacy of customers information</a:t>
            </a:r>
            <a:endParaRPr lang="en-IN" sz="1000" dirty="0">
              <a:latin typeface="Arvo"/>
            </a:endParaRPr>
          </a:p>
        </p:txBody>
      </p:sp>
      <p:pic>
        <p:nvPicPr>
          <p:cNvPr id="4" name="Picture 3" descr="C:\Users\Admin\Pictures\Saved Pictures\privacyofcustom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3350"/>
            <a:ext cx="2914650" cy="166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1" y="2190750"/>
            <a:ext cx="86105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71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54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are 25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24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18 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15 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 15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15.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14 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11 </a:t>
            </a:r>
          </a:p>
          <a:p>
            <a:r>
              <a:rPr lang="en-IN" sz="1400" dirty="0" smtClean="0">
                <a:latin typeface="Alegreya"/>
              </a:rPr>
              <a:t>    privacy of customers information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7</a:t>
            </a:r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67DFB9C-1097-4F5C-B81A-8D2D0B0F18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065501-55B9-4618-8770-2661F460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legreya"/>
              </a:rPr>
              <a:t>1.Checking the missing value</a:t>
            </a:r>
            <a:endParaRPr lang="en-US" sz="2800" dirty="0">
              <a:latin typeface="Alegreya"/>
            </a:endParaRPr>
          </a:p>
        </p:txBody>
      </p:sp>
      <p:sp>
        <p:nvSpPr>
          <p:cNvPr id="3" name="Content Placeholder 2">
            <a:extLst>
              <a:ext uri="{42DBAEFF-241F-4248-B22A-9EBCFDF514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42A3C1-E6E1-4904-A572-48F7FAF7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Alegreya"/>
              </a:rPr>
              <a:t>Missing value can be checked by the following python code</a:t>
            </a:r>
          </a:p>
          <a:p>
            <a:r>
              <a:rPr lang="en-US" sz="1400" dirty="0" err="1" smtClean="0">
                <a:latin typeface="Alegreya"/>
              </a:rPr>
              <a:t>missing_value</a:t>
            </a:r>
            <a:r>
              <a:rPr lang="en-US" sz="1400" dirty="0" smtClean="0">
                <a:latin typeface="Alegreya"/>
              </a:rPr>
              <a:t>=[feature for feature</a:t>
            </a:r>
            <a:br>
              <a:rPr lang="en-US" sz="1400" dirty="0" smtClean="0">
                <a:latin typeface="Alegreya"/>
              </a:rPr>
            </a:br>
            <a:r>
              <a:rPr lang="en-US" sz="1400" dirty="0" smtClean="0">
                <a:latin typeface="Alegreya"/>
              </a:rPr>
              <a:t>in </a:t>
            </a:r>
            <a:r>
              <a:rPr lang="en-US" sz="1400" dirty="0" err="1" smtClean="0">
                <a:latin typeface="Alegreya"/>
              </a:rPr>
              <a:t>df.columns</a:t>
            </a:r>
            <a:r>
              <a:rPr lang="en-US" sz="1400" dirty="0" smtClean="0">
                <a:latin typeface="Alegreya"/>
              </a:rPr>
              <a:t> if </a:t>
            </a:r>
            <a:r>
              <a:rPr lang="en-US" sz="1400" dirty="0" err="1" smtClean="0">
                <a:latin typeface="Alegreya"/>
              </a:rPr>
              <a:t>df</a:t>
            </a:r>
            <a:r>
              <a:rPr lang="en-US" sz="1400" dirty="0" smtClean="0">
                <a:latin typeface="Alegreya"/>
              </a:rPr>
              <a:t>[feature].</a:t>
            </a:r>
            <a:r>
              <a:rPr lang="en-US" sz="1400" dirty="0" err="1" smtClean="0">
                <a:latin typeface="Alegreya"/>
              </a:rPr>
              <a:t>isnull</a:t>
            </a:r>
            <a:r>
              <a:rPr lang="en-US" sz="1400" dirty="0" smtClean="0">
                <a:latin typeface="Alegreya"/>
              </a:rPr>
              <a:t>().sum()&gt;1]</a:t>
            </a:r>
          </a:p>
          <a:p>
            <a:r>
              <a:rPr lang="en-US" sz="1400" dirty="0" err="1" smtClean="0">
                <a:latin typeface="Alegreya"/>
              </a:rPr>
              <a:t>missing_value</a:t>
            </a:r>
            <a:endParaRPr lang="en-US" sz="1400" dirty="0" smtClean="0">
              <a:latin typeface="Alegreya"/>
            </a:endParaRPr>
          </a:p>
          <a:p>
            <a:r>
              <a:rPr lang="en-US" sz="1400" dirty="0" smtClean="0">
                <a:latin typeface="Alegreya"/>
              </a:rPr>
              <a:t>Observation:-</a:t>
            </a:r>
            <a:br>
              <a:rPr lang="en-US" sz="1400" dirty="0" smtClean="0">
                <a:latin typeface="Alegreya"/>
              </a:rPr>
            </a:br>
            <a:r>
              <a:rPr lang="en-US" sz="1400" dirty="0" smtClean="0">
                <a:latin typeface="Alegreya"/>
              </a:rPr>
              <a:t>There are no missing values present in the dataset</a:t>
            </a:r>
            <a:endParaRPr lang="en-US" sz="1400" dirty="0">
              <a:latin typeface="Alegreya"/>
            </a:endParaRPr>
          </a:p>
        </p:txBody>
      </p:sp>
    </p:spTree>
    <p:extLst>
      <p:ext uri="{D7DE0008-39A1-4A77-A89A-41D35B0F296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162" y="2325529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Security of customer financial information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701826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observation:-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 is 51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is 33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is 33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is 25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   is 24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is 20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 is 19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 is 15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is 15.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is 14.</a:t>
            </a:r>
          </a:p>
          <a:p>
            <a:r>
              <a:rPr lang="en-IN" sz="1200" dirty="0" smtClean="0">
                <a:latin typeface="Alegreya"/>
              </a:rPr>
              <a:t>    Security of customer financial information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 is 11.</a:t>
            </a:r>
            <a:endParaRPr lang="en-IN" sz="1200" dirty="0">
              <a:latin typeface="Alegreya"/>
            </a:endParaRPr>
          </a:p>
        </p:txBody>
      </p:sp>
      <p:pic>
        <p:nvPicPr>
          <p:cNvPr id="4" name="Picture 3" descr="C:\Users\Admin\Pictures\Saved Pictures\securityofcustomerinformati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458934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314" y="255412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Perceived Trustworthiness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889468"/>
            <a:ext cx="7462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latin typeface="Alegreya"/>
              </a:rPr>
              <a:t>observation:-1. perceived trustworthiness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 are 76</a:t>
            </a:r>
          </a:p>
          <a:p>
            <a:r>
              <a:rPr lang="en-IN" sz="1200" dirty="0" smtClean="0">
                <a:latin typeface="Alegreya"/>
              </a:rPr>
              <a:t>    2.perceived trustworthiness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36</a:t>
            </a:r>
          </a:p>
          <a:p>
            <a:r>
              <a:rPr lang="en-IN" sz="1200" dirty="0" smtClean="0">
                <a:latin typeface="Alegreya"/>
              </a:rPr>
              <a:t>    3.perceived trustworthiness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 are 35</a:t>
            </a:r>
          </a:p>
          <a:p>
            <a:r>
              <a:rPr lang="en-IN" sz="1200" dirty="0" smtClean="0">
                <a:latin typeface="Alegreya"/>
              </a:rPr>
              <a:t>    4.perceived trustworthiness on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are 31</a:t>
            </a:r>
          </a:p>
          <a:p>
            <a:r>
              <a:rPr lang="en-IN" sz="1200" dirty="0" smtClean="0">
                <a:latin typeface="Alegreya"/>
              </a:rPr>
              <a:t>    5.perceived trustworthiness on 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 are 27</a:t>
            </a:r>
          </a:p>
          <a:p>
            <a:r>
              <a:rPr lang="en-IN" sz="1200" dirty="0" smtClean="0">
                <a:latin typeface="Alegreya"/>
              </a:rPr>
              <a:t>    6.perceived trustworthiness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 are 25</a:t>
            </a:r>
          </a:p>
          <a:p>
            <a:r>
              <a:rPr lang="en-IN" sz="1200" dirty="0" smtClean="0">
                <a:latin typeface="Alegreya"/>
              </a:rPr>
              <a:t>    7.perceived trustworthiness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Myntra.com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Snapdeal.com</a:t>
            </a:r>
            <a:r>
              <a:rPr lang="en-IN" sz="1200" dirty="0" smtClean="0">
                <a:latin typeface="Alegreya"/>
              </a:rPr>
              <a:t> are 13</a:t>
            </a:r>
          </a:p>
          <a:p>
            <a:r>
              <a:rPr lang="en-IN" sz="1200" dirty="0" smtClean="0">
                <a:latin typeface="Alegreya"/>
              </a:rPr>
              <a:t>    8.perceived trustworthiness on  </a:t>
            </a:r>
            <a:r>
              <a:rPr lang="en-IN" sz="1200" dirty="0" err="1" smtClean="0">
                <a:latin typeface="Alegreya"/>
              </a:rPr>
              <a:t>Amazon.in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Flipkart.com</a:t>
            </a:r>
            <a:r>
              <a:rPr lang="en-IN" sz="1200" dirty="0" smtClean="0">
                <a:latin typeface="Alegreya"/>
              </a:rPr>
              <a:t>, </a:t>
            </a:r>
            <a:r>
              <a:rPr lang="en-IN" sz="1200" dirty="0" err="1" smtClean="0">
                <a:latin typeface="Alegreya"/>
              </a:rPr>
              <a:t>Paytm.com</a:t>
            </a:r>
            <a:r>
              <a:rPr lang="en-IN" sz="1200" dirty="0" smtClean="0">
                <a:latin typeface="Alegreya"/>
              </a:rPr>
              <a:t>    are 11</a:t>
            </a:r>
            <a:endParaRPr lang="en-IN" sz="1200" dirty="0">
              <a:latin typeface="Alegreya"/>
            </a:endParaRPr>
          </a:p>
        </p:txBody>
      </p:sp>
      <p:pic>
        <p:nvPicPr>
          <p:cNvPr id="12291" name="Picture 3" descr="percieved truthfull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209550"/>
            <a:ext cx="4200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9" y="2495550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Presence of online assistance through multi-channel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599" y="2952750"/>
            <a:ext cx="7239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latin typeface="Arvo"/>
              </a:rPr>
              <a:t>observation:-Presence of online assistance through multi-channel on 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Flipkart.com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Myntra.com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Snapdeal</a:t>
            </a:r>
            <a:r>
              <a:rPr lang="en-IN" sz="1200" dirty="0" smtClean="0">
                <a:latin typeface="Arvo"/>
              </a:rPr>
              <a:t>  are  61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  is 60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Flipkart.com</a:t>
            </a:r>
            <a:r>
              <a:rPr lang="en-IN" sz="1200" dirty="0" smtClean="0">
                <a:latin typeface="Arvo"/>
              </a:rPr>
              <a:t>   is 39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Snapdeal.com</a:t>
            </a:r>
            <a:r>
              <a:rPr lang="en-IN" sz="1200" dirty="0" smtClean="0">
                <a:latin typeface="Arvo"/>
              </a:rPr>
              <a:t>   is 26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Myntra.com</a:t>
            </a:r>
            <a:r>
              <a:rPr lang="en-IN" sz="1200" dirty="0" smtClean="0">
                <a:latin typeface="Arvo"/>
              </a:rPr>
              <a:t>  is 20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Flipkart.com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Myntra.com</a:t>
            </a:r>
            <a:r>
              <a:rPr lang="en-IN" sz="1200" dirty="0" smtClean="0">
                <a:latin typeface="Arvo"/>
              </a:rPr>
              <a:t>  is 15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,  </a:t>
            </a:r>
            <a:r>
              <a:rPr lang="en-IN" sz="1200" dirty="0" err="1" smtClean="0">
                <a:latin typeface="Arvo"/>
              </a:rPr>
              <a:t>Myntra.com</a:t>
            </a:r>
            <a:r>
              <a:rPr lang="en-IN" sz="1200" dirty="0" smtClean="0">
                <a:latin typeface="Arvo"/>
              </a:rPr>
              <a:t>   is 15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Amazon.in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Flipkart.com</a:t>
            </a:r>
            <a:r>
              <a:rPr lang="en-IN" sz="1200" dirty="0" smtClean="0">
                <a:latin typeface="Arvo"/>
              </a:rPr>
              <a:t>, </a:t>
            </a:r>
            <a:r>
              <a:rPr lang="en-IN" sz="1200" dirty="0" err="1" smtClean="0">
                <a:latin typeface="Arvo"/>
              </a:rPr>
              <a:t>Paytm.com</a:t>
            </a:r>
            <a:r>
              <a:rPr lang="en-IN" sz="1200" dirty="0" smtClean="0">
                <a:latin typeface="Arvo"/>
              </a:rPr>
              <a:t>   is 13</a:t>
            </a:r>
          </a:p>
          <a:p>
            <a:r>
              <a:rPr lang="en-IN" sz="1200" dirty="0" smtClean="0">
                <a:latin typeface="Arvo"/>
              </a:rPr>
              <a:t>presence of online assistance through multi-channel on </a:t>
            </a:r>
            <a:r>
              <a:rPr lang="en-IN" sz="1200" dirty="0" err="1" smtClean="0">
                <a:latin typeface="Arvo"/>
              </a:rPr>
              <a:t>Flipkart.com</a:t>
            </a:r>
            <a:r>
              <a:rPr lang="en-IN" sz="1200" dirty="0" smtClean="0">
                <a:latin typeface="Arvo"/>
              </a:rPr>
              <a:t>   is 8</a:t>
            </a:r>
            <a:endParaRPr lang="en-IN" sz="1200" dirty="0">
              <a:latin typeface="Arvo"/>
            </a:endParaRPr>
          </a:p>
        </p:txBody>
      </p:sp>
      <p:pic>
        <p:nvPicPr>
          <p:cNvPr id="13314" name="Picture 2" descr="presenceofonlineassi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685800"/>
            <a:ext cx="2905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5467" y="2477929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Longer time to get logged in (promotion, sales period)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952750"/>
            <a:ext cx="6519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observation:-1.Longer time to get logged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57</a:t>
            </a:r>
          </a:p>
          <a:p>
            <a:r>
              <a:rPr lang="en-IN" sz="1400" dirty="0" smtClean="0">
                <a:latin typeface="Alegreya"/>
              </a:rPr>
              <a:t> 2.Longer time to get logged in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38</a:t>
            </a:r>
          </a:p>
          <a:p>
            <a:r>
              <a:rPr lang="en-IN" sz="1400" dirty="0" smtClean="0">
                <a:latin typeface="Alegreya"/>
              </a:rPr>
              <a:t>3.Longer time to get logged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38</a:t>
            </a:r>
          </a:p>
          <a:p>
            <a:r>
              <a:rPr lang="en-IN" sz="1400" dirty="0" smtClean="0">
                <a:latin typeface="Alegreya"/>
              </a:rPr>
              <a:t> 4. Longer time to get logged in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are 35</a:t>
            </a:r>
          </a:p>
          <a:p>
            <a:r>
              <a:rPr lang="en-IN" sz="1400" dirty="0" smtClean="0">
                <a:latin typeface="Alegreya"/>
              </a:rPr>
              <a:t> 5.Longer time to get logged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29</a:t>
            </a:r>
          </a:p>
          <a:p>
            <a:r>
              <a:rPr lang="en-IN" sz="1400" dirty="0" smtClean="0">
                <a:latin typeface="Alegreya"/>
              </a:rPr>
              <a:t> 6.Longer time to get logged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15</a:t>
            </a:r>
          </a:p>
          <a:p>
            <a:r>
              <a:rPr lang="en-IN" sz="1400" dirty="0" smtClean="0">
                <a:latin typeface="Alegreya"/>
              </a:rPr>
              <a:t> 7.Longer time to get logged in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13</a:t>
            </a:r>
          </a:p>
          <a:p>
            <a:r>
              <a:rPr lang="en-IN" sz="1400" dirty="0" smtClean="0">
                <a:latin typeface="Alegreya"/>
              </a:rPr>
              <a:t> 8.Longer time to get logged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11</a:t>
            </a:r>
          </a:p>
          <a:p>
            <a:r>
              <a:rPr lang="en-IN" sz="1400" dirty="0" smtClean="0">
                <a:latin typeface="Alegreya"/>
              </a:rPr>
              <a:t> 9.Longer time to get logged in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8</a:t>
            </a:r>
            <a:endParaRPr lang="en-IN" sz="1400" dirty="0">
              <a:latin typeface="Alegreya"/>
            </a:endParaRPr>
          </a:p>
        </p:txBody>
      </p:sp>
      <p:pic>
        <p:nvPicPr>
          <p:cNvPr id="14338" name="Picture 2" descr="longertimetogetlogg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742950"/>
            <a:ext cx="2628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167" y="2401729"/>
            <a:ext cx="4224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Longer time in displaying graphics and photos (promotion, sales period)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81515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    1.Longer time in displaying graphics and photos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60</a:t>
            </a:r>
          </a:p>
          <a:p>
            <a:r>
              <a:rPr lang="en-IN" sz="1400" dirty="0" smtClean="0">
                <a:latin typeface="Alegreya"/>
              </a:rPr>
              <a:t>    2.Longer time in displaying graphics and photos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 are 39</a:t>
            </a:r>
          </a:p>
          <a:p>
            <a:r>
              <a:rPr lang="en-IN" sz="1400" dirty="0" smtClean="0">
                <a:latin typeface="Alegreya"/>
              </a:rPr>
              <a:t>    3.Longer time in displaying graphics and photos on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are 35</a:t>
            </a:r>
          </a:p>
          <a:p>
            <a:r>
              <a:rPr lang="en-IN" sz="1400" dirty="0" smtClean="0">
                <a:latin typeface="Alegreya"/>
              </a:rPr>
              <a:t>    4.Longer time in displaying graphics and photos on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34</a:t>
            </a:r>
          </a:p>
          <a:p>
            <a:r>
              <a:rPr lang="en-IN" sz="1400" dirty="0" smtClean="0">
                <a:latin typeface="Alegreya"/>
              </a:rPr>
              <a:t>    5.Longer time in displaying graphics and photos on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25</a:t>
            </a:r>
          </a:p>
          <a:p>
            <a:r>
              <a:rPr lang="en-IN" sz="1400" dirty="0" smtClean="0">
                <a:latin typeface="Alegreya"/>
              </a:rPr>
              <a:t>    6.Longer time in displaying graphics and photos on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19</a:t>
            </a:r>
          </a:p>
          <a:p>
            <a:r>
              <a:rPr lang="en-IN" sz="1400" dirty="0" smtClean="0">
                <a:latin typeface="Alegreya"/>
              </a:rPr>
              <a:t>    7.Longer time in displaying graphics and photos on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15</a:t>
            </a:r>
          </a:p>
          <a:p>
            <a:r>
              <a:rPr lang="en-IN" sz="1400" dirty="0" smtClean="0">
                <a:latin typeface="Alegreya"/>
              </a:rPr>
              <a:t>    8.Longer time in displaying graphics and photos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14</a:t>
            </a:r>
          </a:p>
          <a:p>
            <a:r>
              <a:rPr lang="en-IN" sz="1400" dirty="0" smtClean="0">
                <a:latin typeface="Alegreya"/>
              </a:rPr>
              <a:t>    9.Longer time in displaying graphics and photos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13</a:t>
            </a:r>
            <a:endParaRPr lang="en-IN" sz="1400" dirty="0">
              <a:latin typeface="Alegreya"/>
            </a:endParaRPr>
          </a:p>
        </p:txBody>
      </p:sp>
      <p:pic>
        <p:nvPicPr>
          <p:cNvPr id="15362" name="Picture 2" descr="longertimeindisplay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75" y="457200"/>
            <a:ext cx="2524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275" y="2249329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Late declaration of price (promotion, sales period)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72843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observation:-Late declaration of price (promotion, sales period) on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are 75 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41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52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41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38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38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13.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7.</a:t>
            </a:r>
          </a:p>
          <a:p>
            <a:r>
              <a:rPr lang="en-IN" sz="1400" dirty="0" smtClean="0">
                <a:latin typeface="Alegreya"/>
              </a:rPr>
              <a:t>    Late declaration of price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5.</a:t>
            </a:r>
            <a:endParaRPr lang="en-IN" sz="1400" dirty="0">
              <a:latin typeface="Alegreya"/>
            </a:endParaRPr>
          </a:p>
        </p:txBody>
      </p:sp>
      <p:pic>
        <p:nvPicPr>
          <p:cNvPr id="16386" name="Picture 2" descr="latedecla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209550"/>
            <a:ext cx="2790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13" y="2190750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Longer page loading time (promotion, sales period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2495550"/>
            <a:ext cx="78614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observation:-Longer page loading time (promotion, sales period) on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are 61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are 59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32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23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are 18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16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15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14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13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11</a:t>
            </a:r>
          </a:p>
          <a:p>
            <a:r>
              <a:rPr lang="en-IN" sz="1400" dirty="0" smtClean="0">
                <a:latin typeface="Alegreya"/>
              </a:rPr>
              <a:t>Longer page loading time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are 7</a:t>
            </a:r>
            <a:endParaRPr lang="en-IN" sz="1400" dirty="0">
              <a:latin typeface="Alegreya"/>
            </a:endParaRPr>
          </a:p>
        </p:txBody>
      </p:sp>
      <p:pic>
        <p:nvPicPr>
          <p:cNvPr id="17410" name="Picture 2" descr="longer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1950"/>
            <a:ext cx="2647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43" y="2096929"/>
            <a:ext cx="4076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Limited mode of payment on most products (promotion, sales period)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343150"/>
            <a:ext cx="8381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observation:-Limited mode of payment on most products (promotion, sales period) on 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are  87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 are  62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31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29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are 25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15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13</a:t>
            </a:r>
          </a:p>
          <a:p>
            <a:r>
              <a:rPr lang="en-IN" sz="1400" dirty="0" smtClean="0">
                <a:latin typeface="Alegreya"/>
              </a:rPr>
              <a:t>    Limited mode of payment on most products (promotion, sales period) on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7</a:t>
            </a:r>
            <a:endParaRPr lang="en-IN" sz="1400" dirty="0">
              <a:latin typeface="Alegreya"/>
            </a:endParaRPr>
          </a:p>
        </p:txBody>
      </p:sp>
      <p:pic>
        <p:nvPicPr>
          <p:cNvPr id="18434" name="Picture 2" descr="limitedmodeofpay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85750"/>
            <a:ext cx="2562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170" y="2706529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>
                <a:latin typeface="Arvo"/>
              </a:rPr>
              <a:t>Longer delivery period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3396555"/>
            <a:ext cx="61318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rvo"/>
              </a:rPr>
              <a:t>observation:-1.Longer delivery period on </a:t>
            </a:r>
            <a:r>
              <a:rPr lang="en-IN" sz="1400" dirty="0" err="1" smtClean="0">
                <a:latin typeface="Arvo"/>
              </a:rPr>
              <a:t>paytm.com</a:t>
            </a:r>
            <a:r>
              <a:rPr lang="en-IN" sz="1400" dirty="0" smtClean="0">
                <a:latin typeface="Arvo"/>
              </a:rPr>
              <a:t> are 72</a:t>
            </a:r>
          </a:p>
          <a:p>
            <a:r>
              <a:rPr lang="en-IN" sz="1400" dirty="0" smtClean="0">
                <a:latin typeface="Arvo"/>
              </a:rPr>
              <a:t>                    2. longer delivery period on </a:t>
            </a:r>
            <a:r>
              <a:rPr lang="en-IN" sz="1400" dirty="0" err="1" smtClean="0">
                <a:latin typeface="Arvo"/>
              </a:rPr>
              <a:t>snapdeal.com</a:t>
            </a:r>
            <a:r>
              <a:rPr lang="en-IN" sz="1400" dirty="0" smtClean="0">
                <a:latin typeface="Arvo"/>
              </a:rPr>
              <a:t> are 64</a:t>
            </a:r>
          </a:p>
          <a:p>
            <a:r>
              <a:rPr lang="en-IN" sz="1400" dirty="0" smtClean="0">
                <a:latin typeface="Arvo"/>
              </a:rPr>
              <a:t>                    3.longer delivery period on </a:t>
            </a:r>
            <a:r>
              <a:rPr lang="en-IN" sz="1400" dirty="0" err="1" smtClean="0">
                <a:latin typeface="Arvo"/>
              </a:rPr>
              <a:t>Flipkart.com</a:t>
            </a:r>
            <a:r>
              <a:rPr lang="en-IN" sz="1400" dirty="0" smtClean="0">
                <a:latin typeface="Arvo"/>
              </a:rPr>
              <a:t>  are 44</a:t>
            </a:r>
          </a:p>
          <a:p>
            <a:r>
              <a:rPr lang="en-IN" sz="1400" dirty="0" smtClean="0">
                <a:latin typeface="Arvo"/>
              </a:rPr>
              <a:t>                    4.longer delivery period on </a:t>
            </a:r>
            <a:r>
              <a:rPr lang="en-IN" sz="1400" dirty="0" err="1" smtClean="0">
                <a:latin typeface="Arvo"/>
              </a:rPr>
              <a:t>Amazon.in</a:t>
            </a:r>
            <a:r>
              <a:rPr lang="en-IN" sz="1400" dirty="0" smtClean="0">
                <a:latin typeface="Arvo"/>
              </a:rPr>
              <a:t>   are 37</a:t>
            </a:r>
          </a:p>
          <a:p>
            <a:r>
              <a:rPr lang="en-IN" sz="1400" dirty="0" smtClean="0">
                <a:latin typeface="Arvo"/>
              </a:rPr>
              <a:t>                    5.longer delivery period on </a:t>
            </a:r>
            <a:r>
              <a:rPr lang="en-IN" sz="1400" dirty="0" err="1" smtClean="0">
                <a:latin typeface="Arvo"/>
              </a:rPr>
              <a:t>Paytm.com</a:t>
            </a:r>
            <a:r>
              <a:rPr lang="en-IN" sz="1400" dirty="0" smtClean="0">
                <a:latin typeface="Arvo"/>
              </a:rPr>
              <a:t>, </a:t>
            </a:r>
            <a:r>
              <a:rPr lang="en-IN" sz="1400" dirty="0" err="1" smtClean="0">
                <a:latin typeface="Arvo"/>
              </a:rPr>
              <a:t>Snapdeal.com</a:t>
            </a:r>
            <a:r>
              <a:rPr lang="en-IN" sz="1400" dirty="0" smtClean="0">
                <a:latin typeface="Arvo"/>
              </a:rPr>
              <a:t>  are  26</a:t>
            </a:r>
          </a:p>
          <a:p>
            <a:r>
              <a:rPr lang="en-IN" sz="1400" dirty="0" smtClean="0">
                <a:latin typeface="Arvo"/>
              </a:rPr>
              <a:t>                    6.longer delivery period on </a:t>
            </a:r>
            <a:r>
              <a:rPr lang="en-IN" sz="1400" dirty="0" err="1" smtClean="0">
                <a:latin typeface="Arvo"/>
              </a:rPr>
              <a:t>myntra.com</a:t>
            </a:r>
            <a:r>
              <a:rPr lang="en-IN" sz="1400" dirty="0" smtClean="0">
                <a:latin typeface="Arvo"/>
              </a:rPr>
              <a:t>  are  26</a:t>
            </a:r>
            <a:endParaRPr lang="en-IN" sz="1400" dirty="0">
              <a:latin typeface="Arvo"/>
            </a:endParaRPr>
          </a:p>
        </p:txBody>
      </p:sp>
      <p:pic>
        <p:nvPicPr>
          <p:cNvPr id="19458" name="Picture 2" descr="longerdeliveryperi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61975"/>
            <a:ext cx="296721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567" y="2419350"/>
            <a:ext cx="2302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Change in website/Application design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952750"/>
            <a:ext cx="62456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</a:t>
            </a:r>
          </a:p>
          <a:p>
            <a:r>
              <a:rPr lang="en-IN" sz="1400" dirty="0" smtClean="0">
                <a:latin typeface="Alegreya"/>
              </a:rPr>
              <a:t>    1.Change in website/Application design in </a:t>
            </a:r>
            <a:r>
              <a:rPr lang="en-IN" sz="1400" dirty="0" err="1" smtClean="0">
                <a:latin typeface="Alegreya"/>
              </a:rPr>
              <a:t>Amazon.com</a:t>
            </a:r>
            <a:r>
              <a:rPr lang="en-IN" sz="1400" dirty="0" smtClean="0">
                <a:latin typeface="Alegreya"/>
              </a:rPr>
              <a:t> is 96</a:t>
            </a:r>
          </a:p>
          <a:p>
            <a:r>
              <a:rPr lang="en-IN" sz="1400" dirty="0" smtClean="0">
                <a:latin typeface="Alegreya"/>
              </a:rPr>
              <a:t>    2.Change in website/Application design in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is 63</a:t>
            </a:r>
          </a:p>
          <a:p>
            <a:r>
              <a:rPr lang="en-IN" sz="1400" dirty="0" smtClean="0">
                <a:latin typeface="Alegreya"/>
              </a:rPr>
              <a:t>    3.Change in website/Application design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 is 45</a:t>
            </a:r>
          </a:p>
          <a:p>
            <a:r>
              <a:rPr lang="en-IN" sz="1400" dirty="0" smtClean="0">
                <a:latin typeface="Alegreya"/>
              </a:rPr>
              <a:t>    4.Change in website/Application design in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 is 45</a:t>
            </a:r>
          </a:p>
          <a:p>
            <a:r>
              <a:rPr lang="en-IN" sz="1400" dirty="0" smtClean="0">
                <a:latin typeface="Alegreya"/>
              </a:rPr>
              <a:t>    5.Change in website/Application design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is 20.</a:t>
            </a:r>
          </a:p>
          <a:p>
            <a:r>
              <a:rPr lang="en-IN" sz="1400" dirty="0" smtClean="0">
                <a:latin typeface="Alegreya"/>
              </a:rPr>
              <a:t>    6.Change in website/Application design in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is 8.</a:t>
            </a:r>
          </a:p>
          <a:p>
            <a:r>
              <a:rPr lang="en-IN" sz="1400" dirty="0" smtClean="0">
                <a:latin typeface="Alegreya"/>
              </a:rPr>
              <a:t>    7.Change in website/Application design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is 7.</a:t>
            </a:r>
            <a:endParaRPr lang="en-IN" sz="1400" dirty="0">
              <a:latin typeface="Alegreya"/>
            </a:endParaRPr>
          </a:p>
        </p:txBody>
      </p:sp>
      <p:pic>
        <p:nvPicPr>
          <p:cNvPr id="20482" name="Picture 2" descr="changeinwebs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425" y="552450"/>
            <a:ext cx="25431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B2106CB-1E21-480C-A226-EEAD488881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0DA02C-979D-4A6E-AF6A-F1A2E1E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6" y="425243"/>
            <a:ext cx="7962824" cy="857250"/>
          </a:xfrm>
        </p:spPr>
        <p:txBody>
          <a:bodyPr rtlCol="0"/>
          <a:lstStyle/>
          <a:p>
            <a:r>
              <a:rPr lang="en-US" sz="2800" b="1" dirty="0">
                <a:latin typeface="Alegreya"/>
              </a:rPr>
              <a:t/>
            </a:r>
            <a:br>
              <a:rPr lang="en-US" sz="2800" b="1" dirty="0">
                <a:latin typeface="Alegreya"/>
              </a:rPr>
            </a:br>
            <a:r>
              <a:rPr lang="en-US" sz="2800" b="1" dirty="0">
                <a:latin typeface="Alegreya"/>
              </a:rPr>
              <a:t>      2.  Checking the numerical columns</a:t>
            </a:r>
          </a:p>
        </p:txBody>
      </p:sp>
      <p:sp>
        <p:nvSpPr>
          <p:cNvPr id="3" name="Content Placeholder 2">
            <a:extLst>
              <a:ext uri="{E48EFC79-F9E4-4F9C-B9C9-0610A940E7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2D44A1-827A-43E3-81A9-4D4EEFB9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Numerical values can be checked using the following python code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numerical_feature=[feature for feature in df.columns if df[feature].dtypes!="O"]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df[numerical_feature]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Observation:-There are 1 numerical values present in the dataset</a:t>
            </a:r>
          </a:p>
        </p:txBody>
      </p:sp>
    </p:spTree>
    <p:extLst>
      <p:ext uri="{C51F8BE6-E7AE-43CA-9DAC-20B4DA50249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477929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Frequent disruption when moving from one page to another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3105150"/>
            <a:ext cx="8347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 Frequent disruption when moving from one page to another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53</a:t>
            </a:r>
          </a:p>
          <a:p>
            <a:r>
              <a:rPr lang="en-IN" sz="1400" dirty="0" smtClean="0">
                <a:latin typeface="Alegreya"/>
              </a:rPr>
              <a:t>    2. Frequent disruption when moving from one page to another in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are 52</a:t>
            </a:r>
          </a:p>
          <a:p>
            <a:r>
              <a:rPr lang="en-IN" sz="1400" dirty="0" smtClean="0">
                <a:latin typeface="Alegreya"/>
              </a:rPr>
              <a:t>    3. Frequent disruption when moving from one page to another in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49</a:t>
            </a:r>
          </a:p>
          <a:p>
            <a:r>
              <a:rPr lang="en-IN" sz="1400" dirty="0" smtClean="0">
                <a:latin typeface="Alegreya"/>
              </a:rPr>
              <a:t>    4. Frequent disruption when moving from one page to another in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39</a:t>
            </a:r>
          </a:p>
          <a:p>
            <a:r>
              <a:rPr lang="en-IN" sz="1400" dirty="0" smtClean="0">
                <a:latin typeface="Alegreya"/>
              </a:rPr>
              <a:t>    5.Frequent disruption when moving from one page to another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26</a:t>
            </a:r>
          </a:p>
          <a:p>
            <a:r>
              <a:rPr lang="en-IN" sz="1400" dirty="0" smtClean="0">
                <a:latin typeface="Alegreya"/>
              </a:rPr>
              <a:t>    6. Frequent disruption when moving from one page to another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25</a:t>
            </a:r>
          </a:p>
          <a:p>
            <a:r>
              <a:rPr lang="en-IN" sz="1400" dirty="0" smtClean="0">
                <a:latin typeface="Alegreya"/>
              </a:rPr>
              <a:t>    7.Frequent disruption when moving from one page to another in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14</a:t>
            </a:r>
          </a:p>
          <a:p>
            <a:r>
              <a:rPr lang="en-IN" sz="1400" dirty="0" smtClean="0">
                <a:latin typeface="Alegreya"/>
              </a:rPr>
              <a:t>    8.Frequent disruption when moving from one page to another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are 11</a:t>
            </a:r>
            <a:endParaRPr lang="en-IN" sz="1400" dirty="0">
              <a:latin typeface="Alegreya"/>
            </a:endParaRPr>
          </a:p>
        </p:txBody>
      </p:sp>
      <p:pic>
        <p:nvPicPr>
          <p:cNvPr id="21506" name="Picture 2" descr="frequentdisrup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7821" y="428625"/>
            <a:ext cx="2626179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4361" y="2038350"/>
            <a:ext cx="19848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Website is as efficient as before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471737"/>
            <a:ext cx="74767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observation:-1.Website is as efficient as before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 for 94 peoples</a:t>
            </a:r>
          </a:p>
          <a:p>
            <a:r>
              <a:rPr lang="en-IN" sz="1400" dirty="0" smtClean="0">
                <a:latin typeface="Alegreya"/>
              </a:rPr>
              <a:t>    2.Website is as efficient as before in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for 47 peoples</a:t>
            </a:r>
          </a:p>
          <a:p>
            <a:r>
              <a:rPr lang="en-IN" sz="1400" dirty="0" smtClean="0">
                <a:latin typeface="Alegreya"/>
              </a:rPr>
              <a:t>    3.Website is as efficient as before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for 45 peoples</a:t>
            </a:r>
          </a:p>
          <a:p>
            <a:r>
              <a:rPr lang="en-IN" sz="1400" dirty="0" smtClean="0">
                <a:latin typeface="Alegreya"/>
              </a:rPr>
              <a:t>    4.Website is as efficient as before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for 25 peoples</a:t>
            </a:r>
          </a:p>
          <a:p>
            <a:r>
              <a:rPr lang="en-IN" sz="1400" dirty="0" smtClean="0">
                <a:latin typeface="Alegreya"/>
              </a:rPr>
              <a:t>    5.Website is as efficient as before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for 18 peoples</a:t>
            </a:r>
          </a:p>
          <a:p>
            <a:r>
              <a:rPr lang="en-IN" sz="1400" dirty="0" smtClean="0">
                <a:latin typeface="Alegreya"/>
              </a:rPr>
              <a:t>    6.Website is as efficient as before in 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for 15 peoples</a:t>
            </a:r>
          </a:p>
          <a:p>
            <a:r>
              <a:rPr lang="en-IN" sz="1400" dirty="0" smtClean="0">
                <a:latin typeface="Alegreya"/>
              </a:rPr>
              <a:t>    7.Website is as efficient as before in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  for 18 peoples</a:t>
            </a:r>
          </a:p>
          <a:p>
            <a:r>
              <a:rPr lang="en-IN" sz="1400" dirty="0" smtClean="0">
                <a:latin typeface="Alegreya"/>
              </a:rPr>
              <a:t>    8.Website is as efficient as before in 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  for 15 peoples</a:t>
            </a:r>
          </a:p>
          <a:p>
            <a:r>
              <a:rPr lang="en-IN" sz="1400" dirty="0" smtClean="0">
                <a:latin typeface="Alegreya"/>
              </a:rPr>
              <a:t>    9.Website is as efficient as before in  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  for 15 peoples</a:t>
            </a:r>
          </a:p>
          <a:p>
            <a:r>
              <a:rPr lang="en-IN" sz="1400" dirty="0" smtClean="0">
                <a:latin typeface="Alegreya"/>
              </a:rPr>
              <a:t>    10. Website is as efficient as before in   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for 14 peoples</a:t>
            </a:r>
          </a:p>
          <a:p>
            <a:r>
              <a:rPr lang="en-IN" sz="1400" dirty="0" smtClean="0">
                <a:latin typeface="Alegreya"/>
              </a:rPr>
              <a:t>    11.Website is as efficient as before in 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   for 11 peoples</a:t>
            </a:r>
            <a:endParaRPr lang="en-IN" sz="1400" dirty="0">
              <a:latin typeface="Alegreya"/>
            </a:endParaRPr>
          </a:p>
        </p:txBody>
      </p:sp>
      <p:pic>
        <p:nvPicPr>
          <p:cNvPr id="22530" name="Picture 2" descr="websiteiseffic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09550"/>
            <a:ext cx="2762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793" y="203835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 smtClean="0">
                <a:latin typeface="Arvo"/>
              </a:rPr>
              <a:t>Which of the Indian online retailer would you recommend to a friend</a:t>
            </a:r>
            <a:endParaRPr lang="en-IN" sz="1000" dirty="0">
              <a:latin typeface="Arv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2408694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Alegreya"/>
              </a:rPr>
              <a:t>observation:-1.the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 are 79</a:t>
            </a:r>
          </a:p>
          <a:p>
            <a:r>
              <a:rPr lang="en-IN" sz="1400" dirty="0" smtClean="0">
                <a:latin typeface="Alegreya"/>
              </a:rPr>
              <a:t>2. 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39</a:t>
            </a:r>
          </a:p>
          <a:p>
            <a:r>
              <a:rPr lang="en-IN" sz="1400" dirty="0" smtClean="0">
                <a:latin typeface="Alegreya"/>
              </a:rPr>
              <a:t>3.the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are 62</a:t>
            </a:r>
          </a:p>
          <a:p>
            <a:r>
              <a:rPr lang="en-IN" sz="1400" dirty="0" smtClean="0">
                <a:latin typeface="Alegreya"/>
              </a:rPr>
              <a:t>4.the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   are 39</a:t>
            </a:r>
          </a:p>
          <a:p>
            <a:r>
              <a:rPr lang="en-IN" sz="1400" dirty="0" smtClean="0">
                <a:latin typeface="Alegreya"/>
              </a:rPr>
              <a:t>5.the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 are 30</a:t>
            </a:r>
          </a:p>
          <a:p>
            <a:r>
              <a:rPr lang="en-IN" sz="1400" dirty="0" smtClean="0">
                <a:latin typeface="Alegreya"/>
              </a:rPr>
              <a:t>6.the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 are 20</a:t>
            </a:r>
          </a:p>
          <a:p>
            <a:r>
              <a:rPr lang="en-IN" sz="1400" dirty="0" smtClean="0">
                <a:latin typeface="Alegreya"/>
              </a:rPr>
              <a:t>7.the Indian online retailer would you recommend to a friend by people in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     are 15</a:t>
            </a:r>
          </a:p>
          <a:p>
            <a:r>
              <a:rPr lang="en-IN" sz="1400" dirty="0" smtClean="0">
                <a:latin typeface="Alegreya"/>
              </a:rPr>
              <a:t>8.the Indian online retailer would you recommend to a friend by people in  </a:t>
            </a:r>
            <a:r>
              <a:rPr lang="en-IN" sz="1400" dirty="0" err="1" smtClean="0">
                <a:latin typeface="Alegreya"/>
              </a:rPr>
              <a:t>Amazon.in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   are 13</a:t>
            </a:r>
          </a:p>
          <a:p>
            <a:r>
              <a:rPr lang="en-IN" sz="1400" dirty="0" smtClean="0">
                <a:latin typeface="Alegreya"/>
              </a:rPr>
              <a:t>9.the Indian online retailer would you recommend to a friend by people in  </a:t>
            </a:r>
            <a:r>
              <a:rPr lang="en-IN" sz="1400" dirty="0" err="1" smtClean="0">
                <a:latin typeface="Alegreya"/>
              </a:rPr>
              <a:t>Flipkart.com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Paytm.com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Myntra.com</a:t>
            </a:r>
            <a:r>
              <a:rPr lang="en-IN" sz="1400" dirty="0" smtClean="0">
                <a:latin typeface="Alegreya"/>
              </a:rPr>
              <a:t>, </a:t>
            </a:r>
            <a:r>
              <a:rPr lang="en-IN" sz="1400" dirty="0" err="1" smtClean="0">
                <a:latin typeface="Alegreya"/>
              </a:rPr>
              <a:t>snapdeal.com</a:t>
            </a:r>
            <a:r>
              <a:rPr lang="en-IN" sz="1400" dirty="0" smtClean="0">
                <a:latin typeface="Alegreya"/>
              </a:rPr>
              <a:t> are 11</a:t>
            </a:r>
            <a:endParaRPr lang="en-IN" sz="1400" dirty="0">
              <a:latin typeface="Alegreya"/>
            </a:endParaRPr>
          </a:p>
        </p:txBody>
      </p:sp>
      <p:pic>
        <p:nvPicPr>
          <p:cNvPr id="23554" name="Picture 2" descr="whichofind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1950"/>
            <a:ext cx="278538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09BFFA7-A675-43AE-AC3B-3775A63262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D86B37-C4AB-4B80-89F3-D73F970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3.Checking the categorical variable</a:t>
            </a:r>
          </a:p>
        </p:txBody>
      </p:sp>
      <p:sp>
        <p:nvSpPr>
          <p:cNvPr id="3" name="Content Placeholder 2">
            <a:extLst>
              <a:ext uri="{F7A1385E-BAAA-4E1B-8B62-D267BED61D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32A80C-3A78-48F3-BA8A-C5AD4BEC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Categorical variable can be checked using the following python code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discrete_feature=[feature for feature in df.columns if feature not in numerical_feature]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df[discrete_feature]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Observation:-</a:t>
            </a:r>
            <a:r>
              <a:rPr lang="en-US" sz="1400" b="0" dirty="0">
                <a:latin typeface="Alegreya"/>
              </a:rPr>
              <a:t/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There are 70 categorical values present in dataset</a:t>
            </a:r>
          </a:p>
        </p:txBody>
      </p:sp>
    </p:spTree>
    <p:extLst>
      <p:ext uri="{8972D5CE-DB20-4FD4-BCA3-C4F06BD3A7B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F6BA425-B0B2-4F33-8B22-FB99E70166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38E4EA-C0D1-435C-A366-5261D74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345"/>
            <a:ext cx="7620000" cy="857250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Data visualization</a:t>
            </a:r>
          </a:p>
        </p:txBody>
      </p:sp>
      <p:pic>
        <p:nvPicPr>
          <p:cNvPr id="3" name="Content Placeholder 2">
            <a:extLst>
              <a:ext uri="{7A6FA803-AC16-41F3-8C54-83A588106E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6D92C1-A975-4AC3-B305-02391064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2750" r="-42750"/>
          <a:stretch>
            <a:fillRect/>
          </a:stretch>
        </p:blipFill>
        <p:spPr>
          <a:xfrm>
            <a:off x="99669" y="1206750"/>
            <a:ext cx="3873227" cy="1549288"/>
          </a:xfrm>
          <a:noFill/>
        </p:spPr>
      </p:pic>
      <p:pic>
        <p:nvPicPr>
          <p:cNvPr id="4" name="Picture 3">
            <a:extLst>
              <a:ext uri="{1B70EC27-C77F-4543-9C2B-65F6114A3D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5FFCD9-8C60-455E-9A90-5C274980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71" y="1281113"/>
            <a:ext cx="2167375" cy="159543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5DE961DA-2A2D-4B68-A162-F2D72CF276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B8A57F-0908-4FAE-8D8F-CD512D07558D}"/>
              </a:ext>
            </a:extLst>
          </p:cNvPr>
          <p:cNvSpPr txBox="1"/>
          <p:nvPr/>
        </p:nvSpPr>
        <p:spPr>
          <a:xfrm>
            <a:off x="1110034" y="2857500"/>
            <a:ext cx="2304059" cy="28084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Gender of the respondent</a:t>
            </a:r>
          </a:p>
        </p:txBody>
      </p:sp>
      <p:sp>
        <p:nvSpPr>
          <p:cNvPr id="6" name="TextBox 5">
            <a:extLst>
              <a:ext uri="{A8DEB670-B8EC-456E-A286-D80B08AFF7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5AE456-0531-4A83-86C4-18AE5967F0B1}"/>
              </a:ext>
            </a:extLst>
          </p:cNvPr>
          <p:cNvSpPr txBox="1"/>
          <p:nvPr/>
        </p:nvSpPr>
        <p:spPr>
          <a:xfrm>
            <a:off x="5301037" y="2876550"/>
            <a:ext cx="1905000" cy="28084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    How old are you?</a:t>
            </a:r>
          </a:p>
        </p:txBody>
      </p:sp>
      <p:sp>
        <p:nvSpPr>
          <p:cNvPr id="7" name="TextBox 6">
            <a:extLst>
              <a:ext uri="{0563BE2B-63B5-4BF9-BA25-4F52A0DD99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D77382-3479-4E96-ADCD-E201B5A3A866}"/>
              </a:ext>
            </a:extLst>
          </p:cNvPr>
          <p:cNvSpPr txBox="1"/>
          <p:nvPr/>
        </p:nvSpPr>
        <p:spPr>
          <a:xfrm>
            <a:off x="182441" y="3676650"/>
            <a:ext cx="3475159" cy="527067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There are 181 female and 88 male </a:t>
            </a:r>
          </a:p>
        </p:txBody>
      </p:sp>
      <p:sp>
        <p:nvSpPr>
          <p:cNvPr id="8" name="TextBox 7">
            <a:extLst>
              <a:ext uri="{0C16A2A0-FA7B-4243-86CF-534CB8BBB6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1D9BEC-B306-4E04-8128-00C20F8E6DC5}"/>
              </a:ext>
            </a:extLst>
          </p:cNvPr>
          <p:cNvSpPr txBox="1"/>
          <p:nvPr/>
        </p:nvSpPr>
        <p:spPr>
          <a:xfrm>
            <a:off x="3505200" y="3494922"/>
            <a:ext cx="5486401" cy="1173398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there are 81 peoples in  age between 31 and 40 years.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70 peoples in the age between 41 and 50 years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</a:t>
            </a:r>
            <a:r>
              <a:rPr lang="en-US" sz="1400" b="0" dirty="0" smtClean="0">
                <a:latin typeface="Alegreya"/>
              </a:rPr>
              <a:t>there </a:t>
            </a:r>
            <a:r>
              <a:rPr lang="en-US" sz="1400" b="0" dirty="0">
                <a:latin typeface="Alegreya"/>
              </a:rPr>
              <a:t>are 20 peoples in less than 20 years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</a:t>
            </a:r>
            <a:r>
              <a:rPr lang="en-US" sz="1400" b="0" dirty="0" smtClean="0">
                <a:latin typeface="Alegreya"/>
              </a:rPr>
              <a:t>there </a:t>
            </a:r>
            <a:r>
              <a:rPr lang="en-US" sz="1400" b="0" dirty="0">
                <a:latin typeface="Alegreya"/>
              </a:rPr>
              <a:t>are 19 peoples 51 years and above</a:t>
            </a:r>
          </a:p>
        </p:txBody>
      </p:sp>
    </p:spTree>
    <p:extLst>
      <p:ext uri="{409425A2-E6B5-4468-AD63-55CB2D438C0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6732A8D9-1A3B-4B45-A140-ADA03D5F9B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EC6D76-2AC0-4315-84E7-58ABE1138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458" b="15458"/>
          <a:stretch>
            <a:fillRect/>
          </a:stretch>
        </p:blipFill>
        <p:spPr>
          <a:xfrm>
            <a:off x="457200" y="476250"/>
            <a:ext cx="3353552" cy="1341415"/>
          </a:xfrm>
          <a:noFill/>
        </p:spPr>
      </p:pic>
      <p:pic>
        <p:nvPicPr>
          <p:cNvPr id="3" name="Picture 2">
            <a:extLst>
              <a:ext uri="{5561FADE-1461-46C4-80C6-AFC935FE5E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A538D0-CC49-4E3D-A55C-0D842F4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09562"/>
            <a:ext cx="2613460" cy="158430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44569E85-5398-4D42-9231-73C43F40DC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99B427-59D3-43E3-AE00-6C8769A9B88A}"/>
              </a:ext>
            </a:extLst>
          </p:cNvPr>
          <p:cNvSpPr txBox="1"/>
          <p:nvPr/>
        </p:nvSpPr>
        <p:spPr>
          <a:xfrm>
            <a:off x="729034" y="1988868"/>
            <a:ext cx="2666647" cy="25006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vo"/>
              </a:rPr>
              <a:t>Which city do you shop online?</a:t>
            </a:r>
          </a:p>
        </p:txBody>
      </p:sp>
      <p:sp>
        <p:nvSpPr>
          <p:cNvPr id="5" name="TextBox 4">
            <a:extLst>
              <a:ext uri="{1C386AEE-DA1E-4B9C-AE46-D807E480EF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F20C0A-528C-4107-8E21-BF064E19F8ED}"/>
              </a:ext>
            </a:extLst>
          </p:cNvPr>
          <p:cNvSpPr txBox="1"/>
          <p:nvPr/>
        </p:nvSpPr>
        <p:spPr>
          <a:xfrm>
            <a:off x="4629873" y="1940682"/>
            <a:ext cx="3432848" cy="25006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vo"/>
              </a:rPr>
              <a:t>Since how long you are shopping online?</a:t>
            </a:r>
          </a:p>
        </p:txBody>
      </p:sp>
      <p:sp>
        <p:nvSpPr>
          <p:cNvPr id="6" name="TextBox 5">
            <a:extLst>
              <a:ext uri="{E81893EE-E3DC-4933-9C1E-A400FCBE3D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071F45-B908-4DA6-BC42-77BEC415F9F3}"/>
              </a:ext>
            </a:extLst>
          </p:cNvPr>
          <p:cNvSpPr txBox="1"/>
          <p:nvPr/>
        </p:nvSpPr>
        <p:spPr>
          <a:xfrm>
            <a:off x="348033" y="2571750"/>
            <a:ext cx="4334065" cy="225061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legreya"/>
              </a:rPr>
              <a:t>observation:-1. 58 people shop online from Dehli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2</a:t>
            </a:r>
            <a:r>
              <a:rPr lang="en-US" b="0" dirty="0">
                <a:latin typeface="Alegreya"/>
              </a:rPr>
              <a:t>. 43 people shop online from Greater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3.40 </a:t>
            </a:r>
            <a:r>
              <a:rPr lang="en-US" b="0" dirty="0">
                <a:latin typeface="Alegreya"/>
              </a:rPr>
              <a:t>people shop online from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4</a:t>
            </a:r>
            <a:r>
              <a:rPr lang="en-US" b="0" dirty="0">
                <a:latin typeface="Alegreya"/>
              </a:rPr>
              <a:t>. 37 People shop online from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5.27 </a:t>
            </a:r>
            <a:r>
              <a:rPr lang="en-US" b="0" dirty="0">
                <a:latin typeface="Alegreya"/>
              </a:rPr>
              <a:t>People shop online from karnal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6.12 </a:t>
            </a:r>
            <a:r>
              <a:rPr lang="en-US" b="0" dirty="0">
                <a:latin typeface="Alegreya"/>
              </a:rPr>
              <a:t>People shop online from Gurgaon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7.9  </a:t>
            </a:r>
            <a:r>
              <a:rPr lang="en-US" b="0" dirty="0">
                <a:latin typeface="Alegreya"/>
              </a:rPr>
              <a:t>People shop online from Merrut         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</a:t>
            </a:r>
            <a:r>
              <a:rPr lang="en-US" b="0" dirty="0" smtClean="0">
                <a:latin typeface="Alegreya"/>
              </a:rPr>
              <a:t>8</a:t>
            </a:r>
            <a:r>
              <a:rPr lang="en-US" b="0" dirty="0">
                <a:latin typeface="Alegreya"/>
              </a:rPr>
              <a:t>. 5  People shop online from Moradabad   </a:t>
            </a:r>
            <a:br>
              <a:rPr lang="en-US" b="0" dirty="0">
                <a:latin typeface="Alegreya"/>
              </a:rPr>
            </a:br>
            <a:r>
              <a:rPr lang="en-US" b="0" dirty="0" smtClean="0">
                <a:latin typeface="Alegreya"/>
              </a:rPr>
              <a:t> </a:t>
            </a:r>
            <a:r>
              <a:rPr lang="en-US" b="0" dirty="0">
                <a:latin typeface="Alegreya"/>
              </a:rPr>
              <a:t>9. 2 People shop online from Bulandshahr </a:t>
            </a:r>
            <a:br>
              <a:rPr lang="en-US" b="0" dirty="0">
                <a:latin typeface="Alegreya"/>
              </a:rPr>
            </a:br>
            <a:r>
              <a:rPr lang="en-US" b="0" dirty="0" smtClean="0">
                <a:latin typeface="Alegreya"/>
              </a:rPr>
              <a:t>10</a:t>
            </a:r>
            <a:r>
              <a:rPr lang="en-US" b="0" dirty="0">
                <a:latin typeface="Alegreya"/>
              </a:rPr>
              <a:t>. 18 people shop online from Ghaziabad</a:t>
            </a:r>
          </a:p>
        </p:txBody>
      </p:sp>
      <p:sp>
        <p:nvSpPr>
          <p:cNvPr id="7" name="TextBox 6">
            <a:extLst>
              <a:ext uri="{B7621B31-CA01-4248-93C4-783EE09514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A8977C-A25B-4FEE-8D16-BB3BFED67E8F}"/>
              </a:ext>
            </a:extLst>
          </p:cNvPr>
          <p:cNvSpPr txBox="1"/>
          <p:nvPr/>
        </p:nvSpPr>
        <p:spPr>
          <a:xfrm>
            <a:off x="5148634" y="2495550"/>
            <a:ext cx="3596039" cy="222827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legreya"/>
              </a:rPr>
              <a:t>observation:-1. there are 98 people are shopping online above 4 years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2. there are 65 people are shopping online between 2 and 3 years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 3. there are 47 peples are shopping online between 3 and 4 years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4. there are 43 peoples are shopping online less than 1 year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5. there are 16 peoples are shopping online in between 1 and 2 years</a:t>
            </a:r>
          </a:p>
        </p:txBody>
      </p:sp>
    </p:spTree>
    <p:extLst>
      <p:ext uri="{BEFF91B5-117A-419B-B970-A0995E0951C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92CF78AF-9206-4D9D-AC3B-A91BB1AA72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15425A-B734-491C-9E1C-4B0E0C6E8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1024" b="11024"/>
          <a:stretch>
            <a:fillRect/>
          </a:stretch>
        </p:blipFill>
        <p:spPr>
          <a:xfrm>
            <a:off x="685800" y="400050"/>
            <a:ext cx="3821639" cy="1528657"/>
          </a:xfrm>
          <a:noFill/>
        </p:spPr>
      </p:pic>
      <p:pic>
        <p:nvPicPr>
          <p:cNvPr id="3" name="Picture 2">
            <a:extLst>
              <a:ext uri="{855636B3-9F31-4C94-A71C-62719C4568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3892FE-6F45-4A22-9C1E-EFCF5C25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40" y="271462"/>
            <a:ext cx="3531498" cy="180964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896BB212-434E-4026-B99E-33672A4DD7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7EA194-BD00-41E1-9251-7EA2CF662604}"/>
              </a:ext>
            </a:extLst>
          </p:cNvPr>
          <p:cNvSpPr txBox="1"/>
          <p:nvPr/>
        </p:nvSpPr>
        <p:spPr>
          <a:xfrm>
            <a:off x="988971" y="2076450"/>
            <a:ext cx="3594668" cy="46551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How many times you have made an online purchase in the past 1 year?</a:t>
            </a:r>
          </a:p>
        </p:txBody>
      </p:sp>
      <p:sp>
        <p:nvSpPr>
          <p:cNvPr id="5" name="TextBox 4">
            <a:extLst>
              <a:ext uri="{6300E279-C087-4259-8273-B0289232B8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685B4A-370B-4719-93AA-5E6E5F5BE65D}"/>
              </a:ext>
            </a:extLst>
          </p:cNvPr>
          <p:cNvSpPr txBox="1"/>
          <p:nvPr/>
        </p:nvSpPr>
        <p:spPr>
          <a:xfrm>
            <a:off x="5311816" y="2076450"/>
            <a:ext cx="3016748" cy="46551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How do you access the internet while shopping on-line?</a:t>
            </a:r>
          </a:p>
        </p:txBody>
      </p:sp>
      <p:sp>
        <p:nvSpPr>
          <p:cNvPr id="6" name="TextBox 5">
            <a:extLst>
              <a:ext uri="{9BE77F6A-3D2B-4A05-BC8E-CDB3E1EACD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36592F-D915-4DC4-AFAA-75919E738061}"/>
              </a:ext>
            </a:extLst>
          </p:cNvPr>
          <p:cNvSpPr txBox="1"/>
          <p:nvPr/>
        </p:nvSpPr>
        <p:spPr>
          <a:xfrm>
            <a:off x="2647" y="2880265"/>
            <a:ext cx="5339562" cy="225061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observation:- 1. There are 114 people have made online purchase less than 10 times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2. There are 63 peoples have made online purchase in between 31 and 40 times.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3. There are 47 peoples have made online purchase 41 times and above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4. There are 29 peoples have made online purchse 11-20 times 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5.There are 10 peoples have made online purchase 21-30 times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6. there are 6 peoples have made online purchase 42 times and above</a:t>
            </a:r>
          </a:p>
        </p:txBody>
      </p:sp>
      <p:sp>
        <p:nvSpPr>
          <p:cNvPr id="7" name="TextBox 6">
            <a:extLst>
              <a:ext uri="{F9C0CC0B-3D52-43B4-857D-BCD999F545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8FFDE4-7112-4503-913F-E7A62273C157}"/>
              </a:ext>
            </a:extLst>
          </p:cNvPr>
          <p:cNvSpPr txBox="1"/>
          <p:nvPr/>
        </p:nvSpPr>
        <p:spPr>
          <a:xfrm>
            <a:off x="5693244" y="3143250"/>
            <a:ext cx="3317271" cy="138884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observation:- 1.There are 189 people accessing the mobile internet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   2. There are 76 people accessing the wifi network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   3. There are 4 people acccesing the Dial-up network</a:t>
            </a:r>
          </a:p>
        </p:txBody>
      </p:sp>
    </p:spTree>
    <p:extLst>
      <p:ext uri="{173DC245-9AFA-4FAD-960C-305518668F4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6569</Words>
  <Application>Zoho Show</Application>
  <PresentationFormat>On-screen Show (16:9)</PresentationFormat>
  <Paragraphs>489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Alegreya</vt:lpstr>
      <vt:lpstr>Arvo</vt:lpstr>
      <vt:lpstr>Open Sans</vt:lpstr>
      <vt:lpstr>Whitepaper</vt:lpstr>
      <vt:lpstr>Customer retention</vt:lpstr>
      <vt:lpstr>Problem Statement</vt:lpstr>
      <vt:lpstr>EDA Steps</vt:lpstr>
      <vt:lpstr>1.Checking the missing value</vt:lpstr>
      <vt:lpstr>       2.  Checking the numerical columns</vt:lpstr>
      <vt:lpstr>3.Checking the categorical variable</vt:lpstr>
      <vt:lpstr>Data visualization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remoteapi</dc:creator>
  <cp:lastModifiedBy>Admin</cp:lastModifiedBy>
  <cp:revision>48</cp:revision>
  <dcterms:created xsi:type="dcterms:W3CDTF">2021-05-19T21:57:15Z</dcterms:created>
  <dcterms:modified xsi:type="dcterms:W3CDTF">2021-05-22T06:49:34Z</dcterms:modified>
</cp:coreProperties>
</file>