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3"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1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5D14E-EF6E-4517-ACFF-A474D4D7C601}" v="312" dt="2022-04-18T20:35:40.030"/>
    <p1510:client id="{C87193B6-92A0-4C19-85E5-E0415C1A5C52}" v="17" dt="2022-04-18T10:05:18.737"/>
  </p1510:revLst>
</p1510:revInfo>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313"/>
  </p:normalViewPr>
  <p:slideViewPr>
    <p:cSldViewPr snapToGrid="0" snapToObjects="1">
      <p:cViewPr>
        <p:scale>
          <a:sx n="100" d="100"/>
          <a:sy n="100" d="100"/>
        </p:scale>
        <p:origin x="46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2" qsCatId="3D" csTypeId="urn:microsoft.com/office/officeart/2005/8/colors/accent1_4" csCatId="accent1" phldr="1"/>
      <dgm:spPr/>
      <dgm:t>
        <a:bodyPr/>
        <a:lstStyle/>
        <a:p>
          <a:endParaRPr lang="en-US"/>
        </a:p>
      </dgm:t>
    </dgm:pt>
    <dgm:pt modelId="{A6BA014C-D5CD-45B0-A6E8-DE38B4DCEFFA}">
      <dgm:prSet custT="1"/>
      <dgm:spPr/>
      <dgm:t>
        <a:bodyPr/>
        <a:lstStyle/>
        <a:p>
          <a:r>
            <a:rPr lang="en-US" sz="1600" b="0" i="0" dirty="0">
              <a:latin typeface="Constantia (Body)"/>
            </a:rPr>
            <a:t>Shape : 269 rows and 71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22% duplicate fields/records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all the columns are objects except for the “Pin Code" column which has integers.</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7BA5B5A5-7A17-884F-9EB6-DB4DAF7885F6}" type="pres">
      <dgm:prSet presAssocID="{0BDD2C3F-9F64-4AFC-BDFA-99B0FD662495}" presName="matrix" presStyleCnt="0">
        <dgm:presLayoutVars>
          <dgm:chMax val="1"/>
          <dgm:dir/>
          <dgm:resizeHandles val="exact"/>
        </dgm:presLayoutVars>
      </dgm:prSet>
      <dgm:spPr/>
    </dgm:pt>
    <dgm:pt modelId="{0DEC926E-C2C6-8C44-8467-8F893E937741}" type="pres">
      <dgm:prSet presAssocID="{0BDD2C3F-9F64-4AFC-BDFA-99B0FD662495}" presName="axisShape" presStyleLbl="bgShp" presStyleIdx="0" presStyleCnt="1"/>
      <dgm:spPr/>
    </dgm:pt>
    <dgm:pt modelId="{CEE1E1C0-C86B-4844-AE9F-B1F9C4872E5E}" type="pres">
      <dgm:prSet presAssocID="{0BDD2C3F-9F64-4AFC-BDFA-99B0FD662495}" presName="rect1" presStyleLbl="node1" presStyleIdx="0" presStyleCnt="4">
        <dgm:presLayoutVars>
          <dgm:chMax val="0"/>
          <dgm:chPref val="0"/>
          <dgm:bulletEnabled val="1"/>
        </dgm:presLayoutVars>
      </dgm:prSet>
      <dgm:spPr/>
    </dgm:pt>
    <dgm:pt modelId="{B5EDC1A6-D17D-F34B-BD64-DF277441B816}" type="pres">
      <dgm:prSet presAssocID="{0BDD2C3F-9F64-4AFC-BDFA-99B0FD662495}" presName="rect2" presStyleLbl="node1" presStyleIdx="1" presStyleCnt="4">
        <dgm:presLayoutVars>
          <dgm:chMax val="0"/>
          <dgm:chPref val="0"/>
          <dgm:bulletEnabled val="1"/>
        </dgm:presLayoutVars>
      </dgm:prSet>
      <dgm:spPr/>
    </dgm:pt>
    <dgm:pt modelId="{72EA335F-21B0-E649-8F7D-216EBE4B0E4E}" type="pres">
      <dgm:prSet presAssocID="{0BDD2C3F-9F64-4AFC-BDFA-99B0FD662495}" presName="rect3" presStyleLbl="node1" presStyleIdx="2" presStyleCnt="4">
        <dgm:presLayoutVars>
          <dgm:chMax val="0"/>
          <dgm:chPref val="0"/>
          <dgm:bulletEnabled val="1"/>
        </dgm:presLayoutVars>
      </dgm:prSet>
      <dgm:spPr/>
    </dgm:pt>
    <dgm:pt modelId="{CD500738-14B0-1C46-8FE4-07F2D84283BC}" type="pres">
      <dgm:prSet presAssocID="{0BDD2C3F-9F64-4AFC-BDFA-99B0FD662495}" presName="rect4" presStyleLbl="node1" presStyleIdx="3" presStyleCnt="4">
        <dgm:presLayoutVars>
          <dgm:chMax val="0"/>
          <dgm:chPref val="0"/>
          <dgm:bulletEnabled val="1"/>
        </dgm:presLayoutVars>
      </dgm:prSet>
      <dgm:spPr/>
    </dgm:pt>
  </dgm:ptLst>
  <dgm:cxnLst>
    <dgm:cxn modelId="{8C593243-2BBC-4C4A-B2D6-B7295886EAC2}" srcId="{0BDD2C3F-9F64-4AFC-BDFA-99B0FD662495}" destId="{A6BA014C-D5CD-45B0-A6E8-DE38B4DCEFFA}" srcOrd="0" destOrd="0" parTransId="{E1017A9B-2BAD-4A79-858F-3F2A232CC5FC}" sibTransId="{636D1143-B90B-4888-9B22-17B0348BA51B}"/>
    <dgm:cxn modelId="{A2FCDD76-B819-7548-AC58-95C62642E416}" type="presOf" srcId="{192D9088-0E6C-46F1-9F85-A5FD4F11ECA9}" destId="{B5EDC1A6-D17D-F34B-BD64-DF277441B816}" srcOrd="0" destOrd="0" presId="urn:microsoft.com/office/officeart/2005/8/layout/matrix2"/>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6009C7C0-60FD-3E43-8A50-65698F880F4A}" type="presOf" srcId="{66F65BFA-2C7D-4B52-A360-F48BEE6838C0}" destId="{72EA335F-21B0-E649-8F7D-216EBE4B0E4E}" srcOrd="0" destOrd="0" presId="urn:microsoft.com/office/officeart/2005/8/layout/matrix2"/>
    <dgm:cxn modelId="{3DA4B2C5-41A8-0B48-BAC9-6A4064859A93}" type="presOf" srcId="{1DBF71A1-A201-4EA1-97EA-DB24F49F7E56}" destId="{CD500738-14B0-1C46-8FE4-07F2D84283BC}" srcOrd="0" destOrd="0" presId="urn:microsoft.com/office/officeart/2005/8/layout/matrix2"/>
    <dgm:cxn modelId="{502580DF-C366-CA4A-87C5-0F3F4495ABF7}" type="presOf" srcId="{A6BA014C-D5CD-45B0-A6E8-DE38B4DCEFFA}" destId="{CEE1E1C0-C86B-4844-AE9F-B1F9C4872E5E}"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064CDAE7-112D-8F49-8C7C-23A0D770A846}" type="presOf" srcId="{0BDD2C3F-9F64-4AFC-BDFA-99B0FD662495}" destId="{7BA5B5A5-7A17-884F-9EB6-DB4DAF7885F6}" srcOrd="0" destOrd="0" presId="urn:microsoft.com/office/officeart/2005/8/layout/matrix2"/>
    <dgm:cxn modelId="{21C30D61-2929-6144-B441-9EE4CE8192FD}" type="presParOf" srcId="{7BA5B5A5-7A17-884F-9EB6-DB4DAF7885F6}" destId="{0DEC926E-C2C6-8C44-8467-8F893E937741}" srcOrd="0" destOrd="0" presId="urn:microsoft.com/office/officeart/2005/8/layout/matrix2"/>
    <dgm:cxn modelId="{799B2D97-CE12-FB4F-8FEC-3C08A9B25C31}" type="presParOf" srcId="{7BA5B5A5-7A17-884F-9EB6-DB4DAF7885F6}" destId="{CEE1E1C0-C86B-4844-AE9F-B1F9C4872E5E}" srcOrd="1" destOrd="0" presId="urn:microsoft.com/office/officeart/2005/8/layout/matrix2"/>
    <dgm:cxn modelId="{4837C378-880F-3246-A1B4-03D9EFA4847F}" type="presParOf" srcId="{7BA5B5A5-7A17-884F-9EB6-DB4DAF7885F6}" destId="{B5EDC1A6-D17D-F34B-BD64-DF277441B816}" srcOrd="2" destOrd="0" presId="urn:microsoft.com/office/officeart/2005/8/layout/matrix2"/>
    <dgm:cxn modelId="{056B0380-4FCF-9B45-BBDE-583F5EFD3DBE}" type="presParOf" srcId="{7BA5B5A5-7A17-884F-9EB6-DB4DAF7885F6}" destId="{72EA335F-21B0-E649-8F7D-216EBE4B0E4E}" srcOrd="3" destOrd="0" presId="urn:microsoft.com/office/officeart/2005/8/layout/matrix2"/>
    <dgm:cxn modelId="{1A37D1C7-C9E5-4646-87FA-5C58BF0F479E}" type="presParOf" srcId="{7BA5B5A5-7A17-884F-9EB6-DB4DAF7885F6}" destId="{CD500738-14B0-1C46-8FE4-07F2D84283BC}"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EC926E-C2C6-8C44-8467-8F893E937741}">
      <dsp:nvSpPr>
        <dsp:cNvPr id="0" name=""/>
        <dsp:cNvSpPr/>
      </dsp:nvSpPr>
      <dsp:spPr>
        <a:xfrm>
          <a:off x="0" y="201091"/>
          <a:ext cx="4435430" cy="4435430"/>
        </a:xfrm>
        <a:prstGeom prst="quadArrow">
          <a:avLst>
            <a:gd name="adj1" fmla="val 2000"/>
            <a:gd name="adj2" fmla="val 4000"/>
            <a:gd name="adj3" fmla="val 5000"/>
          </a:avLst>
        </a:prstGeom>
        <a:blipFill>
          <a:blip xmlns:r="http://schemas.openxmlformats.org/officeDocument/2006/relationships" r:embed="rId1">
            <a:duotone>
              <a:schemeClr val="accent1">
                <a:tint val="55000"/>
                <a:hueOff val="0"/>
                <a:satOff val="0"/>
                <a:lumOff val="0"/>
                <a:alphaOff val="0"/>
                <a:shade val="74000"/>
                <a:satMod val="130000"/>
                <a:lumMod val="90000"/>
              </a:schemeClr>
              <a:schemeClr val="accent1">
                <a:tint val="55000"/>
                <a:hueOff val="0"/>
                <a:satOff val="0"/>
                <a:lumOff val="0"/>
                <a:alphaOff val="0"/>
                <a:tint val="94000"/>
                <a:satMod val="120000"/>
                <a:lumMod val="104000"/>
              </a:schemeClr>
            </a:duotone>
          </a:blip>
          <a:tile tx="0" ty="0" sx="100000" sy="100000" flip="none" algn="tl"/>
        </a:blip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CEE1E1C0-C86B-4844-AE9F-B1F9C4872E5E}">
      <dsp:nvSpPr>
        <dsp:cNvPr id="0" name=""/>
        <dsp:cNvSpPr/>
      </dsp:nvSpPr>
      <dsp:spPr>
        <a:xfrm>
          <a:off x="288302" y="489394"/>
          <a:ext cx="1774172" cy="1774172"/>
        </a:xfrm>
        <a:prstGeom prst="roundRect">
          <a:avLst/>
        </a:prstGeom>
        <a:blipFill>
          <a:blip xmlns:r="http://schemas.openxmlformats.org/officeDocument/2006/relationships" r:embed="rId1">
            <a:duotone>
              <a:schemeClr val="accent1">
                <a:shade val="50000"/>
                <a:hueOff val="0"/>
                <a:satOff val="0"/>
                <a:lumOff val="0"/>
                <a:alphaOff val="0"/>
                <a:shade val="74000"/>
                <a:satMod val="130000"/>
                <a:lumMod val="90000"/>
              </a:schemeClr>
              <a:schemeClr val="accent1">
                <a:shade val="5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269 rows and 71 columns.</a:t>
          </a:r>
        </a:p>
      </dsp:txBody>
      <dsp:txXfrm>
        <a:off x="374910" y="576002"/>
        <a:ext cx="1600956" cy="1600956"/>
      </dsp:txXfrm>
    </dsp:sp>
    <dsp:sp modelId="{B5EDC1A6-D17D-F34B-BD64-DF277441B816}">
      <dsp:nvSpPr>
        <dsp:cNvPr id="0" name=""/>
        <dsp:cNvSpPr/>
      </dsp:nvSpPr>
      <dsp:spPr>
        <a:xfrm>
          <a:off x="2372955" y="489394"/>
          <a:ext cx="1774172" cy="1774172"/>
        </a:xfrm>
        <a:prstGeom prst="roundRect">
          <a:avLst/>
        </a:prstGeom>
        <a:blipFill>
          <a:blip xmlns:r="http://schemas.openxmlformats.org/officeDocument/2006/relationships" r:embed="rId1">
            <a:duotone>
              <a:schemeClr val="accent1">
                <a:shade val="50000"/>
                <a:hueOff val="168642"/>
                <a:satOff val="-19188"/>
                <a:lumOff val="24436"/>
                <a:alphaOff val="0"/>
                <a:shade val="74000"/>
                <a:satMod val="130000"/>
                <a:lumMod val="90000"/>
              </a:schemeClr>
              <a:schemeClr val="accent1">
                <a:shade val="50000"/>
                <a:hueOff val="168642"/>
                <a:satOff val="-19188"/>
                <a:lumOff val="24436"/>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459563" y="576002"/>
        <a:ext cx="1600956" cy="1600956"/>
      </dsp:txXfrm>
    </dsp:sp>
    <dsp:sp modelId="{72EA335F-21B0-E649-8F7D-216EBE4B0E4E}">
      <dsp:nvSpPr>
        <dsp:cNvPr id="0" name=""/>
        <dsp:cNvSpPr/>
      </dsp:nvSpPr>
      <dsp:spPr>
        <a:xfrm>
          <a:off x="288302" y="2574046"/>
          <a:ext cx="1774172" cy="1774172"/>
        </a:xfrm>
        <a:prstGeom prst="roundRect">
          <a:avLst/>
        </a:prstGeom>
        <a:blipFill>
          <a:blip xmlns:r="http://schemas.openxmlformats.org/officeDocument/2006/relationships" r:embed="rId1">
            <a:duotone>
              <a:schemeClr val="accent1">
                <a:shade val="50000"/>
                <a:hueOff val="337284"/>
                <a:satOff val="-38377"/>
                <a:lumOff val="48872"/>
                <a:alphaOff val="0"/>
                <a:shade val="74000"/>
                <a:satMod val="130000"/>
                <a:lumMod val="90000"/>
              </a:schemeClr>
              <a:schemeClr val="accent1">
                <a:shade val="50000"/>
                <a:hueOff val="337284"/>
                <a:satOff val="-38377"/>
                <a:lumOff val="4887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22% duplicate fields/records found.</a:t>
          </a:r>
          <a:endParaRPr lang="en-US" sz="1600" kern="1200" dirty="0">
            <a:latin typeface="Constantia (Body)"/>
          </a:endParaRPr>
        </a:p>
      </dsp:txBody>
      <dsp:txXfrm>
        <a:off x="374910" y="2660654"/>
        <a:ext cx="1600956" cy="1600956"/>
      </dsp:txXfrm>
    </dsp:sp>
    <dsp:sp modelId="{CD500738-14B0-1C46-8FE4-07F2D84283BC}">
      <dsp:nvSpPr>
        <dsp:cNvPr id="0" name=""/>
        <dsp:cNvSpPr/>
      </dsp:nvSpPr>
      <dsp:spPr>
        <a:xfrm>
          <a:off x="2372955" y="2574046"/>
          <a:ext cx="1774172" cy="1774172"/>
        </a:xfrm>
        <a:prstGeom prst="roundRect">
          <a:avLst/>
        </a:prstGeom>
        <a:blipFill>
          <a:blip xmlns:r="http://schemas.openxmlformats.org/officeDocument/2006/relationships" r:embed="rId1">
            <a:duotone>
              <a:schemeClr val="accent1">
                <a:shade val="50000"/>
                <a:hueOff val="168642"/>
                <a:satOff val="-19188"/>
                <a:lumOff val="24436"/>
                <a:alphaOff val="0"/>
                <a:shade val="74000"/>
                <a:satMod val="130000"/>
                <a:lumMod val="90000"/>
              </a:schemeClr>
              <a:schemeClr val="accent1">
                <a:shade val="50000"/>
                <a:hueOff val="168642"/>
                <a:satOff val="-19188"/>
                <a:lumOff val="24436"/>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all the columns are objects except for the “Pin Code" column which has integers.</a:t>
          </a:r>
          <a:endParaRPr lang="en-US" sz="1600" kern="1200" dirty="0">
            <a:latin typeface="Constantia (Body)"/>
          </a:endParaRPr>
        </a:p>
      </dsp:txBody>
      <dsp:txXfrm>
        <a:off x="2459563" y="2660654"/>
        <a:ext cx="1600956" cy="160095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846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57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849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87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7176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3836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708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2724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070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408597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7331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195056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09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91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258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47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022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1590517"/>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F972-89AF-8B4F-8C42-671C76B32456}"/>
              </a:ext>
            </a:extLst>
          </p:cNvPr>
          <p:cNvSpPr>
            <a:spLocks noGrp="1"/>
          </p:cNvSpPr>
          <p:nvPr>
            <p:ph type="ctrTitle"/>
          </p:nvPr>
        </p:nvSpPr>
        <p:spPr>
          <a:xfrm>
            <a:off x="2692398" y="1871132"/>
            <a:ext cx="6815669" cy="1451618"/>
          </a:xfrm>
        </p:spPr>
        <p:txBody>
          <a:bodyPr/>
          <a:lstStyle/>
          <a:p>
            <a:r>
              <a:rPr lang="en-US" sz="4400" b="1" dirty="0">
                <a:solidFill>
                  <a:schemeClr val="accent4">
                    <a:lumMod val="50000"/>
                  </a:schemeClr>
                </a:solidFill>
                <a:latin typeface="Calibri"/>
                <a:cs typeface="Calibri"/>
              </a:rPr>
              <a:t>Customer Retention Case Study Presentation</a:t>
            </a:r>
            <a:endParaRPr lang="en-US" b="1">
              <a:solidFill>
                <a:schemeClr val="accent4">
                  <a:lumMod val="50000"/>
                </a:schemeClr>
              </a:solidFill>
              <a:latin typeface="Calibri"/>
              <a:cs typeface="Calibri"/>
            </a:endParaRPr>
          </a:p>
        </p:txBody>
      </p:sp>
      <p:sp>
        <p:nvSpPr>
          <p:cNvPr id="3" name="Subtitle 2">
            <a:extLst>
              <a:ext uri="{FF2B5EF4-FFF2-40B4-BE49-F238E27FC236}">
                <a16:creationId xmlns:a16="http://schemas.microsoft.com/office/drawing/2014/main" id="{5EF327CC-2E00-6549-9E57-9035101635A0}"/>
              </a:ext>
            </a:extLst>
          </p:cNvPr>
          <p:cNvSpPr>
            <a:spLocks noGrp="1"/>
          </p:cNvSpPr>
          <p:nvPr>
            <p:ph type="subTitle" idx="1"/>
          </p:nvPr>
        </p:nvSpPr>
        <p:spPr>
          <a:xfrm>
            <a:off x="2692398" y="4278647"/>
            <a:ext cx="6815669" cy="496551"/>
          </a:xfrm>
        </p:spPr>
        <p:txBody>
          <a:bodyPr>
            <a:normAutofit/>
          </a:bodyPr>
          <a:lstStyle/>
          <a:p>
            <a:r>
              <a:rPr lang="en-US" sz="2400" b="1" i="1" dirty="0">
                <a:solidFill>
                  <a:schemeClr val="tx2"/>
                </a:solidFill>
              </a:rPr>
              <a:t>PREPARED BY RAHUL RANJAN</a:t>
            </a:r>
          </a:p>
        </p:txBody>
      </p:sp>
    </p:spTree>
    <p:extLst>
      <p:ext uri="{BB962C8B-B14F-4D97-AF65-F5344CB8AC3E}">
        <p14:creationId xmlns:p14="http://schemas.microsoft.com/office/powerpoint/2010/main" val="244764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18C87E8-9737-1341-A395-0135A0B46A9C}"/>
              </a:ext>
            </a:extLst>
          </p:cNvPr>
          <p:cNvGraphicFramePr>
            <a:graphicFrameLocks noGrp="1"/>
          </p:cNvGraphicFramePr>
          <p:nvPr>
            <p:extLst>
              <p:ext uri="{D42A27DB-BD31-4B8C-83A1-F6EECF244321}">
                <p14:modId xmlns:p14="http://schemas.microsoft.com/office/powerpoint/2010/main" val="2886690506"/>
              </p:ext>
            </p:extLst>
          </p:nvPr>
        </p:nvGraphicFramePr>
        <p:xfrm>
          <a:off x="6858000" y="1084217"/>
          <a:ext cx="4435430" cy="4837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6">
            <a:extLst>
              <a:ext uri="{FF2B5EF4-FFF2-40B4-BE49-F238E27FC236}">
                <a16:creationId xmlns:a16="http://schemas.microsoft.com/office/drawing/2014/main" id="{885D4C87-6346-B049-A126-8BE2A2028ECD}"/>
              </a:ext>
            </a:extLst>
          </p:cNvPr>
          <p:cNvGraphicFramePr>
            <a:graphicFrameLocks noGrp="1"/>
          </p:cNvGraphicFramePr>
          <p:nvPr>
            <p:extLst>
              <p:ext uri="{D42A27DB-BD31-4B8C-83A1-F6EECF244321}">
                <p14:modId xmlns:p14="http://schemas.microsoft.com/office/powerpoint/2010/main" val="377367381"/>
              </p:ext>
            </p:extLst>
          </p:nvPr>
        </p:nvGraphicFramePr>
        <p:xfrm>
          <a:off x="1018903" y="953590"/>
          <a:ext cx="5538651" cy="4773613"/>
        </p:xfrm>
        <a:graphic>
          <a:graphicData uri="http://schemas.openxmlformats.org/drawingml/2006/table">
            <a:tbl>
              <a:tblPr firstRow="1" bandRow="1">
                <a:tableStyleId>{2D5ABB26-0587-4C30-8999-92F81FD0307C}</a:tableStyleId>
              </a:tblPr>
              <a:tblGrid>
                <a:gridCol w="5538651">
                  <a:extLst>
                    <a:ext uri="{9D8B030D-6E8A-4147-A177-3AD203B41FA5}">
                      <a16:colId xmlns:a16="http://schemas.microsoft.com/office/drawing/2014/main" val="248135368"/>
                    </a:ext>
                  </a:extLst>
                </a:gridCol>
              </a:tblGrid>
              <a:tr h="4773613">
                <a:tc>
                  <a:txBody>
                    <a:bodyPr/>
                    <a:lstStyle/>
                    <a:p>
                      <a:pPr marL="285750" indent="-285750" algn="just">
                        <a:buFont typeface="Arial" panose="020B0604020202020204" pitchFamily="34" charset="0"/>
                        <a:buChar char="•"/>
                      </a:pPr>
                      <a:r>
                        <a:rPr lang="en-US" sz="1800" b="0" dirty="0">
                          <a:solidFill>
                            <a:schemeClr val="bg1"/>
                          </a:solidFill>
                        </a:rPr>
                        <a:t>First, I loaded the complete dataset into our Jupyter </a:t>
                      </a:r>
                      <a:r>
                        <a:rPr lang="en-US" sz="1800" b="0" dirty="0">
                          <a:solidFill>
                            <a:schemeClr val="tx2"/>
                          </a:solidFill>
                        </a:rPr>
                        <a:t>Notebook and renamed the columns after importing the appropriate libraries.</a:t>
                      </a:r>
                    </a:p>
                    <a:p>
                      <a:pPr marL="285750" indent="-285750" algn="just">
                        <a:buFont typeface="Arial" panose="020B0604020202020204" pitchFamily="34" charset="0"/>
                        <a:buChar char="•"/>
                      </a:pPr>
                      <a:endParaRPr lang="en-US" sz="1800" b="0" dirty="0">
                        <a:solidFill>
                          <a:schemeClr val="tx2"/>
                        </a:solidFill>
                      </a:endParaRPr>
                    </a:p>
                    <a:p>
                      <a:pPr marL="285750" indent="-285750" algn="just">
                        <a:buFont typeface="Arial" panose="020B0604020202020204" pitchFamily="34" charset="0"/>
                        <a:buChar char="•"/>
                      </a:pPr>
                      <a:r>
                        <a:rPr lang="en-US" sz="1800" b="0" dirty="0">
                          <a:solidFill>
                            <a:schemeClr val="tx2"/>
                          </a:solidFill>
                        </a:rPr>
                        <a:t>Then I looked at the layout of our data and saw that we had 269 rows and 71 distinct columns.</a:t>
                      </a:r>
                    </a:p>
                    <a:p>
                      <a:pPr marL="285750" indent="-285750" algn="just">
                        <a:buFont typeface="Arial" panose="020B0604020202020204" pitchFamily="34" charset="0"/>
                        <a:buChar char="•"/>
                      </a:pPr>
                      <a:endParaRPr lang="en-US" sz="1800" b="0" dirty="0">
                        <a:solidFill>
                          <a:schemeClr val="tx2"/>
                        </a:solidFill>
                      </a:endParaRPr>
                    </a:p>
                    <a:p>
                      <a:pPr marL="285750" indent="-285750" algn="just">
                        <a:buFont typeface="Arial" panose="020B0604020202020204" pitchFamily="34" charset="0"/>
                        <a:buChar char="•"/>
                      </a:pPr>
                      <a:r>
                        <a:rPr lang="en-US" sz="1800" b="0" dirty="0">
                          <a:solidFill>
                            <a:schemeClr val="tx2"/>
                          </a:solidFill>
                        </a:rPr>
                        <a:t>In our dataset, there are no null or missing values.</a:t>
                      </a:r>
                    </a:p>
                    <a:p>
                      <a:pPr marL="285750" indent="-285750" algn="just">
                        <a:buFont typeface="Arial" panose="020B0604020202020204" pitchFamily="34" charset="0"/>
                        <a:buChar char="•"/>
                      </a:pPr>
                      <a:endParaRPr lang="en-US" sz="1800" b="0" dirty="0">
                        <a:solidFill>
                          <a:schemeClr val="tx2"/>
                        </a:solidFill>
                      </a:endParaRPr>
                    </a:p>
                    <a:p>
                      <a:pPr marL="285750" indent="-285750" algn="just">
                        <a:buFont typeface="Arial" panose="020B0604020202020204" pitchFamily="34" charset="0"/>
                        <a:buChar char="•"/>
                      </a:pPr>
                      <a:r>
                        <a:rPr lang="en-US" sz="1800" b="0" dirty="0">
                          <a:solidFill>
                            <a:schemeClr val="tx2"/>
                          </a:solidFill>
                        </a:rPr>
                        <a:t>In our dataset, there are 22% duplicate records; nevertheless, rather than eliminating them, I elected to keep them.</a:t>
                      </a:r>
                    </a:p>
                    <a:p>
                      <a:pPr marL="285750" indent="-285750" algn="just">
                        <a:buFont typeface="Arial" panose="020B0604020202020204" pitchFamily="34" charset="0"/>
                        <a:buChar char="•"/>
                      </a:pPr>
                      <a:endParaRPr lang="en-US" sz="1800" b="0" dirty="0">
                        <a:solidFill>
                          <a:schemeClr val="tx2"/>
                        </a:solidFill>
                      </a:endParaRPr>
                    </a:p>
                    <a:p>
                      <a:pPr marL="285750" indent="-285750" algn="just">
                        <a:buFont typeface="Arial" panose="020B0604020202020204" pitchFamily="34" charset="0"/>
                        <a:buChar char="•"/>
                      </a:pPr>
                      <a:r>
                        <a:rPr lang="en-US" sz="1800" b="0" dirty="0">
                          <a:solidFill>
                            <a:schemeClr val="tx2"/>
                          </a:solidFill>
                        </a:rPr>
                        <a:t>By looking at the data types, I discovered that all of the columns are of the 'object' data type, with the exception of the Pin Code column, which is of the 'inte</a:t>
                      </a:r>
                      <a:r>
                        <a:rPr lang="en-US" sz="1800" b="0" dirty="0">
                          <a:solidFill>
                            <a:schemeClr val="bg1"/>
                          </a:solidFill>
                        </a:rPr>
                        <a:t>ger' data type.</a:t>
                      </a:r>
                      <a:endParaRPr lang="en-US" sz="1800" b="0" dirty="0">
                        <a:latin typeface="+mj-lt"/>
                      </a:endParaRPr>
                    </a:p>
                  </a:txBody>
                  <a:tcPr/>
                </a:tc>
                <a:extLst>
                  <a:ext uri="{0D108BD9-81ED-4DB2-BD59-A6C34878D82A}">
                    <a16:rowId xmlns:a16="http://schemas.microsoft.com/office/drawing/2014/main" val="190913173"/>
                  </a:ext>
                </a:extLst>
              </a:tr>
            </a:tbl>
          </a:graphicData>
        </a:graphic>
      </p:graphicFrame>
    </p:spTree>
    <p:extLst>
      <p:ext uri="{BB962C8B-B14F-4D97-AF65-F5344CB8AC3E}">
        <p14:creationId xmlns:p14="http://schemas.microsoft.com/office/powerpoint/2010/main" val="200654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a:extLst>
              <a:ext uri="{FF2B5EF4-FFF2-40B4-BE49-F238E27FC236}">
                <a16:creationId xmlns:a16="http://schemas.microsoft.com/office/drawing/2014/main" id="{5BC77339-75E3-224A-92C3-02B5EEFE0CF7}"/>
              </a:ext>
            </a:extLst>
          </p:cNvPr>
          <p:cNvSpPr/>
          <p:nvPr/>
        </p:nvSpPr>
        <p:spPr>
          <a:xfrm>
            <a:off x="2152368" y="5205546"/>
            <a:ext cx="7613932" cy="818041"/>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F09C093-6146-3E4C-A97A-C735D1D3EEE5}"/>
              </a:ext>
            </a:extLst>
          </p:cNvPr>
          <p:cNvSpPr>
            <a:spLocks noGrp="1"/>
          </p:cNvSpPr>
          <p:nvPr>
            <p:ph type="title"/>
          </p:nvPr>
        </p:nvSpPr>
        <p:spPr/>
        <p:txBody>
          <a:bodyPr>
            <a:normAutofit/>
          </a:bodyPr>
          <a:lstStyle/>
          <a:p>
            <a:r>
              <a:rPr lang="en-US" b="1" dirty="0">
                <a:solidFill>
                  <a:schemeClr val="accent1"/>
                </a:solidFill>
                <a:latin typeface="+mn-lt"/>
              </a:rPr>
              <a:t>Data Description</a:t>
            </a:r>
            <a:endParaRPr lang="en-US" dirty="0">
              <a:latin typeface="+mn-lt"/>
            </a:endParaRPr>
          </a:p>
        </p:txBody>
      </p:sp>
      <p:sp>
        <p:nvSpPr>
          <p:cNvPr id="4" name="Content Placeholder 3">
            <a:extLst>
              <a:ext uri="{FF2B5EF4-FFF2-40B4-BE49-F238E27FC236}">
                <a16:creationId xmlns:a16="http://schemas.microsoft.com/office/drawing/2014/main" id="{DFA4F7B4-8D63-9C43-A553-6CB68FC22E4C}"/>
              </a:ext>
            </a:extLst>
          </p:cNvPr>
          <p:cNvSpPr>
            <a:spLocks noGrp="1"/>
          </p:cNvSpPr>
          <p:nvPr>
            <p:ph idx="1"/>
          </p:nvPr>
        </p:nvSpPr>
        <p:spPr>
          <a:xfrm>
            <a:off x="1295402" y="2556932"/>
            <a:ext cx="9601196" cy="2197948"/>
          </a:xfrm>
        </p:spPr>
        <p:txBody>
          <a:bodyPr anchor="ctr">
            <a:normAutofit/>
          </a:bodyPr>
          <a:lstStyle/>
          <a:p>
            <a:pPr algn="just"/>
            <a:r>
              <a:rPr lang="en-US" sz="1800" dirty="0">
                <a:solidFill>
                  <a:schemeClr val="bg1"/>
                </a:solidFill>
              </a:rPr>
              <a:t>T</a:t>
            </a:r>
            <a:r>
              <a:rPr lang="en-US" sz="1800" dirty="0">
                <a:solidFill>
                  <a:schemeClr val="tx1"/>
                </a:solidFill>
              </a:rPr>
              <a:t>he information was gathered from Indian internet shoppers. Our data collection includes consumer reviews and comments from Amazon, Flipkart, Snapdeal, Myntra, and Paytm, five of India's most popular online retailers.</a:t>
            </a:r>
          </a:p>
          <a:p>
            <a:pPr algn="just"/>
            <a:r>
              <a:rPr lang="en-US" sz="1800" dirty="0">
                <a:solidFill>
                  <a:schemeClr val="tx1"/>
                </a:solidFill>
              </a:rPr>
              <a:t>With the purpose to suggest, a questionnaire is created based on brand strength, brand empathy or dedication, total consumer happiness, and perceived value for money.</a:t>
            </a:r>
          </a:p>
          <a:p>
            <a:pPr algn="just"/>
            <a:r>
              <a:rPr lang="en-US" sz="1800" dirty="0">
                <a:solidFill>
                  <a:schemeClr val="tx1"/>
                </a:solidFill>
              </a:rPr>
              <a:t>The findings reveal the essential e-retail success elements for customer happiness and retention.</a:t>
            </a:r>
          </a:p>
        </p:txBody>
      </p:sp>
      <p:grpSp>
        <p:nvGrpSpPr>
          <p:cNvPr id="13" name="Group 12">
            <a:extLst>
              <a:ext uri="{FF2B5EF4-FFF2-40B4-BE49-F238E27FC236}">
                <a16:creationId xmlns:a16="http://schemas.microsoft.com/office/drawing/2014/main" id="{38F1341B-2CB8-564F-8847-F0BDB21DB43A}"/>
              </a:ext>
            </a:extLst>
          </p:cNvPr>
          <p:cNvGrpSpPr/>
          <p:nvPr/>
        </p:nvGrpSpPr>
        <p:grpSpPr>
          <a:xfrm>
            <a:off x="2402546" y="5257798"/>
            <a:ext cx="7183708" cy="716073"/>
            <a:chOff x="2740588" y="5256103"/>
            <a:chExt cx="7183708" cy="716073"/>
          </a:xfrm>
        </p:grpSpPr>
        <p:pic>
          <p:nvPicPr>
            <p:cNvPr id="7" name="Picture 6" descr="Logo&#10;&#10;Description automatically generated">
              <a:extLst>
                <a:ext uri="{FF2B5EF4-FFF2-40B4-BE49-F238E27FC236}">
                  <a16:creationId xmlns:a16="http://schemas.microsoft.com/office/drawing/2014/main" id="{13FC805B-AC9D-B048-8A8C-765A76CCAFA7}"/>
                </a:ext>
              </a:extLst>
            </p:cNvPr>
            <p:cNvPicPr>
              <a:picLocks noChangeAspect="1"/>
            </p:cNvPicPr>
            <p:nvPr/>
          </p:nvPicPr>
          <p:blipFill>
            <a:blip r:embed="rId2"/>
            <a:stretch>
              <a:fillRect/>
            </a:stretch>
          </p:blipFill>
          <p:spPr>
            <a:xfrm>
              <a:off x="2740588" y="5258637"/>
              <a:ext cx="1281575" cy="711004"/>
            </a:xfrm>
            <a:prstGeom prst="rect">
              <a:avLst/>
            </a:prstGeom>
          </p:spPr>
        </p:pic>
        <p:pic>
          <p:nvPicPr>
            <p:cNvPr id="8" name="Picture 7" descr="Logo&#10;&#10;Description automatically generated">
              <a:extLst>
                <a:ext uri="{FF2B5EF4-FFF2-40B4-BE49-F238E27FC236}">
                  <a16:creationId xmlns:a16="http://schemas.microsoft.com/office/drawing/2014/main" id="{6674498E-A326-8E47-A0AF-7783F8E2D38F}"/>
                </a:ext>
              </a:extLst>
            </p:cNvPr>
            <p:cNvPicPr>
              <a:picLocks noChangeAspect="1"/>
            </p:cNvPicPr>
            <p:nvPr/>
          </p:nvPicPr>
          <p:blipFill>
            <a:blip r:embed="rId3"/>
            <a:stretch>
              <a:fillRect/>
            </a:stretch>
          </p:blipFill>
          <p:spPr>
            <a:xfrm>
              <a:off x="4196310" y="5256103"/>
              <a:ext cx="1315796" cy="716073"/>
            </a:xfrm>
            <a:prstGeom prst="rect">
              <a:avLst/>
            </a:prstGeom>
          </p:spPr>
        </p:pic>
        <p:pic>
          <p:nvPicPr>
            <p:cNvPr id="9" name="Picture 8" descr="Logo&#10;&#10;Description automatically generated">
              <a:extLst>
                <a:ext uri="{FF2B5EF4-FFF2-40B4-BE49-F238E27FC236}">
                  <a16:creationId xmlns:a16="http://schemas.microsoft.com/office/drawing/2014/main" id="{80FEF88E-E455-6042-8A38-CF0DFF559E5C}"/>
                </a:ext>
              </a:extLst>
            </p:cNvPr>
            <p:cNvPicPr>
              <a:picLocks noChangeAspect="1"/>
            </p:cNvPicPr>
            <p:nvPr/>
          </p:nvPicPr>
          <p:blipFill>
            <a:blip r:embed="rId4"/>
            <a:stretch>
              <a:fillRect/>
            </a:stretch>
          </p:blipFill>
          <p:spPr>
            <a:xfrm>
              <a:off x="5686253" y="5399930"/>
              <a:ext cx="767242" cy="428418"/>
            </a:xfrm>
            <a:prstGeom prst="rect">
              <a:avLst/>
            </a:prstGeom>
          </p:spPr>
        </p:pic>
        <p:pic>
          <p:nvPicPr>
            <p:cNvPr id="10" name="Picture 9">
              <a:extLst>
                <a:ext uri="{FF2B5EF4-FFF2-40B4-BE49-F238E27FC236}">
                  <a16:creationId xmlns:a16="http://schemas.microsoft.com/office/drawing/2014/main" id="{7F16907D-084A-B748-AF67-8BB2B89788E1}"/>
                </a:ext>
              </a:extLst>
            </p:cNvPr>
            <p:cNvPicPr>
              <a:picLocks noChangeAspect="1"/>
            </p:cNvPicPr>
            <p:nvPr/>
          </p:nvPicPr>
          <p:blipFill>
            <a:blip r:embed="rId5"/>
            <a:stretch>
              <a:fillRect/>
            </a:stretch>
          </p:blipFill>
          <p:spPr>
            <a:xfrm>
              <a:off x="8246500" y="5409345"/>
              <a:ext cx="1677796" cy="409589"/>
            </a:xfrm>
            <a:prstGeom prst="rect">
              <a:avLst/>
            </a:prstGeom>
          </p:spPr>
        </p:pic>
        <p:pic>
          <p:nvPicPr>
            <p:cNvPr id="11" name="Picture 10">
              <a:extLst>
                <a:ext uri="{FF2B5EF4-FFF2-40B4-BE49-F238E27FC236}">
                  <a16:creationId xmlns:a16="http://schemas.microsoft.com/office/drawing/2014/main" id="{194ACD7A-1DBF-9A43-AF0A-3705C036A1B0}"/>
                </a:ext>
              </a:extLst>
            </p:cNvPr>
            <p:cNvPicPr>
              <a:picLocks noChangeAspect="1"/>
            </p:cNvPicPr>
            <p:nvPr/>
          </p:nvPicPr>
          <p:blipFill>
            <a:blip r:embed="rId6"/>
            <a:stretch>
              <a:fillRect/>
            </a:stretch>
          </p:blipFill>
          <p:spPr>
            <a:xfrm>
              <a:off x="6627641" y="5353066"/>
              <a:ext cx="1444712" cy="522146"/>
            </a:xfrm>
            <a:prstGeom prst="rect">
              <a:avLst/>
            </a:prstGeom>
          </p:spPr>
        </p:pic>
      </p:grpSp>
      <p:sp>
        <p:nvSpPr>
          <p:cNvPr id="12" name="TextBox 11">
            <a:extLst>
              <a:ext uri="{FF2B5EF4-FFF2-40B4-BE49-F238E27FC236}">
                <a16:creationId xmlns:a16="http://schemas.microsoft.com/office/drawing/2014/main" id="{F8737DB9-2AC7-A340-ADDC-3D8CEA588381}"/>
              </a:ext>
            </a:extLst>
          </p:cNvPr>
          <p:cNvSpPr txBox="1"/>
          <p:nvPr/>
        </p:nvSpPr>
        <p:spPr>
          <a:xfrm>
            <a:off x="4230361" y="4787234"/>
            <a:ext cx="3731278" cy="400110"/>
          </a:xfrm>
          <a:prstGeom prst="rect">
            <a:avLst/>
          </a:prstGeom>
          <a:noFill/>
        </p:spPr>
        <p:txBody>
          <a:bodyPr wrap="none" rtlCol="0">
            <a:spAutoFit/>
          </a:bodyPr>
          <a:lstStyle/>
          <a:p>
            <a:pPr algn="ctr"/>
            <a:r>
              <a:rPr lang="en-US" sz="2000" b="1" dirty="0">
                <a:solidFill>
                  <a:schemeClr val="accent1"/>
                </a:solidFill>
              </a:rPr>
              <a:t>The top 5 Indian Online Retailers:</a:t>
            </a:r>
          </a:p>
        </p:txBody>
      </p:sp>
    </p:spTree>
    <p:extLst>
      <p:ext uri="{BB962C8B-B14F-4D97-AF65-F5344CB8AC3E}">
        <p14:creationId xmlns:p14="http://schemas.microsoft.com/office/powerpoint/2010/main" val="2647003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09C093-6146-3E4C-A97A-C735D1D3EEE5}"/>
              </a:ext>
            </a:extLst>
          </p:cNvPr>
          <p:cNvSpPr>
            <a:spLocks noGrp="1"/>
          </p:cNvSpPr>
          <p:nvPr>
            <p:ph type="title"/>
          </p:nvPr>
        </p:nvSpPr>
        <p:spPr/>
        <p:txBody>
          <a:bodyPr>
            <a:normAutofit/>
          </a:bodyPr>
          <a:lstStyle/>
          <a:p>
            <a:r>
              <a:rPr lang="en-US" b="1" dirty="0">
                <a:solidFill>
                  <a:schemeClr val="accent1"/>
                </a:solidFill>
                <a:latin typeface="+mn-lt"/>
              </a:rPr>
              <a:t>Visualization</a:t>
            </a:r>
            <a:endParaRPr lang="en-US" dirty="0">
              <a:latin typeface="+mn-lt"/>
            </a:endParaRPr>
          </a:p>
        </p:txBody>
      </p:sp>
      <p:sp>
        <p:nvSpPr>
          <p:cNvPr id="4" name="Content Placeholder 3">
            <a:extLst>
              <a:ext uri="{FF2B5EF4-FFF2-40B4-BE49-F238E27FC236}">
                <a16:creationId xmlns:a16="http://schemas.microsoft.com/office/drawing/2014/main" id="{DFA4F7B4-8D63-9C43-A553-6CB68FC22E4C}"/>
              </a:ext>
            </a:extLst>
          </p:cNvPr>
          <p:cNvSpPr>
            <a:spLocks noGrp="1"/>
          </p:cNvSpPr>
          <p:nvPr>
            <p:ph idx="1"/>
          </p:nvPr>
        </p:nvSpPr>
        <p:spPr>
          <a:xfrm>
            <a:off x="1295402" y="2547258"/>
            <a:ext cx="9601196" cy="3592285"/>
          </a:xfrm>
        </p:spPr>
        <p:txBody>
          <a:bodyPr anchor="ctr">
            <a:noAutofit/>
          </a:bodyPr>
          <a:lstStyle/>
          <a:p>
            <a:pPr algn="just"/>
            <a:r>
              <a:rPr lang="en-US" sz="1800" dirty="0">
                <a:solidFill>
                  <a:schemeClr val="tx2"/>
                </a:solidFill>
                <a:latin typeface="+mj-lt"/>
              </a:rPr>
              <a:t>What is the definition of data visualization? A graphical depiction of information and data is referred to as data visualization.</a:t>
            </a:r>
          </a:p>
          <a:p>
            <a:pPr algn="just"/>
            <a:r>
              <a:rPr lang="en-US" sz="1800" dirty="0">
                <a:solidFill>
                  <a:schemeClr val="tx2"/>
                </a:solidFill>
                <a:latin typeface="+mj-lt"/>
              </a:rPr>
              <a:t>What are the advantages of good data visualization? Data visualization is another visual art approach that piques our interest and retains our attention on the message collected by the eyes.</a:t>
            </a:r>
          </a:p>
          <a:p>
            <a:pPr algn="just"/>
            <a:r>
              <a:rPr lang="en-US" sz="1800" dirty="0">
                <a:solidFill>
                  <a:schemeClr val="tx2"/>
                </a:solidFill>
                <a:latin typeface="+mj-lt"/>
              </a:rPr>
              <a:t>There are several types of data visualization analysis:</a:t>
            </a:r>
          </a:p>
          <a:p>
            <a:pPr marL="0" indent="0" algn="just">
              <a:buNone/>
            </a:pPr>
            <a:r>
              <a:rPr lang="en-US" sz="1800" dirty="0">
                <a:solidFill>
                  <a:schemeClr val="tx2"/>
                </a:solidFill>
                <a:latin typeface="+mj-lt"/>
              </a:rPr>
              <a:t>	1. Univariate Analysis: We will use a single characteristic to assess practically all of its attributes 	     in a univariate analysis.</a:t>
            </a:r>
          </a:p>
          <a:p>
            <a:pPr marL="0" indent="0" algn="just">
              <a:buNone/>
            </a:pPr>
            <a:r>
              <a:rPr lang="en-US" sz="1800" dirty="0">
                <a:solidFill>
                  <a:schemeClr val="tx2"/>
                </a:solidFill>
                <a:latin typeface="+mj-lt"/>
              </a:rPr>
              <a:t>	2. Bivariate Analysis: Bivariate analysis is when we compare data between two attributes that 	     	    are precisely the same.</a:t>
            </a:r>
          </a:p>
          <a:p>
            <a:pPr marL="0" indent="0" algn="just">
              <a:buNone/>
            </a:pPr>
            <a:r>
              <a:rPr lang="en-US" sz="1800" dirty="0">
                <a:solidFill>
                  <a:schemeClr val="tx2"/>
                </a:solidFill>
                <a:latin typeface="+mj-lt"/>
              </a:rPr>
              <a:t>	3. Multivariate Analysis: We shall compare more than two variables in the multivariate analysis.</a:t>
            </a:r>
          </a:p>
        </p:txBody>
      </p:sp>
    </p:spTree>
    <p:extLst>
      <p:ext uri="{BB962C8B-B14F-4D97-AF65-F5344CB8AC3E}">
        <p14:creationId xmlns:p14="http://schemas.microsoft.com/office/powerpoint/2010/main" val="94452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0480585-4DCE-A84A-9D5D-9C111DF6EB0E}"/>
              </a:ext>
            </a:extLst>
          </p:cNvPr>
          <p:cNvSpPr/>
          <p:nvPr/>
        </p:nvSpPr>
        <p:spPr>
          <a:xfrm>
            <a:off x="1041400" y="1828802"/>
            <a:ext cx="4178300" cy="3708398"/>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885D4C87-6346-B049-A126-8BE2A2028ECD}"/>
              </a:ext>
            </a:extLst>
          </p:cNvPr>
          <p:cNvGraphicFramePr>
            <a:graphicFrameLocks noGrp="1"/>
          </p:cNvGraphicFramePr>
          <p:nvPr>
            <p:extLst>
              <p:ext uri="{D42A27DB-BD31-4B8C-83A1-F6EECF244321}">
                <p14:modId xmlns:p14="http://schemas.microsoft.com/office/powerpoint/2010/main" val="409022430"/>
              </p:ext>
            </p:extLst>
          </p:nvPr>
        </p:nvGraphicFramePr>
        <p:xfrm>
          <a:off x="1341123" y="2161906"/>
          <a:ext cx="3709850" cy="3108960"/>
        </p:xfrm>
        <a:graphic>
          <a:graphicData uri="http://schemas.openxmlformats.org/drawingml/2006/table">
            <a:tbl>
              <a:tblPr firstRow="1" bandRow="1">
                <a:tableStyleId>{2D5ABB26-0587-4C30-8999-92F81FD0307C}</a:tableStyleId>
              </a:tblPr>
              <a:tblGrid>
                <a:gridCol w="3709850">
                  <a:extLst>
                    <a:ext uri="{9D8B030D-6E8A-4147-A177-3AD203B41FA5}">
                      <a16:colId xmlns:a16="http://schemas.microsoft.com/office/drawing/2014/main" val="248135368"/>
                    </a:ext>
                  </a:extLst>
                </a:gridCol>
              </a:tblGrid>
              <a:tr h="2547257">
                <a:tc>
                  <a:txBody>
                    <a:bodyPr/>
                    <a:lstStyle/>
                    <a:p>
                      <a:pPr marL="0" indent="0" algn="just">
                        <a:buFont typeface="Arial" panose="020B0604020202020204" pitchFamily="34" charset="0"/>
                        <a:buNone/>
                      </a:pPr>
                      <a:r>
                        <a:rPr lang="en-US" sz="1800" b="0" dirty="0">
                          <a:solidFill>
                            <a:schemeClr val="bg1"/>
                          </a:solidFill>
                          <a:latin typeface="+mj-lt"/>
                        </a:rPr>
                        <a:t>I was able to determine the total number of rows covered by each unique category value contained in all columns of our dataset using count plots.</a:t>
                      </a:r>
                    </a:p>
                    <a:p>
                      <a:pPr marL="0" indent="0" algn="just">
                        <a:buFont typeface="Arial" panose="020B0604020202020204" pitchFamily="34" charset="0"/>
                        <a:buNone/>
                      </a:pPr>
                      <a:endParaRPr lang="en-US" sz="1800" b="0" dirty="0">
                        <a:solidFill>
                          <a:schemeClr val="bg1"/>
                        </a:solidFill>
                        <a:latin typeface="+mj-lt"/>
                      </a:endParaRPr>
                    </a:p>
                    <a:p>
                      <a:pPr marL="0" indent="0" algn="just">
                        <a:buFont typeface="Arial" panose="020B0604020202020204" pitchFamily="34" charset="0"/>
                        <a:buNone/>
                      </a:pPr>
                      <a:endParaRPr lang="en-US" sz="1800" b="0" dirty="0">
                        <a:solidFill>
                          <a:schemeClr val="bg1"/>
                        </a:solidFill>
                        <a:latin typeface="+mj-lt"/>
                      </a:endParaRPr>
                    </a:p>
                    <a:p>
                      <a:pPr marL="0" indent="0" algn="just">
                        <a:buFont typeface="Arial" panose="020B0604020202020204" pitchFamily="34" charset="0"/>
                        <a:buNone/>
                      </a:pPr>
                      <a:endParaRPr lang="en-US" sz="1800" b="0" dirty="0">
                        <a:solidFill>
                          <a:schemeClr val="bg1"/>
                        </a:solidFill>
                        <a:latin typeface="+mj-lt"/>
                      </a:endParaRPr>
                    </a:p>
                    <a:p>
                      <a:pPr marL="0" indent="0" algn="just">
                        <a:buFont typeface="Arial" panose="020B0604020202020204" pitchFamily="34" charset="0"/>
                        <a:buNone/>
                      </a:pPr>
                      <a:r>
                        <a:rPr lang="en-US" sz="1800" b="0" dirty="0">
                          <a:solidFill>
                            <a:schemeClr val="bg1"/>
                          </a:solidFill>
                          <a:latin typeface="+mj-lt"/>
                        </a:rPr>
                        <a:t>I made sure that the proportion of data coverage is presented with the overall row number.</a:t>
                      </a:r>
                    </a:p>
                  </a:txBody>
                  <a:tcPr/>
                </a:tc>
                <a:extLst>
                  <a:ext uri="{0D108BD9-81ED-4DB2-BD59-A6C34878D82A}">
                    <a16:rowId xmlns:a16="http://schemas.microsoft.com/office/drawing/2014/main" val="190913173"/>
                  </a:ext>
                </a:extLst>
              </a:tr>
            </a:tbl>
          </a:graphicData>
        </a:graphic>
      </p:graphicFrame>
      <p:sp>
        <p:nvSpPr>
          <p:cNvPr id="7" name="TextBox 6">
            <a:extLst>
              <a:ext uri="{FF2B5EF4-FFF2-40B4-BE49-F238E27FC236}">
                <a16:creationId xmlns:a16="http://schemas.microsoft.com/office/drawing/2014/main" id="{D250D152-DFEA-154E-B6BA-D65ED2CB9E2F}"/>
              </a:ext>
            </a:extLst>
          </p:cNvPr>
          <p:cNvSpPr txBox="1"/>
          <p:nvPr/>
        </p:nvSpPr>
        <p:spPr>
          <a:xfrm>
            <a:off x="3039292" y="693824"/>
            <a:ext cx="6113416" cy="769441"/>
          </a:xfrm>
          <a:prstGeom prst="rect">
            <a:avLst/>
          </a:prstGeom>
          <a:noFill/>
        </p:spPr>
        <p:txBody>
          <a:bodyPr wrap="square">
            <a:spAutoFit/>
          </a:bodyPr>
          <a:lstStyle/>
          <a:p>
            <a:pPr algn="ctr"/>
            <a:r>
              <a:rPr lang="en-US" sz="4400" b="1" dirty="0">
                <a:solidFill>
                  <a:schemeClr val="accent1"/>
                </a:solidFill>
              </a:rPr>
              <a:t>Univariate Analysis:</a:t>
            </a:r>
          </a:p>
        </p:txBody>
      </p:sp>
      <p:pic>
        <p:nvPicPr>
          <p:cNvPr id="2" name="Picture 2" descr="Chart&#10;&#10;Description automatically generated">
            <a:extLst>
              <a:ext uri="{FF2B5EF4-FFF2-40B4-BE49-F238E27FC236}">
                <a16:creationId xmlns:a16="http://schemas.microsoft.com/office/drawing/2014/main" id="{09E56331-60CA-D5EA-E11E-91782619704F}"/>
              </a:ext>
            </a:extLst>
          </p:cNvPr>
          <p:cNvPicPr>
            <a:picLocks noChangeAspect="1"/>
          </p:cNvPicPr>
          <p:nvPr/>
        </p:nvPicPr>
        <p:blipFill>
          <a:blip r:embed="rId2"/>
          <a:stretch>
            <a:fillRect/>
          </a:stretch>
        </p:blipFill>
        <p:spPr>
          <a:xfrm>
            <a:off x="5702061" y="1830589"/>
            <a:ext cx="5057954" cy="3958821"/>
          </a:xfrm>
          <a:prstGeom prst="rect">
            <a:avLst/>
          </a:prstGeom>
        </p:spPr>
      </p:pic>
    </p:spTree>
    <p:extLst>
      <p:ext uri="{BB962C8B-B14F-4D97-AF65-F5344CB8AC3E}">
        <p14:creationId xmlns:p14="http://schemas.microsoft.com/office/powerpoint/2010/main" val="105433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238C775-3029-E149-ABF7-42F6E8D8CA19}"/>
              </a:ext>
            </a:extLst>
          </p:cNvPr>
          <p:cNvSpPr/>
          <p:nvPr/>
        </p:nvSpPr>
        <p:spPr>
          <a:xfrm>
            <a:off x="7410994" y="1663701"/>
            <a:ext cx="3942806" cy="3708398"/>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885D4C87-6346-B049-A126-8BE2A2028ECD}"/>
              </a:ext>
            </a:extLst>
          </p:cNvPr>
          <p:cNvGraphicFramePr>
            <a:graphicFrameLocks noGrp="1"/>
          </p:cNvGraphicFramePr>
          <p:nvPr>
            <p:extLst>
              <p:ext uri="{D42A27DB-BD31-4B8C-83A1-F6EECF244321}">
                <p14:modId xmlns:p14="http://schemas.microsoft.com/office/powerpoint/2010/main" val="2364382876"/>
              </p:ext>
            </p:extLst>
          </p:nvPr>
        </p:nvGraphicFramePr>
        <p:xfrm>
          <a:off x="7620000" y="2300377"/>
          <a:ext cx="3627818" cy="3108960"/>
        </p:xfrm>
        <a:graphic>
          <a:graphicData uri="http://schemas.openxmlformats.org/drawingml/2006/table">
            <a:tbl>
              <a:tblPr firstRow="1" bandRow="1">
                <a:tableStyleId>{2D5ABB26-0587-4C30-8999-92F81FD0307C}</a:tableStyleId>
              </a:tblPr>
              <a:tblGrid>
                <a:gridCol w="3627818">
                  <a:extLst>
                    <a:ext uri="{9D8B030D-6E8A-4147-A177-3AD203B41FA5}">
                      <a16:colId xmlns:a16="http://schemas.microsoft.com/office/drawing/2014/main" val="248135368"/>
                    </a:ext>
                  </a:extLst>
                </a:gridCol>
              </a:tblGrid>
              <a:tr h="2547257">
                <a:tc>
                  <a:txBody>
                    <a:bodyPr/>
                    <a:lstStyle/>
                    <a:p>
                      <a:pPr marL="0" indent="0" algn="just">
                        <a:buFont typeface="Arial" panose="020B0604020202020204" pitchFamily="34" charset="0"/>
                        <a:buNone/>
                      </a:pPr>
                      <a:r>
                        <a:rPr lang="en-US" sz="1800" b="0" dirty="0">
                          <a:solidFill>
                            <a:schemeClr val="bg1"/>
                          </a:solidFill>
                          <a:latin typeface="+mj-lt"/>
                        </a:rPr>
                        <a:t>I was able to provide analysis details comparing two columns of the dataset where the hue remained constant while the other one changed in a loop using the count plot and the hue parameter.</a:t>
                      </a:r>
                    </a:p>
                    <a:p>
                      <a:pPr marL="0" lvl="0" indent="0" algn="just">
                        <a:buNone/>
                      </a:pPr>
                      <a:endParaRPr lang="en-US" sz="1800" b="0" i="0" u="none" strike="noStrike" noProof="0" dirty="0"/>
                    </a:p>
                    <a:p>
                      <a:pPr marL="0" indent="0" algn="just">
                        <a:buFont typeface="Arial" panose="020B0604020202020204" pitchFamily="34" charset="0"/>
                        <a:buNone/>
                      </a:pPr>
                      <a:endParaRPr lang="en-US" sz="1800" b="0" dirty="0">
                        <a:solidFill>
                          <a:schemeClr val="bg1"/>
                        </a:solidFill>
                        <a:latin typeface="+mj-lt"/>
                      </a:endParaRPr>
                    </a:p>
                    <a:p>
                      <a:pPr marL="0" indent="0" algn="just">
                        <a:buFont typeface="Arial" panose="020B0604020202020204" pitchFamily="34" charset="0"/>
                        <a:buNone/>
                      </a:pPr>
                      <a:r>
                        <a:rPr lang="en-US" sz="1800" b="0" dirty="0">
                          <a:solidFill>
                            <a:schemeClr val="bg1"/>
                          </a:solidFill>
                          <a:latin typeface="+mj-lt"/>
                        </a:rPr>
                        <a:t>The column is the color utilized in this plot, and the caption is displayed appropriately.</a:t>
                      </a:r>
                    </a:p>
                  </a:txBody>
                  <a:tcPr/>
                </a:tc>
                <a:extLst>
                  <a:ext uri="{0D108BD9-81ED-4DB2-BD59-A6C34878D82A}">
                    <a16:rowId xmlns:a16="http://schemas.microsoft.com/office/drawing/2014/main" val="190913173"/>
                  </a:ext>
                </a:extLst>
              </a:tr>
            </a:tbl>
          </a:graphicData>
        </a:graphic>
      </p:graphicFrame>
      <p:sp>
        <p:nvSpPr>
          <p:cNvPr id="7" name="TextBox 6">
            <a:extLst>
              <a:ext uri="{FF2B5EF4-FFF2-40B4-BE49-F238E27FC236}">
                <a16:creationId xmlns:a16="http://schemas.microsoft.com/office/drawing/2014/main" id="{D250D152-DFEA-154E-B6BA-D65ED2CB9E2F}"/>
              </a:ext>
            </a:extLst>
          </p:cNvPr>
          <p:cNvSpPr txBox="1"/>
          <p:nvPr/>
        </p:nvSpPr>
        <p:spPr>
          <a:xfrm>
            <a:off x="3039292" y="693824"/>
            <a:ext cx="6113416" cy="769441"/>
          </a:xfrm>
          <a:prstGeom prst="rect">
            <a:avLst/>
          </a:prstGeom>
          <a:noFill/>
        </p:spPr>
        <p:txBody>
          <a:bodyPr wrap="square">
            <a:spAutoFit/>
          </a:bodyPr>
          <a:lstStyle/>
          <a:p>
            <a:pPr algn="ctr"/>
            <a:r>
              <a:rPr lang="en-US" sz="4400" b="1" dirty="0">
                <a:solidFill>
                  <a:schemeClr val="accent1"/>
                </a:solidFill>
              </a:rPr>
              <a:t>Bivariate Analysis:</a:t>
            </a:r>
          </a:p>
        </p:txBody>
      </p:sp>
      <p:pic>
        <p:nvPicPr>
          <p:cNvPr id="2" name="Picture 3" descr="Chart, line chart&#10;&#10;Description automatically generated">
            <a:extLst>
              <a:ext uri="{FF2B5EF4-FFF2-40B4-BE49-F238E27FC236}">
                <a16:creationId xmlns:a16="http://schemas.microsoft.com/office/drawing/2014/main" id="{CB994684-DB10-0547-A1EF-5A33886A50A3}"/>
              </a:ext>
            </a:extLst>
          </p:cNvPr>
          <p:cNvPicPr>
            <a:picLocks noChangeAspect="1"/>
          </p:cNvPicPr>
          <p:nvPr/>
        </p:nvPicPr>
        <p:blipFill>
          <a:blip r:embed="rId2"/>
          <a:stretch>
            <a:fillRect/>
          </a:stretch>
        </p:blipFill>
        <p:spPr>
          <a:xfrm>
            <a:off x="1316966" y="1349265"/>
            <a:ext cx="5661802" cy="4418261"/>
          </a:xfrm>
          <a:prstGeom prst="rect">
            <a:avLst/>
          </a:prstGeom>
        </p:spPr>
      </p:pic>
    </p:spTree>
    <p:extLst>
      <p:ext uri="{BB962C8B-B14F-4D97-AF65-F5344CB8AC3E}">
        <p14:creationId xmlns:p14="http://schemas.microsoft.com/office/powerpoint/2010/main" val="3821015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64DBF4B0-ED71-4D4C-8423-0BDB27126817}"/>
              </a:ext>
            </a:extLst>
          </p:cNvPr>
          <p:cNvSpPr/>
          <p:nvPr/>
        </p:nvSpPr>
        <p:spPr>
          <a:xfrm>
            <a:off x="1041400" y="1828802"/>
            <a:ext cx="4178300" cy="3708398"/>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885D4C87-6346-B049-A126-8BE2A2028ECD}"/>
              </a:ext>
            </a:extLst>
          </p:cNvPr>
          <p:cNvGraphicFramePr>
            <a:graphicFrameLocks noGrp="1"/>
          </p:cNvGraphicFramePr>
          <p:nvPr>
            <p:extLst>
              <p:ext uri="{D42A27DB-BD31-4B8C-83A1-F6EECF244321}">
                <p14:modId xmlns:p14="http://schemas.microsoft.com/office/powerpoint/2010/main" val="206475986"/>
              </p:ext>
            </p:extLst>
          </p:nvPr>
        </p:nvGraphicFramePr>
        <p:xfrm>
          <a:off x="1264923" y="2161906"/>
          <a:ext cx="3709850" cy="2834640"/>
        </p:xfrm>
        <a:graphic>
          <a:graphicData uri="http://schemas.openxmlformats.org/drawingml/2006/table">
            <a:tbl>
              <a:tblPr firstRow="1" bandRow="1">
                <a:tableStyleId>{2D5ABB26-0587-4C30-8999-92F81FD0307C}</a:tableStyleId>
              </a:tblPr>
              <a:tblGrid>
                <a:gridCol w="3709850">
                  <a:extLst>
                    <a:ext uri="{9D8B030D-6E8A-4147-A177-3AD203B41FA5}">
                      <a16:colId xmlns:a16="http://schemas.microsoft.com/office/drawing/2014/main" val="248135368"/>
                    </a:ext>
                  </a:extLst>
                </a:gridCol>
              </a:tblGrid>
              <a:tr h="2547257">
                <a:tc>
                  <a:txBody>
                    <a:bodyPr/>
                    <a:lstStyle/>
                    <a:p>
                      <a:pPr marL="0" indent="0" algn="just">
                        <a:buFont typeface="Arial" panose="020B0604020202020204" pitchFamily="34" charset="0"/>
                        <a:buNone/>
                      </a:pPr>
                      <a:r>
                        <a:rPr lang="en-US" sz="1800" b="0" dirty="0">
                          <a:solidFill>
                            <a:schemeClr val="bg1"/>
                          </a:solidFill>
                          <a:latin typeface="+mj-lt"/>
                        </a:rPr>
                        <a:t>I was able to provide analysis details comparing two columns of the dataset where the hue remained constant while the other one changed in a loop using the count plot and the hue parameter.</a:t>
                      </a:r>
                    </a:p>
                    <a:p>
                      <a:pPr marL="0" indent="0" algn="just">
                        <a:buFont typeface="Arial" panose="020B0604020202020204" pitchFamily="34" charset="0"/>
                        <a:buNone/>
                      </a:pPr>
                      <a:endParaRPr lang="en-US" sz="1800" b="0" dirty="0">
                        <a:solidFill>
                          <a:schemeClr val="bg1"/>
                        </a:solidFill>
                        <a:latin typeface="+mj-lt"/>
                      </a:endParaRPr>
                    </a:p>
                    <a:p>
                      <a:pPr marL="0" indent="0" algn="just">
                        <a:buFont typeface="Arial" panose="020B0604020202020204" pitchFamily="34" charset="0"/>
                        <a:buNone/>
                      </a:pPr>
                      <a:endParaRPr lang="en-US" sz="1800" b="0" dirty="0">
                        <a:solidFill>
                          <a:schemeClr val="bg1"/>
                        </a:solidFill>
                        <a:latin typeface="+mj-lt"/>
                      </a:endParaRPr>
                    </a:p>
                    <a:p>
                      <a:pPr marL="0" indent="0" algn="just">
                        <a:buFont typeface="Arial" panose="020B0604020202020204" pitchFamily="34" charset="0"/>
                        <a:buNone/>
                      </a:pPr>
                      <a:r>
                        <a:rPr lang="en-US" sz="1800" b="0" dirty="0">
                          <a:solidFill>
                            <a:schemeClr val="bg1"/>
                          </a:solidFill>
                          <a:latin typeface="+mj-lt"/>
                        </a:rPr>
                        <a:t>The  column is the color utilized in this plot, and the legend is displayed appropriately.</a:t>
                      </a:r>
                    </a:p>
                  </a:txBody>
                  <a:tcPr/>
                </a:tc>
                <a:extLst>
                  <a:ext uri="{0D108BD9-81ED-4DB2-BD59-A6C34878D82A}">
                    <a16:rowId xmlns:a16="http://schemas.microsoft.com/office/drawing/2014/main" val="190913173"/>
                  </a:ext>
                </a:extLst>
              </a:tr>
            </a:tbl>
          </a:graphicData>
        </a:graphic>
      </p:graphicFrame>
      <p:sp>
        <p:nvSpPr>
          <p:cNvPr id="7" name="TextBox 6">
            <a:extLst>
              <a:ext uri="{FF2B5EF4-FFF2-40B4-BE49-F238E27FC236}">
                <a16:creationId xmlns:a16="http://schemas.microsoft.com/office/drawing/2014/main" id="{D250D152-DFEA-154E-B6BA-D65ED2CB9E2F}"/>
              </a:ext>
            </a:extLst>
          </p:cNvPr>
          <p:cNvSpPr txBox="1"/>
          <p:nvPr/>
        </p:nvSpPr>
        <p:spPr>
          <a:xfrm>
            <a:off x="3039292" y="693824"/>
            <a:ext cx="6113416" cy="769441"/>
          </a:xfrm>
          <a:prstGeom prst="rect">
            <a:avLst/>
          </a:prstGeom>
          <a:noFill/>
        </p:spPr>
        <p:txBody>
          <a:bodyPr wrap="square">
            <a:spAutoFit/>
          </a:bodyPr>
          <a:lstStyle/>
          <a:p>
            <a:pPr algn="ctr"/>
            <a:r>
              <a:rPr lang="en-US" sz="4400" b="1" dirty="0">
                <a:solidFill>
                  <a:schemeClr val="accent1"/>
                </a:solidFill>
              </a:rPr>
              <a:t>Bivariate Analysis:</a:t>
            </a:r>
          </a:p>
        </p:txBody>
      </p:sp>
      <p:pic>
        <p:nvPicPr>
          <p:cNvPr id="2" name="Picture 2" descr="Graphical user interface, text&#10;&#10;Description automatically generated">
            <a:extLst>
              <a:ext uri="{FF2B5EF4-FFF2-40B4-BE49-F238E27FC236}">
                <a16:creationId xmlns:a16="http://schemas.microsoft.com/office/drawing/2014/main" id="{E1A964E3-B672-3C53-1EAE-FBFDDF86D0C9}"/>
              </a:ext>
            </a:extLst>
          </p:cNvPr>
          <p:cNvPicPr>
            <a:picLocks noChangeAspect="1"/>
          </p:cNvPicPr>
          <p:nvPr/>
        </p:nvPicPr>
        <p:blipFill>
          <a:blip r:embed="rId2"/>
          <a:stretch>
            <a:fillRect/>
          </a:stretch>
        </p:blipFill>
        <p:spPr>
          <a:xfrm>
            <a:off x="5989608" y="1664819"/>
            <a:ext cx="4339086" cy="4117833"/>
          </a:xfrm>
          <a:prstGeom prst="rect">
            <a:avLst/>
          </a:prstGeom>
        </p:spPr>
      </p:pic>
    </p:spTree>
    <p:extLst>
      <p:ext uri="{BB962C8B-B14F-4D97-AF65-F5344CB8AC3E}">
        <p14:creationId xmlns:p14="http://schemas.microsoft.com/office/powerpoint/2010/main" val="3037897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5CF28F0E-7508-F44B-9539-081781099711}"/>
              </a:ext>
            </a:extLst>
          </p:cNvPr>
          <p:cNvSpPr/>
          <p:nvPr/>
        </p:nvSpPr>
        <p:spPr>
          <a:xfrm>
            <a:off x="7537633" y="1797236"/>
            <a:ext cx="3803467" cy="3708398"/>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885D4C87-6346-B049-A126-8BE2A2028ECD}"/>
              </a:ext>
            </a:extLst>
          </p:cNvPr>
          <p:cNvGraphicFramePr>
            <a:graphicFrameLocks noGrp="1"/>
          </p:cNvGraphicFramePr>
          <p:nvPr>
            <p:extLst>
              <p:ext uri="{D42A27DB-BD31-4B8C-83A1-F6EECF244321}">
                <p14:modId xmlns:p14="http://schemas.microsoft.com/office/powerpoint/2010/main" val="2321219444"/>
              </p:ext>
            </p:extLst>
          </p:nvPr>
        </p:nvGraphicFramePr>
        <p:xfrm>
          <a:off x="7626533" y="2234115"/>
          <a:ext cx="3709850" cy="2560320"/>
        </p:xfrm>
        <a:graphic>
          <a:graphicData uri="http://schemas.openxmlformats.org/drawingml/2006/table">
            <a:tbl>
              <a:tblPr firstRow="1" bandRow="1">
                <a:tableStyleId>{2D5ABB26-0587-4C30-8999-92F81FD0307C}</a:tableStyleId>
              </a:tblPr>
              <a:tblGrid>
                <a:gridCol w="3709850">
                  <a:extLst>
                    <a:ext uri="{9D8B030D-6E8A-4147-A177-3AD203B41FA5}">
                      <a16:colId xmlns:a16="http://schemas.microsoft.com/office/drawing/2014/main" val="248135368"/>
                    </a:ext>
                  </a:extLst>
                </a:gridCol>
              </a:tblGrid>
              <a:tr h="2547257">
                <a:tc>
                  <a:txBody>
                    <a:bodyPr/>
                    <a:lstStyle/>
                    <a:p>
                      <a:pPr marL="0" indent="0" algn="just">
                        <a:buFont typeface="Arial" panose="020B0604020202020204" pitchFamily="34" charset="0"/>
                        <a:buNone/>
                      </a:pPr>
                      <a:r>
                        <a:rPr lang="en-US" sz="1800" b="0" dirty="0">
                          <a:solidFill>
                            <a:schemeClr val="bg1"/>
                          </a:solidFill>
                          <a:latin typeface="+mj-lt"/>
                        </a:rPr>
                        <a:t>I was able to provide analysis details comparing two columns of the dataset where the hue remained constant while the other one changed in a loop using the count plot and the hue parameter.</a:t>
                      </a:r>
                    </a:p>
                    <a:p>
                      <a:pPr marL="0" indent="0" algn="just">
                        <a:buFont typeface="Arial" panose="020B0604020202020204" pitchFamily="34" charset="0"/>
                        <a:buNone/>
                      </a:pPr>
                      <a:endParaRPr lang="en-US" sz="1800" b="0" dirty="0">
                        <a:solidFill>
                          <a:schemeClr val="bg1"/>
                        </a:solidFill>
                        <a:latin typeface="+mj-lt"/>
                      </a:endParaRPr>
                    </a:p>
                    <a:p>
                      <a:pPr marL="0" indent="0" algn="just">
                        <a:buFont typeface="Arial" panose="020B0604020202020204" pitchFamily="34" charset="0"/>
                        <a:buNone/>
                      </a:pPr>
                      <a:r>
                        <a:rPr lang="en-US" sz="1800" b="0" dirty="0">
                          <a:solidFill>
                            <a:schemeClr val="bg1"/>
                          </a:solidFill>
                          <a:latin typeface="+mj-lt"/>
                        </a:rPr>
                        <a:t>The  column is the hue utilized in this plot, and the legend is displayed appropriately.</a:t>
                      </a:r>
                    </a:p>
                  </a:txBody>
                  <a:tcPr/>
                </a:tc>
                <a:extLst>
                  <a:ext uri="{0D108BD9-81ED-4DB2-BD59-A6C34878D82A}">
                    <a16:rowId xmlns:a16="http://schemas.microsoft.com/office/drawing/2014/main" val="190913173"/>
                  </a:ext>
                </a:extLst>
              </a:tr>
            </a:tbl>
          </a:graphicData>
        </a:graphic>
      </p:graphicFrame>
      <p:sp>
        <p:nvSpPr>
          <p:cNvPr id="7" name="TextBox 6">
            <a:extLst>
              <a:ext uri="{FF2B5EF4-FFF2-40B4-BE49-F238E27FC236}">
                <a16:creationId xmlns:a16="http://schemas.microsoft.com/office/drawing/2014/main" id="{D250D152-DFEA-154E-B6BA-D65ED2CB9E2F}"/>
              </a:ext>
            </a:extLst>
          </p:cNvPr>
          <p:cNvSpPr txBox="1"/>
          <p:nvPr/>
        </p:nvSpPr>
        <p:spPr>
          <a:xfrm>
            <a:off x="3039292" y="693824"/>
            <a:ext cx="6113416" cy="769441"/>
          </a:xfrm>
          <a:prstGeom prst="rect">
            <a:avLst/>
          </a:prstGeom>
          <a:noFill/>
        </p:spPr>
        <p:txBody>
          <a:bodyPr wrap="square">
            <a:spAutoFit/>
          </a:bodyPr>
          <a:lstStyle/>
          <a:p>
            <a:pPr algn="ctr"/>
            <a:r>
              <a:rPr lang="en-US" sz="4400" b="1" dirty="0">
                <a:solidFill>
                  <a:schemeClr val="accent1"/>
                </a:solidFill>
              </a:rPr>
              <a:t>Bivariate Analysis:</a:t>
            </a:r>
          </a:p>
        </p:txBody>
      </p:sp>
      <p:pic>
        <p:nvPicPr>
          <p:cNvPr id="2" name="Picture 2" descr="Graphical user interface, chart&#10;&#10;Description automatically generated">
            <a:extLst>
              <a:ext uri="{FF2B5EF4-FFF2-40B4-BE49-F238E27FC236}">
                <a16:creationId xmlns:a16="http://schemas.microsoft.com/office/drawing/2014/main" id="{B30D9B3E-0181-18DE-4236-2AD9CC40FABD}"/>
              </a:ext>
            </a:extLst>
          </p:cNvPr>
          <p:cNvPicPr>
            <a:picLocks noChangeAspect="1"/>
          </p:cNvPicPr>
          <p:nvPr/>
        </p:nvPicPr>
        <p:blipFill>
          <a:blip r:embed="rId2"/>
          <a:stretch>
            <a:fillRect/>
          </a:stretch>
        </p:blipFill>
        <p:spPr>
          <a:xfrm>
            <a:off x="842514" y="1807247"/>
            <a:ext cx="6208143" cy="4264298"/>
          </a:xfrm>
          <a:prstGeom prst="rect">
            <a:avLst/>
          </a:prstGeom>
        </p:spPr>
      </p:pic>
    </p:spTree>
    <p:extLst>
      <p:ext uri="{BB962C8B-B14F-4D97-AF65-F5344CB8AC3E}">
        <p14:creationId xmlns:p14="http://schemas.microsoft.com/office/powerpoint/2010/main" val="280992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F973F12C-D3DA-8546-8CA6-9442D659ED8A}"/>
              </a:ext>
            </a:extLst>
          </p:cNvPr>
          <p:cNvSpPr/>
          <p:nvPr/>
        </p:nvSpPr>
        <p:spPr>
          <a:xfrm>
            <a:off x="1003300" y="1905001"/>
            <a:ext cx="4953000" cy="3454399"/>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885D4C87-6346-B049-A126-8BE2A2028ECD}"/>
              </a:ext>
            </a:extLst>
          </p:cNvPr>
          <p:cNvGraphicFramePr>
            <a:graphicFrameLocks noGrp="1"/>
          </p:cNvGraphicFramePr>
          <p:nvPr>
            <p:extLst>
              <p:ext uri="{D42A27DB-BD31-4B8C-83A1-F6EECF244321}">
                <p14:modId xmlns:p14="http://schemas.microsoft.com/office/powerpoint/2010/main" val="129484538"/>
              </p:ext>
            </p:extLst>
          </p:nvPr>
        </p:nvGraphicFramePr>
        <p:xfrm>
          <a:off x="1184367" y="2258060"/>
          <a:ext cx="4707186" cy="2926080"/>
        </p:xfrm>
        <a:graphic>
          <a:graphicData uri="http://schemas.openxmlformats.org/drawingml/2006/table">
            <a:tbl>
              <a:tblPr firstRow="1" bandRow="1">
                <a:tableStyleId>{2D5ABB26-0587-4C30-8999-92F81FD0307C}</a:tableStyleId>
              </a:tblPr>
              <a:tblGrid>
                <a:gridCol w="4707186">
                  <a:extLst>
                    <a:ext uri="{9D8B030D-6E8A-4147-A177-3AD203B41FA5}">
                      <a16:colId xmlns:a16="http://schemas.microsoft.com/office/drawing/2014/main" val="248135368"/>
                    </a:ext>
                  </a:extLst>
                </a:gridCol>
              </a:tblGrid>
              <a:tr h="2926080">
                <a:tc>
                  <a:txBody>
                    <a:bodyPr/>
                    <a:lstStyle/>
                    <a:p>
                      <a:pPr marL="0" indent="0" algn="just">
                        <a:buFont typeface="Arial" panose="020B0604020202020204" pitchFamily="34" charset="0"/>
                        <a:buNone/>
                      </a:pPr>
                      <a:r>
                        <a:rPr lang="en-US" sz="1800" b="0" dirty="0">
                          <a:solidFill>
                            <a:schemeClr val="bg1"/>
                          </a:solidFill>
                          <a:latin typeface="+mj-lt"/>
                        </a:rPr>
                        <a:t>After encoding all of the columns in our dataset, I utilized the histogram.</a:t>
                      </a:r>
                    </a:p>
                    <a:p>
                      <a:pPr marL="0" indent="0" algn="just">
                        <a:buFont typeface="Arial" panose="020B0604020202020204" pitchFamily="34" charset="0"/>
                        <a:buNone/>
                      </a:pPr>
                      <a:endParaRPr lang="en-US" sz="1800" b="0" dirty="0">
                        <a:solidFill>
                          <a:schemeClr val="bg1"/>
                        </a:solidFill>
                        <a:latin typeface="+mj-lt"/>
                      </a:endParaRPr>
                    </a:p>
                    <a:p>
                      <a:pPr marL="0" indent="0" algn="just">
                        <a:buFont typeface="Arial" panose="020B0604020202020204" pitchFamily="34" charset="0"/>
                        <a:buNone/>
                      </a:pPr>
                      <a:r>
                        <a:rPr lang="en-US" sz="1800" b="0" dirty="0">
                          <a:solidFill>
                            <a:schemeClr val="bg1"/>
                          </a:solidFill>
                          <a:latin typeface="+mj-lt"/>
                        </a:rPr>
                        <a:t>The boxplot would not have created a diagrammatic representation of object datatype columns since it only understands numeric values.</a:t>
                      </a:r>
                    </a:p>
                    <a:p>
                      <a:pPr marL="0" indent="0" algn="just">
                        <a:buFont typeface="Arial" panose="020B0604020202020204" pitchFamily="34" charset="0"/>
                        <a:buNone/>
                      </a:pPr>
                      <a:endParaRPr lang="en-US" sz="1800" b="0" dirty="0">
                        <a:solidFill>
                          <a:schemeClr val="bg1"/>
                        </a:solidFill>
                        <a:latin typeface="+mj-lt"/>
                      </a:endParaRPr>
                    </a:p>
                    <a:p>
                      <a:pPr marL="0" indent="0" algn="just">
                        <a:buFont typeface="Arial" panose="020B0604020202020204" pitchFamily="34" charset="0"/>
                        <a:buNone/>
                      </a:pPr>
                      <a:r>
                        <a:rPr lang="en-US" sz="1800" b="0" dirty="0">
                          <a:solidFill>
                            <a:schemeClr val="bg1"/>
                          </a:solidFill>
                          <a:latin typeface="+mj-lt"/>
                        </a:rPr>
                        <a:t>The information was shown as boxplot when the encoding was completed.</a:t>
                      </a:r>
                    </a:p>
                  </a:txBody>
                  <a:tcPr/>
                </a:tc>
                <a:extLst>
                  <a:ext uri="{0D108BD9-81ED-4DB2-BD59-A6C34878D82A}">
                    <a16:rowId xmlns:a16="http://schemas.microsoft.com/office/drawing/2014/main" val="190913173"/>
                  </a:ext>
                </a:extLst>
              </a:tr>
            </a:tbl>
          </a:graphicData>
        </a:graphic>
      </p:graphicFrame>
      <p:sp>
        <p:nvSpPr>
          <p:cNvPr id="7" name="TextBox 6">
            <a:extLst>
              <a:ext uri="{FF2B5EF4-FFF2-40B4-BE49-F238E27FC236}">
                <a16:creationId xmlns:a16="http://schemas.microsoft.com/office/drawing/2014/main" id="{D250D152-DFEA-154E-B6BA-D65ED2CB9E2F}"/>
              </a:ext>
            </a:extLst>
          </p:cNvPr>
          <p:cNvSpPr txBox="1"/>
          <p:nvPr/>
        </p:nvSpPr>
        <p:spPr>
          <a:xfrm>
            <a:off x="3039292" y="693824"/>
            <a:ext cx="6113416" cy="769441"/>
          </a:xfrm>
          <a:prstGeom prst="rect">
            <a:avLst/>
          </a:prstGeom>
          <a:noFill/>
        </p:spPr>
        <p:txBody>
          <a:bodyPr wrap="square">
            <a:spAutoFit/>
          </a:bodyPr>
          <a:lstStyle/>
          <a:p>
            <a:pPr algn="ctr"/>
            <a:r>
              <a:rPr lang="en-US" sz="4400" b="1" dirty="0">
                <a:solidFill>
                  <a:schemeClr val="accent1"/>
                </a:solidFill>
              </a:rPr>
              <a:t>Multivariate Analysis:</a:t>
            </a:r>
          </a:p>
        </p:txBody>
      </p:sp>
      <p:pic>
        <p:nvPicPr>
          <p:cNvPr id="2" name="Picture 3" descr="Table&#10;&#10;Description automatically generated">
            <a:extLst>
              <a:ext uri="{FF2B5EF4-FFF2-40B4-BE49-F238E27FC236}">
                <a16:creationId xmlns:a16="http://schemas.microsoft.com/office/drawing/2014/main" id="{CBBB9423-7B63-0D5E-FB32-58B303B13556}"/>
              </a:ext>
            </a:extLst>
          </p:cNvPr>
          <p:cNvPicPr>
            <a:picLocks noChangeAspect="1"/>
          </p:cNvPicPr>
          <p:nvPr/>
        </p:nvPicPr>
        <p:blipFill>
          <a:blip r:embed="rId2"/>
          <a:stretch>
            <a:fillRect/>
          </a:stretch>
        </p:blipFill>
        <p:spPr>
          <a:xfrm>
            <a:off x="6349042" y="1623901"/>
            <a:ext cx="4770407" cy="4257180"/>
          </a:xfrm>
          <a:prstGeom prst="rect">
            <a:avLst/>
          </a:prstGeom>
        </p:spPr>
      </p:pic>
    </p:spTree>
    <p:extLst>
      <p:ext uri="{BB962C8B-B14F-4D97-AF65-F5344CB8AC3E}">
        <p14:creationId xmlns:p14="http://schemas.microsoft.com/office/powerpoint/2010/main" val="1132761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787C1DBE-4E10-1946-99D9-8450859FA1A3}"/>
              </a:ext>
            </a:extLst>
          </p:cNvPr>
          <p:cNvSpPr/>
          <p:nvPr/>
        </p:nvSpPr>
        <p:spPr>
          <a:xfrm>
            <a:off x="6424385" y="1574801"/>
            <a:ext cx="3942806" cy="3708398"/>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885D4C87-6346-B049-A126-8BE2A2028ECD}"/>
              </a:ext>
            </a:extLst>
          </p:cNvPr>
          <p:cNvGraphicFramePr>
            <a:graphicFrameLocks noGrp="1"/>
          </p:cNvGraphicFramePr>
          <p:nvPr>
            <p:extLst>
              <p:ext uri="{D42A27DB-BD31-4B8C-83A1-F6EECF244321}">
                <p14:modId xmlns:p14="http://schemas.microsoft.com/office/powerpoint/2010/main" val="1062073062"/>
              </p:ext>
            </p:extLst>
          </p:nvPr>
        </p:nvGraphicFramePr>
        <p:xfrm>
          <a:off x="6733903" y="1874520"/>
          <a:ext cx="3374570" cy="3108960"/>
        </p:xfrm>
        <a:graphic>
          <a:graphicData uri="http://schemas.openxmlformats.org/drawingml/2006/table">
            <a:tbl>
              <a:tblPr firstRow="1" bandRow="1">
                <a:tableStyleId>{2D5ABB26-0587-4C30-8999-92F81FD0307C}</a:tableStyleId>
              </a:tblPr>
              <a:tblGrid>
                <a:gridCol w="3374570">
                  <a:extLst>
                    <a:ext uri="{9D8B030D-6E8A-4147-A177-3AD203B41FA5}">
                      <a16:colId xmlns:a16="http://schemas.microsoft.com/office/drawing/2014/main" val="248135368"/>
                    </a:ext>
                  </a:extLst>
                </a:gridCol>
              </a:tblGrid>
              <a:tr h="2383971">
                <a:tc>
                  <a:txBody>
                    <a:bodyPr/>
                    <a:lstStyle/>
                    <a:p>
                      <a:pPr marL="0" indent="0" algn="just">
                        <a:buFont typeface="Arial" panose="020B0604020202020204" pitchFamily="34" charset="0"/>
                        <a:buNone/>
                      </a:pPr>
                      <a:r>
                        <a:rPr lang="en-US" sz="1800" b="0" dirty="0">
                          <a:solidFill>
                            <a:schemeClr val="bg1"/>
                          </a:solidFill>
                          <a:latin typeface="+mj-lt"/>
                        </a:rPr>
                        <a:t>To observe the correlation information between the columns, I utilized the heatmap on the encoded dataset.</a:t>
                      </a:r>
                    </a:p>
                    <a:p>
                      <a:pPr marL="0" indent="0" algn="just">
                        <a:buFont typeface="Arial" panose="020B0604020202020204" pitchFamily="34" charset="0"/>
                        <a:buNone/>
                      </a:pPr>
                      <a:endParaRPr lang="en-US" sz="1800" b="0" dirty="0">
                        <a:solidFill>
                          <a:schemeClr val="bg1"/>
                        </a:solidFill>
                        <a:latin typeface="+mj-lt"/>
                      </a:endParaRPr>
                    </a:p>
                    <a:p>
                      <a:pPr marL="0" indent="0" algn="just">
                        <a:buFont typeface="Arial" panose="020B0604020202020204" pitchFamily="34" charset="0"/>
                        <a:buNone/>
                      </a:pPr>
                      <a:r>
                        <a:rPr lang="en-US" sz="1800" b="0" dirty="0">
                          <a:solidFill>
                            <a:schemeClr val="bg1"/>
                          </a:solidFill>
                          <a:latin typeface="+mj-lt"/>
                        </a:rPr>
                        <a:t>Even though the picture was too small to see on the Jupyter Notebook, I was able to deduce from the color choices that there is no multi collinearity between the columns.</a:t>
                      </a:r>
                    </a:p>
                  </a:txBody>
                  <a:tcPr/>
                </a:tc>
                <a:extLst>
                  <a:ext uri="{0D108BD9-81ED-4DB2-BD59-A6C34878D82A}">
                    <a16:rowId xmlns:a16="http://schemas.microsoft.com/office/drawing/2014/main" val="190913173"/>
                  </a:ext>
                </a:extLst>
              </a:tr>
            </a:tbl>
          </a:graphicData>
        </a:graphic>
      </p:graphicFrame>
      <p:sp>
        <p:nvSpPr>
          <p:cNvPr id="7" name="TextBox 6">
            <a:extLst>
              <a:ext uri="{FF2B5EF4-FFF2-40B4-BE49-F238E27FC236}">
                <a16:creationId xmlns:a16="http://schemas.microsoft.com/office/drawing/2014/main" id="{D250D152-DFEA-154E-B6BA-D65ED2CB9E2F}"/>
              </a:ext>
            </a:extLst>
          </p:cNvPr>
          <p:cNvSpPr txBox="1"/>
          <p:nvPr/>
        </p:nvSpPr>
        <p:spPr>
          <a:xfrm>
            <a:off x="3039292" y="693824"/>
            <a:ext cx="6113416" cy="769441"/>
          </a:xfrm>
          <a:prstGeom prst="rect">
            <a:avLst/>
          </a:prstGeom>
          <a:noFill/>
        </p:spPr>
        <p:txBody>
          <a:bodyPr wrap="square">
            <a:spAutoFit/>
          </a:bodyPr>
          <a:lstStyle/>
          <a:p>
            <a:pPr algn="ctr"/>
            <a:r>
              <a:rPr lang="en-US" sz="4400" b="1" dirty="0">
                <a:solidFill>
                  <a:schemeClr val="accent1"/>
                </a:solidFill>
              </a:rPr>
              <a:t>Multivariate Analysis:</a:t>
            </a:r>
          </a:p>
        </p:txBody>
      </p:sp>
      <p:pic>
        <p:nvPicPr>
          <p:cNvPr id="2" name="Picture 2" descr="A picture containing text&#10;&#10;Description automatically generated">
            <a:extLst>
              <a:ext uri="{FF2B5EF4-FFF2-40B4-BE49-F238E27FC236}">
                <a16:creationId xmlns:a16="http://schemas.microsoft.com/office/drawing/2014/main" id="{CC0F0E44-EC4C-85E3-DBB4-5A83A9288493}"/>
              </a:ext>
            </a:extLst>
          </p:cNvPr>
          <p:cNvPicPr>
            <a:picLocks noChangeAspect="1"/>
          </p:cNvPicPr>
          <p:nvPr/>
        </p:nvPicPr>
        <p:blipFill>
          <a:blip r:embed="rId2"/>
          <a:stretch>
            <a:fillRect/>
          </a:stretch>
        </p:blipFill>
        <p:spPr>
          <a:xfrm>
            <a:off x="1259457" y="1803042"/>
            <a:ext cx="4928557" cy="4114558"/>
          </a:xfrm>
          <a:prstGeom prst="rect">
            <a:avLst/>
          </a:prstGeom>
        </p:spPr>
      </p:pic>
    </p:spTree>
    <p:extLst>
      <p:ext uri="{BB962C8B-B14F-4D97-AF65-F5344CB8AC3E}">
        <p14:creationId xmlns:p14="http://schemas.microsoft.com/office/powerpoint/2010/main" val="1330378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28627119-5827-BA41-8966-3C4D45B6041E}"/>
              </a:ext>
            </a:extLst>
          </p:cNvPr>
          <p:cNvSpPr/>
          <p:nvPr/>
        </p:nvSpPr>
        <p:spPr>
          <a:xfrm>
            <a:off x="921295" y="1485901"/>
            <a:ext cx="3917404" cy="4313644"/>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885D4C87-6346-B049-A126-8BE2A2028ECD}"/>
              </a:ext>
            </a:extLst>
          </p:cNvPr>
          <p:cNvGraphicFramePr>
            <a:graphicFrameLocks noGrp="1"/>
          </p:cNvGraphicFramePr>
          <p:nvPr>
            <p:extLst>
              <p:ext uri="{D42A27DB-BD31-4B8C-83A1-F6EECF244321}">
                <p14:modId xmlns:p14="http://schemas.microsoft.com/office/powerpoint/2010/main" val="1606083344"/>
              </p:ext>
            </p:extLst>
          </p:nvPr>
        </p:nvGraphicFramePr>
        <p:xfrm>
          <a:off x="1108167" y="1686560"/>
          <a:ext cx="3622764" cy="3931920"/>
        </p:xfrm>
        <a:graphic>
          <a:graphicData uri="http://schemas.openxmlformats.org/drawingml/2006/table">
            <a:tbl>
              <a:tblPr firstRow="1" bandRow="1">
                <a:tableStyleId>{2D5ABB26-0587-4C30-8999-92F81FD0307C}</a:tableStyleId>
              </a:tblPr>
              <a:tblGrid>
                <a:gridCol w="3622764">
                  <a:extLst>
                    <a:ext uri="{9D8B030D-6E8A-4147-A177-3AD203B41FA5}">
                      <a16:colId xmlns:a16="http://schemas.microsoft.com/office/drawing/2014/main" val="248135368"/>
                    </a:ext>
                  </a:extLst>
                </a:gridCol>
              </a:tblGrid>
              <a:tr h="2926080">
                <a:tc>
                  <a:txBody>
                    <a:bodyPr/>
                    <a:lstStyle/>
                    <a:p>
                      <a:pPr marL="0" indent="0" algn="just">
                        <a:buFont typeface="Arial" panose="020B0604020202020204" pitchFamily="34" charset="0"/>
                        <a:buNone/>
                      </a:pPr>
                      <a:r>
                        <a:rPr lang="en-US" sz="1800" b="0" dirty="0">
                          <a:solidFill>
                            <a:schemeClr val="bg1"/>
                          </a:solidFill>
                          <a:latin typeface="+mj-lt"/>
                        </a:rPr>
                        <a:t>I created different bar plots using the correlation approach to verify the positive and negative correlation information in our dataset.</a:t>
                      </a:r>
                    </a:p>
                    <a:p>
                      <a:pPr marL="0" indent="0" algn="just">
                        <a:buFont typeface="Arial" panose="020B0604020202020204" pitchFamily="34" charset="0"/>
                        <a:buNone/>
                      </a:pPr>
                      <a:endParaRPr lang="en-US" sz="1800" b="0" dirty="0">
                        <a:solidFill>
                          <a:schemeClr val="bg1"/>
                        </a:solidFill>
                        <a:latin typeface="+mj-lt"/>
                      </a:endParaRPr>
                    </a:p>
                    <a:p>
                      <a:pPr marL="0" indent="0" algn="just">
                        <a:buFont typeface="Arial" panose="020B0604020202020204" pitchFamily="34" charset="0"/>
                        <a:buNone/>
                      </a:pPr>
                      <a:r>
                        <a:rPr lang="en-US" sz="1800" b="0" dirty="0">
                          <a:solidFill>
                            <a:schemeClr val="bg1"/>
                          </a:solidFill>
                          <a:latin typeface="+mj-lt"/>
                        </a:rPr>
                        <a:t>A perfect positive correlation is shown by a correlation of +1, which means that both variables move in the same direction.</a:t>
                      </a:r>
                    </a:p>
                    <a:p>
                      <a:pPr marL="0" indent="0" algn="just">
                        <a:buFont typeface="Arial" panose="020B0604020202020204" pitchFamily="34" charset="0"/>
                        <a:buNone/>
                      </a:pPr>
                      <a:endParaRPr lang="en-US" sz="1800" b="0" dirty="0">
                        <a:solidFill>
                          <a:schemeClr val="bg1"/>
                        </a:solidFill>
                        <a:latin typeface="+mj-lt"/>
                      </a:endParaRPr>
                    </a:p>
                    <a:p>
                      <a:pPr marL="0" indent="0" algn="just">
                        <a:buFont typeface="Arial" panose="020B0604020202020204" pitchFamily="34" charset="0"/>
                        <a:buNone/>
                      </a:pPr>
                      <a:r>
                        <a:rPr lang="en-US" sz="1800" b="0" dirty="0">
                          <a:solidFill>
                            <a:schemeClr val="bg1"/>
                          </a:solidFill>
                          <a:latin typeface="+mj-lt"/>
                        </a:rPr>
                        <a:t>A negative correlation of –1 implies a complete negative correlation, which means that when one measure rises, the other falls.</a:t>
                      </a:r>
                    </a:p>
                  </a:txBody>
                  <a:tcPr/>
                </a:tc>
                <a:extLst>
                  <a:ext uri="{0D108BD9-81ED-4DB2-BD59-A6C34878D82A}">
                    <a16:rowId xmlns:a16="http://schemas.microsoft.com/office/drawing/2014/main" val="190913173"/>
                  </a:ext>
                </a:extLst>
              </a:tr>
            </a:tbl>
          </a:graphicData>
        </a:graphic>
      </p:graphicFrame>
      <p:sp>
        <p:nvSpPr>
          <p:cNvPr id="7" name="TextBox 6">
            <a:extLst>
              <a:ext uri="{FF2B5EF4-FFF2-40B4-BE49-F238E27FC236}">
                <a16:creationId xmlns:a16="http://schemas.microsoft.com/office/drawing/2014/main" id="{D250D152-DFEA-154E-B6BA-D65ED2CB9E2F}"/>
              </a:ext>
            </a:extLst>
          </p:cNvPr>
          <p:cNvSpPr txBox="1"/>
          <p:nvPr/>
        </p:nvSpPr>
        <p:spPr>
          <a:xfrm>
            <a:off x="1371600" y="693824"/>
            <a:ext cx="9509760" cy="769441"/>
          </a:xfrm>
          <a:prstGeom prst="rect">
            <a:avLst/>
          </a:prstGeom>
          <a:noFill/>
        </p:spPr>
        <p:txBody>
          <a:bodyPr wrap="square">
            <a:spAutoFit/>
          </a:bodyPr>
          <a:lstStyle/>
          <a:p>
            <a:pPr algn="ctr"/>
            <a:r>
              <a:rPr lang="en-US" sz="4400" b="1" dirty="0">
                <a:solidFill>
                  <a:schemeClr val="accent1"/>
                </a:solidFill>
              </a:rPr>
              <a:t>Correlation between the columns:</a:t>
            </a:r>
          </a:p>
        </p:txBody>
      </p:sp>
      <p:pic>
        <p:nvPicPr>
          <p:cNvPr id="2" name="Picture 2" descr="Chart, histogram&#10;&#10;Description automatically generated">
            <a:extLst>
              <a:ext uri="{FF2B5EF4-FFF2-40B4-BE49-F238E27FC236}">
                <a16:creationId xmlns:a16="http://schemas.microsoft.com/office/drawing/2014/main" id="{68CC87B9-8498-EB14-4F55-04016B5138AA}"/>
              </a:ext>
            </a:extLst>
          </p:cNvPr>
          <p:cNvPicPr>
            <a:picLocks noChangeAspect="1"/>
          </p:cNvPicPr>
          <p:nvPr/>
        </p:nvPicPr>
        <p:blipFill>
          <a:blip r:embed="rId2"/>
          <a:stretch>
            <a:fillRect/>
          </a:stretch>
        </p:blipFill>
        <p:spPr>
          <a:xfrm>
            <a:off x="4954439" y="1617636"/>
            <a:ext cx="6438180" cy="4255332"/>
          </a:xfrm>
          <a:prstGeom prst="rect">
            <a:avLst/>
          </a:prstGeom>
        </p:spPr>
      </p:pic>
    </p:spTree>
    <p:extLst>
      <p:ext uri="{BB962C8B-B14F-4D97-AF65-F5344CB8AC3E}">
        <p14:creationId xmlns:p14="http://schemas.microsoft.com/office/powerpoint/2010/main" val="130242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FD74-7DE5-254C-8FBF-1DF1B3DA54FB}"/>
              </a:ext>
            </a:extLst>
          </p:cNvPr>
          <p:cNvSpPr>
            <a:spLocks noGrp="1"/>
          </p:cNvSpPr>
          <p:nvPr>
            <p:ph type="title"/>
          </p:nvPr>
        </p:nvSpPr>
        <p:spPr/>
        <p:txBody>
          <a:bodyPr>
            <a:normAutofit/>
          </a:bodyPr>
          <a:lstStyle/>
          <a:p>
            <a:r>
              <a:rPr lang="en-US" sz="4000" b="1" dirty="0">
                <a:solidFill>
                  <a:schemeClr val="accent1"/>
                </a:solidFill>
                <a:latin typeface="+mn-lt"/>
              </a:rPr>
              <a:t>Agenda</a:t>
            </a:r>
          </a:p>
        </p:txBody>
      </p:sp>
      <p:sp>
        <p:nvSpPr>
          <p:cNvPr id="7" name="Content Placeholder 6">
            <a:extLst>
              <a:ext uri="{FF2B5EF4-FFF2-40B4-BE49-F238E27FC236}">
                <a16:creationId xmlns:a16="http://schemas.microsoft.com/office/drawing/2014/main" id="{D251C886-C55B-5C43-9479-E1B84F102109}"/>
              </a:ext>
            </a:extLst>
          </p:cNvPr>
          <p:cNvSpPr>
            <a:spLocks noGrp="1"/>
          </p:cNvSpPr>
          <p:nvPr>
            <p:ph sz="half" idx="1"/>
          </p:nvPr>
        </p:nvSpPr>
        <p:spPr>
          <a:xfrm>
            <a:off x="6299200" y="2565740"/>
            <a:ext cx="4515104" cy="3310128"/>
          </a:xfrm>
        </p:spPr>
        <p:txBody>
          <a:bodyPr>
            <a:normAutofit lnSpcReduction="10000"/>
          </a:bodyPr>
          <a:lstStyle/>
          <a:p>
            <a:r>
              <a:rPr lang="en-US" dirty="0">
                <a:solidFill>
                  <a:schemeClr val="tx1"/>
                </a:solidFill>
              </a:rPr>
              <a:t>Introduction</a:t>
            </a:r>
          </a:p>
          <a:p>
            <a:r>
              <a:rPr lang="en-US" dirty="0">
                <a:solidFill>
                  <a:schemeClr val="tx1"/>
                </a:solidFill>
              </a:rPr>
              <a:t>Problem Statement</a:t>
            </a:r>
          </a:p>
          <a:p>
            <a:r>
              <a:rPr lang="en-US" dirty="0">
                <a:solidFill>
                  <a:schemeClr val="tx1"/>
                </a:solidFill>
              </a:rPr>
              <a:t>Objective</a:t>
            </a:r>
          </a:p>
          <a:p>
            <a:r>
              <a:rPr lang="en-US" dirty="0">
                <a:solidFill>
                  <a:schemeClr val="tx1"/>
                </a:solidFill>
              </a:rPr>
              <a:t>Exploratory Data Analysis (EDA)</a:t>
            </a:r>
          </a:p>
          <a:p>
            <a:r>
              <a:rPr lang="en-US" dirty="0">
                <a:solidFill>
                  <a:schemeClr val="tx1"/>
                </a:solidFill>
              </a:rPr>
              <a:t>Visualization</a:t>
            </a:r>
          </a:p>
          <a:p>
            <a:r>
              <a:rPr lang="en-US" dirty="0">
                <a:solidFill>
                  <a:schemeClr val="tx1"/>
                </a:solidFill>
              </a:rPr>
              <a:t>Inference</a:t>
            </a:r>
          </a:p>
          <a:p>
            <a:r>
              <a:rPr lang="en-US" dirty="0">
                <a:solidFill>
                  <a:schemeClr val="tx1"/>
                </a:solidFill>
              </a:rPr>
              <a:t>Future Work</a:t>
            </a:r>
          </a:p>
        </p:txBody>
      </p:sp>
      <p:pic>
        <p:nvPicPr>
          <p:cNvPr id="6" name="Content Placeholder 5" descr="Checklist RTL">
            <a:extLst>
              <a:ext uri="{FF2B5EF4-FFF2-40B4-BE49-F238E27FC236}">
                <a16:creationId xmlns:a16="http://schemas.microsoft.com/office/drawing/2014/main" id="{3CD0B81D-0F6F-6B4B-8D2C-79A491FC1071}"/>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1809496" y="2514771"/>
            <a:ext cx="3702304" cy="3412065"/>
          </a:xfrm>
        </p:spPr>
      </p:pic>
    </p:spTree>
    <p:extLst>
      <p:ext uri="{BB962C8B-B14F-4D97-AF65-F5344CB8AC3E}">
        <p14:creationId xmlns:p14="http://schemas.microsoft.com/office/powerpoint/2010/main" val="675987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1F65BC4-4378-AA47-A96C-F79464C13693}"/>
              </a:ext>
            </a:extLst>
          </p:cNvPr>
          <p:cNvSpPr/>
          <p:nvPr/>
        </p:nvSpPr>
        <p:spPr>
          <a:xfrm>
            <a:off x="1111794" y="1574800"/>
            <a:ext cx="9988006" cy="4216399"/>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BB0BD-8EE1-2D40-9B7B-90C9F9E532D2}"/>
              </a:ext>
            </a:extLst>
          </p:cNvPr>
          <p:cNvSpPr>
            <a:spLocks noGrp="1"/>
          </p:cNvSpPr>
          <p:nvPr>
            <p:ph type="title" idx="4294967295"/>
          </p:nvPr>
        </p:nvSpPr>
        <p:spPr>
          <a:xfrm>
            <a:off x="0" y="871538"/>
            <a:ext cx="9601200" cy="766762"/>
          </a:xfrm>
        </p:spPr>
        <p:txBody>
          <a:bodyPr/>
          <a:lstStyle/>
          <a:p>
            <a:r>
              <a:rPr lang="en-US" b="1" dirty="0">
                <a:solidFill>
                  <a:schemeClr val="accent1"/>
                </a:solidFill>
                <a:latin typeface="+mn-lt"/>
              </a:rPr>
              <a:t>Inference</a:t>
            </a:r>
          </a:p>
        </p:txBody>
      </p:sp>
      <p:sp>
        <p:nvSpPr>
          <p:cNvPr id="3" name="Content Placeholder 2">
            <a:extLst>
              <a:ext uri="{FF2B5EF4-FFF2-40B4-BE49-F238E27FC236}">
                <a16:creationId xmlns:a16="http://schemas.microsoft.com/office/drawing/2014/main" id="{C3D9DB7F-8E3F-6442-84E8-6BEDD6EC96D4}"/>
              </a:ext>
            </a:extLst>
          </p:cNvPr>
          <p:cNvSpPr>
            <a:spLocks noGrp="1"/>
          </p:cNvSpPr>
          <p:nvPr>
            <p:ph type="body" idx="4294967295"/>
          </p:nvPr>
        </p:nvSpPr>
        <p:spPr>
          <a:xfrm>
            <a:off x="0" y="1828800"/>
            <a:ext cx="9601200" cy="4068763"/>
          </a:xfrm>
        </p:spPr>
        <p:txBody>
          <a:bodyPr>
            <a:normAutofit lnSpcReduction="10000"/>
          </a:bodyPr>
          <a:lstStyle/>
          <a:p>
            <a:pPr algn="just"/>
            <a:r>
              <a:rPr lang="en-US" sz="1800" dirty="0">
                <a:solidFill>
                  <a:schemeClr val="bg1"/>
                </a:solidFill>
                <a:latin typeface="+mj-lt"/>
              </a:rPr>
              <a:t>The first 47 aspects, based on general observations, give insights into how e-retail is beneficial and increasing based on consumer feedback. The data revealed which CITY, PIN CODE, AGE, and other variables were utilized most frequently on the web platform. It also revealed that some criteria are given less weight in contributing to the success of an e-commerce site, allowing us to eliminate such aspects while keeping all the vital ones. We might also improve on some of the elements that impact the likelihood of repeat purchases by internet clients.</a:t>
            </a:r>
          </a:p>
          <a:p>
            <a:pPr algn="just"/>
            <a:r>
              <a:rPr lang="en-US" sz="1800" dirty="0">
                <a:solidFill>
                  <a:schemeClr val="bg1"/>
                </a:solidFill>
                <a:latin typeface="+mj-lt"/>
              </a:rPr>
              <a:t>Apart from the first 47 elements, the remaining features demonstrated which web platform was utilized more frequently depending on success factors. According to the customer activation and retention case study, Amazon is the most dependable and has met all of the consumer needs. Following Amazon, research indicated that Flipkart was utilized more for online shopping.</a:t>
            </a:r>
          </a:p>
          <a:p>
            <a:pPr algn="just"/>
            <a:r>
              <a:rPr lang="en-US" sz="1800" dirty="0">
                <a:solidFill>
                  <a:schemeClr val="bg1"/>
                </a:solidFill>
                <a:latin typeface="+mj-lt"/>
              </a:rPr>
              <a:t>According to a case study of Indian e-commerce clients, Amazon and Flipkart are the most frequently utilized for online shopping and are the most frequently suggested by friends. So, based on the research considerations, Amazon and Flipkart are e-commerce platforms that combine utilitarian and hedonistic values to favorably influence recurrent purchase intent (loyalty).</a:t>
            </a:r>
          </a:p>
        </p:txBody>
      </p:sp>
    </p:spTree>
    <p:extLst>
      <p:ext uri="{BB962C8B-B14F-4D97-AF65-F5344CB8AC3E}">
        <p14:creationId xmlns:p14="http://schemas.microsoft.com/office/powerpoint/2010/main" val="4126419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B0BD-8EE1-2D40-9B7B-90C9F9E532D2}"/>
              </a:ext>
            </a:extLst>
          </p:cNvPr>
          <p:cNvSpPr>
            <a:spLocks noGrp="1"/>
          </p:cNvSpPr>
          <p:nvPr>
            <p:ph type="title" idx="4294967295"/>
          </p:nvPr>
        </p:nvSpPr>
        <p:spPr>
          <a:xfrm>
            <a:off x="0" y="957263"/>
            <a:ext cx="4800600" cy="766762"/>
          </a:xfrm>
        </p:spPr>
        <p:txBody>
          <a:bodyPr>
            <a:normAutofit/>
          </a:bodyPr>
          <a:lstStyle/>
          <a:p>
            <a:pPr algn="l"/>
            <a:r>
              <a:rPr lang="en-US" sz="2800" b="1" dirty="0">
                <a:solidFill>
                  <a:schemeClr val="accent1"/>
                </a:solidFill>
                <a:latin typeface="+mn-lt"/>
              </a:rPr>
              <a:t>1. Amazon</a:t>
            </a:r>
          </a:p>
        </p:txBody>
      </p:sp>
      <p:sp>
        <p:nvSpPr>
          <p:cNvPr id="3" name="Content Placeholder 2">
            <a:extLst>
              <a:ext uri="{FF2B5EF4-FFF2-40B4-BE49-F238E27FC236}">
                <a16:creationId xmlns:a16="http://schemas.microsoft.com/office/drawing/2014/main" id="{C3D9DB7F-8E3F-6442-84E8-6BEDD6EC96D4}"/>
              </a:ext>
            </a:extLst>
          </p:cNvPr>
          <p:cNvSpPr>
            <a:spLocks noGrp="1"/>
          </p:cNvSpPr>
          <p:nvPr>
            <p:ph type="body" idx="4294967295"/>
          </p:nvPr>
        </p:nvSpPr>
        <p:spPr>
          <a:xfrm>
            <a:off x="0" y="1831975"/>
            <a:ext cx="5064125" cy="4068763"/>
          </a:xfrm>
        </p:spPr>
        <p:txBody>
          <a:bodyPr>
            <a:normAutofit/>
          </a:bodyPr>
          <a:lstStyle/>
          <a:p>
            <a:pPr marL="0" indent="0" algn="just">
              <a:buNone/>
            </a:pPr>
            <a:r>
              <a:rPr lang="en-IN" sz="1800" b="1" u="sng" dirty="0">
                <a:solidFill>
                  <a:schemeClr val="tx1"/>
                </a:solidFill>
                <a:latin typeface="+mj-lt"/>
              </a:rPr>
              <a:t>To be improved: </a:t>
            </a:r>
          </a:p>
          <a:p>
            <a:pPr algn="just"/>
            <a:r>
              <a:rPr lang="en-IN" sz="1800" dirty="0">
                <a:solidFill>
                  <a:schemeClr val="tx1"/>
                </a:solidFill>
                <a:latin typeface="+mj-lt"/>
              </a:rPr>
              <a:t>During promotions, attempt to provide clients with a stress-free shopping experience. </a:t>
            </a:r>
          </a:p>
          <a:p>
            <a:pPr algn="just"/>
            <a:r>
              <a:rPr lang="en-IN" sz="1800" dirty="0">
                <a:solidFill>
                  <a:schemeClr val="tx1"/>
                </a:solidFill>
                <a:latin typeface="+mj-lt"/>
              </a:rPr>
              <a:t>Provide customers with extra payment alternatives. </a:t>
            </a:r>
          </a:p>
          <a:p>
            <a:pPr algn="just"/>
            <a:r>
              <a:rPr lang="en-IN" sz="1800" dirty="0">
                <a:solidFill>
                  <a:schemeClr val="tx1"/>
                </a:solidFill>
                <a:latin typeface="+mj-lt"/>
              </a:rPr>
              <a:t>Give the pricing as soon as possible during the offer. </a:t>
            </a:r>
          </a:p>
          <a:p>
            <a:pPr algn="just"/>
            <a:r>
              <a:rPr lang="en-IN" sz="1800" dirty="0">
                <a:solidFill>
                  <a:schemeClr val="tx1"/>
                </a:solidFill>
                <a:latin typeface="+mj-lt"/>
              </a:rPr>
              <a:t>Shorten the time it takes for things to arrive. </a:t>
            </a:r>
          </a:p>
        </p:txBody>
      </p:sp>
      <p:cxnSp>
        <p:nvCxnSpPr>
          <p:cNvPr id="7" name="Straight Connector 6">
            <a:extLst>
              <a:ext uri="{FF2B5EF4-FFF2-40B4-BE49-F238E27FC236}">
                <a16:creationId xmlns:a16="http://schemas.microsoft.com/office/drawing/2014/main" id="{8CDE86B5-01DC-C746-B49E-118754CDDCAC}"/>
              </a:ext>
            </a:extLst>
          </p:cNvPr>
          <p:cNvCxnSpPr>
            <a:cxnSpLocks/>
          </p:cNvCxnSpPr>
          <p:nvPr/>
        </p:nvCxnSpPr>
        <p:spPr>
          <a:xfrm>
            <a:off x="6296297" y="1832247"/>
            <a:ext cx="0" cy="3288393"/>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sp>
        <p:nvSpPr>
          <p:cNvPr id="8" name="Content Placeholder 2">
            <a:extLst>
              <a:ext uri="{FF2B5EF4-FFF2-40B4-BE49-F238E27FC236}">
                <a16:creationId xmlns:a16="http://schemas.microsoft.com/office/drawing/2014/main" id="{A9B09300-9D62-CB49-8D81-82C5020B854A}"/>
              </a:ext>
            </a:extLst>
          </p:cNvPr>
          <p:cNvSpPr txBox="1">
            <a:spLocks/>
          </p:cNvSpPr>
          <p:nvPr/>
        </p:nvSpPr>
        <p:spPr>
          <a:xfrm>
            <a:off x="6496595" y="1832250"/>
            <a:ext cx="4755600" cy="406921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just">
              <a:buNone/>
            </a:pPr>
            <a:r>
              <a:rPr lang="en-IN" sz="1800" b="1" dirty="0">
                <a:solidFill>
                  <a:schemeClr val="tx1"/>
                </a:solidFill>
                <a:latin typeface="+mj-lt"/>
              </a:rPr>
              <a:t>P</a:t>
            </a:r>
            <a:r>
              <a:rPr lang="en-IN" sz="1800" b="1" u="sng" dirty="0">
                <a:solidFill>
                  <a:schemeClr val="tx1"/>
                </a:solidFill>
                <a:latin typeface="+mj-lt"/>
              </a:rPr>
              <a:t>ositive feedback summary: </a:t>
            </a:r>
          </a:p>
          <a:p>
            <a:pPr algn="just"/>
            <a:r>
              <a:rPr lang="en-IN" sz="1800" dirty="0">
                <a:solidFill>
                  <a:schemeClr val="tx1"/>
                </a:solidFill>
                <a:latin typeface="+mj-lt"/>
              </a:rPr>
              <a:t>It's easy to use, and it's also a fantastic buying site. </a:t>
            </a:r>
          </a:p>
          <a:p>
            <a:pPr algn="just"/>
            <a:r>
              <a:rPr lang="en-IN" sz="1800" dirty="0">
                <a:solidFill>
                  <a:schemeClr val="tx1"/>
                </a:solidFill>
                <a:latin typeface="+mj-lt"/>
              </a:rPr>
              <a:t>Products are delivered quickly.</a:t>
            </a:r>
          </a:p>
          <a:p>
            <a:pPr algn="just"/>
            <a:r>
              <a:rPr lang="en-IN" sz="1800" dirty="0">
                <a:solidFill>
                  <a:schemeClr val="tx1"/>
                </a:solidFill>
                <a:latin typeface="+mj-lt"/>
              </a:rPr>
              <a:t>Availability of comprehensive product information. </a:t>
            </a:r>
          </a:p>
          <a:p>
            <a:pPr algn="just"/>
            <a:r>
              <a:rPr lang="en-IN" sz="1800" dirty="0">
                <a:solidFill>
                  <a:schemeClr val="tx1"/>
                </a:solidFill>
                <a:latin typeface="+mj-lt"/>
              </a:rPr>
              <a:t>Multi-channel online assistance is available. </a:t>
            </a:r>
          </a:p>
          <a:p>
            <a:pPr algn="just"/>
            <a:r>
              <a:rPr lang="en-IN" sz="1800" dirty="0">
                <a:solidFill>
                  <a:schemeClr val="tx1"/>
                </a:solidFill>
                <a:latin typeface="+mj-lt"/>
              </a:rPr>
              <a:t>Trustworthy website or app, as well as perceived trustworthiness. </a:t>
            </a:r>
          </a:p>
        </p:txBody>
      </p:sp>
      <p:sp>
        <p:nvSpPr>
          <p:cNvPr id="10" name="Rounded Rectangle 9">
            <a:extLst>
              <a:ext uri="{FF2B5EF4-FFF2-40B4-BE49-F238E27FC236}">
                <a16:creationId xmlns:a16="http://schemas.microsoft.com/office/drawing/2014/main" id="{5C4A15D2-3CDE-2C42-8259-5BF548383000}"/>
              </a:ext>
            </a:extLst>
          </p:cNvPr>
          <p:cNvSpPr/>
          <p:nvPr/>
        </p:nvSpPr>
        <p:spPr>
          <a:xfrm>
            <a:off x="3937660" y="5421084"/>
            <a:ext cx="4266540" cy="666208"/>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6C50815-2F95-2645-B42D-893106C066D4}"/>
              </a:ext>
            </a:extLst>
          </p:cNvPr>
          <p:cNvSpPr txBox="1"/>
          <p:nvPr/>
        </p:nvSpPr>
        <p:spPr>
          <a:xfrm>
            <a:off x="4071108" y="5566456"/>
            <a:ext cx="2646432" cy="400110"/>
          </a:xfrm>
          <a:prstGeom prst="rect">
            <a:avLst/>
          </a:prstGeom>
          <a:noFill/>
        </p:spPr>
        <p:txBody>
          <a:bodyPr wrap="square" rtlCol="0">
            <a:spAutoFit/>
          </a:bodyPr>
          <a:lstStyle/>
          <a:p>
            <a:pPr algn="r"/>
            <a:r>
              <a:rPr lang="en-US" sz="2000" dirty="0">
                <a:solidFill>
                  <a:schemeClr val="bg1"/>
                </a:solidFill>
              </a:rPr>
              <a:t>E-Commerce Company:</a:t>
            </a:r>
          </a:p>
        </p:txBody>
      </p:sp>
      <p:pic>
        <p:nvPicPr>
          <p:cNvPr id="13" name="Picture 12">
            <a:extLst>
              <a:ext uri="{FF2B5EF4-FFF2-40B4-BE49-F238E27FC236}">
                <a16:creationId xmlns:a16="http://schemas.microsoft.com/office/drawing/2014/main" id="{5EE1FD68-5AC6-2A4A-A667-C45812C99469}"/>
              </a:ext>
            </a:extLst>
          </p:cNvPr>
          <p:cNvPicPr>
            <a:picLocks noChangeAspect="1"/>
          </p:cNvPicPr>
          <p:nvPr/>
        </p:nvPicPr>
        <p:blipFill rotWithShape="1">
          <a:blip r:embed="rId2"/>
          <a:srcRect b="8786"/>
          <a:stretch/>
        </p:blipFill>
        <p:spPr>
          <a:xfrm>
            <a:off x="6717540" y="5531178"/>
            <a:ext cx="1322293" cy="488187"/>
          </a:xfrm>
          <a:prstGeom prst="rect">
            <a:avLst/>
          </a:prstGeom>
        </p:spPr>
      </p:pic>
    </p:spTree>
    <p:extLst>
      <p:ext uri="{BB962C8B-B14F-4D97-AF65-F5344CB8AC3E}">
        <p14:creationId xmlns:p14="http://schemas.microsoft.com/office/powerpoint/2010/main" val="2554874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EBFDED0E-D0B0-3043-85C6-B772F34D77B0}"/>
              </a:ext>
            </a:extLst>
          </p:cNvPr>
          <p:cNvSpPr/>
          <p:nvPr/>
        </p:nvSpPr>
        <p:spPr>
          <a:xfrm>
            <a:off x="3498662" y="5447411"/>
            <a:ext cx="4917575" cy="666208"/>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BB0BD-8EE1-2D40-9B7B-90C9F9E532D2}"/>
              </a:ext>
            </a:extLst>
          </p:cNvPr>
          <p:cNvSpPr>
            <a:spLocks noGrp="1"/>
          </p:cNvSpPr>
          <p:nvPr>
            <p:ph type="title" idx="4294967295"/>
          </p:nvPr>
        </p:nvSpPr>
        <p:spPr>
          <a:xfrm>
            <a:off x="0" y="669925"/>
            <a:ext cx="4800600" cy="766763"/>
          </a:xfrm>
        </p:spPr>
        <p:txBody>
          <a:bodyPr>
            <a:normAutofit/>
          </a:bodyPr>
          <a:lstStyle/>
          <a:p>
            <a:pPr algn="l"/>
            <a:r>
              <a:rPr lang="en-US" sz="2800" b="1" dirty="0">
                <a:solidFill>
                  <a:schemeClr val="accent1"/>
                </a:solidFill>
                <a:latin typeface="+mn-lt"/>
              </a:rPr>
              <a:t>2. Flipkart</a:t>
            </a:r>
          </a:p>
        </p:txBody>
      </p:sp>
      <p:sp>
        <p:nvSpPr>
          <p:cNvPr id="3" name="Content Placeholder 2">
            <a:extLst>
              <a:ext uri="{FF2B5EF4-FFF2-40B4-BE49-F238E27FC236}">
                <a16:creationId xmlns:a16="http://schemas.microsoft.com/office/drawing/2014/main" id="{C3D9DB7F-8E3F-6442-84E8-6BEDD6EC96D4}"/>
              </a:ext>
            </a:extLst>
          </p:cNvPr>
          <p:cNvSpPr>
            <a:spLocks noGrp="1"/>
          </p:cNvSpPr>
          <p:nvPr>
            <p:ph type="body" idx="4294967295"/>
          </p:nvPr>
        </p:nvSpPr>
        <p:spPr>
          <a:xfrm>
            <a:off x="0" y="1436688"/>
            <a:ext cx="5219700" cy="4318000"/>
          </a:xfrm>
        </p:spPr>
        <p:txBody>
          <a:bodyPr>
            <a:noAutofit/>
          </a:bodyPr>
          <a:lstStyle/>
          <a:p>
            <a:pPr marL="0" indent="0">
              <a:buNone/>
            </a:pPr>
            <a:r>
              <a:rPr lang="en-IN" sz="1800" dirty="0">
                <a:solidFill>
                  <a:schemeClr val="bg1"/>
                </a:solidFill>
              </a:rPr>
              <a:t>	</a:t>
            </a:r>
            <a:r>
              <a:rPr lang="en-IN" sz="1800" b="1" u="sng" dirty="0">
                <a:solidFill>
                  <a:schemeClr val="tx2"/>
                </a:solidFill>
                <a:latin typeface="+mj-lt"/>
              </a:rPr>
              <a:t>To be improved: </a:t>
            </a:r>
          </a:p>
          <a:p>
            <a:pPr lvl="1"/>
            <a:r>
              <a:rPr lang="en-IN" sz="1800" dirty="0">
                <a:solidFill>
                  <a:schemeClr val="tx2"/>
                </a:solidFill>
                <a:latin typeface="+mj-lt"/>
              </a:rPr>
              <a:t>During promotions, attempt to provide clients with a stress-free shopping experience. </a:t>
            </a:r>
          </a:p>
          <a:p>
            <a:pPr lvl="1"/>
            <a:r>
              <a:rPr lang="en-IN" sz="1800" dirty="0">
                <a:solidFill>
                  <a:schemeClr val="tx2"/>
                </a:solidFill>
                <a:latin typeface="+mj-lt"/>
              </a:rPr>
              <a:t>Provide customers with extra payment alternatives. </a:t>
            </a:r>
          </a:p>
          <a:p>
            <a:pPr lvl="1"/>
            <a:r>
              <a:rPr lang="en-IN" sz="1800" dirty="0">
                <a:solidFill>
                  <a:schemeClr val="tx2"/>
                </a:solidFill>
                <a:latin typeface="+mj-lt"/>
              </a:rPr>
              <a:t>Give the pricing as soon as possible during the offer. </a:t>
            </a:r>
          </a:p>
          <a:p>
            <a:pPr lvl="1"/>
            <a:r>
              <a:rPr lang="en-IN" sz="1800" dirty="0">
                <a:solidFill>
                  <a:schemeClr val="tx2"/>
                </a:solidFill>
                <a:latin typeface="+mj-lt"/>
              </a:rPr>
              <a:t>Shorten the time it takes for things to arrive. </a:t>
            </a:r>
          </a:p>
          <a:p>
            <a:pPr lvl="1"/>
            <a:r>
              <a:rPr lang="en-IN" sz="1800" dirty="0">
                <a:solidFill>
                  <a:schemeClr val="tx2"/>
                </a:solidFill>
                <a:latin typeface="+mj-lt"/>
              </a:rPr>
              <a:t>The only difference between Flipkart and Amazon is that their feedbacks </a:t>
            </a:r>
          </a:p>
          <a:p>
            <a:pPr lvl="1"/>
            <a:r>
              <a:rPr lang="en-IN" sz="1800" dirty="0">
                <a:solidFill>
                  <a:schemeClr val="tx2"/>
                </a:solidFill>
                <a:latin typeface="+mj-lt"/>
              </a:rPr>
              <a:t>are practically identical, with varied percentages.</a:t>
            </a:r>
          </a:p>
        </p:txBody>
      </p:sp>
      <p:sp>
        <p:nvSpPr>
          <p:cNvPr id="4" name="TextBox 3">
            <a:extLst>
              <a:ext uri="{FF2B5EF4-FFF2-40B4-BE49-F238E27FC236}">
                <a16:creationId xmlns:a16="http://schemas.microsoft.com/office/drawing/2014/main" id="{0205E248-524C-1844-AE27-EE92C87D5066}"/>
              </a:ext>
            </a:extLst>
          </p:cNvPr>
          <p:cNvSpPr txBox="1"/>
          <p:nvPr/>
        </p:nvSpPr>
        <p:spPr>
          <a:xfrm>
            <a:off x="3632111" y="5592783"/>
            <a:ext cx="2646432" cy="400110"/>
          </a:xfrm>
          <a:prstGeom prst="rect">
            <a:avLst/>
          </a:prstGeom>
          <a:noFill/>
        </p:spPr>
        <p:txBody>
          <a:bodyPr wrap="square" rtlCol="0">
            <a:spAutoFit/>
          </a:bodyPr>
          <a:lstStyle/>
          <a:p>
            <a:pPr algn="r"/>
            <a:r>
              <a:rPr lang="en-US" sz="2000" dirty="0">
                <a:solidFill>
                  <a:schemeClr val="bg1"/>
                </a:solidFill>
              </a:rPr>
              <a:t>E-Commerce Company:</a:t>
            </a:r>
          </a:p>
        </p:txBody>
      </p:sp>
      <p:sp>
        <p:nvSpPr>
          <p:cNvPr id="6" name="Content Placeholder 2">
            <a:extLst>
              <a:ext uri="{FF2B5EF4-FFF2-40B4-BE49-F238E27FC236}">
                <a16:creationId xmlns:a16="http://schemas.microsoft.com/office/drawing/2014/main" id="{8C7AADBD-CC7E-0F4B-B834-B71BA62B9455}"/>
              </a:ext>
            </a:extLst>
          </p:cNvPr>
          <p:cNvSpPr txBox="1">
            <a:spLocks/>
          </p:cNvSpPr>
          <p:nvPr/>
        </p:nvSpPr>
        <p:spPr>
          <a:xfrm>
            <a:off x="5706894" y="1436916"/>
            <a:ext cx="5218611" cy="4317159"/>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sz="1800" dirty="0">
                <a:solidFill>
                  <a:schemeClr val="bg1"/>
                </a:solidFill>
                <a:latin typeface="+mj-lt"/>
              </a:rPr>
              <a:t>	</a:t>
            </a:r>
            <a:r>
              <a:rPr lang="en-IN" sz="1800" b="1" u="sng" dirty="0">
                <a:solidFill>
                  <a:schemeClr val="tx1"/>
                </a:solidFill>
                <a:latin typeface="+mj-lt"/>
              </a:rPr>
              <a:t>Positive feedback summary: </a:t>
            </a:r>
          </a:p>
          <a:p>
            <a:pPr lvl="1"/>
            <a:r>
              <a:rPr lang="en-IN" sz="1800" dirty="0">
                <a:solidFill>
                  <a:schemeClr val="tx1"/>
                </a:solidFill>
                <a:latin typeface="+mj-lt"/>
              </a:rPr>
              <a:t>It's easy to use, and it's also a fantastic buying site. </a:t>
            </a:r>
          </a:p>
          <a:p>
            <a:pPr lvl="1"/>
            <a:r>
              <a:rPr lang="en-IN" sz="1800" dirty="0">
                <a:solidFill>
                  <a:schemeClr val="tx1"/>
                </a:solidFill>
                <a:latin typeface="+mj-lt"/>
              </a:rPr>
              <a:t>Products are delivered quickly. </a:t>
            </a:r>
          </a:p>
          <a:p>
            <a:pPr lvl="1"/>
            <a:r>
              <a:rPr lang="en-IN" sz="1800" dirty="0">
                <a:solidFill>
                  <a:schemeClr val="tx1"/>
                </a:solidFill>
                <a:latin typeface="+mj-lt"/>
              </a:rPr>
              <a:t>Availability of comprehensive product information. </a:t>
            </a:r>
          </a:p>
          <a:p>
            <a:pPr lvl="1"/>
            <a:r>
              <a:rPr lang="en-IN" sz="1800" dirty="0">
                <a:solidFill>
                  <a:schemeClr val="tx1"/>
                </a:solidFill>
                <a:latin typeface="+mj-lt"/>
              </a:rPr>
              <a:t>Multi-channel online assistance is available. </a:t>
            </a:r>
          </a:p>
          <a:p>
            <a:pPr lvl="1"/>
            <a:r>
              <a:rPr lang="en-IN" sz="1800" dirty="0">
                <a:solidFill>
                  <a:schemeClr val="tx1"/>
                </a:solidFill>
                <a:latin typeface="+mj-lt"/>
              </a:rPr>
              <a:t>Trustworthy website or app, as well as perceived trustworthiness. </a:t>
            </a:r>
          </a:p>
          <a:p>
            <a:pPr lvl="1"/>
            <a:r>
              <a:rPr lang="en-IN" sz="1800" dirty="0">
                <a:solidFill>
                  <a:schemeClr val="tx1"/>
                </a:solidFill>
                <a:latin typeface="+mj-lt"/>
              </a:rPr>
              <a:t>A wide range of items are available. </a:t>
            </a:r>
          </a:p>
        </p:txBody>
      </p:sp>
      <p:pic>
        <p:nvPicPr>
          <p:cNvPr id="8" name="Picture 7">
            <a:extLst>
              <a:ext uri="{FF2B5EF4-FFF2-40B4-BE49-F238E27FC236}">
                <a16:creationId xmlns:a16="http://schemas.microsoft.com/office/drawing/2014/main" id="{7968D5FB-D529-334C-A22E-0060A1D3A6DD}"/>
              </a:ext>
            </a:extLst>
          </p:cNvPr>
          <p:cNvPicPr>
            <a:picLocks noChangeAspect="1"/>
          </p:cNvPicPr>
          <p:nvPr/>
        </p:nvPicPr>
        <p:blipFill rotWithShape="1">
          <a:blip r:embed="rId2"/>
          <a:srcRect t="10823" b="21619"/>
          <a:stretch/>
        </p:blipFill>
        <p:spPr>
          <a:xfrm>
            <a:off x="6466731" y="5486600"/>
            <a:ext cx="1761321" cy="574216"/>
          </a:xfrm>
          <a:prstGeom prst="rect">
            <a:avLst/>
          </a:prstGeom>
        </p:spPr>
      </p:pic>
      <p:cxnSp>
        <p:nvCxnSpPr>
          <p:cNvPr id="10" name="Straight Connector 9">
            <a:extLst>
              <a:ext uri="{FF2B5EF4-FFF2-40B4-BE49-F238E27FC236}">
                <a16:creationId xmlns:a16="http://schemas.microsoft.com/office/drawing/2014/main" id="{42167128-C6B5-1C4D-B462-4C659BCD6F28}"/>
              </a:ext>
            </a:extLst>
          </p:cNvPr>
          <p:cNvCxnSpPr>
            <a:cxnSpLocks/>
          </p:cNvCxnSpPr>
          <p:nvPr/>
        </p:nvCxnSpPr>
        <p:spPr>
          <a:xfrm>
            <a:off x="5930537" y="1436916"/>
            <a:ext cx="0" cy="3788227"/>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049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EBFDED0E-D0B0-3043-85C6-B772F34D77B0}"/>
              </a:ext>
            </a:extLst>
          </p:cNvPr>
          <p:cNvSpPr/>
          <p:nvPr/>
        </p:nvSpPr>
        <p:spPr>
          <a:xfrm>
            <a:off x="3583573" y="5412441"/>
            <a:ext cx="4315828" cy="666208"/>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BB0BD-8EE1-2D40-9B7B-90C9F9E532D2}"/>
              </a:ext>
            </a:extLst>
          </p:cNvPr>
          <p:cNvSpPr>
            <a:spLocks noGrp="1"/>
          </p:cNvSpPr>
          <p:nvPr>
            <p:ph type="title" idx="4294967295"/>
          </p:nvPr>
        </p:nvSpPr>
        <p:spPr>
          <a:xfrm>
            <a:off x="0" y="669925"/>
            <a:ext cx="4800600" cy="766763"/>
          </a:xfrm>
        </p:spPr>
        <p:txBody>
          <a:bodyPr>
            <a:normAutofit/>
          </a:bodyPr>
          <a:lstStyle/>
          <a:p>
            <a:pPr algn="l"/>
            <a:r>
              <a:rPr lang="en-US" sz="2800" b="1" dirty="0">
                <a:solidFill>
                  <a:schemeClr val="accent1"/>
                </a:solidFill>
                <a:latin typeface="+mn-lt"/>
              </a:rPr>
              <a:t>3. Myntra</a:t>
            </a:r>
          </a:p>
        </p:txBody>
      </p:sp>
      <p:sp>
        <p:nvSpPr>
          <p:cNvPr id="3" name="Content Placeholder 2">
            <a:extLst>
              <a:ext uri="{FF2B5EF4-FFF2-40B4-BE49-F238E27FC236}">
                <a16:creationId xmlns:a16="http://schemas.microsoft.com/office/drawing/2014/main" id="{C3D9DB7F-8E3F-6442-84E8-6BEDD6EC96D4}"/>
              </a:ext>
            </a:extLst>
          </p:cNvPr>
          <p:cNvSpPr>
            <a:spLocks noGrp="1"/>
          </p:cNvSpPr>
          <p:nvPr>
            <p:ph type="body" idx="4294967295"/>
          </p:nvPr>
        </p:nvSpPr>
        <p:spPr>
          <a:xfrm>
            <a:off x="0" y="1527175"/>
            <a:ext cx="4675188" cy="3924300"/>
          </a:xfrm>
        </p:spPr>
        <p:txBody>
          <a:bodyPr>
            <a:noAutofit/>
          </a:bodyPr>
          <a:lstStyle/>
          <a:p>
            <a:pPr marL="0" indent="0">
              <a:buNone/>
            </a:pPr>
            <a:r>
              <a:rPr lang="en-IN" sz="1800" b="1" u="sng" dirty="0">
                <a:solidFill>
                  <a:schemeClr val="tx2"/>
                </a:solidFill>
                <a:latin typeface="+mj-lt"/>
              </a:rPr>
              <a:t>To be improved: </a:t>
            </a:r>
          </a:p>
          <a:p>
            <a:r>
              <a:rPr lang="en-IN" sz="1800" dirty="0">
                <a:solidFill>
                  <a:schemeClr val="tx2"/>
                </a:solidFill>
                <a:latin typeface="+mj-lt"/>
              </a:rPr>
              <a:t>During promotions, attempt to provide clients with a stress-free shopping experience</a:t>
            </a:r>
          </a:p>
          <a:p>
            <a:r>
              <a:rPr lang="en-IN" sz="1800" dirty="0">
                <a:solidFill>
                  <a:schemeClr val="tx2"/>
                </a:solidFill>
                <a:latin typeface="+mj-lt"/>
              </a:rPr>
              <a:t>During promotions, try to offer the pricing as soon as possible. </a:t>
            </a:r>
          </a:p>
          <a:p>
            <a:r>
              <a:rPr lang="en-IN" sz="1800" dirty="0">
                <a:solidFill>
                  <a:schemeClr val="tx2"/>
                </a:solidFill>
                <a:latin typeface="+mj-lt"/>
              </a:rPr>
              <a:t>During promotions, reduce the time it takes for things to arrive.</a:t>
            </a:r>
          </a:p>
        </p:txBody>
      </p:sp>
      <p:sp>
        <p:nvSpPr>
          <p:cNvPr id="4" name="TextBox 3">
            <a:extLst>
              <a:ext uri="{FF2B5EF4-FFF2-40B4-BE49-F238E27FC236}">
                <a16:creationId xmlns:a16="http://schemas.microsoft.com/office/drawing/2014/main" id="{0205E248-524C-1844-AE27-EE92C87D5066}"/>
              </a:ext>
            </a:extLst>
          </p:cNvPr>
          <p:cNvSpPr txBox="1"/>
          <p:nvPr/>
        </p:nvSpPr>
        <p:spPr>
          <a:xfrm>
            <a:off x="3717021" y="5557813"/>
            <a:ext cx="2646432" cy="400110"/>
          </a:xfrm>
          <a:prstGeom prst="rect">
            <a:avLst/>
          </a:prstGeom>
          <a:noFill/>
        </p:spPr>
        <p:txBody>
          <a:bodyPr wrap="square" rtlCol="0">
            <a:spAutoFit/>
          </a:bodyPr>
          <a:lstStyle/>
          <a:p>
            <a:pPr algn="r"/>
            <a:r>
              <a:rPr lang="en-US" sz="2000" dirty="0">
                <a:solidFill>
                  <a:schemeClr val="bg1"/>
                </a:solidFill>
              </a:rPr>
              <a:t>E-Commerce Company:</a:t>
            </a:r>
          </a:p>
        </p:txBody>
      </p:sp>
      <p:sp>
        <p:nvSpPr>
          <p:cNvPr id="6" name="Content Placeholder 2">
            <a:extLst>
              <a:ext uri="{FF2B5EF4-FFF2-40B4-BE49-F238E27FC236}">
                <a16:creationId xmlns:a16="http://schemas.microsoft.com/office/drawing/2014/main" id="{8C7AADBD-CC7E-0F4B-B834-B71BA62B9455}"/>
              </a:ext>
            </a:extLst>
          </p:cNvPr>
          <p:cNvSpPr txBox="1">
            <a:spLocks/>
          </p:cNvSpPr>
          <p:nvPr/>
        </p:nvSpPr>
        <p:spPr>
          <a:xfrm>
            <a:off x="5852257" y="1052488"/>
            <a:ext cx="5218611" cy="3489560"/>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sz="1800" b="1" u="sng" dirty="0">
                <a:solidFill>
                  <a:schemeClr val="tx1"/>
                </a:solidFill>
                <a:latin typeface="+mj-lt"/>
              </a:rPr>
              <a:t>Positive feedback summary: </a:t>
            </a:r>
          </a:p>
          <a:p>
            <a:r>
              <a:rPr lang="en-IN" sz="1800" dirty="0">
                <a:solidFill>
                  <a:schemeClr val="tx1"/>
                </a:solidFill>
                <a:latin typeface="+mj-lt"/>
              </a:rPr>
              <a:t>It's easy to use and has an excellent webpage. </a:t>
            </a:r>
          </a:p>
          <a:p>
            <a:r>
              <a:rPr lang="en-IN" sz="1800" dirty="0">
                <a:solidFill>
                  <a:schemeClr val="tx1"/>
                </a:solidFill>
                <a:latin typeface="+mj-lt"/>
              </a:rPr>
              <a:t>A variety of payment alternatives are available. </a:t>
            </a:r>
          </a:p>
          <a:p>
            <a:r>
              <a:rPr lang="en-IN" sz="1800" dirty="0">
                <a:solidFill>
                  <a:schemeClr val="tx1"/>
                </a:solidFill>
                <a:latin typeface="+mj-lt"/>
              </a:rPr>
              <a:t>Products are delivered more quickly. </a:t>
            </a:r>
          </a:p>
          <a:p>
            <a:r>
              <a:rPr lang="en-IN" sz="1800" dirty="0">
                <a:solidFill>
                  <a:schemeClr val="tx1"/>
                </a:solidFill>
                <a:latin typeface="+mj-lt"/>
              </a:rPr>
              <a:t>Detailed information on all available goods. </a:t>
            </a:r>
          </a:p>
          <a:p>
            <a:r>
              <a:rPr lang="en-IN" sz="1800" dirty="0">
                <a:solidFill>
                  <a:schemeClr val="tx1"/>
                </a:solidFill>
                <a:latin typeface="+mj-lt"/>
              </a:rPr>
              <a:t>Trustworthy website or app, as well as perceived trustworthiness. </a:t>
            </a:r>
          </a:p>
          <a:p>
            <a:r>
              <a:rPr lang="en-IN" sz="1800" dirty="0">
                <a:solidFill>
                  <a:schemeClr val="tx1"/>
                </a:solidFill>
                <a:latin typeface="+mj-lt"/>
              </a:rPr>
              <a:t>A wide rang</a:t>
            </a:r>
            <a:r>
              <a:rPr lang="en-IN" sz="1800" dirty="0">
                <a:solidFill>
                  <a:schemeClr val="tx2"/>
                </a:solidFill>
                <a:latin typeface="+mj-lt"/>
              </a:rPr>
              <a:t>e of products to choose from </a:t>
            </a:r>
          </a:p>
        </p:txBody>
      </p:sp>
      <p:cxnSp>
        <p:nvCxnSpPr>
          <p:cNvPr id="10" name="Straight Connector 9">
            <a:extLst>
              <a:ext uri="{FF2B5EF4-FFF2-40B4-BE49-F238E27FC236}">
                <a16:creationId xmlns:a16="http://schemas.microsoft.com/office/drawing/2014/main" id="{42167128-C6B5-1C4D-B462-4C659BCD6F28}"/>
              </a:ext>
            </a:extLst>
          </p:cNvPr>
          <p:cNvCxnSpPr>
            <a:cxnSpLocks/>
          </p:cNvCxnSpPr>
          <p:nvPr/>
        </p:nvCxnSpPr>
        <p:spPr>
          <a:xfrm>
            <a:off x="5930537" y="1592697"/>
            <a:ext cx="0" cy="3080903"/>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B362C3B9-D11F-7949-80AC-97031DB39ECE}"/>
              </a:ext>
            </a:extLst>
          </p:cNvPr>
          <p:cNvPicPr>
            <a:picLocks noChangeAspect="1"/>
          </p:cNvPicPr>
          <p:nvPr/>
        </p:nvPicPr>
        <p:blipFill>
          <a:blip r:embed="rId2"/>
          <a:stretch>
            <a:fillRect/>
          </a:stretch>
        </p:blipFill>
        <p:spPr>
          <a:xfrm>
            <a:off x="6249153" y="5497127"/>
            <a:ext cx="1442871" cy="521481"/>
          </a:xfrm>
          <a:prstGeom prst="rect">
            <a:avLst/>
          </a:prstGeom>
        </p:spPr>
      </p:pic>
    </p:spTree>
    <p:extLst>
      <p:ext uri="{BB962C8B-B14F-4D97-AF65-F5344CB8AC3E}">
        <p14:creationId xmlns:p14="http://schemas.microsoft.com/office/powerpoint/2010/main" val="2976031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EBFDED0E-D0B0-3043-85C6-B772F34D77B0}"/>
              </a:ext>
            </a:extLst>
          </p:cNvPr>
          <p:cNvSpPr/>
          <p:nvPr/>
        </p:nvSpPr>
        <p:spPr>
          <a:xfrm>
            <a:off x="3583573" y="5412441"/>
            <a:ext cx="4277728" cy="666208"/>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BB0BD-8EE1-2D40-9B7B-90C9F9E532D2}"/>
              </a:ext>
            </a:extLst>
          </p:cNvPr>
          <p:cNvSpPr>
            <a:spLocks noGrp="1"/>
          </p:cNvSpPr>
          <p:nvPr>
            <p:ph type="title" idx="4294967295"/>
          </p:nvPr>
        </p:nvSpPr>
        <p:spPr>
          <a:xfrm>
            <a:off x="0" y="669925"/>
            <a:ext cx="4800600" cy="766763"/>
          </a:xfrm>
        </p:spPr>
        <p:txBody>
          <a:bodyPr>
            <a:normAutofit/>
          </a:bodyPr>
          <a:lstStyle/>
          <a:p>
            <a:pPr algn="l"/>
            <a:r>
              <a:rPr lang="en-US" sz="2800" b="1" dirty="0">
                <a:solidFill>
                  <a:schemeClr val="accent1"/>
                </a:solidFill>
                <a:latin typeface="+mn-lt"/>
              </a:rPr>
              <a:t>4. Paytm</a:t>
            </a:r>
          </a:p>
        </p:txBody>
      </p:sp>
      <p:sp>
        <p:nvSpPr>
          <p:cNvPr id="3" name="Content Placeholder 2">
            <a:extLst>
              <a:ext uri="{FF2B5EF4-FFF2-40B4-BE49-F238E27FC236}">
                <a16:creationId xmlns:a16="http://schemas.microsoft.com/office/drawing/2014/main" id="{C3D9DB7F-8E3F-6442-84E8-6BEDD6EC96D4}"/>
              </a:ext>
            </a:extLst>
          </p:cNvPr>
          <p:cNvSpPr>
            <a:spLocks noGrp="1"/>
          </p:cNvSpPr>
          <p:nvPr>
            <p:ph type="body" idx="4294967295"/>
          </p:nvPr>
        </p:nvSpPr>
        <p:spPr>
          <a:xfrm>
            <a:off x="0" y="1349375"/>
            <a:ext cx="4916488" cy="3924300"/>
          </a:xfrm>
        </p:spPr>
        <p:txBody>
          <a:bodyPr>
            <a:noAutofit/>
          </a:bodyPr>
          <a:lstStyle/>
          <a:p>
            <a:pPr marL="0" indent="0">
              <a:buNone/>
            </a:pPr>
            <a:r>
              <a:rPr lang="en-IN" sz="1800" b="1" u="sng" dirty="0">
                <a:solidFill>
                  <a:schemeClr val="tx1"/>
                </a:solidFill>
                <a:latin typeface="+mj-lt"/>
              </a:rPr>
              <a:t>To be improved: </a:t>
            </a:r>
          </a:p>
          <a:p>
            <a:r>
              <a:rPr lang="en-IN" sz="1800" dirty="0">
                <a:solidFill>
                  <a:schemeClr val="tx1"/>
                </a:solidFill>
                <a:latin typeface="+mj-lt"/>
              </a:rPr>
              <a:t>During promotions, reduce the time it takes for things to arrive. </a:t>
            </a:r>
          </a:p>
          <a:p>
            <a:r>
              <a:rPr lang="en-IN" sz="1800" dirty="0">
                <a:solidFill>
                  <a:schemeClr val="tx1"/>
                </a:solidFill>
                <a:latin typeface="+mj-lt"/>
              </a:rPr>
              <a:t>Give the pricing as soon as possible during the offer. </a:t>
            </a:r>
          </a:p>
          <a:p>
            <a:r>
              <a:rPr lang="en-IN" sz="1800" dirty="0">
                <a:solidFill>
                  <a:schemeClr val="tx1"/>
                </a:solidFill>
                <a:latin typeface="+mj-lt"/>
              </a:rPr>
              <a:t>During promotions, attempt to provide clients with a stress-free </a:t>
            </a:r>
          </a:p>
          <a:p>
            <a:r>
              <a:rPr lang="en-IN" sz="1800" dirty="0">
                <a:solidFill>
                  <a:schemeClr val="tx1"/>
                </a:solidFill>
                <a:latin typeface="+mj-lt"/>
              </a:rPr>
              <a:t>shopping experience. </a:t>
            </a:r>
          </a:p>
          <a:p>
            <a:r>
              <a:rPr lang="en-IN" sz="1800" dirty="0">
                <a:solidFill>
                  <a:schemeClr val="tx1"/>
                </a:solidFill>
                <a:latin typeface="+mj-lt"/>
              </a:rPr>
              <a:t>Price and discount announcements are made late. </a:t>
            </a:r>
          </a:p>
          <a:p>
            <a:r>
              <a:rPr lang="en-IN" sz="1800" dirty="0">
                <a:solidFill>
                  <a:schemeClr val="tx1"/>
                </a:solidFill>
                <a:latin typeface="+mj-lt"/>
              </a:rPr>
              <a:t>When moving from one page to the next, there is a lot of noise. </a:t>
            </a:r>
            <a:endParaRPr lang="en-IN">
              <a:solidFill>
                <a:schemeClr val="tx1"/>
              </a:solidFill>
              <a:latin typeface="+mj-lt"/>
            </a:endParaRPr>
          </a:p>
        </p:txBody>
      </p:sp>
      <p:sp>
        <p:nvSpPr>
          <p:cNvPr id="4" name="TextBox 3">
            <a:extLst>
              <a:ext uri="{FF2B5EF4-FFF2-40B4-BE49-F238E27FC236}">
                <a16:creationId xmlns:a16="http://schemas.microsoft.com/office/drawing/2014/main" id="{0205E248-524C-1844-AE27-EE92C87D5066}"/>
              </a:ext>
            </a:extLst>
          </p:cNvPr>
          <p:cNvSpPr txBox="1"/>
          <p:nvPr/>
        </p:nvSpPr>
        <p:spPr>
          <a:xfrm>
            <a:off x="3717021" y="5557813"/>
            <a:ext cx="2646432" cy="400110"/>
          </a:xfrm>
          <a:prstGeom prst="rect">
            <a:avLst/>
          </a:prstGeom>
          <a:noFill/>
        </p:spPr>
        <p:txBody>
          <a:bodyPr wrap="square" rtlCol="0">
            <a:spAutoFit/>
          </a:bodyPr>
          <a:lstStyle/>
          <a:p>
            <a:pPr algn="r"/>
            <a:r>
              <a:rPr lang="en-US" sz="2000" dirty="0">
                <a:solidFill>
                  <a:schemeClr val="bg1"/>
                </a:solidFill>
              </a:rPr>
              <a:t>E-Commerce Company:</a:t>
            </a:r>
          </a:p>
        </p:txBody>
      </p:sp>
      <p:sp>
        <p:nvSpPr>
          <p:cNvPr id="6" name="Content Placeholder 2">
            <a:extLst>
              <a:ext uri="{FF2B5EF4-FFF2-40B4-BE49-F238E27FC236}">
                <a16:creationId xmlns:a16="http://schemas.microsoft.com/office/drawing/2014/main" id="{8C7AADBD-CC7E-0F4B-B834-B71BA62B9455}"/>
              </a:ext>
            </a:extLst>
          </p:cNvPr>
          <p:cNvSpPr txBox="1">
            <a:spLocks/>
          </p:cNvSpPr>
          <p:nvPr/>
        </p:nvSpPr>
        <p:spPr>
          <a:xfrm>
            <a:off x="6154181" y="1349139"/>
            <a:ext cx="5218611" cy="376477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sz="1800" b="1" u="sng" dirty="0">
                <a:solidFill>
                  <a:schemeClr val="tx2"/>
                </a:solidFill>
                <a:latin typeface="+mj-lt"/>
              </a:rPr>
              <a:t>Positive feedback summary: </a:t>
            </a:r>
          </a:p>
          <a:p>
            <a:r>
              <a:rPr lang="en-IN" sz="1800" dirty="0">
                <a:solidFill>
                  <a:schemeClr val="tx2"/>
                </a:solidFill>
                <a:latin typeface="+mj-lt"/>
              </a:rPr>
              <a:t>It's easy to use and has an excellent webpage. </a:t>
            </a:r>
          </a:p>
          <a:p>
            <a:r>
              <a:rPr lang="en-IN" sz="1800" dirty="0">
                <a:solidFill>
                  <a:schemeClr val="tx2"/>
                </a:solidFill>
                <a:latin typeface="+mj-lt"/>
              </a:rPr>
              <a:t>The ability to finish a transaction in a timely manner. </a:t>
            </a:r>
          </a:p>
          <a:p>
            <a:r>
              <a:rPr lang="en-IN" sz="1800" dirty="0">
                <a:solidFill>
                  <a:schemeClr val="tx2"/>
                </a:solidFill>
                <a:latin typeface="+mj-lt"/>
              </a:rPr>
              <a:t>About 64% of consumers believe that either the web or the app is </a:t>
            </a:r>
          </a:p>
          <a:p>
            <a:r>
              <a:rPr lang="en-IN" sz="1800" dirty="0">
                <a:solidFill>
                  <a:schemeClr val="tx2"/>
                </a:solidFill>
                <a:latin typeface="+mj-lt"/>
              </a:rPr>
              <a:t>trustworthy. </a:t>
            </a:r>
          </a:p>
          <a:p>
            <a:r>
              <a:rPr lang="en-IN" sz="1800" dirty="0">
                <a:solidFill>
                  <a:schemeClr val="tx2"/>
                </a:solidFill>
                <a:latin typeface="+mj-lt"/>
              </a:rPr>
              <a:t>Paytm is thought to have a wide range of items, according to 20% of </a:t>
            </a:r>
          </a:p>
          <a:p>
            <a:r>
              <a:rPr lang="en-IN" sz="1800" dirty="0">
                <a:solidFill>
                  <a:schemeClr val="tx2"/>
                </a:solidFill>
                <a:latin typeface="+mj-lt"/>
              </a:rPr>
              <a:t>consumers. </a:t>
            </a:r>
            <a:endParaRPr lang="en-IN" dirty="0">
              <a:solidFill>
                <a:schemeClr val="bg1"/>
              </a:solidFill>
              <a:latin typeface="+mj-lt"/>
            </a:endParaRPr>
          </a:p>
        </p:txBody>
      </p:sp>
      <p:cxnSp>
        <p:nvCxnSpPr>
          <p:cNvPr id="10" name="Straight Connector 9">
            <a:extLst>
              <a:ext uri="{FF2B5EF4-FFF2-40B4-BE49-F238E27FC236}">
                <a16:creationId xmlns:a16="http://schemas.microsoft.com/office/drawing/2014/main" id="{42167128-C6B5-1C4D-B462-4C659BCD6F28}"/>
              </a:ext>
            </a:extLst>
          </p:cNvPr>
          <p:cNvCxnSpPr>
            <a:cxnSpLocks/>
          </p:cNvCxnSpPr>
          <p:nvPr/>
        </p:nvCxnSpPr>
        <p:spPr>
          <a:xfrm>
            <a:off x="5930537" y="1414897"/>
            <a:ext cx="0" cy="3858933"/>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06619CA5-07A7-E140-AD4E-EB5D3F6CCA69}"/>
              </a:ext>
            </a:extLst>
          </p:cNvPr>
          <p:cNvPicPr>
            <a:picLocks noChangeAspect="1"/>
          </p:cNvPicPr>
          <p:nvPr/>
        </p:nvPicPr>
        <p:blipFill>
          <a:blip r:embed="rId2"/>
          <a:stretch>
            <a:fillRect/>
          </a:stretch>
        </p:blipFill>
        <p:spPr>
          <a:xfrm>
            <a:off x="6338053" y="5437841"/>
            <a:ext cx="1328644" cy="604635"/>
          </a:xfrm>
          <a:prstGeom prst="rect">
            <a:avLst/>
          </a:prstGeom>
        </p:spPr>
      </p:pic>
    </p:spTree>
    <p:extLst>
      <p:ext uri="{BB962C8B-B14F-4D97-AF65-F5344CB8AC3E}">
        <p14:creationId xmlns:p14="http://schemas.microsoft.com/office/powerpoint/2010/main" val="438199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EBFDED0E-D0B0-3043-85C6-B772F34D77B0}"/>
              </a:ext>
            </a:extLst>
          </p:cNvPr>
          <p:cNvSpPr/>
          <p:nvPr/>
        </p:nvSpPr>
        <p:spPr>
          <a:xfrm>
            <a:off x="6237873" y="5348941"/>
            <a:ext cx="4734928" cy="666208"/>
          </a:xfrm>
          <a:prstGeom prst="roundRect">
            <a:avLst/>
          </a:prstGeom>
          <a:solidFill>
            <a:schemeClr val="tx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2BB0BD-8EE1-2D40-9B7B-90C9F9E532D2}"/>
              </a:ext>
            </a:extLst>
          </p:cNvPr>
          <p:cNvSpPr>
            <a:spLocks noGrp="1"/>
          </p:cNvSpPr>
          <p:nvPr>
            <p:ph type="title" idx="4294967295"/>
          </p:nvPr>
        </p:nvSpPr>
        <p:spPr>
          <a:xfrm>
            <a:off x="819509" y="583661"/>
            <a:ext cx="4800600" cy="766763"/>
          </a:xfrm>
        </p:spPr>
        <p:txBody>
          <a:bodyPr>
            <a:normAutofit/>
          </a:bodyPr>
          <a:lstStyle/>
          <a:p>
            <a:pPr algn="l"/>
            <a:r>
              <a:rPr lang="en-US" sz="2800" b="1" dirty="0">
                <a:solidFill>
                  <a:schemeClr val="accent1"/>
                </a:solidFill>
                <a:latin typeface="+mn-lt"/>
              </a:rPr>
              <a:t>5. Snapdeal</a:t>
            </a:r>
          </a:p>
        </p:txBody>
      </p:sp>
      <p:sp>
        <p:nvSpPr>
          <p:cNvPr id="3" name="Content Placeholder 2">
            <a:extLst>
              <a:ext uri="{FF2B5EF4-FFF2-40B4-BE49-F238E27FC236}">
                <a16:creationId xmlns:a16="http://schemas.microsoft.com/office/drawing/2014/main" id="{C3D9DB7F-8E3F-6442-84E8-6BEDD6EC96D4}"/>
              </a:ext>
            </a:extLst>
          </p:cNvPr>
          <p:cNvSpPr>
            <a:spLocks noGrp="1"/>
          </p:cNvSpPr>
          <p:nvPr>
            <p:ph type="body" idx="4294967295"/>
          </p:nvPr>
        </p:nvSpPr>
        <p:spPr>
          <a:xfrm>
            <a:off x="762000" y="1345062"/>
            <a:ext cx="4916488" cy="4838700"/>
          </a:xfrm>
        </p:spPr>
        <p:txBody>
          <a:bodyPr>
            <a:noAutofit/>
          </a:bodyPr>
          <a:lstStyle/>
          <a:p>
            <a:pPr marL="0" indent="0">
              <a:buNone/>
            </a:pPr>
            <a:r>
              <a:rPr lang="en-IN" sz="1800" b="1" u="sng" dirty="0">
                <a:solidFill>
                  <a:schemeClr val="tx1"/>
                </a:solidFill>
                <a:latin typeface="+mj-lt"/>
              </a:rPr>
              <a:t>To be improved: </a:t>
            </a:r>
          </a:p>
          <a:p>
            <a:r>
              <a:rPr lang="en-IN" sz="1800" dirty="0">
                <a:solidFill>
                  <a:schemeClr val="tx1"/>
                </a:solidFill>
                <a:latin typeface="+mj-lt"/>
              </a:rPr>
              <a:t>During promotions, reduce the time it takes for things to arrive. </a:t>
            </a:r>
          </a:p>
          <a:p>
            <a:r>
              <a:rPr lang="en-IN" sz="1800" dirty="0">
                <a:solidFill>
                  <a:schemeClr val="tx1"/>
                </a:solidFill>
                <a:latin typeface="+mj-lt"/>
              </a:rPr>
              <a:t>Give the pricing as soon as possible during the offer. </a:t>
            </a:r>
          </a:p>
          <a:p>
            <a:r>
              <a:rPr lang="en-IN" sz="1800" dirty="0">
                <a:solidFill>
                  <a:schemeClr val="tx1"/>
                </a:solidFill>
                <a:latin typeface="+mj-lt"/>
              </a:rPr>
              <a:t>During promotions, attempt to provide clients with a stress-free </a:t>
            </a:r>
          </a:p>
          <a:p>
            <a:r>
              <a:rPr lang="en-IN" sz="1800" dirty="0">
                <a:solidFill>
                  <a:schemeClr val="tx1"/>
                </a:solidFill>
                <a:latin typeface="+mj-lt"/>
              </a:rPr>
              <a:t>shopping experience. </a:t>
            </a:r>
          </a:p>
          <a:p>
            <a:r>
              <a:rPr lang="en-IN" sz="1800" dirty="0">
                <a:solidFill>
                  <a:schemeClr val="tx1"/>
                </a:solidFill>
                <a:latin typeface="+mj-lt"/>
              </a:rPr>
              <a:t>Price and discount announcements are made late. </a:t>
            </a:r>
          </a:p>
          <a:p>
            <a:r>
              <a:rPr lang="en-IN" sz="1800" dirty="0">
                <a:solidFill>
                  <a:schemeClr val="tx1"/>
                </a:solidFill>
                <a:latin typeface="+mj-lt"/>
              </a:rPr>
              <a:t>No one has indicated a desire to promote Snapdeal to a contact since it </a:t>
            </a:r>
          </a:p>
          <a:p>
            <a:r>
              <a:rPr lang="en-IN" sz="1800" dirty="0">
                <a:solidFill>
                  <a:schemeClr val="tx1"/>
                </a:solidFill>
                <a:latin typeface="+mj-lt"/>
              </a:rPr>
              <a:t>has the most number of negative reviews of any other website.</a:t>
            </a:r>
            <a:br>
              <a:rPr lang="en-IN" sz="1800" dirty="0">
                <a:solidFill>
                  <a:schemeClr val="tx1"/>
                </a:solidFill>
                <a:latin typeface="+mj-lt"/>
              </a:rPr>
            </a:br>
            <a:endParaRPr lang="en-IN">
              <a:solidFill>
                <a:schemeClr val="tx1"/>
              </a:solidFill>
              <a:latin typeface="+mj-lt"/>
            </a:endParaRPr>
          </a:p>
        </p:txBody>
      </p:sp>
      <p:sp>
        <p:nvSpPr>
          <p:cNvPr id="4" name="TextBox 3">
            <a:extLst>
              <a:ext uri="{FF2B5EF4-FFF2-40B4-BE49-F238E27FC236}">
                <a16:creationId xmlns:a16="http://schemas.microsoft.com/office/drawing/2014/main" id="{0205E248-524C-1844-AE27-EE92C87D5066}"/>
              </a:ext>
            </a:extLst>
          </p:cNvPr>
          <p:cNvSpPr txBox="1"/>
          <p:nvPr/>
        </p:nvSpPr>
        <p:spPr>
          <a:xfrm>
            <a:off x="6371321" y="5494313"/>
            <a:ext cx="2646432" cy="400110"/>
          </a:xfrm>
          <a:prstGeom prst="rect">
            <a:avLst/>
          </a:prstGeom>
          <a:noFill/>
        </p:spPr>
        <p:txBody>
          <a:bodyPr wrap="square" rtlCol="0">
            <a:spAutoFit/>
          </a:bodyPr>
          <a:lstStyle/>
          <a:p>
            <a:pPr algn="r"/>
            <a:r>
              <a:rPr lang="en-US" sz="2000" dirty="0">
                <a:solidFill>
                  <a:schemeClr val="bg1"/>
                </a:solidFill>
              </a:rPr>
              <a:t>E-Commerce Company:</a:t>
            </a:r>
          </a:p>
        </p:txBody>
      </p:sp>
      <p:sp>
        <p:nvSpPr>
          <p:cNvPr id="6" name="Content Placeholder 2">
            <a:extLst>
              <a:ext uri="{FF2B5EF4-FFF2-40B4-BE49-F238E27FC236}">
                <a16:creationId xmlns:a16="http://schemas.microsoft.com/office/drawing/2014/main" id="{8C7AADBD-CC7E-0F4B-B834-B71BA62B9455}"/>
              </a:ext>
            </a:extLst>
          </p:cNvPr>
          <p:cNvSpPr txBox="1">
            <a:spLocks/>
          </p:cNvSpPr>
          <p:nvPr/>
        </p:nvSpPr>
        <p:spPr>
          <a:xfrm>
            <a:off x="6154181" y="1272939"/>
            <a:ext cx="5218611" cy="3764775"/>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sz="1800" b="1" u="sng" dirty="0">
                <a:solidFill>
                  <a:schemeClr val="tx2"/>
                </a:solidFill>
                <a:latin typeface="+mj-lt"/>
              </a:rPr>
              <a:t>Positive feedback summary: </a:t>
            </a:r>
          </a:p>
          <a:p>
            <a:r>
              <a:rPr lang="en-IN" sz="1800" dirty="0">
                <a:solidFill>
                  <a:schemeClr val="tx2"/>
                </a:solidFill>
                <a:latin typeface="+mj-lt"/>
              </a:rPr>
              <a:t>It's simple to use. </a:t>
            </a:r>
          </a:p>
          <a:p>
            <a:r>
              <a:rPr lang="en-IN" sz="1800" dirty="0">
                <a:solidFill>
                  <a:schemeClr val="tx2"/>
                </a:solidFill>
                <a:latin typeface="+mj-lt"/>
              </a:rPr>
              <a:t>A total of 54% of consumers are satisfied with the provision of financial data security. </a:t>
            </a:r>
            <a:endParaRPr lang="en-IN">
              <a:solidFill>
                <a:schemeClr val="tx2"/>
              </a:solidFill>
              <a:latin typeface="+mj-lt"/>
            </a:endParaRPr>
          </a:p>
        </p:txBody>
      </p:sp>
      <p:cxnSp>
        <p:nvCxnSpPr>
          <p:cNvPr id="10" name="Straight Connector 9">
            <a:extLst>
              <a:ext uri="{FF2B5EF4-FFF2-40B4-BE49-F238E27FC236}">
                <a16:creationId xmlns:a16="http://schemas.microsoft.com/office/drawing/2014/main" id="{42167128-C6B5-1C4D-B462-4C659BCD6F28}"/>
              </a:ext>
            </a:extLst>
          </p:cNvPr>
          <p:cNvCxnSpPr>
            <a:cxnSpLocks/>
          </p:cNvCxnSpPr>
          <p:nvPr/>
        </p:nvCxnSpPr>
        <p:spPr>
          <a:xfrm>
            <a:off x="5930537" y="1338697"/>
            <a:ext cx="0" cy="4663752"/>
          </a:xfrm>
          <a:prstGeom prst="line">
            <a:avLst/>
          </a:prstGeom>
          <a:ln w="1270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5D16CE45-CD5E-4848-B0FE-080CFA613F27}"/>
              </a:ext>
            </a:extLst>
          </p:cNvPr>
          <p:cNvPicPr>
            <a:picLocks noChangeAspect="1"/>
          </p:cNvPicPr>
          <p:nvPr/>
        </p:nvPicPr>
        <p:blipFill>
          <a:blip r:embed="rId2"/>
          <a:stretch>
            <a:fillRect/>
          </a:stretch>
        </p:blipFill>
        <p:spPr>
          <a:xfrm>
            <a:off x="9017753" y="5486890"/>
            <a:ext cx="1699783" cy="414956"/>
          </a:xfrm>
          <a:prstGeom prst="rect">
            <a:avLst/>
          </a:prstGeom>
        </p:spPr>
      </p:pic>
    </p:spTree>
    <p:extLst>
      <p:ext uri="{BB962C8B-B14F-4D97-AF65-F5344CB8AC3E}">
        <p14:creationId xmlns:p14="http://schemas.microsoft.com/office/powerpoint/2010/main" val="172910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21443A5-0FF4-D19B-0389-8E519D7304B7}"/>
              </a:ext>
            </a:extLst>
          </p:cNvPr>
          <p:cNvSpPr>
            <a:spLocks noGrp="1"/>
          </p:cNvSpPr>
          <p:nvPr>
            <p:ph type="title"/>
          </p:nvPr>
        </p:nvSpPr>
        <p:spPr>
          <a:xfrm>
            <a:off x="804421" y="796374"/>
            <a:ext cx="10583158" cy="880027"/>
          </a:xfrm>
        </p:spPr>
        <p:txBody>
          <a:bodyPr>
            <a:normAutofit/>
          </a:bodyPr>
          <a:lstStyle/>
          <a:p>
            <a:r>
              <a:rPr lang="en-US" b="1">
                <a:solidFill>
                  <a:srgbClr val="FFFFFF"/>
                </a:solidFill>
                <a:ea typeface="+mj-lt"/>
                <a:cs typeface="+mj-lt"/>
              </a:rPr>
              <a:t>Analysis</a:t>
            </a:r>
            <a:endParaRPr lang="en-US">
              <a:solidFill>
                <a:srgbClr val="FFFFFF"/>
              </a:solidFill>
            </a:endParaRPr>
          </a:p>
        </p:txBody>
      </p:sp>
      <p:sp>
        <p:nvSpPr>
          <p:cNvPr id="8" name="Rectangle 12">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0" name="Rectangle 14">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89AC4AAE-32CC-E590-3BEA-D2712C1885BD}"/>
              </a:ext>
            </a:extLst>
          </p:cNvPr>
          <p:cNvSpPr>
            <a:spLocks noGrp="1"/>
          </p:cNvSpPr>
          <p:nvPr>
            <p:ph idx="1"/>
          </p:nvPr>
        </p:nvSpPr>
        <p:spPr>
          <a:xfrm>
            <a:off x="1295401" y="2612256"/>
            <a:ext cx="9601196" cy="3263612"/>
          </a:xfrm>
        </p:spPr>
        <p:txBody>
          <a:bodyPr>
            <a:normAutofit/>
          </a:bodyPr>
          <a:lstStyle/>
          <a:p>
            <a:pPr>
              <a:lnSpc>
                <a:spcPct val="90000"/>
              </a:lnSpc>
              <a:spcBef>
                <a:spcPts val="1000"/>
              </a:spcBef>
              <a:spcAft>
                <a:spcPts val="800"/>
              </a:spcAft>
              <a:buFont typeface="Wingdings,Sans-Serif"/>
              <a:buChar char="ü"/>
            </a:pPr>
            <a:endParaRPr lang="en-IN" sz="1300">
              <a:latin typeface="Arial Narrow"/>
              <a:ea typeface="+mn-lt"/>
              <a:cs typeface="+mn-lt"/>
            </a:endParaRPr>
          </a:p>
          <a:p>
            <a:pPr>
              <a:lnSpc>
                <a:spcPct val="90000"/>
              </a:lnSpc>
              <a:spcBef>
                <a:spcPts val="1000"/>
              </a:spcBef>
              <a:spcAft>
                <a:spcPts val="800"/>
              </a:spcAft>
              <a:buSzPct val="114999"/>
              <a:buFont typeface="Wingdings,Sans-Serif"/>
              <a:buChar char="ü"/>
            </a:pPr>
            <a:r>
              <a:rPr lang="en-IN" sz="1300">
                <a:latin typeface="Arial Narrow"/>
              </a:rPr>
              <a:t>Most of the customers are females with age from 20-50 and they used mobile internet to access with Windows as operating system.</a:t>
            </a:r>
            <a:endParaRPr lang="en-US" sz="1300">
              <a:ea typeface="+mn-lt"/>
              <a:cs typeface="+mn-lt"/>
            </a:endParaRPr>
          </a:p>
          <a:p>
            <a:pPr>
              <a:lnSpc>
                <a:spcPct val="90000"/>
              </a:lnSpc>
              <a:spcBef>
                <a:spcPts val="1000"/>
              </a:spcBef>
              <a:spcAft>
                <a:spcPts val="800"/>
              </a:spcAft>
              <a:buSzPct val="114999"/>
              <a:buFont typeface="Wingdings,Sans-Serif"/>
              <a:buChar char="ü"/>
            </a:pPr>
            <a:r>
              <a:rPr lang="en-IN" sz="1300">
                <a:latin typeface="Arial Narrow"/>
              </a:rPr>
              <a:t>And most of the customers used search engines to get into the platform first time and frequently.</a:t>
            </a:r>
            <a:endParaRPr lang="en-US" sz="1300">
              <a:ea typeface="+mn-lt"/>
              <a:cs typeface="+mn-lt"/>
            </a:endParaRPr>
          </a:p>
          <a:p>
            <a:pPr>
              <a:lnSpc>
                <a:spcPct val="90000"/>
              </a:lnSpc>
              <a:spcBef>
                <a:spcPts val="1000"/>
              </a:spcBef>
              <a:spcAft>
                <a:spcPts val="800"/>
              </a:spcAft>
              <a:buSzPct val="114999"/>
              <a:buFont typeface="Wingdings,Sans-Serif"/>
              <a:buChar char="ü"/>
            </a:pPr>
            <a:r>
              <a:rPr lang="en-IN" sz="1300">
                <a:latin typeface="Arial Narrow"/>
              </a:rPr>
              <a:t>Max customers uses there debit/credit cards for there payment.</a:t>
            </a:r>
            <a:endParaRPr lang="en-IN" sz="1300">
              <a:ea typeface="+mn-lt"/>
              <a:cs typeface="+mn-lt"/>
            </a:endParaRPr>
          </a:p>
          <a:p>
            <a:pPr>
              <a:lnSpc>
                <a:spcPct val="90000"/>
              </a:lnSpc>
              <a:spcBef>
                <a:spcPts val="1000"/>
              </a:spcBef>
              <a:spcAft>
                <a:spcPts val="800"/>
              </a:spcAft>
              <a:buSzPct val="114999"/>
              <a:buFont typeface="Wingdings,Sans-Serif"/>
              <a:buChar char="ü"/>
            </a:pPr>
            <a:r>
              <a:rPr lang="en-IN" sz="1300">
                <a:latin typeface="Arial Narrow"/>
              </a:rPr>
              <a:t>Almost customers has a expectation to have Content_Readability, Similar_ProductInfo, Seller_ProductInfo, ProductInfo_Clarity, Ease_Navigation, Loading_ProcessingSpeed, UserFriendly_Interface, Conveninet_PaymentMode, TimelyFulfilment_Trust, Customer_Empathy, CustPrivacy_Guarantee, VariousChannel_Responses, Benefit_Discount, Enjoy_OnlineShopping, Convenience_Flexibility, Returns_ReplacementPolicy, Loyalty_ProgramAccess, QualityInfo_Satisfaction, WebsiteQuality_Satisfaction, NetBenefit_Satisfaction, User_Trust, Product_SeveralCategory, Relevant_ProductInfo, Monetary_Savings, Patronizing_Convenience, Adventure_Sense, Enhances_SocialStatus, Gratification_Shopping, Role_Fulfilment, Money_Worthy in e-commerce websites.</a:t>
            </a:r>
            <a:endParaRPr lang="en-IN" sz="1300"/>
          </a:p>
        </p:txBody>
      </p:sp>
    </p:spTree>
    <p:extLst>
      <p:ext uri="{BB962C8B-B14F-4D97-AF65-F5344CB8AC3E}">
        <p14:creationId xmlns:p14="http://schemas.microsoft.com/office/powerpoint/2010/main" val="949830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889B-C88B-67F8-BC24-C44F8DAA677E}"/>
              </a:ext>
            </a:extLst>
          </p:cNvPr>
          <p:cNvSpPr>
            <a:spLocks noGrp="1"/>
          </p:cNvSpPr>
          <p:nvPr>
            <p:ph type="title"/>
          </p:nvPr>
        </p:nvSpPr>
        <p:spPr/>
        <p:txBody>
          <a:bodyPr>
            <a:normAutofit fontScale="90000"/>
          </a:bodyPr>
          <a:lstStyle/>
          <a:p>
            <a:r>
              <a:rPr lang="en-US" dirty="0">
                <a:latin typeface="Calibri"/>
                <a:cs typeface="Calibri"/>
              </a:rPr>
              <a:t>The system and device used by the costumer </a:t>
            </a:r>
            <a:br>
              <a:rPr lang="en-US" dirty="0">
                <a:latin typeface="Calibri"/>
                <a:cs typeface="Calibri"/>
              </a:rPr>
            </a:br>
            <a:endParaRPr lang="en-US"/>
          </a:p>
        </p:txBody>
      </p:sp>
      <p:pic>
        <p:nvPicPr>
          <p:cNvPr id="4" name="Picture 4" descr="Table&#10;&#10;Description automatically generated">
            <a:extLst>
              <a:ext uri="{FF2B5EF4-FFF2-40B4-BE49-F238E27FC236}">
                <a16:creationId xmlns:a16="http://schemas.microsoft.com/office/drawing/2014/main" id="{C51DAB66-B251-6ADC-624C-B42ABEE0F4EE}"/>
              </a:ext>
            </a:extLst>
          </p:cNvPr>
          <p:cNvPicPr>
            <a:picLocks noGrp="1" noChangeAspect="1"/>
          </p:cNvPicPr>
          <p:nvPr>
            <p:ph idx="1"/>
          </p:nvPr>
        </p:nvPicPr>
        <p:blipFill>
          <a:blip r:embed="rId2"/>
          <a:stretch>
            <a:fillRect/>
          </a:stretch>
        </p:blipFill>
        <p:spPr>
          <a:xfrm>
            <a:off x="1293603" y="1955830"/>
            <a:ext cx="10223019" cy="4161705"/>
          </a:xfrm>
        </p:spPr>
      </p:pic>
    </p:spTree>
    <p:extLst>
      <p:ext uri="{BB962C8B-B14F-4D97-AF65-F5344CB8AC3E}">
        <p14:creationId xmlns:p14="http://schemas.microsoft.com/office/powerpoint/2010/main" val="2685312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5908-0C7A-9B13-5347-DAFC7F006AB9}"/>
              </a:ext>
            </a:extLst>
          </p:cNvPr>
          <p:cNvSpPr>
            <a:spLocks noGrp="1"/>
          </p:cNvSpPr>
          <p:nvPr>
            <p:ph type="title"/>
          </p:nvPr>
        </p:nvSpPr>
        <p:spPr/>
        <p:txBody>
          <a:bodyPr/>
          <a:lstStyle/>
          <a:p>
            <a:r>
              <a:rPr lang="en-US" b="1" dirty="0">
                <a:solidFill>
                  <a:schemeClr val="tx1"/>
                </a:solidFill>
                <a:ea typeface="+mj-lt"/>
                <a:cs typeface="+mj-lt"/>
              </a:rPr>
              <a:t>Observations</a:t>
            </a:r>
            <a:endParaRPr lang="en-US" dirty="0">
              <a:solidFill>
                <a:schemeClr val="tx1"/>
              </a:solidFill>
            </a:endParaRPr>
          </a:p>
        </p:txBody>
      </p:sp>
      <p:sp>
        <p:nvSpPr>
          <p:cNvPr id="3" name="Content Placeholder 2">
            <a:extLst>
              <a:ext uri="{FF2B5EF4-FFF2-40B4-BE49-F238E27FC236}">
                <a16:creationId xmlns:a16="http://schemas.microsoft.com/office/drawing/2014/main" id="{AEA3510B-602F-2F9C-D032-50717F257B39}"/>
              </a:ext>
            </a:extLst>
          </p:cNvPr>
          <p:cNvSpPr>
            <a:spLocks noGrp="1"/>
          </p:cNvSpPr>
          <p:nvPr>
            <p:ph idx="1"/>
          </p:nvPr>
        </p:nvSpPr>
        <p:spPr/>
        <p:txBody>
          <a:bodyPr>
            <a:normAutofit fontScale="47500" lnSpcReduction="20000"/>
          </a:bodyPr>
          <a:lstStyle/>
          <a:p>
            <a:pPr>
              <a:spcBef>
                <a:spcPts val="1000"/>
              </a:spcBef>
              <a:spcAft>
                <a:spcPts val="0"/>
              </a:spcAft>
            </a:pPr>
            <a:r>
              <a:rPr lang="en-US" dirty="0">
                <a:solidFill>
                  <a:srgbClr val="002060"/>
                </a:solidFill>
                <a:latin typeface="Arial Narrow"/>
              </a:rPr>
              <a:t>Female customer often prefer to purchase more as compared to Male customer </a:t>
            </a:r>
            <a:endParaRPr lang="en-US" dirty="0">
              <a:ea typeface="+mn-lt"/>
              <a:cs typeface="+mn-lt"/>
            </a:endParaRPr>
          </a:p>
          <a:p>
            <a:pPr>
              <a:spcBef>
                <a:spcPts val="1000"/>
              </a:spcBef>
              <a:spcAft>
                <a:spcPts val="0"/>
              </a:spcAft>
              <a:buSzPct val="114999"/>
            </a:pPr>
            <a:r>
              <a:rPr lang="en-US" dirty="0">
                <a:solidFill>
                  <a:srgbClr val="002060"/>
                </a:solidFill>
                <a:latin typeface="Arial Narrow"/>
              </a:rPr>
              <a:t>People between 21 to 50 years of age tends shops more.</a:t>
            </a:r>
            <a:endParaRPr lang="en-US" dirty="0">
              <a:ea typeface="+mn-lt"/>
              <a:cs typeface="+mn-lt"/>
            </a:endParaRPr>
          </a:p>
          <a:p>
            <a:pPr>
              <a:spcBef>
                <a:spcPts val="1000"/>
              </a:spcBef>
              <a:spcAft>
                <a:spcPts val="0"/>
              </a:spcAft>
              <a:buSzPct val="114999"/>
            </a:pPr>
            <a:r>
              <a:rPr lang="en-IN" dirty="0">
                <a:solidFill>
                  <a:srgbClr val="002060"/>
                </a:solidFill>
                <a:latin typeface="Calibri"/>
                <a:cs typeface="Calibri"/>
              </a:rPr>
              <a:t>Dataset appears to have approximately 67% of Female respondents &amp; 32 % of Male</a:t>
            </a:r>
            <a:endParaRPr lang="en-US" dirty="0">
              <a:ea typeface="+mn-lt"/>
              <a:cs typeface="+mn-lt"/>
            </a:endParaRPr>
          </a:p>
          <a:p>
            <a:pPr>
              <a:spcBef>
                <a:spcPts val="1000"/>
              </a:spcBef>
              <a:spcAft>
                <a:spcPts val="0"/>
              </a:spcAft>
              <a:buSzPct val="114999"/>
            </a:pPr>
            <a:r>
              <a:rPr lang="en-US" dirty="0">
                <a:solidFill>
                  <a:srgbClr val="002060"/>
                </a:solidFill>
                <a:latin typeface="Arial Narrow"/>
              </a:rPr>
              <a:t>Delhi has maximum count which means in Delhi the online purchase is high.</a:t>
            </a:r>
            <a:endParaRPr lang="en-US" dirty="0">
              <a:ea typeface="+mn-lt"/>
              <a:cs typeface="+mn-lt"/>
            </a:endParaRPr>
          </a:p>
          <a:p>
            <a:pPr>
              <a:spcBef>
                <a:spcPts val="1000"/>
              </a:spcBef>
              <a:spcAft>
                <a:spcPts val="0"/>
              </a:spcAft>
              <a:buSzPct val="114999"/>
            </a:pPr>
            <a:r>
              <a:rPr lang="en-US" dirty="0">
                <a:solidFill>
                  <a:srgbClr val="002060"/>
                </a:solidFill>
                <a:latin typeface="Arial Narrow"/>
              </a:rPr>
              <a:t>Mobile screen size has maximum count for </a:t>
            </a:r>
            <a:r>
              <a:rPr lang="en-US" dirty="0" err="1">
                <a:solidFill>
                  <a:srgbClr val="002060"/>
                </a:solidFill>
                <a:latin typeface="Arial Narrow"/>
              </a:rPr>
              <a:t>others,and</a:t>
            </a:r>
            <a:r>
              <a:rPr lang="en-US" dirty="0">
                <a:solidFill>
                  <a:srgbClr val="002060"/>
                </a:solidFill>
                <a:latin typeface="Arial Narrow"/>
              </a:rPr>
              <a:t> 2nd most count is for 5.5 which is the most used screen size.</a:t>
            </a:r>
            <a:endParaRPr lang="en-US" dirty="0">
              <a:ea typeface="+mn-lt"/>
              <a:cs typeface="+mn-lt"/>
            </a:endParaRPr>
          </a:p>
          <a:p>
            <a:pPr>
              <a:spcBef>
                <a:spcPts val="1000"/>
              </a:spcBef>
              <a:spcAft>
                <a:spcPts val="0"/>
              </a:spcAft>
              <a:buSzPct val="114999"/>
            </a:pPr>
            <a:r>
              <a:rPr lang="en-US" dirty="0">
                <a:solidFill>
                  <a:srgbClr val="002060"/>
                </a:solidFill>
                <a:latin typeface="Arial Narrow"/>
              </a:rPr>
              <a:t>Customers with OS windows/windows mobile are more in </a:t>
            </a:r>
            <a:r>
              <a:rPr lang="en-US" dirty="0" err="1">
                <a:solidFill>
                  <a:srgbClr val="002060"/>
                </a:solidFill>
                <a:latin typeface="Arial Narrow"/>
              </a:rPr>
              <a:t>number,as</a:t>
            </a:r>
            <a:r>
              <a:rPr lang="en-US" dirty="0">
                <a:solidFill>
                  <a:srgbClr val="002060"/>
                </a:solidFill>
                <a:latin typeface="Arial Narrow"/>
              </a:rPr>
              <a:t> it's the most common OS.</a:t>
            </a:r>
            <a:endParaRPr lang="en-US" dirty="0">
              <a:ea typeface="+mn-lt"/>
              <a:cs typeface="+mn-lt"/>
            </a:endParaRPr>
          </a:p>
          <a:p>
            <a:pPr>
              <a:spcBef>
                <a:spcPts val="1000"/>
              </a:spcBef>
              <a:spcAft>
                <a:spcPts val="0"/>
              </a:spcAft>
              <a:buSzPct val="114999"/>
            </a:pPr>
            <a:r>
              <a:rPr lang="en-US" dirty="0">
                <a:solidFill>
                  <a:srgbClr val="002060"/>
                </a:solidFill>
                <a:latin typeface="Arial Narrow"/>
              </a:rPr>
              <a:t>Most of the customers uses chrome browser, which seems to be best in market and easy to use.</a:t>
            </a:r>
            <a:endParaRPr lang="en-US" dirty="0">
              <a:ea typeface="+mn-lt"/>
              <a:cs typeface="+mn-lt"/>
            </a:endParaRPr>
          </a:p>
          <a:p>
            <a:pPr>
              <a:spcBef>
                <a:spcPts val="1000"/>
              </a:spcBef>
              <a:spcAft>
                <a:spcPts val="0"/>
              </a:spcAft>
              <a:buSzPct val="114999"/>
            </a:pPr>
            <a:r>
              <a:rPr lang="en-US" dirty="0">
                <a:solidFill>
                  <a:srgbClr val="002060"/>
                </a:solidFill>
                <a:latin typeface="Arial Narrow"/>
              </a:rPr>
              <a:t>Most of the customers used Search engine to reach </a:t>
            </a:r>
            <a:r>
              <a:rPr lang="en-US" dirty="0" err="1">
                <a:solidFill>
                  <a:srgbClr val="002060"/>
                </a:solidFill>
                <a:latin typeface="Arial Narrow"/>
              </a:rPr>
              <a:t>there</a:t>
            </a:r>
            <a:r>
              <a:rPr lang="en-US" dirty="0">
                <a:solidFill>
                  <a:srgbClr val="002060"/>
                </a:solidFill>
                <a:latin typeface="Arial Narrow"/>
              </a:rPr>
              <a:t> favorite online store for the first time , as search engine shows variety of similar product from n-number of sites.</a:t>
            </a:r>
            <a:endParaRPr lang="en-US" dirty="0">
              <a:ea typeface="+mn-lt"/>
              <a:cs typeface="+mn-lt"/>
            </a:endParaRPr>
          </a:p>
          <a:p>
            <a:pPr>
              <a:spcBef>
                <a:spcPts val="1000"/>
              </a:spcBef>
              <a:spcAft>
                <a:spcPts val="0"/>
              </a:spcAft>
              <a:buSzPct val="114999"/>
            </a:pPr>
            <a:r>
              <a:rPr lang="en-US" dirty="0">
                <a:solidFill>
                  <a:srgbClr val="002060"/>
                </a:solidFill>
                <a:latin typeface="Arial Narrow"/>
              </a:rPr>
              <a:t>After first visit most of the customers are reaching the online store through Search engine, Via application and Direct </a:t>
            </a:r>
            <a:r>
              <a:rPr lang="en-US" dirty="0" err="1">
                <a:solidFill>
                  <a:srgbClr val="002060"/>
                </a:solidFill>
                <a:latin typeface="Arial Narrow"/>
              </a:rPr>
              <a:t>Url</a:t>
            </a:r>
            <a:r>
              <a:rPr lang="en-US" dirty="0">
                <a:solidFill>
                  <a:srgbClr val="002060"/>
                </a:solidFill>
                <a:latin typeface="Arial Narrow"/>
              </a:rPr>
              <a:t>.</a:t>
            </a:r>
            <a:endParaRPr lang="en-US" dirty="0">
              <a:ea typeface="+mn-lt"/>
              <a:cs typeface="+mn-lt"/>
            </a:endParaRPr>
          </a:p>
          <a:p>
            <a:pPr>
              <a:spcBef>
                <a:spcPts val="1000"/>
              </a:spcBef>
              <a:spcAft>
                <a:spcPts val="0"/>
              </a:spcAft>
              <a:buSzPct val="114999"/>
            </a:pPr>
            <a:r>
              <a:rPr lang="en-US" dirty="0">
                <a:solidFill>
                  <a:srgbClr val="002060"/>
                </a:solidFill>
                <a:latin typeface="Arial Narrow"/>
              </a:rPr>
              <a:t>Most of the customers are exploring the e-retail store more than 6 mins before making purchase decision (checking all info and deciding which one to buy usually take time).</a:t>
            </a:r>
            <a:endParaRPr lang="en-US" dirty="0">
              <a:ea typeface="+mn-lt"/>
              <a:cs typeface="+mn-lt"/>
            </a:endParaRPr>
          </a:p>
          <a:p>
            <a:pPr>
              <a:spcBef>
                <a:spcPts val="1000"/>
              </a:spcBef>
              <a:spcAft>
                <a:spcPts val="0"/>
              </a:spcAft>
              <a:buSzPct val="114999"/>
            </a:pPr>
            <a:r>
              <a:rPr lang="en-US" dirty="0">
                <a:solidFill>
                  <a:srgbClr val="002060"/>
                </a:solidFill>
                <a:latin typeface="Arial Narrow"/>
              </a:rPr>
              <a:t>Maximum customers are using credit/debit cards for </a:t>
            </a:r>
            <a:r>
              <a:rPr lang="en-US" dirty="0" err="1">
                <a:solidFill>
                  <a:srgbClr val="002060"/>
                </a:solidFill>
                <a:latin typeface="Arial Narrow"/>
              </a:rPr>
              <a:t>there</a:t>
            </a:r>
            <a:r>
              <a:rPr lang="en-US" dirty="0">
                <a:solidFill>
                  <a:srgbClr val="002060"/>
                </a:solidFill>
                <a:latin typeface="Arial Narrow"/>
              </a:rPr>
              <a:t> payment(most convenient and easy to use).</a:t>
            </a:r>
            <a:endParaRPr lang="en-US" dirty="0">
              <a:ea typeface="+mn-lt"/>
              <a:cs typeface="+mn-lt"/>
            </a:endParaRPr>
          </a:p>
          <a:p>
            <a:pPr>
              <a:spcBef>
                <a:spcPts val="1000"/>
              </a:spcBef>
              <a:spcAft>
                <a:spcPts val="0"/>
              </a:spcAft>
              <a:buSzPct val="114999"/>
            </a:pPr>
            <a:r>
              <a:rPr lang="en-US" dirty="0">
                <a:solidFill>
                  <a:srgbClr val="002060"/>
                </a:solidFill>
                <a:latin typeface="Arial Narrow"/>
              </a:rPr>
              <a:t>Amazon and </a:t>
            </a:r>
            <a:r>
              <a:rPr lang="en-US" dirty="0" err="1">
                <a:solidFill>
                  <a:srgbClr val="002060"/>
                </a:solidFill>
                <a:latin typeface="Arial Narrow"/>
              </a:rPr>
              <a:t>flipkart</a:t>
            </a:r>
            <a:r>
              <a:rPr lang="en-US" dirty="0">
                <a:solidFill>
                  <a:srgbClr val="002060"/>
                </a:solidFill>
                <a:latin typeface="Arial Narrow"/>
              </a:rPr>
              <a:t> is  performing best in all given parameter</a:t>
            </a:r>
            <a:endParaRPr lang="en-US" dirty="0"/>
          </a:p>
        </p:txBody>
      </p:sp>
    </p:spTree>
    <p:extLst>
      <p:ext uri="{BB962C8B-B14F-4D97-AF65-F5344CB8AC3E}">
        <p14:creationId xmlns:p14="http://schemas.microsoft.com/office/powerpoint/2010/main" val="3945704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6C01-3E5F-1E14-00CF-B8AE775074C9}"/>
              </a:ext>
            </a:extLst>
          </p:cNvPr>
          <p:cNvSpPr>
            <a:spLocks noGrp="1"/>
          </p:cNvSpPr>
          <p:nvPr>
            <p:ph type="title"/>
          </p:nvPr>
        </p:nvSpPr>
        <p:spPr/>
        <p:txBody>
          <a:bodyPr/>
          <a:lstStyle/>
          <a:p>
            <a:r>
              <a:rPr lang="en-US" b="1" dirty="0">
                <a:solidFill>
                  <a:srgbClr val="002060"/>
                </a:solidFill>
                <a:ea typeface="+mj-lt"/>
                <a:cs typeface="+mj-lt"/>
              </a:rPr>
              <a:t>Conclusion</a:t>
            </a:r>
            <a:endParaRPr lang="en-US" dirty="0"/>
          </a:p>
        </p:txBody>
      </p:sp>
      <p:sp>
        <p:nvSpPr>
          <p:cNvPr id="3" name="Content Placeholder 2">
            <a:extLst>
              <a:ext uri="{FF2B5EF4-FFF2-40B4-BE49-F238E27FC236}">
                <a16:creationId xmlns:a16="http://schemas.microsoft.com/office/drawing/2014/main" id="{069F1CDF-F6FB-C394-67F8-295C4252FC1F}"/>
              </a:ext>
            </a:extLst>
          </p:cNvPr>
          <p:cNvSpPr>
            <a:spLocks noGrp="1"/>
          </p:cNvSpPr>
          <p:nvPr>
            <p:ph idx="1"/>
          </p:nvPr>
        </p:nvSpPr>
        <p:spPr/>
        <p:txBody>
          <a:bodyPr>
            <a:normAutofit fontScale="62500" lnSpcReduction="20000"/>
          </a:bodyPr>
          <a:lstStyle/>
          <a:p>
            <a:pPr>
              <a:spcBef>
                <a:spcPts val="1000"/>
              </a:spcBef>
              <a:spcAft>
                <a:spcPts val="0"/>
              </a:spcAft>
            </a:pPr>
            <a:r>
              <a:rPr lang="en-US" b="1" dirty="0">
                <a:solidFill>
                  <a:srgbClr val="002060"/>
                </a:solidFill>
                <a:ea typeface="+mn-lt"/>
                <a:cs typeface="+mn-lt"/>
              </a:rPr>
              <a:t>After the detailed analysis of problem I found the following conclusions:</a:t>
            </a:r>
            <a:endParaRPr lang="en-US" dirty="0">
              <a:ea typeface="+mn-lt"/>
              <a:cs typeface="+mn-lt"/>
            </a:endParaRPr>
          </a:p>
          <a:p>
            <a:pPr>
              <a:spcBef>
                <a:spcPts val="1000"/>
              </a:spcBef>
              <a:spcAft>
                <a:spcPts val="0"/>
              </a:spcAft>
              <a:buSzPct val="114999"/>
            </a:pPr>
            <a:r>
              <a:rPr lang="en-US" b="1" dirty="0">
                <a:solidFill>
                  <a:srgbClr val="002060"/>
                </a:solidFill>
                <a:ea typeface="+mn-lt"/>
                <a:cs typeface="+mn-lt"/>
              </a:rPr>
              <a:t>Frequency of Females </a:t>
            </a:r>
            <a:r>
              <a:rPr lang="en-US" b="1" dirty="0" err="1">
                <a:solidFill>
                  <a:srgbClr val="002060"/>
                </a:solidFill>
                <a:ea typeface="+mn-lt"/>
                <a:cs typeface="+mn-lt"/>
              </a:rPr>
              <a:t>shoping</a:t>
            </a:r>
            <a:r>
              <a:rPr lang="en-US" b="1" dirty="0">
                <a:solidFill>
                  <a:srgbClr val="002060"/>
                </a:solidFill>
                <a:ea typeface="+mn-lt"/>
                <a:cs typeface="+mn-lt"/>
              </a:rPr>
              <a:t> is high so making them satisfied will help the sellers to get more business. </a:t>
            </a:r>
            <a:endParaRPr lang="en-US" dirty="0">
              <a:ea typeface="+mn-lt"/>
              <a:cs typeface="+mn-lt"/>
            </a:endParaRPr>
          </a:p>
          <a:p>
            <a:pPr>
              <a:spcBef>
                <a:spcPts val="1000"/>
              </a:spcBef>
              <a:spcAft>
                <a:spcPts val="0"/>
              </a:spcAft>
              <a:buSzPct val="114999"/>
            </a:pPr>
            <a:r>
              <a:rPr lang="en-US" b="1" dirty="0">
                <a:solidFill>
                  <a:srgbClr val="002060"/>
                </a:solidFill>
                <a:ea typeface="+mn-lt"/>
                <a:cs typeface="+mn-lt"/>
              </a:rPr>
              <a:t> Loyal customers prefer buying and tend to spend more money on shopping in your store. Statistics show that engaged consumers purchase more frequently. It is necessary to hear customer feedback because most of them are valuable feedbacks.</a:t>
            </a:r>
            <a:endParaRPr lang="en-US" dirty="0">
              <a:ea typeface="+mn-lt"/>
              <a:cs typeface="+mn-lt"/>
            </a:endParaRPr>
          </a:p>
          <a:p>
            <a:pPr>
              <a:spcBef>
                <a:spcPts val="1000"/>
              </a:spcBef>
              <a:spcAft>
                <a:spcPts val="0"/>
              </a:spcAft>
              <a:buSzPct val="114999"/>
            </a:pPr>
            <a:r>
              <a:rPr lang="en-US" b="1" dirty="0">
                <a:solidFill>
                  <a:srgbClr val="002060"/>
                </a:solidFill>
                <a:ea typeface="+mn-lt"/>
                <a:cs typeface="+mn-lt"/>
              </a:rPr>
              <a:t> Sometimes customer feedback is the best marketing strategy. They are frequent customers so they will know which areas of your business may well be improved. If their feedback is approved, they will extremely excite and support your company with their best ability. </a:t>
            </a:r>
            <a:endParaRPr lang="en-US" dirty="0">
              <a:ea typeface="+mn-lt"/>
              <a:cs typeface="+mn-lt"/>
            </a:endParaRPr>
          </a:p>
          <a:p>
            <a:pPr>
              <a:spcBef>
                <a:spcPts val="1000"/>
              </a:spcBef>
              <a:spcAft>
                <a:spcPts val="0"/>
              </a:spcAft>
              <a:buSzPct val="114999"/>
            </a:pPr>
            <a:r>
              <a:rPr lang="en-US" b="1" dirty="0">
                <a:solidFill>
                  <a:srgbClr val="002060"/>
                </a:solidFill>
                <a:ea typeface="+mn-lt"/>
                <a:cs typeface="+mn-lt"/>
              </a:rPr>
              <a:t>It found that Amazon and Flipkart are standing best out in the market by using ethical, reasonable business strategies</a:t>
            </a:r>
            <a:endParaRPr lang="en-US" dirty="0">
              <a:ea typeface="+mn-lt"/>
              <a:cs typeface="+mn-lt"/>
            </a:endParaRPr>
          </a:p>
          <a:p>
            <a:pPr>
              <a:spcBef>
                <a:spcPts val="1000"/>
              </a:spcBef>
              <a:spcAft>
                <a:spcPts val="0"/>
              </a:spcAft>
              <a:buSzPct val="114999"/>
            </a:pPr>
            <a:r>
              <a:rPr lang="en-US" b="1" dirty="0">
                <a:solidFill>
                  <a:srgbClr val="002060"/>
                </a:solidFill>
                <a:ea typeface="+mn-lt"/>
                <a:cs typeface="+mn-lt"/>
              </a:rPr>
              <a:t>The repeat purchase intention (loyalty) positively, Structural equation model has been presented on the primary data collected from the Indian online shoppers.</a:t>
            </a:r>
            <a:endParaRPr lang="en-US" dirty="0">
              <a:ea typeface="+mn-lt"/>
              <a:cs typeface="+mn-lt"/>
            </a:endParaRPr>
          </a:p>
          <a:p>
            <a:pPr>
              <a:spcBef>
                <a:spcPts val="1000"/>
              </a:spcBef>
              <a:spcAft>
                <a:spcPts val="0"/>
              </a:spcAft>
              <a:buSzPct val="114999"/>
            </a:pPr>
            <a:r>
              <a:rPr lang="en-US" b="1" dirty="0">
                <a:solidFill>
                  <a:srgbClr val="002060"/>
                </a:solidFill>
                <a:ea typeface="+mn-lt"/>
                <a:cs typeface="+mn-lt"/>
              </a:rPr>
              <a:t>Here as an conclusion part I found that using dead old strategies for retailers will effect customer retention.  </a:t>
            </a:r>
            <a:endParaRPr lang="en-US" dirty="0">
              <a:ea typeface="+mn-lt"/>
              <a:cs typeface="+mn-lt"/>
            </a:endParaRPr>
          </a:p>
          <a:p>
            <a:pPr>
              <a:buSzPct val="114999"/>
            </a:pPr>
            <a:endParaRPr lang="en-US" dirty="0"/>
          </a:p>
        </p:txBody>
      </p:sp>
    </p:spTree>
    <p:extLst>
      <p:ext uri="{BB962C8B-B14F-4D97-AF65-F5344CB8AC3E}">
        <p14:creationId xmlns:p14="http://schemas.microsoft.com/office/powerpoint/2010/main" val="247455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DC79E-8007-E444-BCF8-DFEBB16B0FEF}"/>
              </a:ext>
            </a:extLst>
          </p:cNvPr>
          <p:cNvSpPr>
            <a:spLocks noGrp="1"/>
          </p:cNvSpPr>
          <p:nvPr>
            <p:ph type="title"/>
          </p:nvPr>
        </p:nvSpPr>
        <p:spPr/>
        <p:txBody>
          <a:bodyPr/>
          <a:lstStyle/>
          <a:p>
            <a:r>
              <a:rPr lang="en-US" b="1" dirty="0">
                <a:solidFill>
                  <a:schemeClr val="accent1"/>
                </a:solidFill>
                <a:latin typeface="+mn-lt"/>
              </a:rPr>
              <a:t>Introduction</a:t>
            </a:r>
          </a:p>
        </p:txBody>
      </p:sp>
      <p:sp>
        <p:nvSpPr>
          <p:cNvPr id="3" name="Content Placeholder 2">
            <a:extLst>
              <a:ext uri="{FF2B5EF4-FFF2-40B4-BE49-F238E27FC236}">
                <a16:creationId xmlns:a16="http://schemas.microsoft.com/office/drawing/2014/main" id="{6A5289E0-FBF9-0843-8F39-2DD917BFD5CE}"/>
              </a:ext>
            </a:extLst>
          </p:cNvPr>
          <p:cNvSpPr>
            <a:spLocks noGrp="1"/>
          </p:cNvSpPr>
          <p:nvPr>
            <p:ph idx="1"/>
          </p:nvPr>
        </p:nvSpPr>
        <p:spPr/>
        <p:txBody>
          <a:bodyPr>
            <a:normAutofit lnSpcReduction="10000"/>
          </a:bodyPr>
          <a:lstStyle/>
          <a:p>
            <a:r>
              <a:rPr lang="en-US" dirty="0">
                <a:solidFill>
                  <a:schemeClr val="tx1"/>
                </a:solidFill>
              </a:rPr>
              <a:t>What is Customer Retention and do we really need it?</a:t>
            </a:r>
          </a:p>
          <a:p>
            <a:pPr marL="301625" lvl="1" indent="0">
              <a:buNone/>
            </a:pPr>
            <a:endParaRPr lang="en-US" dirty="0">
              <a:solidFill>
                <a:schemeClr val="tx1"/>
              </a:solidFill>
            </a:endParaRPr>
          </a:p>
          <a:p>
            <a:pPr marL="301625" lvl="1" indent="0">
              <a:buNone/>
            </a:pPr>
            <a:r>
              <a:rPr lang="en-US" dirty="0">
                <a:solidFill>
                  <a:schemeClr val="tx1"/>
                </a:solidFill>
              </a:rPr>
              <a:t>"The capacity of a corporation to turn consumers into repeat buyers and keep them from moving to a rival is referred to as customer retention."</a:t>
            </a:r>
          </a:p>
          <a:p>
            <a:pPr marL="301625" lvl="1" indent="0">
              <a:buNone/>
            </a:pPr>
            <a:r>
              <a:rPr lang="en-US" dirty="0">
                <a:solidFill>
                  <a:schemeClr val="tx1"/>
                </a:solidFill>
              </a:rPr>
              <a:t>To put it another way, client retention entails "maintaining current consumers.”</a:t>
            </a:r>
          </a:p>
          <a:p>
            <a:pPr marL="301625" lvl="1" indent="0">
              <a:buNone/>
            </a:pPr>
            <a:endParaRPr lang="en-US" dirty="0">
              <a:solidFill>
                <a:schemeClr val="tx1"/>
              </a:solidFill>
            </a:endParaRPr>
          </a:p>
          <a:p>
            <a:r>
              <a:rPr lang="en-US" dirty="0">
                <a:solidFill>
                  <a:schemeClr val="tx1"/>
                </a:solidFill>
              </a:rPr>
              <a:t>This happens only if there exists a positive relation between the company and the customer.</a:t>
            </a:r>
          </a:p>
          <a:p>
            <a:pPr marL="0" indent="0">
              <a:buNone/>
            </a:pPr>
            <a:endParaRPr lang="en-US" dirty="0">
              <a:solidFill>
                <a:schemeClr val="tx1"/>
              </a:solidFill>
            </a:endParaRPr>
          </a:p>
        </p:txBody>
      </p:sp>
    </p:spTree>
    <p:extLst>
      <p:ext uri="{BB962C8B-B14F-4D97-AF65-F5344CB8AC3E}">
        <p14:creationId xmlns:p14="http://schemas.microsoft.com/office/powerpoint/2010/main" val="1874610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text, indoor, computer, keyboard&#10;&#10;Description automatically generated">
            <a:extLst>
              <a:ext uri="{FF2B5EF4-FFF2-40B4-BE49-F238E27FC236}">
                <a16:creationId xmlns:a16="http://schemas.microsoft.com/office/drawing/2014/main" id="{5C29BDAC-2156-835A-5658-8304E05A5A5D}"/>
              </a:ext>
            </a:extLst>
          </p:cNvPr>
          <p:cNvPicPr>
            <a:picLocks noGrp="1" noChangeAspect="1"/>
          </p:cNvPicPr>
          <p:nvPr>
            <p:ph idx="1"/>
          </p:nvPr>
        </p:nvPicPr>
        <p:blipFill>
          <a:blip r:embed="rId2"/>
          <a:stretch>
            <a:fillRect/>
          </a:stretch>
        </p:blipFill>
        <p:spPr>
          <a:xfrm>
            <a:off x="1276709" y="1293752"/>
            <a:ext cx="9581071" cy="4651973"/>
          </a:xfrm>
        </p:spPr>
      </p:pic>
    </p:spTree>
    <p:extLst>
      <p:ext uri="{BB962C8B-B14F-4D97-AF65-F5344CB8AC3E}">
        <p14:creationId xmlns:p14="http://schemas.microsoft.com/office/powerpoint/2010/main" val="2539222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B8CE730-EC82-DA4E-BE61-739C1EA710C1}"/>
              </a:ext>
            </a:extLst>
          </p:cNvPr>
          <p:cNvSpPr>
            <a:spLocks noGrp="1"/>
          </p:cNvSpPr>
          <p:nvPr>
            <p:ph type="body" sz="half" idx="2"/>
          </p:nvPr>
        </p:nvSpPr>
        <p:spPr>
          <a:xfrm>
            <a:off x="1502226" y="1384661"/>
            <a:ext cx="9235440" cy="4095931"/>
          </a:xfrm>
        </p:spPr>
        <p:txBody>
          <a:bodyPr>
            <a:normAutofit fontScale="92500" lnSpcReduction="10000"/>
          </a:bodyPr>
          <a:lstStyle/>
          <a:p>
            <a:pPr marL="342900" indent="-342900" algn="l">
              <a:buFont typeface="Arial" panose="020B0604020202020204" pitchFamily="34" charset="0"/>
              <a:buChar char="•"/>
            </a:pPr>
            <a:r>
              <a:rPr lang="en-IN" sz="2600" dirty="0">
                <a:solidFill>
                  <a:schemeClr val="tx1"/>
                </a:solidFill>
              </a:rPr>
              <a:t>What are the advantages of keeping customers?</a:t>
            </a:r>
          </a:p>
          <a:p>
            <a:pPr marL="342900" indent="-342900" algn="l">
              <a:buFont typeface="Wingdings" pitchFamily="2" charset="2"/>
              <a:buChar char="ü"/>
            </a:pPr>
            <a:endParaRPr lang="en-IN" sz="2000" dirty="0">
              <a:solidFill>
                <a:schemeClr val="tx1"/>
              </a:solidFill>
            </a:endParaRPr>
          </a:p>
          <a:p>
            <a:pPr marL="342900" indent="-342900" algn="just">
              <a:buFont typeface="Wingdings" pitchFamily="2" charset="2"/>
              <a:buChar char="ü"/>
            </a:pPr>
            <a:r>
              <a:rPr lang="en-IN" sz="2200" dirty="0">
                <a:solidFill>
                  <a:schemeClr val="tx1"/>
                </a:solidFill>
              </a:rPr>
              <a:t>Customers who have been with the firm for a long time are more likely to purchase additional services from them.</a:t>
            </a:r>
          </a:p>
          <a:p>
            <a:pPr marL="342900" indent="-342900" algn="just">
              <a:buFont typeface="Wingdings" pitchFamily="2" charset="2"/>
              <a:buChar char="ü"/>
            </a:pPr>
            <a:r>
              <a:rPr lang="en-IN" sz="2200" dirty="0">
                <a:solidFill>
                  <a:schemeClr val="tx1"/>
                </a:solidFill>
              </a:rPr>
              <a:t>Customers that have been with you for a long time are believed to be less price/cost sensitive.</a:t>
            </a:r>
          </a:p>
          <a:p>
            <a:pPr marL="342900" indent="-342900" algn="just">
              <a:buFont typeface="Wingdings" pitchFamily="2" charset="2"/>
              <a:buChar char="ü"/>
            </a:pPr>
            <a:r>
              <a:rPr lang="en-IN" sz="2200" dirty="0">
                <a:solidFill>
                  <a:schemeClr val="tx1"/>
                </a:solidFill>
              </a:rPr>
              <a:t>A 60-70 percent chance of selling to an existing customer exists.</a:t>
            </a:r>
          </a:p>
          <a:p>
            <a:pPr marL="342900" indent="-342900" algn="just">
              <a:buFont typeface="Wingdings" pitchFamily="2" charset="2"/>
              <a:buChar char="ü"/>
            </a:pPr>
            <a:r>
              <a:rPr lang="en-IN" sz="2200" dirty="0">
                <a:solidFill>
                  <a:schemeClr val="tx1"/>
                </a:solidFill>
              </a:rPr>
              <a:t>The likelihood of selling to a fresh prospect is 5-20%.</a:t>
            </a:r>
          </a:p>
          <a:p>
            <a:pPr marL="342900" indent="-342900" algn="just">
              <a:buFont typeface="Wingdings" pitchFamily="2" charset="2"/>
              <a:buChar char="ü"/>
            </a:pPr>
            <a:r>
              <a:rPr lang="en-IN" sz="2200" dirty="0">
                <a:solidFill>
                  <a:schemeClr val="tx1"/>
                </a:solidFill>
              </a:rPr>
              <a:t>Migration rates have slowed.</a:t>
            </a:r>
          </a:p>
          <a:p>
            <a:pPr marL="342900" indent="-342900" algn="just">
              <a:buFont typeface="Wingdings" pitchFamily="2" charset="2"/>
              <a:buChar char="ü"/>
            </a:pPr>
            <a:r>
              <a:rPr lang="en-IN" sz="2200" dirty="0">
                <a:solidFill>
                  <a:schemeClr val="tx1"/>
                </a:solidFill>
              </a:rPr>
              <a:t>Getting a new client is more expensive than keeping an existing one.</a:t>
            </a:r>
          </a:p>
        </p:txBody>
      </p:sp>
    </p:spTree>
    <p:extLst>
      <p:ext uri="{BB962C8B-B14F-4D97-AF65-F5344CB8AC3E}">
        <p14:creationId xmlns:p14="http://schemas.microsoft.com/office/powerpoint/2010/main" val="157966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B8CE730-EC82-DA4E-BE61-739C1EA710C1}"/>
              </a:ext>
            </a:extLst>
          </p:cNvPr>
          <p:cNvSpPr>
            <a:spLocks noGrp="1"/>
          </p:cNvSpPr>
          <p:nvPr>
            <p:ph type="body" sz="half" idx="2"/>
          </p:nvPr>
        </p:nvSpPr>
        <p:spPr>
          <a:xfrm>
            <a:off x="1295399" y="1410789"/>
            <a:ext cx="9592734" cy="4278811"/>
          </a:xfrm>
        </p:spPr>
        <p:txBody>
          <a:bodyPr>
            <a:normAutofit/>
          </a:bodyPr>
          <a:lstStyle/>
          <a:p>
            <a:pPr marL="342900" indent="-342900" algn="l">
              <a:buFont typeface="Arial" panose="020B0604020202020204" pitchFamily="34" charset="0"/>
              <a:buChar char="•"/>
            </a:pPr>
            <a:r>
              <a:rPr lang="en-IN" sz="2600" dirty="0">
                <a:solidFill>
                  <a:schemeClr val="tx2"/>
                </a:solidFill>
              </a:rPr>
              <a:t>Customer Retention Strategies to Help You Succeed</a:t>
            </a:r>
          </a:p>
          <a:p>
            <a:pPr marL="342900" indent="-342900" algn="l">
              <a:buFont typeface="Arial" panose="020B0604020202020204" pitchFamily="34" charset="0"/>
              <a:buChar char="•"/>
            </a:pPr>
            <a:endParaRPr lang="en-IN" sz="2000" dirty="0">
              <a:solidFill>
                <a:schemeClr val="tx2"/>
              </a:solidFill>
            </a:endParaRPr>
          </a:p>
          <a:p>
            <a:pPr marL="342900" indent="-342900" algn="l">
              <a:buFont typeface="Wingdings" pitchFamily="2" charset="2"/>
              <a:buChar char="ü"/>
            </a:pPr>
            <a:r>
              <a:rPr lang="en-IN" sz="2200" dirty="0">
                <a:solidFill>
                  <a:schemeClr val="tx2"/>
                </a:solidFill>
              </a:rPr>
              <a:t>Find out what your consumers desire and why they remain or go.</a:t>
            </a:r>
            <a:endParaRPr lang="en-IN" sz="2200">
              <a:solidFill>
                <a:schemeClr val="tx2"/>
              </a:solidFill>
              <a:cs typeface="Calibri"/>
            </a:endParaRPr>
          </a:p>
          <a:p>
            <a:pPr marL="342900" indent="-342900" algn="l">
              <a:buFont typeface="Wingdings" pitchFamily="2" charset="2"/>
              <a:buChar char="ü"/>
            </a:pPr>
            <a:r>
              <a:rPr lang="en-IN" sz="2200" dirty="0">
                <a:solidFill>
                  <a:schemeClr val="tx2"/>
                </a:solidFill>
              </a:rPr>
              <a:t>Collect and promote client feedback in a proactive manner.</a:t>
            </a:r>
            <a:endParaRPr lang="en-IN" sz="2200">
              <a:solidFill>
                <a:schemeClr val="tx2"/>
              </a:solidFill>
              <a:cs typeface="Calibri"/>
            </a:endParaRPr>
          </a:p>
          <a:p>
            <a:pPr marL="342900" indent="-342900" algn="l">
              <a:buFont typeface="Wingdings" pitchFamily="2" charset="2"/>
              <a:buChar char="ü"/>
            </a:pPr>
            <a:r>
              <a:rPr lang="en-IN" sz="2200" dirty="0">
                <a:solidFill>
                  <a:schemeClr val="tx2"/>
                </a:solidFill>
              </a:rPr>
              <a:t>Analyse client feedback to acquire useful insights and make sure it reaches the proper people.</a:t>
            </a:r>
            <a:endParaRPr lang="en-IN" sz="2200">
              <a:solidFill>
                <a:schemeClr val="tx2"/>
              </a:solidFill>
              <a:cs typeface="Calibri"/>
            </a:endParaRPr>
          </a:p>
          <a:p>
            <a:pPr marL="342900" indent="-342900" algn="l">
              <a:buFont typeface="Wingdings" pitchFamily="2" charset="2"/>
              <a:buChar char="ü"/>
            </a:pPr>
            <a:r>
              <a:rPr lang="en-IN" sz="2200" dirty="0">
                <a:solidFill>
                  <a:schemeClr val="tx2"/>
                </a:solidFill>
              </a:rPr>
              <a:t>Make a move and Analyse the outcomes</a:t>
            </a:r>
            <a:endParaRPr lang="en-IN" sz="2200">
              <a:solidFill>
                <a:schemeClr val="tx2"/>
              </a:solidFill>
              <a:cs typeface="Calibri"/>
            </a:endParaRPr>
          </a:p>
          <a:p>
            <a:pPr marL="342900" indent="-342900" algn="l">
              <a:buFont typeface="Wingdings" pitchFamily="2" charset="2"/>
              <a:buChar char="ü"/>
            </a:pPr>
            <a:r>
              <a:rPr lang="en-IN" sz="2200" dirty="0">
                <a:solidFill>
                  <a:schemeClr val="tx2"/>
                </a:solidFill>
              </a:rPr>
              <a:t>Measure and track your consumers' loyalty and involvement on a regular basis.</a:t>
            </a:r>
            <a:endParaRPr lang="en-IN" sz="2200">
              <a:solidFill>
                <a:schemeClr val="tx2"/>
              </a:solidFill>
              <a:cs typeface="Calibri"/>
            </a:endParaRPr>
          </a:p>
          <a:p>
            <a:pPr marL="342900" indent="-342900" algn="l">
              <a:buFont typeface="Wingdings" pitchFamily="2" charset="2"/>
              <a:buChar char="ü"/>
            </a:pPr>
            <a:r>
              <a:rPr lang="en-IN" sz="2200" dirty="0">
                <a:solidFill>
                  <a:schemeClr val="tx2"/>
                </a:solidFill>
              </a:rPr>
              <a:t>Continue to inquire, listen, analyse, and improve.</a:t>
            </a:r>
            <a:endParaRPr lang="en-IN" sz="2200">
              <a:solidFill>
                <a:schemeClr val="tx2"/>
              </a:solidFill>
              <a:cs typeface="Calibri"/>
            </a:endParaRPr>
          </a:p>
        </p:txBody>
      </p:sp>
    </p:spTree>
    <p:extLst>
      <p:ext uri="{BB962C8B-B14F-4D97-AF65-F5344CB8AC3E}">
        <p14:creationId xmlns:p14="http://schemas.microsoft.com/office/powerpoint/2010/main" val="170863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B8CE730-EC82-DA4E-BE61-739C1EA710C1}"/>
              </a:ext>
            </a:extLst>
          </p:cNvPr>
          <p:cNvSpPr>
            <a:spLocks noGrp="1"/>
          </p:cNvSpPr>
          <p:nvPr>
            <p:ph type="body" sz="half" idx="2"/>
          </p:nvPr>
        </p:nvSpPr>
        <p:spPr>
          <a:xfrm>
            <a:off x="1295399" y="1410789"/>
            <a:ext cx="9592734" cy="4278811"/>
          </a:xfrm>
        </p:spPr>
        <p:txBody>
          <a:bodyPr>
            <a:normAutofit/>
          </a:bodyPr>
          <a:lstStyle/>
          <a:p>
            <a:pPr marL="342900" indent="-342900" algn="l">
              <a:buFont typeface="Arial" panose="020B0604020202020204" pitchFamily="34" charset="0"/>
              <a:buChar char="•"/>
            </a:pPr>
            <a:r>
              <a:rPr lang="en-IN" sz="2600" dirty="0">
                <a:solidFill>
                  <a:schemeClr val="tx1"/>
                </a:solidFill>
              </a:rPr>
              <a:t>Motivation for the Problem Undertaken</a:t>
            </a:r>
          </a:p>
          <a:p>
            <a:pPr marL="342900" indent="-342900" algn="l">
              <a:buFont typeface="Arial" panose="020B0604020202020204" pitchFamily="34" charset="0"/>
              <a:buChar char="•"/>
            </a:pPr>
            <a:endParaRPr lang="en-IN" sz="2000" dirty="0">
              <a:solidFill>
                <a:schemeClr val="tx1"/>
              </a:solidFill>
            </a:endParaRPr>
          </a:p>
          <a:p>
            <a:pPr marL="342900" indent="-342900" algn="l">
              <a:buFont typeface="Wingdings" pitchFamily="2" charset="2"/>
              <a:buChar char="ü"/>
            </a:pPr>
            <a:r>
              <a:rPr lang="en-IN" sz="2200" dirty="0">
                <a:solidFill>
                  <a:schemeClr val="tx1"/>
                </a:solidFill>
              </a:rPr>
              <a:t>Consumer retention entails more than simply providing what the customer expects.</a:t>
            </a:r>
          </a:p>
          <a:p>
            <a:pPr marL="342900" indent="-342900" algn="l">
              <a:buFont typeface="Wingdings" pitchFamily="2" charset="2"/>
              <a:buChar char="ü"/>
            </a:pPr>
            <a:r>
              <a:rPr lang="en-IN" sz="2200" dirty="0">
                <a:solidFill>
                  <a:schemeClr val="tx1"/>
                </a:solidFill>
              </a:rPr>
              <a:t>Exceeding client expectations may be necessary to create brand loyalists.</a:t>
            </a:r>
          </a:p>
          <a:p>
            <a:pPr marL="342900" indent="-342900" algn="l">
              <a:buFont typeface="Wingdings" pitchFamily="2" charset="2"/>
              <a:buChar char="ü"/>
            </a:pPr>
            <a:r>
              <a:rPr lang="en-IN" sz="2200" dirty="0">
                <a:solidFill>
                  <a:schemeClr val="tx1"/>
                </a:solidFill>
              </a:rPr>
              <a:t>Customer loyalty is achieved by putting "customer value, rather than maximisation of profits and shareholder value, at the core of corporate strategy."</a:t>
            </a:r>
          </a:p>
          <a:p>
            <a:pPr marL="342900" indent="-342900" algn="l">
              <a:buFont typeface="Wingdings" pitchFamily="2" charset="2"/>
              <a:buChar char="ü"/>
            </a:pPr>
            <a:r>
              <a:rPr lang="en-IN" sz="2200" dirty="0">
                <a:solidFill>
                  <a:schemeClr val="tx1"/>
                </a:solidFill>
              </a:rPr>
              <a:t>In a competitive climate, delivering a consistently high level of customer service is frequently the crucial differentiator.</a:t>
            </a:r>
          </a:p>
          <a:p>
            <a:pPr marL="342900" indent="-342900" algn="l">
              <a:buFont typeface="Wingdings" pitchFamily="2" charset="2"/>
              <a:buChar char="ü"/>
            </a:pPr>
            <a:r>
              <a:rPr lang="en-IN" sz="2200" dirty="0">
                <a:solidFill>
                  <a:schemeClr val="tx1"/>
                </a:solidFill>
              </a:rPr>
              <a:t>Furthermore, retention is a crucial goal in the new world of Customer Success.</a:t>
            </a:r>
          </a:p>
        </p:txBody>
      </p:sp>
    </p:spTree>
    <p:extLst>
      <p:ext uri="{BB962C8B-B14F-4D97-AF65-F5344CB8AC3E}">
        <p14:creationId xmlns:p14="http://schemas.microsoft.com/office/powerpoint/2010/main" val="613406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2F98-E41A-2641-B81A-C44D0882855A}"/>
              </a:ext>
            </a:extLst>
          </p:cNvPr>
          <p:cNvSpPr>
            <a:spLocks noGrp="1"/>
          </p:cNvSpPr>
          <p:nvPr>
            <p:ph type="title"/>
          </p:nvPr>
        </p:nvSpPr>
        <p:spPr/>
        <p:txBody>
          <a:bodyPr anchor="ctr">
            <a:normAutofit/>
          </a:bodyPr>
          <a:lstStyle/>
          <a:p>
            <a:r>
              <a:rPr lang="en-US" b="1" dirty="0">
                <a:solidFill>
                  <a:schemeClr val="accent1"/>
                </a:solidFill>
                <a:latin typeface="+mn-lt"/>
              </a:rPr>
              <a:t>Problem Statement</a:t>
            </a:r>
          </a:p>
        </p:txBody>
      </p:sp>
      <p:sp>
        <p:nvSpPr>
          <p:cNvPr id="8" name="Text Placeholder 7">
            <a:extLst>
              <a:ext uri="{FF2B5EF4-FFF2-40B4-BE49-F238E27FC236}">
                <a16:creationId xmlns:a16="http://schemas.microsoft.com/office/drawing/2014/main" id="{5B8CE730-EC82-DA4E-BE61-739C1EA710C1}"/>
              </a:ext>
            </a:extLst>
          </p:cNvPr>
          <p:cNvSpPr>
            <a:spLocks noGrp="1"/>
          </p:cNvSpPr>
          <p:nvPr>
            <p:ph idx="1"/>
          </p:nvPr>
        </p:nvSpPr>
        <p:spPr/>
        <p:txBody>
          <a:bodyPr>
            <a:normAutofit fontScale="77500" lnSpcReduction="20000"/>
          </a:bodyPr>
          <a:lstStyle/>
          <a:p>
            <a:pPr marL="342900" indent="-342900" algn="l">
              <a:buFont typeface="Wingdings" pitchFamily="2" charset="2"/>
              <a:buChar char="Ø"/>
            </a:pPr>
            <a:r>
              <a:rPr lang="en-US" sz="2000" dirty="0">
                <a:solidFill>
                  <a:schemeClr val="bg1"/>
                </a:solidFill>
              </a:rPr>
              <a:t>Customer satisfaction has emerged as one of the most important factors that guarantee the success of online store; </a:t>
            </a:r>
            <a:r>
              <a:rPr lang="en-US" sz="2000" dirty="0">
                <a:solidFill>
                  <a:schemeClr val="tx2"/>
                </a:solidFill>
              </a:rPr>
              <a:t>it has been posited as a key stimulant of purchase or repurchase intentions and customer loyalty.</a:t>
            </a:r>
          </a:p>
          <a:p>
            <a:pPr marL="342900" indent="-342900" algn="l">
              <a:buFont typeface="Wingdings" pitchFamily="2" charset="2"/>
              <a:buChar char="Ø"/>
            </a:pPr>
            <a:r>
              <a:rPr lang="en-US" sz="2000" dirty="0">
                <a:solidFill>
                  <a:schemeClr val="tx2"/>
                </a:solidFill>
              </a:rPr>
              <a:t>A comprehensive review of the literature, theories and models have been carried out to propose the models for customer activation and customer retention.</a:t>
            </a:r>
          </a:p>
          <a:p>
            <a:pPr marL="342900" indent="-342900" algn="l">
              <a:buFont typeface="Wingdings" pitchFamily="2" charset="2"/>
              <a:buChar char="Ø"/>
            </a:pPr>
            <a:r>
              <a:rPr lang="en-US" sz="2000" dirty="0">
                <a:solidFill>
                  <a:schemeClr val="tx2"/>
                </a:solidFill>
              </a:rPr>
              <a:t>Five major factors that contributed to the success of an e-commerce store have been identified as: service quality, system quality, information quality, trust and net benefit.</a:t>
            </a:r>
          </a:p>
          <a:p>
            <a:pPr marL="342900" indent="-342900" algn="l">
              <a:buFont typeface="Wingdings" pitchFamily="2" charset="2"/>
              <a:buChar char="Ø"/>
            </a:pPr>
            <a:r>
              <a:rPr lang="en-US" sz="2000" dirty="0">
                <a:solidFill>
                  <a:schemeClr val="tx2"/>
                </a:solidFill>
              </a:rPr>
              <a:t>The research furthermore investigated the factors that influence the online customers repeat purchase intention.</a:t>
            </a:r>
          </a:p>
          <a:p>
            <a:pPr marL="342900" indent="-342900" algn="l">
              <a:buFont typeface="Wingdings" pitchFamily="2" charset="2"/>
              <a:buChar char="Ø"/>
            </a:pPr>
            <a:r>
              <a:rPr lang="en-US" sz="2000" dirty="0">
                <a:solidFill>
                  <a:schemeClr val="tx2"/>
                </a:solidFill>
              </a:rPr>
              <a:t>The combination of both utilitarian value and hedonistic values are needed to affect the repeat purchase intention (loyalty) positively.</a:t>
            </a:r>
          </a:p>
          <a:p>
            <a:pPr marL="342900" indent="-342900" algn="l">
              <a:buFont typeface="Wingdings" pitchFamily="2" charset="2"/>
              <a:buChar char="Ø"/>
            </a:pPr>
            <a:r>
              <a:rPr lang="en-US" sz="2000" dirty="0">
                <a:solidFill>
                  <a:schemeClr val="tx2"/>
                </a:solidFill>
              </a:rPr>
              <a:t>The data is collected from the Indian online shoppers. Results indicate the e-retail success factors, which are very much critical for customer satisfaction.</a:t>
            </a:r>
          </a:p>
          <a:p>
            <a:pPr marL="342900" indent="-342900" algn="l">
              <a:buFont typeface="Wingdings" pitchFamily="2" charset="2"/>
              <a:buChar char="Ø"/>
            </a:pPr>
            <a:endParaRPr lang="en-IN" sz="2000" dirty="0">
              <a:solidFill>
                <a:schemeClr val="tx2"/>
              </a:solidFill>
            </a:endParaRPr>
          </a:p>
        </p:txBody>
      </p:sp>
    </p:spTree>
    <p:extLst>
      <p:ext uri="{BB962C8B-B14F-4D97-AF65-F5344CB8AC3E}">
        <p14:creationId xmlns:p14="http://schemas.microsoft.com/office/powerpoint/2010/main" val="61923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826FA6-B2B1-ED4E-BCF5-E8BAD98AD370}"/>
              </a:ext>
            </a:extLst>
          </p:cNvPr>
          <p:cNvSpPr>
            <a:spLocks noGrp="1"/>
          </p:cNvSpPr>
          <p:nvPr>
            <p:ph type="title"/>
          </p:nvPr>
        </p:nvSpPr>
        <p:spPr>
          <a:xfrm>
            <a:off x="1289580" y="792055"/>
            <a:ext cx="9609666" cy="566738"/>
          </a:xfrm>
        </p:spPr>
        <p:txBody>
          <a:bodyPr anchor="ctr">
            <a:noAutofit/>
          </a:bodyPr>
          <a:lstStyle/>
          <a:p>
            <a:r>
              <a:rPr lang="en-US" sz="2000" b="1" dirty="0">
                <a:solidFill>
                  <a:schemeClr val="bg1"/>
                </a:solidFill>
              </a:rPr>
              <a:t>The problem statement can be represented in the form of below use case diagram as well.</a:t>
            </a:r>
            <a:endParaRPr lang="en-US" sz="2000" b="1" dirty="0"/>
          </a:p>
        </p:txBody>
      </p:sp>
      <p:pic>
        <p:nvPicPr>
          <p:cNvPr id="17" name="Picture 16">
            <a:extLst>
              <a:ext uri="{FF2B5EF4-FFF2-40B4-BE49-F238E27FC236}">
                <a16:creationId xmlns:a16="http://schemas.microsoft.com/office/drawing/2014/main" id="{8B6D194D-82B2-6349-8E1D-02977E2CE028}"/>
              </a:ext>
            </a:extLst>
          </p:cNvPr>
          <p:cNvPicPr>
            <a:picLocks noChangeAspect="1"/>
          </p:cNvPicPr>
          <p:nvPr/>
        </p:nvPicPr>
        <p:blipFill rotWithShape="1">
          <a:blip r:embed="rId2">
            <a:duotone>
              <a:prstClr val="black"/>
              <a:schemeClr val="accent1">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Lst>
          </a:blip>
          <a:srcRect l="4138" t="7905" r="6883" b="8719"/>
          <a:stretch/>
        </p:blipFill>
        <p:spPr>
          <a:xfrm>
            <a:off x="1755763" y="1373170"/>
            <a:ext cx="9143999" cy="4707152"/>
          </a:xfrm>
          <a:prstGeom prst="rect">
            <a:avLst/>
          </a:prstGeom>
        </p:spPr>
      </p:pic>
    </p:spTree>
    <p:extLst>
      <p:ext uri="{BB962C8B-B14F-4D97-AF65-F5344CB8AC3E}">
        <p14:creationId xmlns:p14="http://schemas.microsoft.com/office/powerpoint/2010/main" val="255501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2F98-E41A-2641-B81A-C44D0882855A}"/>
              </a:ext>
            </a:extLst>
          </p:cNvPr>
          <p:cNvSpPr>
            <a:spLocks noGrp="1"/>
          </p:cNvSpPr>
          <p:nvPr>
            <p:ph type="title"/>
          </p:nvPr>
        </p:nvSpPr>
        <p:spPr/>
        <p:txBody>
          <a:bodyPr anchor="ctr">
            <a:normAutofit/>
          </a:bodyPr>
          <a:lstStyle/>
          <a:p>
            <a:r>
              <a:rPr lang="en-US" b="1" dirty="0">
                <a:solidFill>
                  <a:schemeClr val="accent1"/>
                </a:solidFill>
                <a:latin typeface="+mn-lt"/>
              </a:rPr>
              <a:t>Objective</a:t>
            </a:r>
          </a:p>
        </p:txBody>
      </p:sp>
      <p:sp>
        <p:nvSpPr>
          <p:cNvPr id="8" name="Text Placeholder 7">
            <a:extLst>
              <a:ext uri="{FF2B5EF4-FFF2-40B4-BE49-F238E27FC236}">
                <a16:creationId xmlns:a16="http://schemas.microsoft.com/office/drawing/2014/main" id="{5B8CE730-EC82-DA4E-BE61-739C1EA710C1}"/>
              </a:ext>
            </a:extLst>
          </p:cNvPr>
          <p:cNvSpPr>
            <a:spLocks noGrp="1"/>
          </p:cNvSpPr>
          <p:nvPr>
            <p:ph idx="1"/>
          </p:nvPr>
        </p:nvSpPr>
        <p:spPr>
          <a:xfrm>
            <a:off x="1295401" y="2556932"/>
            <a:ext cx="9601196" cy="2550645"/>
          </a:xfrm>
        </p:spPr>
        <p:txBody>
          <a:bodyPr>
            <a:normAutofit/>
          </a:bodyPr>
          <a:lstStyle/>
          <a:p>
            <a:pPr marL="342900" indent="-342900">
              <a:buFont typeface="Wingdings" pitchFamily="2" charset="2"/>
              <a:buChar char="Ø"/>
            </a:pPr>
            <a:r>
              <a:rPr lang="en-US" sz="2000" dirty="0">
                <a:solidFill>
                  <a:schemeClr val="tx1"/>
                </a:solidFill>
              </a:rPr>
              <a:t>The goal is to employ analytical abilities to come up with discoveries and conclusions that will enable an E-Retail firm forecast client retention utilizing data on customers collected over time.</a:t>
            </a:r>
          </a:p>
          <a:p>
            <a:pPr marL="342900" indent="-342900">
              <a:buFont typeface="Wingdings" pitchFamily="2" charset="2"/>
              <a:buChar char="Ø"/>
            </a:pPr>
            <a:endParaRPr lang="en-US" sz="2000" dirty="0">
              <a:solidFill>
                <a:schemeClr val="tx1"/>
              </a:solidFill>
            </a:endParaRPr>
          </a:p>
          <a:p>
            <a:pPr marL="342900" indent="-342900">
              <a:buFont typeface="Wingdings" pitchFamily="2" charset="2"/>
              <a:buChar char="Ø"/>
            </a:pPr>
            <a:r>
              <a:rPr lang="en-US" sz="2000" dirty="0">
                <a:solidFill>
                  <a:schemeClr val="tx1"/>
                </a:solidFill>
              </a:rPr>
              <a:t>I was given the responsibility of finding which elements were most significant in the loss of a valuable client using the model, and then devising a strategy for how the organization might use this knowledge to boost customer retention.</a:t>
            </a:r>
            <a:endParaRPr lang="en-IN" sz="2000">
              <a:solidFill>
                <a:schemeClr val="tx1"/>
              </a:solidFill>
            </a:endParaRPr>
          </a:p>
        </p:txBody>
      </p:sp>
    </p:spTree>
    <p:extLst>
      <p:ext uri="{BB962C8B-B14F-4D97-AF65-F5344CB8AC3E}">
        <p14:creationId xmlns:p14="http://schemas.microsoft.com/office/powerpoint/2010/main" val="8601841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{4AFDBD19-DDA0-D149-A672-2E21487B815C}tf10001064</Template>
  <TotalTime>4170</TotalTime>
  <Words>2314</Words>
  <Application>Microsoft Office PowerPoint</Application>
  <PresentationFormat>Widescreen</PresentationFormat>
  <Paragraphs>212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Organic</vt:lpstr>
      <vt:lpstr>Customer Retention Case Study Presentation</vt:lpstr>
      <vt:lpstr>Agenda</vt:lpstr>
      <vt:lpstr>Introduction</vt:lpstr>
      <vt:lpstr>PowerPoint Presentation</vt:lpstr>
      <vt:lpstr>PowerPoint Presentation</vt:lpstr>
      <vt:lpstr>PowerPoint Presentation</vt:lpstr>
      <vt:lpstr>Problem Statement</vt:lpstr>
      <vt:lpstr>The problem statement can be represented in the form of below use case diagram as well.</vt:lpstr>
      <vt:lpstr>Objective</vt:lpstr>
      <vt:lpstr>PowerPoint Presentation</vt:lpstr>
      <vt:lpstr>Data Description</vt:lpstr>
      <vt:lpstr>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vt:lpstr>
      <vt:lpstr>1. Amazon</vt:lpstr>
      <vt:lpstr>2. Flipkart</vt:lpstr>
      <vt:lpstr>3. Myntra</vt:lpstr>
      <vt:lpstr>4. Paytm</vt:lpstr>
      <vt:lpstr>5. Snapdeal</vt:lpstr>
      <vt:lpstr>Analysis</vt:lpstr>
      <vt:lpstr>The system and device used by the costumer  </vt:lpstr>
      <vt:lpstr>Observations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Nani Veda</dc:creator>
  <cp:lastModifiedBy>Nani Veda</cp:lastModifiedBy>
  <cp:revision>184</cp:revision>
  <dcterms:created xsi:type="dcterms:W3CDTF">2021-12-20T14:45:54Z</dcterms:created>
  <dcterms:modified xsi:type="dcterms:W3CDTF">2022-04-18T20:43:38Z</dcterms:modified>
</cp:coreProperties>
</file>