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18" r:id="rId2"/>
    <p:sldId id="339" r:id="rId3"/>
    <p:sldId id="340" r:id="rId4"/>
    <p:sldId id="343" r:id="rId5"/>
    <p:sldId id="344" r:id="rId6"/>
    <p:sldId id="341" r:id="rId7"/>
    <p:sldId id="342" r:id="rId8"/>
    <p:sldId id="345" r:id="rId9"/>
    <p:sldId id="347" r:id="rId10"/>
    <p:sldId id="381" r:id="rId11"/>
    <p:sldId id="382" r:id="rId12"/>
    <p:sldId id="348" r:id="rId13"/>
    <p:sldId id="349" r:id="rId14"/>
    <p:sldId id="380" r:id="rId15"/>
    <p:sldId id="364" r:id="rId16"/>
    <p:sldId id="366" r:id="rId17"/>
    <p:sldId id="379" r:id="rId18"/>
    <p:sldId id="383" r:id="rId19"/>
    <p:sldId id="372" r:id="rId20"/>
    <p:sldId id="373" r:id="rId21"/>
    <p:sldId id="374" r:id="rId22"/>
    <p:sldId id="375" r:id="rId23"/>
    <p:sldId id="376" r:id="rId24"/>
  </p:sldIdLst>
  <p:sldSz cx="12188825"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FFDD5-3C30-4C1A-AF59-5CD2B722BFB0}" v="33" dt="2022-07-13T19:01:45.583"/>
    <p1510:client id="{C1DB7523-103E-4E93-A8EB-DB8C9EEA30C3}" v="197" dt="2022-07-13T17:12:10.634"/>
    <p1510:client id="{F05A194E-2430-440D-B1AF-E7D7AB83C97D}" v="4" dt="2022-07-13T17:28:42.572"/>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404" y="3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7/13/2022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7/13/2022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558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302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592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156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417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471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dirty="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506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585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325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887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874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7/13/2022</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24617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874587" y="798703"/>
            <a:ext cx="5219825" cy="3072015"/>
          </a:xfrm>
          <a:scene3d>
            <a:camera prst="orthographicFront"/>
            <a:lightRig rig="threePt" dir="t"/>
          </a:scene3d>
        </p:spPr>
        <p:txBody>
          <a:bodyPr anchor="b">
            <a:normAutofit/>
          </a:bodyPr>
          <a:lstStyle/>
          <a:p>
            <a:r>
              <a:rPr lang="en-IN" sz="4300" b="1" i="1"/>
              <a:t>      Project Presentation On</a:t>
            </a:r>
            <a:br>
              <a:rPr lang="en-IN" sz="4300"/>
            </a:br>
            <a:r>
              <a:rPr lang="en-IN" sz="4300" b="1"/>
              <a:t>   “Malignant Comment Classifier”</a:t>
            </a:r>
            <a:endParaRPr lang="en-IN" sz="4300" b="1">
              <a:cs typeface="Calibri Light"/>
            </a:endParaRPr>
          </a:p>
        </p:txBody>
      </p:sp>
      <p:sp>
        <p:nvSpPr>
          <p:cNvPr id="3" name="Subtitle 2"/>
          <p:cNvSpPr>
            <a:spLocks noGrp="1"/>
          </p:cNvSpPr>
          <p:nvPr>
            <p:ph type="subTitle" idx="1"/>
          </p:nvPr>
        </p:nvSpPr>
        <p:spPr>
          <a:xfrm>
            <a:off x="869921" y="3962792"/>
            <a:ext cx="5219825" cy="2102108"/>
          </a:xfrm>
        </p:spPr>
        <p:txBody>
          <a:bodyPr vert="horz" lIns="91440" tIns="45720" rIns="91440" bIns="45720" rtlCol="0" anchor="t">
            <a:normAutofit/>
          </a:bodyPr>
          <a:lstStyle/>
          <a:p>
            <a:r>
              <a:rPr lang="en-US" b="1" i="1"/>
              <a:t>Presented By: Rahul Ranjan </a:t>
            </a:r>
            <a:endParaRPr lang="en-US" b="1" i="1">
              <a:cs typeface="Calibri"/>
            </a:endParaRPr>
          </a:p>
        </p:txBody>
      </p:sp>
      <p:sp>
        <p:nvSpPr>
          <p:cNvPr id="34" name="Freeform: Shape 28">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2339" y="0"/>
            <a:ext cx="1736948"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4584" y="1"/>
            <a:ext cx="1154841"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F6A92C9-80B7-46A6-AA3C-EF7A2A308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510" y="2120255"/>
            <a:ext cx="4938218" cy="223454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3" name="Freeform: Shape 32">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9125" y="2916245"/>
            <a:ext cx="159700"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6578" y="5717906"/>
            <a:ext cx="1771148"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5779" y="6258756"/>
            <a:ext cx="1565533"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1048" y="5835650"/>
            <a:ext cx="1547777"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13E3-09D6-A04A-1436-A1D33E1263CC}"/>
              </a:ext>
            </a:extLst>
          </p:cNvPr>
          <p:cNvSpPr>
            <a:spLocks noGrp="1"/>
          </p:cNvSpPr>
          <p:nvPr>
            <p:ph type="title"/>
          </p:nvPr>
        </p:nvSpPr>
        <p:spPr/>
        <p:txBody>
          <a:bodyPr/>
          <a:lstStyle/>
          <a:p>
            <a:r>
              <a:rPr lang="en-IN" dirty="0">
                <a:ea typeface="+mj-lt"/>
                <a:cs typeface="+mj-lt"/>
              </a:rPr>
              <a:t>Visualization on pie chart:</a:t>
            </a:r>
            <a:endParaRPr lang="en-US" dirty="0">
              <a:ea typeface="+mj-lt"/>
              <a:cs typeface="+mj-lt"/>
            </a:endParaRPr>
          </a:p>
        </p:txBody>
      </p:sp>
      <p:pic>
        <p:nvPicPr>
          <p:cNvPr id="4" name="Picture 4" descr="Chart, pie chart&#10;&#10;Description automatically generated">
            <a:extLst>
              <a:ext uri="{FF2B5EF4-FFF2-40B4-BE49-F238E27FC236}">
                <a16:creationId xmlns:a16="http://schemas.microsoft.com/office/drawing/2014/main" id="{263B02DD-AFCB-72B5-C64A-6DE112E1E1C1}"/>
              </a:ext>
            </a:extLst>
          </p:cNvPr>
          <p:cNvPicPr>
            <a:picLocks noGrp="1" noChangeAspect="1"/>
          </p:cNvPicPr>
          <p:nvPr>
            <p:ph idx="1"/>
          </p:nvPr>
        </p:nvPicPr>
        <p:blipFill>
          <a:blip r:embed="rId2"/>
          <a:stretch>
            <a:fillRect/>
          </a:stretch>
        </p:blipFill>
        <p:spPr>
          <a:xfrm>
            <a:off x="842744" y="1656527"/>
            <a:ext cx="10359602" cy="4775798"/>
          </a:xfrm>
        </p:spPr>
      </p:pic>
    </p:spTree>
    <p:extLst>
      <p:ext uri="{BB962C8B-B14F-4D97-AF65-F5344CB8AC3E}">
        <p14:creationId xmlns:p14="http://schemas.microsoft.com/office/powerpoint/2010/main" val="175332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E26D-DE00-B5E3-5C62-485EF9CF017E}"/>
              </a:ext>
            </a:extLst>
          </p:cNvPr>
          <p:cNvSpPr>
            <a:spLocks noGrp="1"/>
          </p:cNvSpPr>
          <p:nvPr>
            <p:ph type="title"/>
          </p:nvPr>
        </p:nvSpPr>
        <p:spPr/>
        <p:txBody>
          <a:bodyPr/>
          <a:lstStyle/>
          <a:p>
            <a:r>
              <a:rPr lang="en-IN" dirty="0">
                <a:cs typeface="Calibri Light"/>
              </a:rPr>
              <a:t>Visualization on heatmap:</a:t>
            </a:r>
            <a:endParaRPr lang="en-US" dirty="0">
              <a:ea typeface="+mj-lt"/>
              <a:cs typeface="+mj-lt"/>
            </a:endParaRPr>
          </a:p>
        </p:txBody>
      </p:sp>
      <p:pic>
        <p:nvPicPr>
          <p:cNvPr id="4" name="Picture 4">
            <a:extLst>
              <a:ext uri="{FF2B5EF4-FFF2-40B4-BE49-F238E27FC236}">
                <a16:creationId xmlns:a16="http://schemas.microsoft.com/office/drawing/2014/main" id="{C2C292F0-0416-307C-52DF-53F3EB757D52}"/>
              </a:ext>
            </a:extLst>
          </p:cNvPr>
          <p:cNvPicPr>
            <a:picLocks noGrp="1" noChangeAspect="1"/>
          </p:cNvPicPr>
          <p:nvPr>
            <p:ph idx="1"/>
          </p:nvPr>
        </p:nvPicPr>
        <p:blipFill>
          <a:blip r:embed="rId2"/>
          <a:stretch>
            <a:fillRect/>
          </a:stretch>
        </p:blipFill>
        <p:spPr>
          <a:xfrm>
            <a:off x="610589" y="1480569"/>
            <a:ext cx="9530286" cy="4868922"/>
          </a:xfrm>
        </p:spPr>
      </p:pic>
    </p:spTree>
    <p:extLst>
      <p:ext uri="{BB962C8B-B14F-4D97-AF65-F5344CB8AC3E}">
        <p14:creationId xmlns:p14="http://schemas.microsoft.com/office/powerpoint/2010/main" val="114730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0"/>
            <a:ext cx="9829799" cy="1628800"/>
          </a:xfrm>
        </p:spPr>
        <p:txBody>
          <a:bodyPr>
            <a:normAutofit/>
          </a:bodyPr>
          <a:lstStyle/>
          <a:p>
            <a:r>
              <a:rPr lang="en-IN" dirty="0"/>
              <a:t>Visualization:</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2413" y="4941168"/>
            <a:ext cx="9829799" cy="1854200"/>
          </a:xfrm>
        </p:spPr>
        <p:txBody>
          <a:bodyPr>
            <a:normAutofit/>
          </a:bodyPr>
          <a:lstStyle/>
          <a:p>
            <a:endParaRPr lang="en-IN" dirty="0"/>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malignant and highly malignant comments respectively.</a:t>
            </a:r>
            <a:endParaRPr lang="en-IN" sz="2000" dirty="0">
              <a:latin typeface="Century" panose="02040604050505020304" pitchFamily="18" charset="0"/>
            </a:endParaRPr>
          </a:p>
          <a:p>
            <a:endParaRPr lang="en-IN" dirty="0"/>
          </a:p>
          <a:p>
            <a:endParaRPr lang="en-IN" dirty="0"/>
          </a:p>
          <a:p>
            <a:endParaRPr lang="en-IN" dirty="0"/>
          </a:p>
          <a:p>
            <a:endParaRPr lang="en-IN" dirty="0"/>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5ADEA348-20BC-42C5-B930-C3377093A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772816"/>
            <a:ext cx="4798871" cy="3258392"/>
          </a:xfrm>
          <a:prstGeom prst="rect">
            <a:avLst/>
          </a:prstGeom>
          <a:noFill/>
          <a:ln>
            <a:noFill/>
          </a:ln>
        </p:spPr>
      </p:pic>
      <p:pic>
        <p:nvPicPr>
          <p:cNvPr id="7" name="Picture 6">
            <a:extLst>
              <a:ext uri="{FF2B5EF4-FFF2-40B4-BE49-F238E27FC236}">
                <a16:creationId xmlns:a16="http://schemas.microsoft.com/office/drawing/2014/main" id="{CC500D53-1F30-43BB-911F-C3ABFD275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8475" y="1799803"/>
            <a:ext cx="4896545" cy="3258393"/>
          </a:xfrm>
          <a:prstGeom prst="rect">
            <a:avLst/>
          </a:prstGeom>
          <a:noFill/>
          <a:ln>
            <a:noFill/>
          </a:ln>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620688"/>
            <a:ext cx="9829799" cy="1080120"/>
          </a:xfrm>
        </p:spPr>
        <p:txBody>
          <a:bodyPr>
            <a:normAutofit/>
          </a:bodyPr>
          <a:lstStyle/>
          <a:p>
            <a:r>
              <a:rPr lang="en-IN" dirty="0"/>
              <a:t>Vizualization:</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threat and highly rude comments respectively.</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9EBD51-BACB-4C5D-96DD-E57C3C901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1963945"/>
            <a:ext cx="4752528" cy="3096344"/>
          </a:xfrm>
          <a:prstGeom prst="rect">
            <a:avLst/>
          </a:prstGeom>
          <a:noFill/>
          <a:ln>
            <a:noFill/>
          </a:ln>
        </p:spPr>
      </p:pic>
      <p:pic>
        <p:nvPicPr>
          <p:cNvPr id="6" name="Picture 5">
            <a:extLst>
              <a:ext uri="{FF2B5EF4-FFF2-40B4-BE49-F238E27FC236}">
                <a16:creationId xmlns:a16="http://schemas.microsoft.com/office/drawing/2014/main" id="{4892F1D6-1538-4EF2-9B55-4FE2759B71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7311" y="1981199"/>
            <a:ext cx="5022403" cy="3079089"/>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2575-58D2-64F8-1900-2DE3AC044153}"/>
              </a:ext>
            </a:extLst>
          </p:cNvPr>
          <p:cNvSpPr>
            <a:spLocks noGrp="1"/>
          </p:cNvSpPr>
          <p:nvPr>
            <p:ph type="title"/>
          </p:nvPr>
        </p:nvSpPr>
        <p:spPr/>
        <p:txBody>
          <a:bodyPr/>
          <a:lstStyle/>
          <a:p>
            <a:r>
              <a:rPr lang="en-IN" dirty="0" err="1">
                <a:ea typeface="+mj-lt"/>
                <a:cs typeface="+mj-lt"/>
              </a:rPr>
              <a:t>Vizualization</a:t>
            </a:r>
            <a:r>
              <a:rPr lang="en-IN" dirty="0">
                <a:ea typeface="+mj-lt"/>
                <a:cs typeface="+mj-lt"/>
              </a:rPr>
              <a:t>:</a:t>
            </a:r>
            <a:endParaRPr lang="en-US" dirty="0">
              <a:ea typeface="+mj-lt"/>
              <a:cs typeface="+mj-lt"/>
            </a:endParaRPr>
          </a:p>
        </p:txBody>
      </p:sp>
      <p:pic>
        <p:nvPicPr>
          <p:cNvPr id="4" name="Picture 4" descr="Text&#10;&#10;Description automatically generated">
            <a:extLst>
              <a:ext uri="{FF2B5EF4-FFF2-40B4-BE49-F238E27FC236}">
                <a16:creationId xmlns:a16="http://schemas.microsoft.com/office/drawing/2014/main" id="{B195A642-1143-E770-9F9C-AFF0F6553A6C}"/>
              </a:ext>
            </a:extLst>
          </p:cNvPr>
          <p:cNvPicPr>
            <a:picLocks noGrp="1" noChangeAspect="1"/>
          </p:cNvPicPr>
          <p:nvPr>
            <p:ph idx="1"/>
          </p:nvPr>
        </p:nvPicPr>
        <p:blipFill>
          <a:blip r:embed="rId2"/>
          <a:stretch>
            <a:fillRect/>
          </a:stretch>
        </p:blipFill>
        <p:spPr>
          <a:xfrm>
            <a:off x="1016675" y="2129255"/>
            <a:ext cx="4751737" cy="3189437"/>
          </a:xfrm>
        </p:spPr>
      </p:pic>
      <p:pic>
        <p:nvPicPr>
          <p:cNvPr id="5" name="Picture 5" descr="Text&#10;&#10;Description automatically generated">
            <a:extLst>
              <a:ext uri="{FF2B5EF4-FFF2-40B4-BE49-F238E27FC236}">
                <a16:creationId xmlns:a16="http://schemas.microsoft.com/office/drawing/2014/main" id="{A4DB57F6-77FE-D738-767D-981F91D844BB}"/>
              </a:ext>
            </a:extLst>
          </p:cNvPr>
          <p:cNvPicPr>
            <a:picLocks noChangeAspect="1"/>
          </p:cNvPicPr>
          <p:nvPr/>
        </p:nvPicPr>
        <p:blipFill>
          <a:blip r:embed="rId3"/>
          <a:stretch>
            <a:fillRect/>
          </a:stretch>
        </p:blipFill>
        <p:spPr>
          <a:xfrm>
            <a:off x="6138978" y="2280896"/>
            <a:ext cx="4151100" cy="3024096"/>
          </a:xfrm>
          <a:prstGeom prst="rect">
            <a:avLst/>
          </a:prstGeom>
        </p:spPr>
      </p:pic>
      <p:sp>
        <p:nvSpPr>
          <p:cNvPr id="6" name="TextBox 5">
            <a:extLst>
              <a:ext uri="{FF2B5EF4-FFF2-40B4-BE49-F238E27FC236}">
                <a16:creationId xmlns:a16="http://schemas.microsoft.com/office/drawing/2014/main" id="{330DBFCA-937F-C5F1-5E6F-7CE96316B0D7}"/>
              </a:ext>
            </a:extLst>
          </p:cNvPr>
          <p:cNvSpPr txBox="1"/>
          <p:nvPr/>
        </p:nvSpPr>
        <p:spPr>
          <a:xfrm>
            <a:off x="838639" y="4941749"/>
            <a:ext cx="9973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Century"/>
                <a:cs typeface="Arial"/>
              </a:rPr>
              <a:t>The above both figures are representing the word occurrence in case of abuse and  loathe comments respectively.​</a:t>
            </a:r>
            <a:endParaRPr lang="en-US" dirty="0"/>
          </a:p>
        </p:txBody>
      </p:sp>
    </p:spTree>
    <p:extLst>
      <p:ext uri="{BB962C8B-B14F-4D97-AF65-F5344CB8AC3E}">
        <p14:creationId xmlns:p14="http://schemas.microsoft.com/office/powerpoint/2010/main" val="44425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522413" y="1700808"/>
            <a:ext cx="9829799" cy="4468217"/>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Just make the comments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Comments small and more appropriate as much as it was possible.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4968552"/>
          </a:xfrm>
        </p:spPr>
        <p:txBody>
          <a:bodyPr vert="horz" lIns="91440" tIns="45720" rIns="91440" bIns="45720" rtlCol="0" anchor="t">
            <a:noAutofit/>
          </a:bodyPr>
          <a:lstStyle/>
          <a:p>
            <a:pPr>
              <a:lnSpc>
                <a:spcPct val="107000"/>
              </a:lnSpc>
              <a:spcAft>
                <a:spcPts val="800"/>
              </a:spcAft>
            </a:pPr>
            <a:r>
              <a:rPr lang="en-IN" sz="2000" dirty="0">
                <a:effectLst/>
                <a:latin typeface="Century"/>
                <a:ea typeface="Calibri" panose="020F0502020204030204" pitchFamily="34" charset="0"/>
                <a:cs typeface="Times New Roman"/>
              </a:rPr>
              <a:t>In this </a:t>
            </a:r>
            <a:r>
              <a:rPr lang="en-IN" sz="2000" dirty="0">
                <a:latin typeface="Century"/>
                <a:ea typeface="Calibri" panose="020F0502020204030204" pitchFamily="34" charset="0"/>
                <a:cs typeface="Times New Roman"/>
              </a:rPr>
              <a:t>NLP </a:t>
            </a:r>
            <a:r>
              <a:rPr lang="en-IN" sz="2000" dirty="0">
                <a:effectLst/>
                <a:latin typeface="Century"/>
                <a:ea typeface="Calibri" panose="020F0502020204030204" pitchFamily="34" charset="0"/>
                <a:cs typeface="Times New Roman"/>
              </a:rPr>
              <a:t>based project we need to predict multiple targets which are binary. I have converted the text into vectors using TFIDF vectorizer and separated our feature and labels then build the model using One Vs Rest Classifier.</a:t>
            </a:r>
            <a:r>
              <a:rPr lang="en-IN" sz="2000" dirty="0">
                <a:latin typeface="Century"/>
                <a:ea typeface="Calibri" panose="020F0502020204030204" pitchFamily="34" charset="0"/>
                <a:cs typeface="Times New Roman"/>
              </a:rPr>
              <a:t> </a:t>
            </a:r>
            <a:r>
              <a:rPr lang="en-IN" sz="2000" dirty="0">
                <a:effectLst/>
                <a:latin typeface="Century"/>
                <a:ea typeface="Calibri" panose="020F0502020204030204" pitchFamily="34" charset="0"/>
                <a:cs typeface="Times New Roman"/>
              </a:rPr>
              <a:t> Among all the algorithms which I have used for this purpose I have chosen </a:t>
            </a:r>
            <a:r>
              <a:rPr lang="en-IN" sz="2000" dirty="0">
                <a:latin typeface="Century"/>
                <a:ea typeface="Calibri" panose="020F0502020204030204" pitchFamily="34" charset="0"/>
                <a:cs typeface="Times New Roman"/>
              </a:rPr>
              <a:t>Linear SVC</a:t>
            </a:r>
            <a:r>
              <a:rPr lang="en-IN" sz="2000" dirty="0">
                <a:effectLst/>
                <a:latin typeface="Century"/>
                <a:ea typeface="Calibri" panose="020F0502020204030204" pitchFamily="34" charset="0"/>
                <a:cs typeface="Times New Roman"/>
              </a:rPr>
              <a:t> as best suitable algorithm for our final model as it is performing well compared to other algorithms while evaluating with different metrics I have used following algorithms and evaluated them</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Linear SVC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Multinomial NB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Light GBM Classifier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SGD Classifier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000" dirty="0">
                <a:effectLst/>
                <a:latin typeface="Century"/>
                <a:ea typeface="Calibri" panose="020F0502020204030204" pitchFamily="34" charset="0"/>
                <a:cs typeface="Times New Roman"/>
              </a:rPr>
              <a:t>From all of these above models </a:t>
            </a:r>
            <a:r>
              <a:rPr lang="en-IN" sz="2000" dirty="0">
                <a:latin typeface="Century"/>
                <a:ea typeface="Calibri" panose="020F0502020204030204" pitchFamily="34" charset="0"/>
                <a:cs typeface="Times New Roman"/>
              </a:rPr>
              <a:t>Linear SVC</a:t>
            </a:r>
            <a:r>
              <a:rPr lang="en-IN" sz="2000" dirty="0">
                <a:effectLst/>
                <a:latin typeface="Century"/>
                <a:ea typeface="Calibri" panose="020F0502020204030204" pitchFamily="34" charset="0"/>
                <a:cs typeface="Times New Roman"/>
              </a:rPr>
              <a:t> was giving me good performance.</a:t>
            </a:r>
          </a:p>
          <a:p>
            <a:pPr marL="342900" lvl="0" indent="-342900">
              <a:lnSpc>
                <a:spcPct val="107000"/>
              </a:lnSpc>
              <a:spcBef>
                <a:spcPts val="300"/>
              </a:spcBef>
              <a:spcAft>
                <a:spcPts val="300"/>
              </a:spcAft>
              <a:buFont typeface="Wingdings" panose="05000000000000000000" pitchFamily="2" charset="2"/>
              <a:buChar char=""/>
            </a:pP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E068E-AD78-4353-8794-3E21A8BAF062}"/>
              </a:ext>
            </a:extLst>
          </p:cNvPr>
          <p:cNvSpPr txBox="1"/>
          <p:nvPr/>
        </p:nvSpPr>
        <p:spPr>
          <a:xfrm>
            <a:off x="1989956" y="5517232"/>
            <a:ext cx="9433048" cy="707886"/>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Century" panose="02040604050505020304" pitchFamily="18" charset="0"/>
              </a:rPr>
              <a:t>I got Linear SVC as the best model. So I have to do hyper parameter </a:t>
            </a:r>
            <a:r>
              <a:rPr lang="en-IN" sz="2000" dirty="0" err="1">
                <a:latin typeface="Century" panose="02040604050505020304" pitchFamily="18" charset="0"/>
              </a:rPr>
              <a:t>tunnig</a:t>
            </a:r>
            <a:r>
              <a:rPr lang="en-IN" sz="2000" dirty="0">
                <a:latin typeface="Century" panose="02040604050505020304" pitchFamily="18" charset="0"/>
              </a:rPr>
              <a:t> for this best model.</a:t>
            </a:r>
          </a:p>
        </p:txBody>
      </p:sp>
      <p:pic>
        <p:nvPicPr>
          <p:cNvPr id="4" name="Picture 4" descr="Text&#10;&#10;Description automatically generated">
            <a:extLst>
              <a:ext uri="{FF2B5EF4-FFF2-40B4-BE49-F238E27FC236}">
                <a16:creationId xmlns:a16="http://schemas.microsoft.com/office/drawing/2014/main" id="{273AA65D-A2CA-C929-231E-5DEAAD7810D6}"/>
              </a:ext>
            </a:extLst>
          </p:cNvPr>
          <p:cNvPicPr>
            <a:picLocks noChangeAspect="1"/>
          </p:cNvPicPr>
          <p:nvPr/>
        </p:nvPicPr>
        <p:blipFill>
          <a:blip r:embed="rId2"/>
          <a:stretch>
            <a:fillRect/>
          </a:stretch>
        </p:blipFill>
        <p:spPr>
          <a:xfrm>
            <a:off x="1527466" y="368780"/>
            <a:ext cx="9296853" cy="4984629"/>
          </a:xfrm>
          <a:prstGeom prst="rect">
            <a:avLst/>
          </a:prstGeom>
        </p:spPr>
      </p:pic>
    </p:spTree>
    <p:extLst>
      <p:ext uri="{BB962C8B-B14F-4D97-AF65-F5344CB8AC3E}">
        <p14:creationId xmlns:p14="http://schemas.microsoft.com/office/powerpoint/2010/main" val="27378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AD2BDC03-98D5-5FE5-C87C-CFF25723F242}"/>
              </a:ext>
            </a:extLst>
          </p:cNvPr>
          <p:cNvPicPr>
            <a:picLocks noChangeAspect="1"/>
          </p:cNvPicPr>
          <p:nvPr/>
        </p:nvPicPr>
        <p:blipFill>
          <a:blip r:embed="rId2"/>
          <a:stretch>
            <a:fillRect/>
          </a:stretch>
        </p:blipFill>
        <p:spPr>
          <a:xfrm>
            <a:off x="829705" y="609600"/>
            <a:ext cx="3692426" cy="5696309"/>
          </a:xfrm>
          <a:prstGeom prst="rect">
            <a:avLst/>
          </a:prstGeom>
        </p:spPr>
      </p:pic>
      <p:pic>
        <p:nvPicPr>
          <p:cNvPr id="6" name="Picture 6" descr="Text&#10;&#10;Description automatically generated">
            <a:extLst>
              <a:ext uri="{FF2B5EF4-FFF2-40B4-BE49-F238E27FC236}">
                <a16:creationId xmlns:a16="http://schemas.microsoft.com/office/drawing/2014/main" id="{3F4944B7-1781-72C9-BAC2-7130E502D26E}"/>
              </a:ext>
            </a:extLst>
          </p:cNvPr>
          <p:cNvPicPr>
            <a:picLocks noChangeAspect="1"/>
          </p:cNvPicPr>
          <p:nvPr/>
        </p:nvPicPr>
        <p:blipFill>
          <a:blip r:embed="rId3"/>
          <a:stretch>
            <a:fillRect/>
          </a:stretch>
        </p:blipFill>
        <p:spPr>
          <a:xfrm>
            <a:off x="4405278" y="695865"/>
            <a:ext cx="3383119" cy="5610044"/>
          </a:xfrm>
          <a:prstGeom prst="rect">
            <a:avLst/>
          </a:prstGeom>
        </p:spPr>
      </p:pic>
      <p:pic>
        <p:nvPicPr>
          <p:cNvPr id="7" name="Picture 7">
            <a:extLst>
              <a:ext uri="{FF2B5EF4-FFF2-40B4-BE49-F238E27FC236}">
                <a16:creationId xmlns:a16="http://schemas.microsoft.com/office/drawing/2014/main" id="{423F2F7C-F53A-36C3-A59E-E182370AEB3E}"/>
              </a:ext>
            </a:extLst>
          </p:cNvPr>
          <p:cNvPicPr>
            <a:picLocks noChangeAspect="1"/>
          </p:cNvPicPr>
          <p:nvPr/>
        </p:nvPicPr>
        <p:blipFill>
          <a:blip r:embed="rId4"/>
          <a:stretch>
            <a:fillRect/>
          </a:stretch>
        </p:blipFill>
        <p:spPr>
          <a:xfrm>
            <a:off x="8010693" y="701201"/>
            <a:ext cx="2920179" cy="5459083"/>
          </a:xfrm>
          <a:prstGeom prst="rect">
            <a:avLst/>
          </a:prstGeom>
        </p:spPr>
      </p:pic>
    </p:spTree>
    <p:extLst>
      <p:ext uri="{BB962C8B-B14F-4D97-AF65-F5344CB8AC3E}">
        <p14:creationId xmlns:p14="http://schemas.microsoft.com/office/powerpoint/2010/main" val="290145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2413" y="44624"/>
            <a:ext cx="9829799" cy="648072"/>
          </a:xfrm>
        </p:spPr>
        <p:txBody>
          <a:bodyPr/>
          <a:lstStyle/>
          <a:p>
            <a:r>
              <a:rPr lang="en-IN" dirty="0"/>
              <a:t>Hyper Parameter Tunning:</a:t>
            </a:r>
          </a:p>
        </p:txBody>
      </p:sp>
      <p:pic>
        <p:nvPicPr>
          <p:cNvPr id="5" name="Picture 5" descr="Text&#10;&#10;Description automatically generated">
            <a:extLst>
              <a:ext uri="{FF2B5EF4-FFF2-40B4-BE49-F238E27FC236}">
                <a16:creationId xmlns:a16="http://schemas.microsoft.com/office/drawing/2014/main" id="{8588EDC5-BC19-2483-5C83-15A46DFDFAE6}"/>
              </a:ext>
            </a:extLst>
          </p:cNvPr>
          <p:cNvPicPr>
            <a:picLocks noGrp="1" noChangeAspect="1"/>
          </p:cNvPicPr>
          <p:nvPr>
            <p:ph idx="1"/>
          </p:nvPr>
        </p:nvPicPr>
        <p:blipFill>
          <a:blip r:embed="rId2"/>
          <a:stretch>
            <a:fillRect/>
          </a:stretch>
        </p:blipFill>
        <p:spPr>
          <a:xfrm>
            <a:off x="1250890" y="948607"/>
            <a:ext cx="8982739" cy="5616544"/>
          </a:xfr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for test dataset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0"/>
            <a:ext cx="9829799" cy="688975"/>
          </a:xfrm>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1264642"/>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a:t>
            </a:r>
            <a:r>
              <a:rPr lang="en-IN" sz="1700" dirty="0">
                <a:effectLst/>
                <a:latin typeface="Century" panose="02040604050505020304" pitchFamily="18" charset="0"/>
                <a:ea typeface="Calibri" panose="020F0502020204030204" pitchFamily="34" charset="0"/>
                <a:cs typeface="Times New Roman" panose="02020603050405020304" pitchFamily="18" charset="0"/>
              </a:rPr>
              <a:t>model</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tested my final model using these parameters and got better results compared to earlier results for my final model.</a:t>
            </a:r>
          </a:p>
        </p:txBody>
      </p:sp>
      <p:pic>
        <p:nvPicPr>
          <p:cNvPr id="4" name="Picture 4" descr="Graphical user interface, text, application, email&#10;&#10;Description automatically generated">
            <a:extLst>
              <a:ext uri="{FF2B5EF4-FFF2-40B4-BE49-F238E27FC236}">
                <a16:creationId xmlns:a16="http://schemas.microsoft.com/office/drawing/2014/main" id="{C13BC78C-99EE-D5AB-4B35-F8F2044CB290}"/>
              </a:ext>
            </a:extLst>
          </p:cNvPr>
          <p:cNvPicPr>
            <a:picLocks noChangeAspect="1"/>
          </p:cNvPicPr>
          <p:nvPr/>
        </p:nvPicPr>
        <p:blipFill>
          <a:blip r:embed="rId2"/>
          <a:stretch>
            <a:fillRect/>
          </a:stretch>
        </p:blipFill>
        <p:spPr>
          <a:xfrm>
            <a:off x="1837435" y="1045972"/>
            <a:ext cx="7873865" cy="4482254"/>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for test dataset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b="1" dirty="0">
                <a:latin typeface="Calibri" panose="020F0502020204030204" pitchFamily="34" charset="0"/>
                <a:ea typeface="Calibri" panose="020F0502020204030204" pitchFamily="34" charset="0"/>
                <a:cs typeface="Calibri" panose="020F0502020204030204" pitchFamily="34" charset="0"/>
              </a:rPr>
              <a:t>malignance</a:t>
            </a:r>
            <a:r>
              <a:rPr lang="en-IN" sz="1800" b="1" dirty="0">
                <a:effectLst/>
                <a:latin typeface="Calibri" panose="020F0502020204030204" pitchFamily="34" charset="0"/>
                <a:ea typeface="Calibri" panose="020F0502020204030204" pitchFamily="34" charset="0"/>
                <a:cs typeface="Calibri" panose="020F0502020204030204" pitchFamily="34" charset="0"/>
              </a:rPr>
              <a:t> using saved model, and the predictions look good.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a:extLst>
              <a:ext uri="{FF2B5EF4-FFF2-40B4-BE49-F238E27FC236}">
                <a16:creationId xmlns:a16="http://schemas.microsoft.com/office/drawing/2014/main" id="{4A4B64B8-73A6-0D23-64B8-2E2D281F8857}"/>
              </a:ext>
            </a:extLst>
          </p:cNvPr>
          <p:cNvPicPr>
            <a:picLocks noChangeAspect="1"/>
          </p:cNvPicPr>
          <p:nvPr/>
        </p:nvPicPr>
        <p:blipFill>
          <a:blip r:embed="rId2"/>
          <a:stretch>
            <a:fillRect/>
          </a:stretch>
        </p:blipFill>
        <p:spPr>
          <a:xfrm>
            <a:off x="1728697" y="2718995"/>
            <a:ext cx="7399536" cy="2857744"/>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1584176"/>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72816"/>
            <a:ext cx="9829799" cy="4968552"/>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Malignant Comment Classifier. We have mentioned the step by step procedure 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a:t>
            </a: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stationary, envelope&#10;&#10;Description automatically generated">
            <a:extLst>
              <a:ext uri="{FF2B5EF4-FFF2-40B4-BE49-F238E27FC236}">
                <a16:creationId xmlns:a16="http://schemas.microsoft.com/office/drawing/2014/main" id="{1F58482C-C3DE-48E5-E154-203B28EFDB26}"/>
              </a:ext>
            </a:extLst>
          </p:cNvPr>
          <p:cNvPicPr>
            <a:picLocks noGrp="1" noChangeAspect="1"/>
          </p:cNvPicPr>
          <p:nvPr>
            <p:ph idx="1"/>
          </p:nvPr>
        </p:nvPicPr>
        <p:blipFill>
          <a:blip r:embed="rId2"/>
          <a:stretch>
            <a:fillRect/>
          </a:stretch>
        </p:blipFill>
        <p:spPr>
          <a:xfrm>
            <a:off x="-82288" y="160383"/>
            <a:ext cx="12252786" cy="6574765"/>
          </a:xfr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Malignant Comment Classifier.</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Predictions for test dataset from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2413" y="381000"/>
            <a:ext cx="9829799" cy="671736"/>
          </a:xfrm>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052736"/>
            <a:ext cx="9829799" cy="5805264"/>
          </a:xfrm>
        </p:spPr>
        <p:txBody>
          <a:bodyPr>
            <a:noAutofit/>
          </a:bodyPr>
          <a:lstStyle/>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522413" y="1700808"/>
            <a:ext cx="9829799" cy="5112568"/>
          </a:xfrm>
        </p:spPr>
        <p:txBody>
          <a:bodyPr>
            <a:noAutofit/>
          </a:bodyPr>
          <a:lstStyle/>
          <a:p>
            <a:pPr marL="0" indent="0" algn="just">
              <a:lnSpc>
                <a:spcPct val="106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Malignant Comment?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7" y="1984248"/>
            <a:ext cx="9829797" cy="1084712"/>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Malignant Comment Classification: A </a:t>
            </a:r>
            <a:r>
              <a:rPr lang="en-US" sz="2000" b="1" i="0" dirty="0">
                <a:solidFill>
                  <a:srgbClr val="202124"/>
                </a:solidFill>
                <a:effectLst/>
                <a:latin typeface="Century" panose="02040604050505020304" pitchFamily="18" charset="0"/>
              </a:rPr>
              <a:t>Classification model designed to detect the type of toxic comments to detect and prevent online bullying.</a:t>
            </a:r>
            <a:endParaRPr lang="en-IN" sz="2000" dirty="0">
              <a:latin typeface="Century" panose="02040604050505020304" pitchFamily="18" charset="0"/>
            </a:endParaRPr>
          </a:p>
        </p:txBody>
      </p:sp>
      <p:pic>
        <p:nvPicPr>
          <p:cNvPr id="7" name="Picture 6">
            <a:extLst>
              <a:ext uri="{FF2B5EF4-FFF2-40B4-BE49-F238E27FC236}">
                <a16:creationId xmlns:a16="http://schemas.microsoft.com/office/drawing/2014/main" id="{FDB4A409-D581-4C3C-9331-9E0B63DD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88" y="2780928"/>
            <a:ext cx="8064897" cy="4005064"/>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Malignant Comment Classifier.</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700808"/>
            <a:ext cx="9829798" cy="5328592"/>
          </a:xfrm>
        </p:spPr>
        <p:txBody>
          <a:bodyPr>
            <a:normAutofit lnSpcReduction="10000"/>
          </a:bodyPr>
          <a:lstStyle/>
          <a:p>
            <a:pPr>
              <a:buFont typeface="Wingdings" panose="05000000000000000000" pitchFamily="2" charset="2"/>
              <a:buChar char="ü"/>
            </a:pPr>
            <a:r>
              <a:rPr lang="en-IN" sz="22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2000" dirty="0">
                <a:latin typeface="Century" panose="02040604050505020304" pitchFamily="18" charset="0"/>
              </a:rPr>
              <a:t>.</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2413" y="1700808"/>
            <a:ext cx="9829799" cy="4824536"/>
          </a:xfrm>
        </p:spPr>
        <p:txBody>
          <a:bodyPr>
            <a:no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As a first step I have imported required libraries and I have imported the dataset which was in csv format.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am creating a function for feature engineering and making three different columns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comment_text</a:t>
            </a:r>
            <a:r>
              <a:rPr lang="en-IN" sz="2000" dirty="0">
                <a:effectLst/>
                <a:latin typeface="Century" panose="02040604050505020304" pitchFamily="18" charset="0"/>
                <a:ea typeface="Calibri" panose="020F0502020204030204" pitchFamily="34" charset="0"/>
                <a:cs typeface="Times New Roman" panose="02020603050405020304" pitchFamily="18" charset="0"/>
              </a:rPr>
              <a:t> column Length: indicating the length of the text. Exclamation: indicates whether ‘!’ is present in the text or not. Question: indicates whether ‘?’ is present in the text or not.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1584176"/>
          </a:xfrm>
        </p:spPr>
        <p:txBody>
          <a:bodyPr>
            <a:normAutofit/>
          </a:bodyPr>
          <a:lstStyle/>
          <a:p>
            <a:r>
              <a:rPr lang="en-IN" dirty="0"/>
              <a:t>Visualization:</a:t>
            </a:r>
          </a:p>
        </p:txBody>
      </p:sp>
      <p:pic>
        <p:nvPicPr>
          <p:cNvPr id="4" name="Picture 3">
            <a:extLst>
              <a:ext uri="{FF2B5EF4-FFF2-40B4-BE49-F238E27FC236}">
                <a16:creationId xmlns:a16="http://schemas.microsoft.com/office/drawing/2014/main" id="{D6613213-4DEA-4E87-B408-E8F839DCD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6060" y="2204864"/>
            <a:ext cx="5701324" cy="2648123"/>
          </a:xfrm>
          <a:prstGeom prst="rect">
            <a:avLst/>
          </a:prstGeom>
          <a:noFill/>
          <a:ln>
            <a:noFill/>
          </a:ln>
        </p:spPr>
      </p:pic>
      <p:sp>
        <p:nvSpPr>
          <p:cNvPr id="6" name="TextBox 5">
            <a:extLst>
              <a:ext uri="{FF2B5EF4-FFF2-40B4-BE49-F238E27FC236}">
                <a16:creationId xmlns:a16="http://schemas.microsoft.com/office/drawing/2014/main" id="{8FD2DF40-19D0-4FB0-A22F-07C102849CED}"/>
              </a:ext>
            </a:extLst>
          </p:cNvPr>
          <p:cNvSpPr txBox="1"/>
          <p:nvPr/>
        </p:nvSpPr>
        <p:spPr>
          <a:xfrm>
            <a:off x="1546302" y="5229200"/>
            <a:ext cx="980591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endParaRPr lang="en-IN" sz="2000" dirty="0">
              <a:latin typeface="Century" panose="02040604050505020304" pitchFamily="18" charset="0"/>
            </a:endParaRP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450</TotalTime>
  <Words>1649</Words>
  <Application>Microsoft Office PowerPoint</Application>
  <PresentationFormat>Custom</PresentationFormat>
  <Paragraphs>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Project Presentation On    “Malignant Comment Classifier”</vt:lpstr>
      <vt:lpstr>Agenda:</vt:lpstr>
      <vt:lpstr>Overview:</vt:lpstr>
      <vt:lpstr>Problem Statement:</vt:lpstr>
      <vt:lpstr>Problem Understanding:</vt:lpstr>
      <vt:lpstr>What is Malignant Comment?</vt:lpstr>
      <vt:lpstr>Importance of Malignant Comment Classifier.</vt:lpstr>
      <vt:lpstr>Exploratory Data Analysis:</vt:lpstr>
      <vt:lpstr>Visualization:</vt:lpstr>
      <vt:lpstr>Visualization on pie chart:</vt:lpstr>
      <vt:lpstr>Visualization on heatmap:</vt:lpstr>
      <vt:lpstr>Visualization:</vt:lpstr>
      <vt:lpstr>Vizualization:</vt:lpstr>
      <vt:lpstr>Vizualization:</vt:lpstr>
      <vt:lpstr>Analysis:</vt:lpstr>
      <vt:lpstr>Model Building:</vt:lpstr>
      <vt:lpstr>PowerPoint Presentation</vt:lpstr>
      <vt:lpstr>PowerPoint Presentation</vt:lpstr>
      <vt:lpstr>Hyper Parameter Tunning:</vt:lpstr>
      <vt:lpstr>Hyper Parameter Tunning:</vt:lpstr>
      <vt:lpstr>Saving the model and predictions for test dataset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Pooja gowda</cp:lastModifiedBy>
  <cp:revision>117</cp:revision>
  <dcterms:created xsi:type="dcterms:W3CDTF">2021-10-01T13:22:47Z</dcterms:created>
  <dcterms:modified xsi:type="dcterms:W3CDTF">2022-07-13T19:02:57Z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