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18" r:id="rId2"/>
    <p:sldId id="339" r:id="rId3"/>
    <p:sldId id="340" r:id="rId4"/>
    <p:sldId id="343" r:id="rId5"/>
    <p:sldId id="344" r:id="rId6"/>
    <p:sldId id="341" r:id="rId7"/>
    <p:sldId id="342" r:id="rId8"/>
    <p:sldId id="345" r:id="rId9"/>
    <p:sldId id="347" r:id="rId10"/>
    <p:sldId id="381" r:id="rId11"/>
    <p:sldId id="382" r:id="rId12"/>
    <p:sldId id="348" r:id="rId13"/>
    <p:sldId id="349" r:id="rId14"/>
    <p:sldId id="380" r:id="rId15"/>
    <p:sldId id="364" r:id="rId16"/>
    <p:sldId id="366" r:id="rId17"/>
    <p:sldId id="379" r:id="rId18"/>
    <p:sldId id="383" r:id="rId19"/>
    <p:sldId id="372" r:id="rId20"/>
    <p:sldId id="373" r:id="rId21"/>
    <p:sldId id="374" r:id="rId22"/>
    <p:sldId id="375" r:id="rId23"/>
    <p:sldId id="376" r:id="rId24"/>
  </p:sldIdLst>
  <p:sldSz cx="12188825"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F4B10A"/>
    <a:srgbClr val="E4A60A"/>
    <a:srgbClr val="F0932C"/>
    <a:srgbClr val="828282"/>
    <a:srgbClr val="6E90FE"/>
    <a:srgbClr val="8086FC"/>
    <a:srgbClr val="6D6DFB"/>
    <a:srgbClr val="4E78F0"/>
    <a:srgbClr val="92C6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B7523-103E-4E93-A8EB-DB8C9EEA30C3}" v="197" dt="2022-07-13T17:12:10.634"/>
    <p1510:client id="{F05A194E-2430-440D-B1AF-E7D7AB83C97D}" v="4" dt="2022-07-13T17:28:42.572"/>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29" autoAdjust="0"/>
  </p:normalViewPr>
  <p:slideViewPr>
    <p:cSldViewPr showGuides="1">
      <p:cViewPr varScale="1">
        <p:scale>
          <a:sx n="73" d="100"/>
          <a:sy n="73" d="100"/>
        </p:scale>
        <p:origin x="404" y="36"/>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9AFDC-7658-4951-B0FF-52DFF2A93C0A}" type="datetimeFigureOut">
              <a:rPr lang="en-US" smtClean="0"/>
              <a:t>7/13/2022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8ED99B-9732-49FC-9C16-B56FEB1B1092}" type="slidenum">
              <a:rPr lang="en-US" smtClean="0"/>
              <a:t>‹#›</a:t>
            </a:fld>
            <a:endParaRPr lang="en-US"/>
          </a:p>
        </p:txBody>
      </p:sp>
    </p:spTree>
    <p:extLst>
      <p:ext uri="{BB962C8B-B14F-4D97-AF65-F5344CB8AC3E}">
        <p14:creationId xmlns:p14="http://schemas.microsoft.com/office/powerpoint/2010/main" val="1314662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smtClean="0"/>
              <a:t>7/13/2022</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lang="en-US" smtClean="0"/>
              <a:t>‹#›</a:t>
            </a:fld>
            <a:endParaRPr lang="en-US"/>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p:spPr>
        <p:txBody>
          <a:bodyPr anchor="b"/>
          <a:lstStyle>
            <a:lvl1pPr algn="ctr">
              <a:defRPr sz="10664"/>
            </a:lvl1pPr>
          </a:lstStyle>
          <a:p>
            <a:r>
              <a:rPr lang="en-US" dirty="0"/>
              <a:t>Click to edit Master title style</a:t>
            </a:r>
          </a:p>
        </p:txBody>
      </p:sp>
      <p:sp>
        <p:nvSpPr>
          <p:cNvPr id="3" name="Subtitle 2"/>
          <p:cNvSpPr>
            <a:spLocks noGrp="1"/>
          </p:cNvSpPr>
          <p:nvPr>
            <p:ph type="subTitle" idx="1"/>
          </p:nvPr>
        </p:nvSpPr>
        <p:spPr>
          <a:xfrm>
            <a:off x="1523603" y="3602038"/>
            <a:ext cx="9141619" cy="1655762"/>
          </a:xfrm>
        </p:spPr>
        <p:txBody>
          <a:bodyPr/>
          <a:lstStyle>
            <a:lvl1pPr marL="0" indent="0" algn="ctr">
              <a:buNone/>
              <a:defRPr sz="4266"/>
            </a:lvl1pPr>
            <a:lvl2pPr marL="812582" indent="0" algn="ctr">
              <a:buNone/>
              <a:defRPr sz="3555"/>
            </a:lvl2pPr>
            <a:lvl3pPr marL="1625163" indent="0" algn="ctr">
              <a:buNone/>
              <a:defRPr sz="3199"/>
            </a:lvl3pPr>
            <a:lvl4pPr marL="2437745" indent="0" algn="ctr">
              <a:buNone/>
              <a:defRPr sz="2844"/>
            </a:lvl4pPr>
            <a:lvl5pPr marL="3250326" indent="0" algn="ctr">
              <a:buNone/>
              <a:defRPr sz="2844"/>
            </a:lvl5pPr>
            <a:lvl6pPr marL="4062908" indent="0" algn="ctr">
              <a:buNone/>
              <a:defRPr sz="2844"/>
            </a:lvl6pPr>
            <a:lvl7pPr marL="4875489" indent="0" algn="ctr">
              <a:buNone/>
              <a:defRPr sz="2844"/>
            </a:lvl7pPr>
            <a:lvl8pPr marL="5688071" indent="0" algn="ctr">
              <a:buNone/>
              <a:defRPr sz="2844"/>
            </a:lvl8pPr>
            <a:lvl9pPr marL="6500652" indent="0" algn="ctr">
              <a:buNone/>
              <a:defRPr sz="2844"/>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558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0302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7982" y="365125"/>
            <a:ext cx="7732286"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7592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156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p:spPr>
        <p:txBody>
          <a:bodyPr anchor="b"/>
          <a:lstStyle>
            <a:lvl1pPr>
              <a:defRPr sz="10664"/>
            </a:lvl1pPr>
          </a:lstStyle>
          <a:p>
            <a:r>
              <a:rPr lang="en-US" dirty="0"/>
              <a:t>Click to edit Master title style</a:t>
            </a:r>
          </a:p>
        </p:txBody>
      </p:sp>
      <p:sp>
        <p:nvSpPr>
          <p:cNvPr id="3" name="Text Placeholder 2"/>
          <p:cNvSpPr>
            <a:spLocks noGrp="1"/>
          </p:cNvSpPr>
          <p:nvPr>
            <p:ph type="body" idx="1"/>
          </p:nvPr>
        </p:nvSpPr>
        <p:spPr>
          <a:xfrm>
            <a:off x="831633" y="4589464"/>
            <a:ext cx="10512862" cy="1500187"/>
          </a:xfrm>
        </p:spPr>
        <p:txBody>
          <a:bodyPr/>
          <a:lstStyle>
            <a:lvl1pPr marL="0" indent="0">
              <a:buNone/>
              <a:defRPr sz="4266">
                <a:solidFill>
                  <a:schemeClr val="tx1">
                    <a:tint val="75000"/>
                  </a:schemeClr>
                </a:solidFill>
              </a:defRPr>
            </a:lvl1pPr>
            <a:lvl2pPr marL="812582" indent="0">
              <a:buNone/>
              <a:defRPr sz="3555">
                <a:solidFill>
                  <a:schemeClr val="tx1">
                    <a:tint val="75000"/>
                  </a:schemeClr>
                </a:solidFill>
              </a:defRPr>
            </a:lvl2pPr>
            <a:lvl3pPr marL="1625163" indent="0">
              <a:buNone/>
              <a:defRPr sz="3199">
                <a:solidFill>
                  <a:schemeClr val="tx1">
                    <a:tint val="75000"/>
                  </a:schemeClr>
                </a:solidFill>
              </a:defRPr>
            </a:lvl3pPr>
            <a:lvl4pPr marL="2437745" indent="0">
              <a:buNone/>
              <a:defRPr sz="2844">
                <a:solidFill>
                  <a:schemeClr val="tx1">
                    <a:tint val="75000"/>
                  </a:schemeClr>
                </a:solidFill>
              </a:defRPr>
            </a:lvl4pPr>
            <a:lvl5pPr marL="3250326" indent="0">
              <a:buNone/>
              <a:defRPr sz="2844">
                <a:solidFill>
                  <a:schemeClr val="tx1">
                    <a:tint val="75000"/>
                  </a:schemeClr>
                </a:solidFill>
              </a:defRPr>
            </a:lvl5pPr>
            <a:lvl6pPr marL="4062908" indent="0">
              <a:buNone/>
              <a:defRPr sz="2844">
                <a:solidFill>
                  <a:schemeClr val="tx1">
                    <a:tint val="75000"/>
                  </a:schemeClr>
                </a:solidFill>
              </a:defRPr>
            </a:lvl6pPr>
            <a:lvl7pPr marL="4875489" indent="0">
              <a:buNone/>
              <a:defRPr sz="2844">
                <a:solidFill>
                  <a:schemeClr val="tx1">
                    <a:tint val="75000"/>
                  </a:schemeClr>
                </a:solidFill>
              </a:defRPr>
            </a:lvl7pPr>
            <a:lvl8pPr marL="5688071" indent="0">
              <a:buNone/>
              <a:defRPr sz="2844">
                <a:solidFill>
                  <a:schemeClr val="tx1">
                    <a:tint val="75000"/>
                  </a:schemeClr>
                </a:solidFill>
              </a:defRPr>
            </a:lvl8pPr>
            <a:lvl9pPr marL="6500652" indent="0">
              <a:buNone/>
              <a:defRPr sz="2844">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7417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7982" y="1825625"/>
            <a:ext cx="518025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592" y="1825625"/>
            <a:ext cx="5180251"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74719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p:spPr>
        <p:txBody>
          <a:bodyPr/>
          <a:lstStyle/>
          <a:p>
            <a:r>
              <a:rPr lang="en-US" dirty="0"/>
              <a:t>Click to edit Master title style</a:t>
            </a:r>
          </a:p>
        </p:txBody>
      </p:sp>
      <p:sp>
        <p:nvSpPr>
          <p:cNvPr id="3" name="Text Placeholder 2"/>
          <p:cNvSpPr>
            <a:spLocks noGrp="1"/>
          </p:cNvSpPr>
          <p:nvPr>
            <p:ph type="body" idx="1"/>
          </p:nvPr>
        </p:nvSpPr>
        <p:spPr>
          <a:xfrm>
            <a:off x="839570" y="1681163"/>
            <a:ext cx="5156444"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4" name="Content Placeholder 3"/>
          <p:cNvSpPr>
            <a:spLocks noGrp="1"/>
          </p:cNvSpPr>
          <p:nvPr>
            <p:ph sz="half" idx="2"/>
          </p:nvPr>
        </p:nvSpPr>
        <p:spPr>
          <a:xfrm>
            <a:off x="839570" y="2505075"/>
            <a:ext cx="5156444"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0593" y="1681163"/>
            <a:ext cx="5181838" cy="823912"/>
          </a:xfrm>
        </p:spPr>
        <p:txBody>
          <a:bodyPr anchor="b"/>
          <a:lstStyle>
            <a:lvl1pPr marL="0" indent="0">
              <a:buNone/>
              <a:defRPr sz="4266" b="1"/>
            </a:lvl1pPr>
            <a:lvl2pPr marL="812582" indent="0">
              <a:buNone/>
              <a:defRPr sz="3555" b="1"/>
            </a:lvl2pPr>
            <a:lvl3pPr marL="1625163" indent="0">
              <a:buNone/>
              <a:defRPr sz="3199" b="1"/>
            </a:lvl3pPr>
            <a:lvl4pPr marL="2437745" indent="0">
              <a:buNone/>
              <a:defRPr sz="2844" b="1"/>
            </a:lvl4pPr>
            <a:lvl5pPr marL="3250326" indent="0">
              <a:buNone/>
              <a:defRPr sz="2844" b="1"/>
            </a:lvl5pPr>
            <a:lvl6pPr marL="4062908" indent="0">
              <a:buNone/>
              <a:defRPr sz="2844" b="1"/>
            </a:lvl6pPr>
            <a:lvl7pPr marL="4875489" indent="0">
              <a:buNone/>
              <a:defRPr sz="2844" b="1"/>
            </a:lvl7pPr>
            <a:lvl8pPr marL="5688071" indent="0">
              <a:buNone/>
              <a:defRPr sz="2844" b="1"/>
            </a:lvl8pPr>
            <a:lvl9pPr marL="6500652" indent="0">
              <a:buNone/>
              <a:defRPr sz="2844" b="1"/>
            </a:lvl9pPr>
          </a:lstStyle>
          <a:p>
            <a:pPr lvl="0"/>
            <a:r>
              <a:rPr lang="en-US" dirty="0"/>
              <a:t>Click to edit Master text styles</a:t>
            </a:r>
          </a:p>
        </p:txBody>
      </p:sp>
      <p:sp>
        <p:nvSpPr>
          <p:cNvPr id="6" name="Content Placeholder 5"/>
          <p:cNvSpPr>
            <a:spLocks noGrp="1"/>
          </p:cNvSpPr>
          <p:nvPr>
            <p:ph sz="quarter" idx="4"/>
          </p:nvPr>
        </p:nvSpPr>
        <p:spPr>
          <a:xfrm>
            <a:off x="6170593" y="2505075"/>
            <a:ext cx="518183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5068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2585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13253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dirty="0"/>
              <a:t>Click to edit Master title style</a:t>
            </a:r>
          </a:p>
        </p:txBody>
      </p:sp>
      <p:sp>
        <p:nvSpPr>
          <p:cNvPr id="3" name="Content Placeholder 2"/>
          <p:cNvSpPr>
            <a:spLocks noGrp="1"/>
          </p:cNvSpPr>
          <p:nvPr>
            <p:ph idx="1"/>
          </p:nvPr>
        </p:nvSpPr>
        <p:spPr>
          <a:xfrm>
            <a:off x="5181838" y="987426"/>
            <a:ext cx="6170593" cy="4873625"/>
          </a:xfrm>
        </p:spPr>
        <p:txBody>
          <a:bodyPr/>
          <a:lstStyle>
            <a:lvl1pPr>
              <a:defRPr sz="5687"/>
            </a:lvl1pPr>
            <a:lvl2pPr>
              <a:defRPr sz="4976"/>
            </a:lvl2pPr>
            <a:lvl3pPr>
              <a:defRPr sz="4266"/>
            </a:lvl3pPr>
            <a:lvl4pPr>
              <a:defRPr sz="3555"/>
            </a:lvl4pPr>
            <a:lvl5pPr>
              <a:defRPr sz="3555"/>
            </a:lvl5pPr>
            <a:lvl6pPr>
              <a:defRPr sz="3555"/>
            </a:lvl6pPr>
            <a:lvl7pPr>
              <a:defRPr sz="3555"/>
            </a:lvl7pPr>
            <a:lvl8pPr>
              <a:defRPr sz="3555"/>
            </a:lvl8pPr>
            <a:lvl9pPr>
              <a:defRPr sz="3555"/>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1887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p:spPr>
        <p:txBody>
          <a:bodyPr anchor="b"/>
          <a:lstStyle>
            <a:lvl1pPr>
              <a:defRPr sz="5687"/>
            </a:lvl1pPr>
          </a:lstStyle>
          <a:p>
            <a:r>
              <a:rPr lang="en-US" dirty="0"/>
              <a:t>Click to edit Master title style</a:t>
            </a:r>
          </a:p>
        </p:txBody>
      </p:sp>
      <p:sp>
        <p:nvSpPr>
          <p:cNvPr id="3" name="Picture Placeholder 2"/>
          <p:cNvSpPr>
            <a:spLocks noGrp="1" noChangeAspect="1"/>
          </p:cNvSpPr>
          <p:nvPr>
            <p:ph type="pic" idx="1"/>
          </p:nvPr>
        </p:nvSpPr>
        <p:spPr>
          <a:xfrm>
            <a:off x="5181838" y="987426"/>
            <a:ext cx="6170593" cy="4873625"/>
          </a:xfrm>
        </p:spPr>
        <p:txBody>
          <a:bodyPr anchor="t"/>
          <a:lstStyle>
            <a:lvl1pPr marL="0" indent="0">
              <a:buNone/>
              <a:defRPr sz="5687"/>
            </a:lvl1pPr>
            <a:lvl2pPr marL="812582" indent="0">
              <a:buNone/>
              <a:defRPr sz="4976"/>
            </a:lvl2pPr>
            <a:lvl3pPr marL="1625163" indent="0">
              <a:buNone/>
              <a:defRPr sz="4266"/>
            </a:lvl3pPr>
            <a:lvl4pPr marL="2437745" indent="0">
              <a:buNone/>
              <a:defRPr sz="3555"/>
            </a:lvl4pPr>
            <a:lvl5pPr marL="3250326" indent="0">
              <a:buNone/>
              <a:defRPr sz="3555"/>
            </a:lvl5pPr>
            <a:lvl6pPr marL="4062908" indent="0">
              <a:buNone/>
              <a:defRPr sz="3555"/>
            </a:lvl6pPr>
            <a:lvl7pPr marL="4875489" indent="0">
              <a:buNone/>
              <a:defRPr sz="3555"/>
            </a:lvl7pPr>
            <a:lvl8pPr marL="5688071" indent="0">
              <a:buNone/>
              <a:defRPr sz="3555"/>
            </a:lvl8pPr>
            <a:lvl9pPr marL="6500652" indent="0">
              <a:buNone/>
              <a:defRPr sz="3555"/>
            </a:lvl9pPr>
          </a:lstStyle>
          <a:p>
            <a:endParaRPr lang="en-US" dirty="0"/>
          </a:p>
        </p:txBody>
      </p:sp>
      <p:sp>
        <p:nvSpPr>
          <p:cNvPr id="4" name="Text Placeholder 3"/>
          <p:cNvSpPr>
            <a:spLocks noGrp="1"/>
          </p:cNvSpPr>
          <p:nvPr>
            <p:ph type="body" sz="half" idx="2"/>
          </p:nvPr>
        </p:nvSpPr>
        <p:spPr>
          <a:xfrm>
            <a:off x="839570" y="2057400"/>
            <a:ext cx="3931213" cy="3811588"/>
          </a:xfrm>
        </p:spPr>
        <p:txBody>
          <a:bodyPr/>
          <a:lstStyle>
            <a:lvl1pPr marL="0" indent="0">
              <a:buNone/>
              <a:defRPr sz="2844"/>
            </a:lvl1pPr>
            <a:lvl2pPr marL="812582" indent="0">
              <a:buNone/>
              <a:defRPr sz="2488"/>
            </a:lvl2pPr>
            <a:lvl3pPr marL="1625163" indent="0">
              <a:buNone/>
              <a:defRPr sz="2133"/>
            </a:lvl3pPr>
            <a:lvl4pPr marL="2437745" indent="0">
              <a:buNone/>
              <a:defRPr sz="1777"/>
            </a:lvl4pPr>
            <a:lvl5pPr marL="3250326" indent="0">
              <a:buNone/>
              <a:defRPr sz="1777"/>
            </a:lvl5pPr>
            <a:lvl6pPr marL="4062908" indent="0">
              <a:buNone/>
              <a:defRPr sz="1777"/>
            </a:lvl6pPr>
            <a:lvl7pPr marL="4875489" indent="0">
              <a:buNone/>
              <a:defRPr sz="1777"/>
            </a:lvl7pPr>
            <a:lvl8pPr marL="5688071" indent="0">
              <a:buNone/>
              <a:defRPr sz="1777"/>
            </a:lvl8pPr>
            <a:lvl9pPr marL="6500652" indent="0">
              <a:buNone/>
              <a:defRPr sz="1777"/>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874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7/13/2022</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424617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26">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8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Title 21">
            <a:extLst>
              <a:ext uri="{FF2B5EF4-FFF2-40B4-BE49-F238E27FC236}">
                <a16:creationId xmlns:a16="http://schemas.microsoft.com/office/drawing/2014/main" id="{0F1F20B2-E962-49E5-9607-1C1067C7F4D9}"/>
              </a:ext>
            </a:extLst>
          </p:cNvPr>
          <p:cNvSpPr>
            <a:spLocks noGrp="1"/>
          </p:cNvSpPr>
          <p:nvPr>
            <p:ph type="ctrTitle"/>
          </p:nvPr>
        </p:nvSpPr>
        <p:spPr>
          <a:xfrm>
            <a:off x="874587" y="798703"/>
            <a:ext cx="5219825" cy="3072015"/>
          </a:xfrm>
          <a:scene3d>
            <a:camera prst="orthographicFront"/>
            <a:lightRig rig="threePt" dir="t"/>
          </a:scene3d>
        </p:spPr>
        <p:txBody>
          <a:bodyPr anchor="b">
            <a:normAutofit/>
          </a:bodyPr>
          <a:lstStyle/>
          <a:p>
            <a:r>
              <a:rPr lang="en-IN" sz="4300" b="1" i="1"/>
              <a:t>      Project Presentation On</a:t>
            </a:r>
            <a:br>
              <a:rPr lang="en-IN" sz="4300"/>
            </a:br>
            <a:r>
              <a:rPr lang="en-IN" sz="4300" b="1"/>
              <a:t>   “Malignant Comment Classifier”</a:t>
            </a:r>
            <a:endParaRPr lang="en-IN" sz="4300" b="1">
              <a:cs typeface="Calibri Light"/>
            </a:endParaRPr>
          </a:p>
        </p:txBody>
      </p:sp>
      <p:sp>
        <p:nvSpPr>
          <p:cNvPr id="3" name="Subtitle 2"/>
          <p:cNvSpPr>
            <a:spLocks noGrp="1"/>
          </p:cNvSpPr>
          <p:nvPr>
            <p:ph type="subTitle" idx="1"/>
          </p:nvPr>
        </p:nvSpPr>
        <p:spPr>
          <a:xfrm>
            <a:off x="869921" y="3962792"/>
            <a:ext cx="5219825" cy="2102108"/>
          </a:xfrm>
        </p:spPr>
        <p:txBody>
          <a:bodyPr vert="horz" lIns="91440" tIns="45720" rIns="91440" bIns="45720" rtlCol="0" anchor="t">
            <a:normAutofit/>
          </a:bodyPr>
          <a:lstStyle/>
          <a:p>
            <a:r>
              <a:rPr lang="en-US" b="1" i="1"/>
              <a:t>Presented By: Rahul Ranjan </a:t>
            </a:r>
            <a:endParaRPr lang="en-US" b="1" i="1">
              <a:cs typeface="Calibri"/>
            </a:endParaRPr>
          </a:p>
        </p:txBody>
      </p:sp>
      <p:sp>
        <p:nvSpPr>
          <p:cNvPr id="34" name="Freeform: Shape 28">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2339" y="0"/>
            <a:ext cx="1736948"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4584" y="1"/>
            <a:ext cx="1154841"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6F6A92C9-80B7-46A6-AA3C-EF7A2A30855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49510" y="2120255"/>
            <a:ext cx="4938218" cy="223454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3" name="Freeform: Shape 32">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29125" y="2916245"/>
            <a:ext cx="159700"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Shape 34">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6578" y="5717906"/>
            <a:ext cx="1771148"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5779" y="6258756"/>
            <a:ext cx="1565533"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Freeform: Shape 38">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1048" y="5835650"/>
            <a:ext cx="1547777"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20115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413E3-09D6-A04A-1436-A1D33E1263CC}"/>
              </a:ext>
            </a:extLst>
          </p:cNvPr>
          <p:cNvSpPr>
            <a:spLocks noGrp="1"/>
          </p:cNvSpPr>
          <p:nvPr>
            <p:ph type="title"/>
          </p:nvPr>
        </p:nvSpPr>
        <p:spPr/>
        <p:txBody>
          <a:bodyPr/>
          <a:lstStyle/>
          <a:p>
            <a:r>
              <a:rPr lang="en-IN" dirty="0">
                <a:ea typeface="+mj-lt"/>
                <a:cs typeface="+mj-lt"/>
              </a:rPr>
              <a:t>Visualization on pie chart:</a:t>
            </a:r>
            <a:endParaRPr lang="en-US" dirty="0">
              <a:ea typeface="+mj-lt"/>
              <a:cs typeface="+mj-lt"/>
            </a:endParaRPr>
          </a:p>
        </p:txBody>
      </p:sp>
      <p:pic>
        <p:nvPicPr>
          <p:cNvPr id="4" name="Picture 4" descr="Chart, pie chart&#10;&#10;Description automatically generated">
            <a:extLst>
              <a:ext uri="{FF2B5EF4-FFF2-40B4-BE49-F238E27FC236}">
                <a16:creationId xmlns:a16="http://schemas.microsoft.com/office/drawing/2014/main" id="{263B02DD-AFCB-72B5-C64A-6DE112E1E1C1}"/>
              </a:ext>
            </a:extLst>
          </p:cNvPr>
          <p:cNvPicPr>
            <a:picLocks noGrp="1" noChangeAspect="1"/>
          </p:cNvPicPr>
          <p:nvPr>
            <p:ph idx="1"/>
          </p:nvPr>
        </p:nvPicPr>
        <p:blipFill>
          <a:blip r:embed="rId2"/>
          <a:stretch>
            <a:fillRect/>
          </a:stretch>
        </p:blipFill>
        <p:spPr>
          <a:xfrm>
            <a:off x="842744" y="1656527"/>
            <a:ext cx="10359602" cy="4775798"/>
          </a:xfrm>
        </p:spPr>
      </p:pic>
    </p:spTree>
    <p:extLst>
      <p:ext uri="{BB962C8B-B14F-4D97-AF65-F5344CB8AC3E}">
        <p14:creationId xmlns:p14="http://schemas.microsoft.com/office/powerpoint/2010/main" val="175332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E26D-DE00-B5E3-5C62-485EF9CF017E}"/>
              </a:ext>
            </a:extLst>
          </p:cNvPr>
          <p:cNvSpPr>
            <a:spLocks noGrp="1"/>
          </p:cNvSpPr>
          <p:nvPr>
            <p:ph type="title"/>
          </p:nvPr>
        </p:nvSpPr>
        <p:spPr/>
        <p:txBody>
          <a:bodyPr/>
          <a:lstStyle/>
          <a:p>
            <a:r>
              <a:rPr lang="en-IN" dirty="0">
                <a:cs typeface="Calibri Light"/>
              </a:rPr>
              <a:t>Visualization on heatmap:</a:t>
            </a:r>
            <a:endParaRPr lang="en-US" dirty="0">
              <a:ea typeface="+mj-lt"/>
              <a:cs typeface="+mj-lt"/>
            </a:endParaRPr>
          </a:p>
        </p:txBody>
      </p:sp>
      <p:pic>
        <p:nvPicPr>
          <p:cNvPr id="4" name="Picture 4">
            <a:extLst>
              <a:ext uri="{FF2B5EF4-FFF2-40B4-BE49-F238E27FC236}">
                <a16:creationId xmlns:a16="http://schemas.microsoft.com/office/drawing/2014/main" id="{C2C292F0-0416-307C-52DF-53F3EB757D52}"/>
              </a:ext>
            </a:extLst>
          </p:cNvPr>
          <p:cNvPicPr>
            <a:picLocks noGrp="1" noChangeAspect="1"/>
          </p:cNvPicPr>
          <p:nvPr>
            <p:ph idx="1"/>
          </p:nvPr>
        </p:nvPicPr>
        <p:blipFill>
          <a:blip r:embed="rId2"/>
          <a:stretch>
            <a:fillRect/>
          </a:stretch>
        </p:blipFill>
        <p:spPr>
          <a:xfrm>
            <a:off x="610589" y="1480569"/>
            <a:ext cx="9530286" cy="4868922"/>
          </a:xfrm>
        </p:spPr>
      </p:pic>
    </p:spTree>
    <p:extLst>
      <p:ext uri="{BB962C8B-B14F-4D97-AF65-F5344CB8AC3E}">
        <p14:creationId xmlns:p14="http://schemas.microsoft.com/office/powerpoint/2010/main" val="114730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1AC13-5ADE-4C3D-A40B-B84A074851A8}"/>
              </a:ext>
            </a:extLst>
          </p:cNvPr>
          <p:cNvSpPr>
            <a:spLocks noGrp="1"/>
          </p:cNvSpPr>
          <p:nvPr>
            <p:ph type="title"/>
          </p:nvPr>
        </p:nvSpPr>
        <p:spPr>
          <a:xfrm>
            <a:off x="1522413" y="0"/>
            <a:ext cx="9829799" cy="1628800"/>
          </a:xfrm>
        </p:spPr>
        <p:txBody>
          <a:bodyPr>
            <a:normAutofit/>
          </a:bodyPr>
          <a:lstStyle/>
          <a:p>
            <a:r>
              <a:rPr lang="en-IN" dirty="0"/>
              <a:t>Visualization:</a:t>
            </a:r>
          </a:p>
        </p:txBody>
      </p:sp>
      <p:sp>
        <p:nvSpPr>
          <p:cNvPr id="4" name="Content Placeholder 3">
            <a:extLst>
              <a:ext uri="{FF2B5EF4-FFF2-40B4-BE49-F238E27FC236}">
                <a16:creationId xmlns:a16="http://schemas.microsoft.com/office/drawing/2014/main" id="{FE5E8C88-5D24-4AD0-9A19-1F7AD578D561}"/>
              </a:ext>
            </a:extLst>
          </p:cNvPr>
          <p:cNvSpPr>
            <a:spLocks noGrp="1"/>
          </p:cNvSpPr>
          <p:nvPr>
            <p:ph idx="1"/>
          </p:nvPr>
        </p:nvSpPr>
        <p:spPr>
          <a:xfrm>
            <a:off x="1522413" y="4941168"/>
            <a:ext cx="9829799" cy="1854200"/>
          </a:xfrm>
        </p:spPr>
        <p:txBody>
          <a:bodyPr>
            <a:normAutofit/>
          </a:bodyPr>
          <a:lstStyle/>
          <a:p>
            <a:endParaRPr lang="en-IN" dirty="0"/>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The above both figures are representing the word occurrence in case of malignant and highly malignant comments respectively.</a:t>
            </a:r>
            <a:endParaRPr lang="en-IN" sz="2000" dirty="0">
              <a:latin typeface="Century" panose="02040604050505020304" pitchFamily="18" charset="0"/>
            </a:endParaRPr>
          </a:p>
          <a:p>
            <a:endParaRPr lang="en-IN" dirty="0"/>
          </a:p>
          <a:p>
            <a:endParaRPr lang="en-IN" dirty="0"/>
          </a:p>
          <a:p>
            <a:endParaRPr lang="en-IN" dirty="0"/>
          </a:p>
          <a:p>
            <a:endParaRPr lang="en-IN" dirty="0"/>
          </a:p>
          <a:p>
            <a:pPr>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a:buFont typeface="Wingdings" panose="05000000000000000000" pitchFamily="2" charset="2"/>
              <a:buChar char="ü"/>
            </a:pPr>
            <a:endParaRPr lang="en-US" sz="1800" b="0" i="0" dirty="0">
              <a:solidFill>
                <a:srgbClr val="000000"/>
              </a:solidFill>
              <a:effectLst/>
              <a:latin typeface="Century" panose="020406040505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5ADEA348-20BC-42C5-B930-C3377093AA2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2412" y="1772816"/>
            <a:ext cx="4798871" cy="3258392"/>
          </a:xfrm>
          <a:prstGeom prst="rect">
            <a:avLst/>
          </a:prstGeom>
          <a:noFill/>
          <a:ln>
            <a:noFill/>
          </a:ln>
        </p:spPr>
      </p:pic>
      <p:pic>
        <p:nvPicPr>
          <p:cNvPr id="7" name="Picture 6">
            <a:extLst>
              <a:ext uri="{FF2B5EF4-FFF2-40B4-BE49-F238E27FC236}">
                <a16:creationId xmlns:a16="http://schemas.microsoft.com/office/drawing/2014/main" id="{CC500D53-1F30-43BB-911F-C3ABFD2755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88475" y="1799803"/>
            <a:ext cx="4896545" cy="3258393"/>
          </a:xfrm>
          <a:prstGeom prst="rect">
            <a:avLst/>
          </a:prstGeom>
          <a:noFill/>
          <a:ln>
            <a:noFill/>
          </a:ln>
        </p:spPr>
      </p:pic>
    </p:spTree>
    <p:extLst>
      <p:ext uri="{BB962C8B-B14F-4D97-AF65-F5344CB8AC3E}">
        <p14:creationId xmlns:p14="http://schemas.microsoft.com/office/powerpoint/2010/main" val="85224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6F3E-917E-4390-8E4E-D52E55B22909}"/>
              </a:ext>
            </a:extLst>
          </p:cNvPr>
          <p:cNvSpPr>
            <a:spLocks noGrp="1"/>
          </p:cNvSpPr>
          <p:nvPr>
            <p:ph type="title"/>
          </p:nvPr>
        </p:nvSpPr>
        <p:spPr>
          <a:xfrm>
            <a:off x="1522413" y="620688"/>
            <a:ext cx="9829799" cy="1080120"/>
          </a:xfrm>
        </p:spPr>
        <p:txBody>
          <a:bodyPr>
            <a:normAutofit/>
          </a:bodyPr>
          <a:lstStyle/>
          <a:p>
            <a:r>
              <a:rPr lang="en-IN" dirty="0"/>
              <a:t>Vizualization:</a:t>
            </a:r>
          </a:p>
        </p:txBody>
      </p:sp>
      <p:sp>
        <p:nvSpPr>
          <p:cNvPr id="4" name="Content Placeholder 3">
            <a:extLst>
              <a:ext uri="{FF2B5EF4-FFF2-40B4-BE49-F238E27FC236}">
                <a16:creationId xmlns:a16="http://schemas.microsoft.com/office/drawing/2014/main" id="{89F4C76E-BF91-4458-B3DE-B595F138FE2E}"/>
              </a:ext>
            </a:extLst>
          </p:cNvPr>
          <p:cNvSpPr>
            <a:spLocks noGrp="1"/>
          </p:cNvSpPr>
          <p:nvPr>
            <p:ph idx="1"/>
          </p:nvPr>
        </p:nvSpPr>
        <p:spPr>
          <a:xfrm>
            <a:off x="1522413" y="1981200"/>
            <a:ext cx="9829799" cy="4760168"/>
          </a:xfrm>
        </p:spPr>
        <p:txBody>
          <a:bodyPr>
            <a:normAutofit/>
          </a:bodyPr>
          <a:lstStyle/>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ü"/>
            </a:pPr>
            <a:endParaRPr lang="en-US" sz="2000" b="0" i="0" dirty="0">
              <a:solidFill>
                <a:srgbClr val="000000"/>
              </a:solidFill>
              <a:effectLst/>
              <a:latin typeface="Century" panose="02040604050505020304" pitchFamily="18" charset="0"/>
            </a:endParaRPr>
          </a:p>
          <a:p>
            <a:pPr marL="342900" lvl="0" indent="-342900">
              <a:lnSpc>
                <a:spcPct val="107000"/>
              </a:lnSpc>
              <a:spcAft>
                <a:spcPts val="800"/>
              </a:spcAft>
              <a:buFont typeface="Wingdings" panose="05000000000000000000" pitchFamily="2" charset="2"/>
              <a:buChar char=""/>
            </a:pPr>
            <a:r>
              <a:rPr lang="en-IN" sz="2000" dirty="0">
                <a:solidFill>
                  <a:srgbClr val="000000"/>
                </a:solidFill>
                <a:effectLst/>
                <a:latin typeface="Century" panose="02040604050505020304" pitchFamily="18" charset="0"/>
                <a:ea typeface="Calibri" panose="020F0502020204030204" pitchFamily="34" charset="0"/>
                <a:cs typeface="Times New Roman" panose="02020603050405020304" pitchFamily="18" charset="0"/>
              </a:rPr>
              <a:t>The above both figures are representing the word occurrence in case of threat and highly rude comments respectively.</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E99EBD51-BACB-4C5D-96DD-E57C3C901D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29916" y="1963945"/>
            <a:ext cx="4752528" cy="3096344"/>
          </a:xfrm>
          <a:prstGeom prst="rect">
            <a:avLst/>
          </a:prstGeom>
          <a:noFill/>
          <a:ln>
            <a:noFill/>
          </a:ln>
        </p:spPr>
      </p:pic>
      <p:pic>
        <p:nvPicPr>
          <p:cNvPr id="6" name="Picture 5">
            <a:extLst>
              <a:ext uri="{FF2B5EF4-FFF2-40B4-BE49-F238E27FC236}">
                <a16:creationId xmlns:a16="http://schemas.microsoft.com/office/drawing/2014/main" id="{4892F1D6-1538-4EF2-9B55-4FE2759B71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7311" y="1981199"/>
            <a:ext cx="5022403" cy="3079089"/>
          </a:xfrm>
          <a:prstGeom prst="rect">
            <a:avLst/>
          </a:prstGeom>
          <a:noFill/>
          <a:ln>
            <a:noFill/>
          </a:ln>
        </p:spPr>
      </p:pic>
    </p:spTree>
    <p:extLst>
      <p:ext uri="{BB962C8B-B14F-4D97-AF65-F5344CB8AC3E}">
        <p14:creationId xmlns:p14="http://schemas.microsoft.com/office/powerpoint/2010/main" val="1102605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52575-58D2-64F8-1900-2DE3AC044153}"/>
              </a:ext>
            </a:extLst>
          </p:cNvPr>
          <p:cNvSpPr>
            <a:spLocks noGrp="1"/>
          </p:cNvSpPr>
          <p:nvPr>
            <p:ph type="title"/>
          </p:nvPr>
        </p:nvSpPr>
        <p:spPr/>
        <p:txBody>
          <a:bodyPr/>
          <a:lstStyle/>
          <a:p>
            <a:r>
              <a:rPr lang="en-IN" dirty="0" err="1">
                <a:ea typeface="+mj-lt"/>
                <a:cs typeface="+mj-lt"/>
              </a:rPr>
              <a:t>Vizualization</a:t>
            </a:r>
            <a:r>
              <a:rPr lang="en-IN" dirty="0">
                <a:ea typeface="+mj-lt"/>
                <a:cs typeface="+mj-lt"/>
              </a:rPr>
              <a:t>:</a:t>
            </a:r>
            <a:endParaRPr lang="en-US" dirty="0">
              <a:ea typeface="+mj-lt"/>
              <a:cs typeface="+mj-lt"/>
            </a:endParaRPr>
          </a:p>
        </p:txBody>
      </p:sp>
      <p:pic>
        <p:nvPicPr>
          <p:cNvPr id="4" name="Picture 4" descr="Text&#10;&#10;Description automatically generated">
            <a:extLst>
              <a:ext uri="{FF2B5EF4-FFF2-40B4-BE49-F238E27FC236}">
                <a16:creationId xmlns:a16="http://schemas.microsoft.com/office/drawing/2014/main" id="{B195A642-1143-E770-9F9C-AFF0F6553A6C}"/>
              </a:ext>
            </a:extLst>
          </p:cNvPr>
          <p:cNvPicPr>
            <a:picLocks noGrp="1" noChangeAspect="1"/>
          </p:cNvPicPr>
          <p:nvPr>
            <p:ph idx="1"/>
          </p:nvPr>
        </p:nvPicPr>
        <p:blipFill>
          <a:blip r:embed="rId2"/>
          <a:stretch>
            <a:fillRect/>
          </a:stretch>
        </p:blipFill>
        <p:spPr>
          <a:xfrm>
            <a:off x="1016675" y="2129255"/>
            <a:ext cx="4751737" cy="3189437"/>
          </a:xfrm>
        </p:spPr>
      </p:pic>
      <p:pic>
        <p:nvPicPr>
          <p:cNvPr id="5" name="Picture 5" descr="Text&#10;&#10;Description automatically generated">
            <a:extLst>
              <a:ext uri="{FF2B5EF4-FFF2-40B4-BE49-F238E27FC236}">
                <a16:creationId xmlns:a16="http://schemas.microsoft.com/office/drawing/2014/main" id="{A4DB57F6-77FE-D738-767D-981F91D844BB}"/>
              </a:ext>
            </a:extLst>
          </p:cNvPr>
          <p:cNvPicPr>
            <a:picLocks noChangeAspect="1"/>
          </p:cNvPicPr>
          <p:nvPr/>
        </p:nvPicPr>
        <p:blipFill>
          <a:blip r:embed="rId3"/>
          <a:stretch>
            <a:fillRect/>
          </a:stretch>
        </p:blipFill>
        <p:spPr>
          <a:xfrm>
            <a:off x="6138978" y="2280896"/>
            <a:ext cx="4151100" cy="3024096"/>
          </a:xfrm>
          <a:prstGeom prst="rect">
            <a:avLst/>
          </a:prstGeom>
        </p:spPr>
      </p:pic>
      <p:sp>
        <p:nvSpPr>
          <p:cNvPr id="6" name="TextBox 5">
            <a:extLst>
              <a:ext uri="{FF2B5EF4-FFF2-40B4-BE49-F238E27FC236}">
                <a16:creationId xmlns:a16="http://schemas.microsoft.com/office/drawing/2014/main" id="{330DBFCA-937F-C5F1-5E6F-7CE96316B0D7}"/>
              </a:ext>
            </a:extLst>
          </p:cNvPr>
          <p:cNvSpPr txBox="1"/>
          <p:nvPr/>
        </p:nvSpPr>
        <p:spPr>
          <a:xfrm>
            <a:off x="838639" y="4941749"/>
            <a:ext cx="99731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dirty="0">
                <a:latin typeface="Century"/>
                <a:cs typeface="Arial"/>
              </a:rPr>
              <a:t>The above both figures are representing the word occurrence in case of abuse and  loathe comments respectively.​</a:t>
            </a:r>
            <a:endParaRPr lang="en-US" dirty="0"/>
          </a:p>
        </p:txBody>
      </p:sp>
    </p:spTree>
    <p:extLst>
      <p:ext uri="{BB962C8B-B14F-4D97-AF65-F5344CB8AC3E}">
        <p14:creationId xmlns:p14="http://schemas.microsoft.com/office/powerpoint/2010/main" val="444258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EECC-136F-400D-9931-ADFE6E3C31DE}"/>
              </a:ext>
            </a:extLst>
          </p:cNvPr>
          <p:cNvSpPr>
            <a:spLocks noGrp="1"/>
          </p:cNvSpPr>
          <p:nvPr>
            <p:ph type="title"/>
          </p:nvPr>
        </p:nvSpPr>
        <p:spPr/>
        <p:txBody>
          <a:bodyPr/>
          <a:lstStyle/>
          <a:p>
            <a:r>
              <a:rPr lang="en-IN" dirty="0"/>
              <a:t>Analysis:</a:t>
            </a:r>
          </a:p>
        </p:txBody>
      </p:sp>
      <p:sp>
        <p:nvSpPr>
          <p:cNvPr id="3" name="Content Placeholder 2">
            <a:extLst>
              <a:ext uri="{FF2B5EF4-FFF2-40B4-BE49-F238E27FC236}">
                <a16:creationId xmlns:a16="http://schemas.microsoft.com/office/drawing/2014/main" id="{E4B3A8C0-A406-4DA4-8E8C-E4E8E163BC22}"/>
              </a:ext>
            </a:extLst>
          </p:cNvPr>
          <p:cNvSpPr>
            <a:spLocks noGrp="1"/>
          </p:cNvSpPr>
          <p:nvPr>
            <p:ph idx="1"/>
          </p:nvPr>
        </p:nvSpPr>
        <p:spPr>
          <a:xfrm>
            <a:off x="1522413" y="1700808"/>
            <a:ext cx="9829799" cy="4468217"/>
          </a:xfrm>
        </p:spPr>
        <p:txBody>
          <a:bodyPr>
            <a:normAutofit/>
          </a:bodyPr>
          <a:lstStyle/>
          <a:p>
            <a:pPr marL="342900" lvl="0" indent="-342900">
              <a:lnSpc>
                <a:spcPct val="107000"/>
              </a:lnSpc>
              <a:buFont typeface="Wingdings" panose="05000000000000000000" pitchFamily="2" charset="2"/>
              <a:buChar char=""/>
            </a:pPr>
            <a:r>
              <a:rPr lang="en-IN" sz="20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This project is more about exploration, feature engineering and classification that can be done on this data. Since the data set is huge and includes many categories of comments, we can do good amount of data exploration and derive some interesting features using the comments text column available. </a:t>
            </a:r>
            <a:endParaRPr lang="en-IN" sz="2000" dirty="0">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Just make the comments more appropriate so that we’ll get less word to process and get more accuracy. </a:t>
            </a:r>
          </a:p>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Removed extra spaces, converted email address into email keyword, likely wise phone number etc. Tried to make Comments small and more appropriate as much as it was possible.</a:t>
            </a:r>
          </a:p>
        </p:txBody>
      </p:sp>
    </p:spTree>
    <p:extLst>
      <p:ext uri="{BB962C8B-B14F-4D97-AF65-F5344CB8AC3E}">
        <p14:creationId xmlns:p14="http://schemas.microsoft.com/office/powerpoint/2010/main" val="327232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9AE0-EBE0-4E6E-8A56-FA7EBC81F94A}"/>
              </a:ext>
            </a:extLst>
          </p:cNvPr>
          <p:cNvSpPr>
            <a:spLocks noGrp="1"/>
          </p:cNvSpPr>
          <p:nvPr>
            <p:ph type="title"/>
          </p:nvPr>
        </p:nvSpPr>
        <p:spPr/>
        <p:txBody>
          <a:bodyPr/>
          <a:lstStyle/>
          <a:p>
            <a:r>
              <a:rPr lang="en-IN" dirty="0"/>
              <a:t>Model Building:</a:t>
            </a:r>
          </a:p>
        </p:txBody>
      </p:sp>
      <p:sp>
        <p:nvSpPr>
          <p:cNvPr id="3" name="Content Placeholder 2">
            <a:extLst>
              <a:ext uri="{FF2B5EF4-FFF2-40B4-BE49-F238E27FC236}">
                <a16:creationId xmlns:a16="http://schemas.microsoft.com/office/drawing/2014/main" id="{8B9EA6FF-3AAD-4215-BFEA-1493DEB760E7}"/>
              </a:ext>
            </a:extLst>
          </p:cNvPr>
          <p:cNvSpPr>
            <a:spLocks noGrp="1"/>
          </p:cNvSpPr>
          <p:nvPr>
            <p:ph idx="1"/>
          </p:nvPr>
        </p:nvSpPr>
        <p:spPr>
          <a:xfrm>
            <a:off x="1522413" y="1700808"/>
            <a:ext cx="9829799" cy="4968552"/>
          </a:xfrm>
        </p:spPr>
        <p:txBody>
          <a:bodyPr vert="horz" lIns="91440" tIns="45720" rIns="91440" bIns="45720" rtlCol="0" anchor="t">
            <a:noAutofit/>
          </a:bodyPr>
          <a:lstStyle/>
          <a:p>
            <a:pPr>
              <a:lnSpc>
                <a:spcPct val="107000"/>
              </a:lnSpc>
              <a:spcAft>
                <a:spcPts val="800"/>
              </a:spcAft>
            </a:pPr>
            <a:r>
              <a:rPr lang="en-IN" sz="2000" dirty="0">
                <a:effectLst/>
                <a:latin typeface="Century"/>
                <a:ea typeface="Calibri" panose="020F0502020204030204" pitchFamily="34" charset="0"/>
                <a:cs typeface="Times New Roman"/>
              </a:rPr>
              <a:t>In this </a:t>
            </a:r>
            <a:r>
              <a:rPr lang="en-IN" sz="2000" dirty="0">
                <a:latin typeface="Century"/>
                <a:ea typeface="Calibri" panose="020F0502020204030204" pitchFamily="34" charset="0"/>
                <a:cs typeface="Times New Roman"/>
              </a:rPr>
              <a:t>NLP </a:t>
            </a:r>
            <a:r>
              <a:rPr lang="en-IN" sz="2000" dirty="0">
                <a:effectLst/>
                <a:latin typeface="Century"/>
                <a:ea typeface="Calibri" panose="020F0502020204030204" pitchFamily="34" charset="0"/>
                <a:cs typeface="Times New Roman"/>
              </a:rPr>
              <a:t>based project we need to predict multiple targets which are binary. I have converted the text into vectors using TFIDF vectorizer and separated our feature and labels then build the model using One Vs Rest Classifier.</a:t>
            </a:r>
            <a:r>
              <a:rPr lang="en-IN" sz="2000" dirty="0">
                <a:latin typeface="Century"/>
                <a:ea typeface="Calibri" panose="020F0502020204030204" pitchFamily="34" charset="0"/>
                <a:cs typeface="Times New Roman"/>
              </a:rPr>
              <a:t> </a:t>
            </a:r>
            <a:r>
              <a:rPr lang="en-IN" sz="2000" dirty="0">
                <a:effectLst/>
                <a:latin typeface="Century"/>
                <a:ea typeface="Calibri" panose="020F0502020204030204" pitchFamily="34" charset="0"/>
                <a:cs typeface="Times New Roman"/>
              </a:rPr>
              <a:t> Among all the algorithms which I have used for this purpose I have chosen </a:t>
            </a:r>
            <a:r>
              <a:rPr lang="en-IN" sz="2000" dirty="0">
                <a:latin typeface="Century"/>
                <a:ea typeface="Calibri" panose="020F0502020204030204" pitchFamily="34" charset="0"/>
                <a:cs typeface="Times New Roman"/>
              </a:rPr>
              <a:t>Linear SVC</a:t>
            </a:r>
            <a:r>
              <a:rPr lang="en-IN" sz="2000" dirty="0">
                <a:effectLst/>
                <a:latin typeface="Century"/>
                <a:ea typeface="Calibri" panose="020F0502020204030204" pitchFamily="34" charset="0"/>
                <a:cs typeface="Times New Roman"/>
              </a:rPr>
              <a:t> as best suitable algorithm for our final model as it is performing well compared to other algorithms while evaluating with different metrics I have used following algorithms and evaluated them</a:t>
            </a:r>
          </a:p>
          <a:p>
            <a:pPr marL="342900" indent="-342900">
              <a:lnSpc>
                <a:spcPct val="107000"/>
              </a:lnSpc>
              <a:spcBef>
                <a:spcPts val="300"/>
              </a:spcBef>
              <a:spcAft>
                <a:spcPts val="300"/>
              </a:spcAft>
              <a:buFont typeface="Wingdings" panose="05000000000000000000" pitchFamily="2" charset="2"/>
              <a:buChar char=""/>
            </a:pPr>
            <a:r>
              <a:rPr lang="en-IN" sz="2000" dirty="0">
                <a:latin typeface="Century"/>
                <a:ea typeface="Calibri" panose="020F0502020204030204" pitchFamily="34" charset="0"/>
                <a:cs typeface="Times New Roman"/>
              </a:rPr>
              <a:t>Linear SVC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nSpc>
                <a:spcPct val="107000"/>
              </a:lnSpc>
              <a:spcBef>
                <a:spcPts val="300"/>
              </a:spcBef>
              <a:spcAft>
                <a:spcPts val="3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LogisticRegression </a:t>
            </a:r>
          </a:p>
          <a:p>
            <a:pPr marL="342900" indent="-342900">
              <a:lnSpc>
                <a:spcPct val="107000"/>
              </a:lnSpc>
              <a:spcBef>
                <a:spcPts val="300"/>
              </a:spcBef>
              <a:spcAft>
                <a:spcPts val="300"/>
              </a:spcAft>
              <a:buFont typeface="Wingdings" panose="05000000000000000000" pitchFamily="2" charset="2"/>
              <a:buChar char=""/>
            </a:pPr>
            <a:r>
              <a:rPr lang="en-IN" sz="2000" dirty="0">
                <a:latin typeface="Century"/>
                <a:ea typeface="Calibri" panose="020F0502020204030204" pitchFamily="34" charset="0"/>
                <a:cs typeface="Times New Roman"/>
              </a:rPr>
              <a:t>Multinomial NB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2000" dirty="0">
                <a:latin typeface="Century"/>
                <a:ea typeface="Calibri" panose="020F0502020204030204" pitchFamily="34" charset="0"/>
                <a:cs typeface="Times New Roman"/>
              </a:rPr>
              <a:t>Light GBM Classifier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indent="-342900">
              <a:lnSpc>
                <a:spcPct val="107000"/>
              </a:lnSpc>
              <a:spcBef>
                <a:spcPts val="300"/>
              </a:spcBef>
              <a:spcAft>
                <a:spcPts val="300"/>
              </a:spcAft>
              <a:buFont typeface="Wingdings" panose="05000000000000000000" pitchFamily="2" charset="2"/>
              <a:buChar char=""/>
            </a:pPr>
            <a:r>
              <a:rPr lang="en-IN" sz="2000" dirty="0">
                <a:latin typeface="Century"/>
                <a:ea typeface="Calibri" panose="020F0502020204030204" pitchFamily="34" charset="0"/>
                <a:cs typeface="Times New Roman"/>
              </a:rPr>
              <a:t>SGD Classifier </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a:lnSpc>
                <a:spcPct val="107000"/>
              </a:lnSpc>
              <a:spcBef>
                <a:spcPts val="300"/>
              </a:spcBef>
              <a:spcAft>
                <a:spcPts val="300"/>
              </a:spcAft>
            </a:pPr>
            <a:r>
              <a:rPr lang="en-IN" sz="2000" dirty="0">
                <a:effectLst/>
                <a:latin typeface="Century"/>
                <a:ea typeface="Calibri" panose="020F0502020204030204" pitchFamily="34" charset="0"/>
                <a:cs typeface="Times New Roman"/>
              </a:rPr>
              <a:t>From all of these above models </a:t>
            </a:r>
            <a:r>
              <a:rPr lang="en-IN" sz="2000" dirty="0">
                <a:latin typeface="Century"/>
                <a:ea typeface="Calibri" panose="020F0502020204030204" pitchFamily="34" charset="0"/>
                <a:cs typeface="Times New Roman"/>
              </a:rPr>
              <a:t>Linear SVC</a:t>
            </a:r>
            <a:r>
              <a:rPr lang="en-IN" sz="2000" dirty="0">
                <a:effectLst/>
                <a:latin typeface="Century"/>
                <a:ea typeface="Calibri" panose="020F0502020204030204" pitchFamily="34" charset="0"/>
                <a:cs typeface="Times New Roman"/>
              </a:rPr>
              <a:t> was giving me good performance.</a:t>
            </a:r>
          </a:p>
          <a:p>
            <a:pPr marL="342900" lvl="0" indent="-342900">
              <a:lnSpc>
                <a:spcPct val="107000"/>
              </a:lnSpc>
              <a:spcBef>
                <a:spcPts val="300"/>
              </a:spcBef>
              <a:spcAft>
                <a:spcPts val="300"/>
              </a:spcAft>
              <a:buFont typeface="Wingdings" panose="05000000000000000000" pitchFamily="2" charset="2"/>
              <a:buChar char=""/>
            </a:pPr>
            <a:endParaRPr lang="en-IN" sz="1900" dirty="0">
              <a:latin typeface="Century" panose="02040604050505020304" pitchFamily="18" charset="0"/>
            </a:endParaRPr>
          </a:p>
        </p:txBody>
      </p:sp>
    </p:spTree>
    <p:extLst>
      <p:ext uri="{BB962C8B-B14F-4D97-AF65-F5344CB8AC3E}">
        <p14:creationId xmlns:p14="http://schemas.microsoft.com/office/powerpoint/2010/main" val="148975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E068E-AD78-4353-8794-3E21A8BAF062}"/>
              </a:ext>
            </a:extLst>
          </p:cNvPr>
          <p:cNvSpPr txBox="1"/>
          <p:nvPr/>
        </p:nvSpPr>
        <p:spPr>
          <a:xfrm>
            <a:off x="1989956" y="5517232"/>
            <a:ext cx="9433048" cy="707886"/>
          </a:xfrm>
          <a:prstGeom prst="rect">
            <a:avLst/>
          </a:prstGeom>
          <a:noFill/>
        </p:spPr>
        <p:txBody>
          <a:bodyPr wrap="square" rtlCol="0">
            <a:spAutoFit/>
          </a:bodyPr>
          <a:lstStyle/>
          <a:p>
            <a:pPr marL="285750" indent="-285750">
              <a:buFont typeface="Wingdings" panose="05000000000000000000" pitchFamily="2" charset="2"/>
              <a:buChar char="ü"/>
            </a:pPr>
            <a:r>
              <a:rPr lang="en-IN" sz="2000" dirty="0">
                <a:latin typeface="Century" panose="02040604050505020304" pitchFamily="18" charset="0"/>
              </a:rPr>
              <a:t>I got Linear SVC as the best model. So I have to do hyper parameter </a:t>
            </a:r>
            <a:r>
              <a:rPr lang="en-IN" sz="2000" dirty="0" err="1">
                <a:latin typeface="Century" panose="02040604050505020304" pitchFamily="18" charset="0"/>
              </a:rPr>
              <a:t>tunnig</a:t>
            </a:r>
            <a:r>
              <a:rPr lang="en-IN" sz="2000" dirty="0">
                <a:latin typeface="Century" panose="02040604050505020304" pitchFamily="18" charset="0"/>
              </a:rPr>
              <a:t> for this best model.</a:t>
            </a:r>
          </a:p>
        </p:txBody>
      </p:sp>
      <p:pic>
        <p:nvPicPr>
          <p:cNvPr id="4" name="Picture 4" descr="Text&#10;&#10;Description automatically generated">
            <a:extLst>
              <a:ext uri="{FF2B5EF4-FFF2-40B4-BE49-F238E27FC236}">
                <a16:creationId xmlns:a16="http://schemas.microsoft.com/office/drawing/2014/main" id="{273AA65D-A2CA-C929-231E-5DEAAD7810D6}"/>
              </a:ext>
            </a:extLst>
          </p:cNvPr>
          <p:cNvPicPr>
            <a:picLocks noChangeAspect="1"/>
          </p:cNvPicPr>
          <p:nvPr/>
        </p:nvPicPr>
        <p:blipFill>
          <a:blip r:embed="rId2"/>
          <a:stretch>
            <a:fillRect/>
          </a:stretch>
        </p:blipFill>
        <p:spPr>
          <a:xfrm>
            <a:off x="1527466" y="368780"/>
            <a:ext cx="9296853" cy="4984629"/>
          </a:xfrm>
          <a:prstGeom prst="rect">
            <a:avLst/>
          </a:prstGeom>
        </p:spPr>
      </p:pic>
    </p:spTree>
    <p:extLst>
      <p:ext uri="{BB962C8B-B14F-4D97-AF65-F5344CB8AC3E}">
        <p14:creationId xmlns:p14="http://schemas.microsoft.com/office/powerpoint/2010/main" val="273783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Text&#10;&#10;Description automatically generated">
            <a:extLst>
              <a:ext uri="{FF2B5EF4-FFF2-40B4-BE49-F238E27FC236}">
                <a16:creationId xmlns:a16="http://schemas.microsoft.com/office/drawing/2014/main" id="{A3AE6CA1-8895-9B76-10B1-B7774C090CDF}"/>
              </a:ext>
            </a:extLst>
          </p:cNvPr>
          <p:cNvPicPr>
            <a:picLocks noChangeAspect="1"/>
          </p:cNvPicPr>
          <p:nvPr/>
        </p:nvPicPr>
        <p:blipFill>
          <a:blip r:embed="rId2"/>
          <a:stretch>
            <a:fillRect/>
          </a:stretch>
        </p:blipFill>
        <p:spPr>
          <a:xfrm>
            <a:off x="1016888" y="448683"/>
            <a:ext cx="2956345" cy="5940723"/>
          </a:xfrm>
          <a:prstGeom prst="rect">
            <a:avLst/>
          </a:prstGeom>
        </p:spPr>
      </p:pic>
      <p:pic>
        <p:nvPicPr>
          <p:cNvPr id="3" name="Picture 3" descr="Text&#10;&#10;Description automatically generated">
            <a:extLst>
              <a:ext uri="{FF2B5EF4-FFF2-40B4-BE49-F238E27FC236}">
                <a16:creationId xmlns:a16="http://schemas.microsoft.com/office/drawing/2014/main" id="{1A6CD4C8-EBCB-7090-0F5D-49C481E6E64A}"/>
              </a:ext>
            </a:extLst>
          </p:cNvPr>
          <p:cNvPicPr>
            <a:picLocks noChangeAspect="1"/>
          </p:cNvPicPr>
          <p:nvPr/>
        </p:nvPicPr>
        <p:blipFill>
          <a:blip r:embed="rId3"/>
          <a:stretch>
            <a:fillRect/>
          </a:stretch>
        </p:blipFill>
        <p:spPr>
          <a:xfrm>
            <a:off x="3849086" y="638355"/>
            <a:ext cx="3633086" cy="5725063"/>
          </a:xfrm>
          <a:prstGeom prst="rect">
            <a:avLst/>
          </a:prstGeom>
        </p:spPr>
      </p:pic>
      <p:pic>
        <p:nvPicPr>
          <p:cNvPr id="4" name="Picture 4" descr="Text&#10;&#10;Description automatically generated">
            <a:extLst>
              <a:ext uri="{FF2B5EF4-FFF2-40B4-BE49-F238E27FC236}">
                <a16:creationId xmlns:a16="http://schemas.microsoft.com/office/drawing/2014/main" id="{170CA255-BE04-CDD4-432D-239396959BFF}"/>
              </a:ext>
            </a:extLst>
          </p:cNvPr>
          <p:cNvPicPr>
            <a:picLocks noChangeAspect="1"/>
          </p:cNvPicPr>
          <p:nvPr/>
        </p:nvPicPr>
        <p:blipFill>
          <a:blip r:embed="rId4"/>
          <a:stretch>
            <a:fillRect/>
          </a:stretch>
        </p:blipFill>
        <p:spPr>
          <a:xfrm>
            <a:off x="7670966" y="612075"/>
            <a:ext cx="2742486" cy="5221373"/>
          </a:xfrm>
          <a:prstGeom prst="rect">
            <a:avLst/>
          </a:prstGeom>
        </p:spPr>
      </p:pic>
    </p:spTree>
    <p:extLst>
      <p:ext uri="{BB962C8B-B14F-4D97-AF65-F5344CB8AC3E}">
        <p14:creationId xmlns:p14="http://schemas.microsoft.com/office/powerpoint/2010/main" val="2901454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98C0E-0647-4479-BCE6-48C56E91BEE5}"/>
              </a:ext>
            </a:extLst>
          </p:cNvPr>
          <p:cNvSpPr>
            <a:spLocks noGrp="1"/>
          </p:cNvSpPr>
          <p:nvPr>
            <p:ph type="title"/>
          </p:nvPr>
        </p:nvSpPr>
        <p:spPr>
          <a:xfrm>
            <a:off x="1522413" y="44624"/>
            <a:ext cx="9829799" cy="648072"/>
          </a:xfrm>
        </p:spPr>
        <p:txBody>
          <a:bodyPr/>
          <a:lstStyle/>
          <a:p>
            <a:r>
              <a:rPr lang="en-IN" dirty="0"/>
              <a:t>Hyper Parameter Tunning:</a:t>
            </a:r>
          </a:p>
        </p:txBody>
      </p:sp>
      <p:pic>
        <p:nvPicPr>
          <p:cNvPr id="5" name="Picture 5" descr="Text&#10;&#10;Description automatically generated">
            <a:extLst>
              <a:ext uri="{FF2B5EF4-FFF2-40B4-BE49-F238E27FC236}">
                <a16:creationId xmlns:a16="http://schemas.microsoft.com/office/drawing/2014/main" id="{8588EDC5-BC19-2483-5C83-15A46DFDFAE6}"/>
              </a:ext>
            </a:extLst>
          </p:cNvPr>
          <p:cNvPicPr>
            <a:picLocks noGrp="1" noChangeAspect="1"/>
          </p:cNvPicPr>
          <p:nvPr>
            <p:ph idx="1"/>
          </p:nvPr>
        </p:nvPicPr>
        <p:blipFill>
          <a:blip r:embed="rId2"/>
          <a:stretch>
            <a:fillRect/>
          </a:stretch>
        </p:blipFill>
        <p:spPr>
          <a:xfrm>
            <a:off x="1250890" y="948607"/>
            <a:ext cx="8982739" cy="5616544"/>
          </a:xfrm>
        </p:spPr>
      </p:pic>
    </p:spTree>
    <p:extLst>
      <p:ext uri="{BB962C8B-B14F-4D97-AF65-F5344CB8AC3E}">
        <p14:creationId xmlns:p14="http://schemas.microsoft.com/office/powerpoint/2010/main" val="29438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76BEB-2FB6-4A8F-B7F5-430BEC94042C}"/>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EA411BC3-7B52-4E0A-8AC4-EA2965D262F3}"/>
              </a:ext>
            </a:extLst>
          </p:cNvPr>
          <p:cNvSpPr>
            <a:spLocks noGrp="1"/>
          </p:cNvSpPr>
          <p:nvPr>
            <p:ph idx="1"/>
          </p:nvPr>
        </p:nvSpPr>
        <p:spPr>
          <a:xfrm>
            <a:off x="1522413" y="1700808"/>
            <a:ext cx="9829799" cy="4968552"/>
          </a:xfrm>
        </p:spPr>
        <p:txBody>
          <a:bodyPr>
            <a:noAutofit/>
          </a:bodyPr>
          <a:lstStyle/>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Overview.</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Statement.</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Problem Understanding.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What is Malignant Comment Classifier?</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Importance of Malignant Comment Classifier.</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Exploratory data 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Visualizations.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Analysis.</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Model Building.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Hyper Parameter Tunning.</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Saving the model and predictions for test dataset from saved best model.</a:t>
            </a:r>
          </a:p>
          <a:p>
            <a:pPr>
              <a:spcBef>
                <a:spcPts val="300"/>
              </a:spcBef>
              <a:spcAft>
                <a:spcPts val="300"/>
              </a:spcAft>
              <a:buFont typeface="Wingdings" panose="05000000000000000000" pitchFamily="2" charset="2"/>
              <a:buChar char="Ø"/>
            </a:pPr>
            <a:r>
              <a:rPr lang="en-US" sz="1700" dirty="0">
                <a:solidFill>
                  <a:schemeClr val="tx2"/>
                </a:solidFill>
                <a:latin typeface="Century" panose="02040604050505020304" pitchFamily="18" charset="0"/>
              </a:rPr>
              <a:t>Conclusion.</a:t>
            </a:r>
          </a:p>
          <a:p>
            <a:endParaRPr lang="en-IN" sz="1400" dirty="0"/>
          </a:p>
        </p:txBody>
      </p:sp>
    </p:spTree>
    <p:extLst>
      <p:ext uri="{BB962C8B-B14F-4D97-AF65-F5344CB8AC3E}">
        <p14:creationId xmlns:p14="http://schemas.microsoft.com/office/powerpoint/2010/main" val="335346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15D3-5AE3-4A97-A0DD-07373C0FCF78}"/>
              </a:ext>
            </a:extLst>
          </p:cNvPr>
          <p:cNvSpPr>
            <a:spLocks noGrp="1"/>
          </p:cNvSpPr>
          <p:nvPr>
            <p:ph type="title"/>
          </p:nvPr>
        </p:nvSpPr>
        <p:spPr>
          <a:xfrm>
            <a:off x="1522413" y="0"/>
            <a:ext cx="9829799" cy="688975"/>
          </a:xfrm>
        </p:spPr>
        <p:txBody>
          <a:bodyPr/>
          <a:lstStyle/>
          <a:p>
            <a:r>
              <a:rPr lang="en-IN" dirty="0"/>
              <a:t>Hyper Parameter Tunning:</a:t>
            </a:r>
          </a:p>
        </p:txBody>
      </p:sp>
      <p:sp>
        <p:nvSpPr>
          <p:cNvPr id="6" name="TextBox 5">
            <a:extLst>
              <a:ext uri="{FF2B5EF4-FFF2-40B4-BE49-F238E27FC236}">
                <a16:creationId xmlns:a16="http://schemas.microsoft.com/office/drawing/2014/main" id="{E67BC49D-BE1B-4638-968E-0A464BE96EC9}"/>
              </a:ext>
            </a:extLst>
          </p:cNvPr>
          <p:cNvSpPr txBox="1"/>
          <p:nvPr/>
        </p:nvSpPr>
        <p:spPr>
          <a:xfrm>
            <a:off x="1629915" y="5373216"/>
            <a:ext cx="9722297" cy="1264642"/>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And after doing hyperparameter tuning I got above parameters as best suitable parameters for our final </a:t>
            </a:r>
            <a:r>
              <a:rPr lang="en-IN" sz="1700" dirty="0">
                <a:effectLst/>
                <a:latin typeface="Century" panose="02040604050505020304" pitchFamily="18" charset="0"/>
                <a:ea typeface="Calibri" panose="020F0502020204030204" pitchFamily="34" charset="0"/>
                <a:cs typeface="Times New Roman" panose="02020603050405020304" pitchFamily="18" charset="0"/>
              </a:rPr>
              <a:t>model</a:t>
            </a:r>
            <a:r>
              <a:rPr lang="en-IN" sz="1800" dirty="0">
                <a:effectLst/>
                <a:latin typeface="Century" panose="02040604050505020304" pitchFamily="18" charset="0"/>
                <a:ea typeface="Calibri" panose="020F0502020204030204" pitchFamily="34" charset="0"/>
                <a:cs typeface="Times New Roman" panose="02020603050405020304" pitchFamily="18" charset="0"/>
              </a:rPr>
              <a:t>.</a:t>
            </a:r>
          </a:p>
          <a:p>
            <a:pPr marL="342900" lvl="0" indent="-342900">
              <a:lnSpc>
                <a:spcPct val="107000"/>
              </a:lnSpc>
              <a:spcAft>
                <a:spcPts val="800"/>
              </a:spcAft>
              <a:buFont typeface="Wingdings" panose="05000000000000000000" pitchFamily="2" charset="2"/>
              <a:buChar char=""/>
            </a:pPr>
            <a:r>
              <a:rPr lang="en-IN" sz="1800" dirty="0">
                <a:effectLst/>
                <a:latin typeface="Century" panose="02040604050505020304" pitchFamily="18" charset="0"/>
                <a:ea typeface="Calibri" panose="020F0502020204030204" pitchFamily="34" charset="0"/>
                <a:cs typeface="Times New Roman" panose="02020603050405020304" pitchFamily="18" charset="0"/>
              </a:rPr>
              <a:t> I have tested my final model using these parameters and got better results compared to earlier results for my final model.</a:t>
            </a:r>
          </a:p>
        </p:txBody>
      </p:sp>
      <p:pic>
        <p:nvPicPr>
          <p:cNvPr id="3" name="Picture 3" descr="Graphical user interface, text&#10;&#10;Description automatically generated">
            <a:extLst>
              <a:ext uri="{FF2B5EF4-FFF2-40B4-BE49-F238E27FC236}">
                <a16:creationId xmlns:a16="http://schemas.microsoft.com/office/drawing/2014/main" id="{1210070E-D116-54F1-0570-C0F482D763FF}"/>
              </a:ext>
            </a:extLst>
          </p:cNvPr>
          <p:cNvPicPr>
            <a:picLocks noChangeAspect="1"/>
          </p:cNvPicPr>
          <p:nvPr/>
        </p:nvPicPr>
        <p:blipFill>
          <a:blip r:embed="rId2"/>
          <a:stretch>
            <a:fillRect/>
          </a:stretch>
        </p:blipFill>
        <p:spPr>
          <a:xfrm>
            <a:off x="798963" y="911647"/>
            <a:ext cx="10547357" cy="4278065"/>
          </a:xfrm>
          <a:prstGeom prst="rect">
            <a:avLst/>
          </a:prstGeom>
        </p:spPr>
      </p:pic>
    </p:spTree>
    <p:extLst>
      <p:ext uri="{BB962C8B-B14F-4D97-AF65-F5344CB8AC3E}">
        <p14:creationId xmlns:p14="http://schemas.microsoft.com/office/powerpoint/2010/main" val="293603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DC4A-EAA2-4E00-965C-67003F049E5E}"/>
              </a:ext>
            </a:extLst>
          </p:cNvPr>
          <p:cNvSpPr>
            <a:spLocks noGrp="1"/>
          </p:cNvSpPr>
          <p:nvPr>
            <p:ph type="title"/>
          </p:nvPr>
        </p:nvSpPr>
        <p:spPr/>
        <p:txBody>
          <a:bodyPr>
            <a:normAutofit/>
          </a:bodyPr>
          <a:lstStyle/>
          <a:p>
            <a:r>
              <a:rPr lang="en-IN" sz="3200" dirty="0"/>
              <a:t>Saving the model and predictions for test dataset using saved model:</a:t>
            </a:r>
          </a:p>
        </p:txBody>
      </p:sp>
      <p:sp>
        <p:nvSpPr>
          <p:cNvPr id="6" name="Content Placeholder 5">
            <a:extLst>
              <a:ext uri="{FF2B5EF4-FFF2-40B4-BE49-F238E27FC236}">
                <a16:creationId xmlns:a16="http://schemas.microsoft.com/office/drawing/2014/main" id="{BA3609A6-9419-4DB3-B725-DA4BF3C4D0DD}"/>
              </a:ext>
            </a:extLst>
          </p:cNvPr>
          <p:cNvSpPr>
            <a:spLocks noGrp="1"/>
          </p:cNvSpPr>
          <p:nvPr>
            <p:ph idx="1"/>
          </p:nvPr>
        </p:nvSpPr>
        <p:spPr>
          <a:xfrm>
            <a:off x="1522413" y="1700808"/>
            <a:ext cx="9829799" cy="4468217"/>
          </a:xfrm>
        </p:spPr>
        <p:txBody>
          <a:bodyPr/>
          <a:lstStyle/>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 have saved my best model using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pkl</a:t>
            </a:r>
            <a:r>
              <a:rPr lang="en-IN" sz="1800" dirty="0">
                <a:effectLst/>
                <a:latin typeface="Century" panose="02040604050505020304" pitchFamily="18" charset="0"/>
                <a:ea typeface="Calibri" panose="020F0502020204030204" pitchFamily="34" charset="0"/>
                <a:cs typeface="Times New Roman" panose="02020603050405020304" pitchFamily="18" charset="0"/>
              </a:rPr>
              <a:t> as follows</a:t>
            </a:r>
            <a:r>
              <a:rPr lang="en-IN" sz="1800" b="1" dirty="0">
                <a:effectLst/>
                <a:latin typeface="Century" panose="02040604050505020304" pitchFamily="18" charset="0"/>
                <a:ea typeface="Calibri" panose="020F0502020204030204" pitchFamily="34" charset="0"/>
                <a:cs typeface="Times New Roman" panose="02020603050405020304" pitchFamily="18" charset="0"/>
              </a:rPr>
              <a:t>.</a:t>
            </a:r>
            <a:endParaRPr lang="en-IN" sz="1800" dirty="0">
              <a:effectLst/>
              <a:latin typeface="Century" panose="02040604050505020304" pitchFamily="18" charset="0"/>
              <a:ea typeface="Calibri" panose="020F0502020204030204" pitchFamily="34" charset="0"/>
              <a:cs typeface="Times New Roman" panose="02020603050405020304" pitchFamily="18" charset="0"/>
            </a:endParaRPr>
          </a:p>
          <a:p>
            <a:pPr>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Now after saving the best model, loading my saved model and predicting.</a:t>
            </a:r>
          </a:p>
          <a:p>
            <a:pPr marL="0" indent="0">
              <a:spcBef>
                <a:spcPts val="300"/>
              </a:spcBef>
              <a:spcAft>
                <a:spcPts val="300"/>
              </a:spcAft>
              <a:buNone/>
            </a:pPr>
            <a:endParaRPr lang="en-IN" dirty="0">
              <a:latin typeface="Century" panose="02040604050505020304" pitchFamily="18" charset="0"/>
            </a:endParaRPr>
          </a:p>
        </p:txBody>
      </p:sp>
      <p:sp>
        <p:nvSpPr>
          <p:cNvPr id="9" name="TextBox 8">
            <a:extLst>
              <a:ext uri="{FF2B5EF4-FFF2-40B4-BE49-F238E27FC236}">
                <a16:creationId xmlns:a16="http://schemas.microsoft.com/office/drawing/2014/main" id="{E681DA89-A5EE-4ED7-B816-E80ADAE3AFFD}"/>
              </a:ext>
            </a:extLst>
          </p:cNvPr>
          <p:cNvSpPr txBox="1"/>
          <p:nvPr/>
        </p:nvSpPr>
        <p:spPr>
          <a:xfrm>
            <a:off x="1629916" y="5669558"/>
            <a:ext cx="9722296" cy="375552"/>
          </a:xfrm>
          <a:prstGeom prst="rect">
            <a:avLst/>
          </a:prstGeom>
          <a:noFill/>
        </p:spPr>
        <p:txBody>
          <a:bodyPr wrap="square">
            <a:spAutoFit/>
          </a:bodyPr>
          <a:lstStyle/>
          <a:p>
            <a:pPr marL="342900" lvl="0" indent="-342900">
              <a:lnSpc>
                <a:spcPct val="107000"/>
              </a:lnSpc>
              <a:spcAft>
                <a:spcPts val="800"/>
              </a:spcAft>
              <a:buFont typeface="Wingdings" panose="05000000000000000000" pitchFamily="2" charset="2"/>
              <a:buChar char=""/>
            </a:pPr>
            <a:r>
              <a:rPr lang="en-IN" sz="1800" b="1" dirty="0">
                <a:effectLst/>
                <a:latin typeface="Calibri" panose="020F0502020204030204" pitchFamily="34" charset="0"/>
                <a:ea typeface="Calibri" panose="020F0502020204030204" pitchFamily="34" charset="0"/>
                <a:cs typeface="Calibri" panose="020F0502020204030204" pitchFamily="34" charset="0"/>
              </a:rPr>
              <a:t>I have predicted the </a:t>
            </a:r>
            <a:r>
              <a:rPr lang="en-IN" b="1" dirty="0">
                <a:latin typeface="Calibri" panose="020F0502020204030204" pitchFamily="34" charset="0"/>
                <a:ea typeface="Calibri" panose="020F0502020204030204" pitchFamily="34" charset="0"/>
                <a:cs typeface="Calibri" panose="020F0502020204030204" pitchFamily="34" charset="0"/>
              </a:rPr>
              <a:t>malignance</a:t>
            </a:r>
            <a:r>
              <a:rPr lang="en-IN" sz="1800" b="1" dirty="0">
                <a:effectLst/>
                <a:latin typeface="Calibri" panose="020F0502020204030204" pitchFamily="34" charset="0"/>
                <a:ea typeface="Calibri" panose="020F0502020204030204" pitchFamily="34" charset="0"/>
                <a:cs typeface="Calibri" panose="020F0502020204030204" pitchFamily="34" charset="0"/>
              </a:rPr>
              <a:t> using saved model, and the predictions look good.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3">
            <a:extLst>
              <a:ext uri="{FF2B5EF4-FFF2-40B4-BE49-F238E27FC236}">
                <a16:creationId xmlns:a16="http://schemas.microsoft.com/office/drawing/2014/main" id="{4A4B64B8-73A6-0D23-64B8-2E2D281F8857}"/>
              </a:ext>
            </a:extLst>
          </p:cNvPr>
          <p:cNvPicPr>
            <a:picLocks noChangeAspect="1"/>
          </p:cNvPicPr>
          <p:nvPr/>
        </p:nvPicPr>
        <p:blipFill>
          <a:blip r:embed="rId2"/>
          <a:stretch>
            <a:fillRect/>
          </a:stretch>
        </p:blipFill>
        <p:spPr>
          <a:xfrm>
            <a:off x="1728697" y="2718995"/>
            <a:ext cx="7399536" cy="2857744"/>
          </a:xfrm>
          <a:prstGeom prst="rect">
            <a:avLst/>
          </a:prstGeom>
        </p:spPr>
      </p:pic>
    </p:spTree>
    <p:extLst>
      <p:ext uri="{BB962C8B-B14F-4D97-AF65-F5344CB8AC3E}">
        <p14:creationId xmlns:p14="http://schemas.microsoft.com/office/powerpoint/2010/main" val="183315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FB10-4610-4E90-B036-2E46D20B25E5}"/>
              </a:ext>
            </a:extLst>
          </p:cNvPr>
          <p:cNvSpPr>
            <a:spLocks noGrp="1"/>
          </p:cNvSpPr>
          <p:nvPr>
            <p:ph type="title"/>
          </p:nvPr>
        </p:nvSpPr>
        <p:spPr>
          <a:xfrm>
            <a:off x="1522413" y="116632"/>
            <a:ext cx="9829799" cy="1584176"/>
          </a:xfrm>
        </p:spPr>
        <p:txBody>
          <a:bodyPr>
            <a:normAutofit/>
          </a:bodyPr>
          <a:lstStyle/>
          <a:p>
            <a:r>
              <a:rPr lang="en-IN" dirty="0"/>
              <a:t>Conclusion:</a:t>
            </a:r>
          </a:p>
        </p:txBody>
      </p:sp>
      <p:sp>
        <p:nvSpPr>
          <p:cNvPr id="3" name="Content Placeholder 2">
            <a:extLst>
              <a:ext uri="{FF2B5EF4-FFF2-40B4-BE49-F238E27FC236}">
                <a16:creationId xmlns:a16="http://schemas.microsoft.com/office/drawing/2014/main" id="{BEF0F46B-4525-402B-8B70-52F18F4FC22F}"/>
              </a:ext>
            </a:extLst>
          </p:cNvPr>
          <p:cNvSpPr>
            <a:spLocks noGrp="1"/>
          </p:cNvSpPr>
          <p:nvPr>
            <p:ph idx="1"/>
          </p:nvPr>
        </p:nvSpPr>
        <p:spPr>
          <a:xfrm>
            <a:off x="1522413" y="1772816"/>
            <a:ext cx="9829799" cy="4968552"/>
          </a:xfrm>
        </p:spPr>
        <p:txBody>
          <a:bodyPr>
            <a:noAutofit/>
          </a:bodyPr>
          <a:lstStyle/>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this project report, we have used machine learning algorithms to predict the Malignant Comment Classifier. We have mentioned the step by step procedure to </a:t>
            </a:r>
            <a:r>
              <a:rPr lang="en-IN" sz="1800" dirty="0" err="1">
                <a:effectLst/>
                <a:latin typeface="Century" panose="02040604050505020304" pitchFamily="18" charset="0"/>
                <a:ea typeface="Calibri" panose="020F0502020204030204" pitchFamily="34" charset="0"/>
                <a:cs typeface="Times New Roman" panose="02020603050405020304" pitchFamily="18" charset="0"/>
              </a:rPr>
              <a:t>analyze</a:t>
            </a:r>
            <a:r>
              <a:rPr lang="en-IN" sz="1800" dirty="0">
                <a:effectLst/>
                <a:latin typeface="Century" panose="02040604050505020304" pitchFamily="18" charset="0"/>
                <a:ea typeface="Calibri" panose="020F0502020204030204" pitchFamily="34" charset="0"/>
                <a:cs typeface="Times New Roman" panose="02020603050405020304" pitchFamily="18" charset="0"/>
              </a:rPr>
              <a:t> the dataset and finding the correlation between the features.</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Thus we can select the features which are correlated to each other and are independent in nature. The power of visualization has helped us in understanding the data by graphical representation it has made me to understand what data is trying to say.</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 Data cleaning is one of the most important steps to remove unrealistic values and unnecessary stop words. </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These feature set were then given as an input to five algorithms and a hyper parameter tunning was done to the best model and the accuracy has been improved. Hence we calculated the performance of each model using different performance metrics and compared them based on these metrics.</a:t>
            </a:r>
          </a:p>
          <a:p>
            <a:pPr>
              <a:lnSpc>
                <a:spcPct val="107000"/>
              </a:lnSpc>
              <a:spcBef>
                <a:spcPts val="300"/>
              </a:spcBef>
              <a:spcAft>
                <a:spcPts val="300"/>
              </a:spcAft>
              <a:buFont typeface="Wingdings" panose="05000000000000000000" pitchFamily="2" charset="2"/>
              <a:buChar char="ü"/>
            </a:pPr>
            <a:r>
              <a:rPr lang="en-IN" sz="1800" dirty="0">
                <a:effectLst/>
                <a:latin typeface="Century" panose="02040604050505020304" pitchFamily="18" charset="0"/>
                <a:ea typeface="Calibri" panose="020F0502020204030204" pitchFamily="34" charset="0"/>
                <a:cs typeface="Times New Roman" panose="02020603050405020304" pitchFamily="18" charset="0"/>
              </a:rPr>
              <a:t> Then we have also saved the best model and predicted the label.</a:t>
            </a:r>
          </a:p>
          <a:p>
            <a:pPr marL="0" indent="0">
              <a:buNone/>
            </a:pPr>
            <a:endParaRPr lang="en-IN" sz="1650" dirty="0"/>
          </a:p>
        </p:txBody>
      </p:sp>
    </p:spTree>
    <p:extLst>
      <p:ext uri="{BB962C8B-B14F-4D97-AF65-F5344CB8AC3E}">
        <p14:creationId xmlns:p14="http://schemas.microsoft.com/office/powerpoint/2010/main" val="2810652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A picture containing text, stationary, envelope&#10;&#10;Description automatically generated">
            <a:extLst>
              <a:ext uri="{FF2B5EF4-FFF2-40B4-BE49-F238E27FC236}">
                <a16:creationId xmlns:a16="http://schemas.microsoft.com/office/drawing/2014/main" id="{1F58482C-C3DE-48E5-E154-203B28EFDB26}"/>
              </a:ext>
            </a:extLst>
          </p:cNvPr>
          <p:cNvPicPr>
            <a:picLocks noGrp="1" noChangeAspect="1"/>
          </p:cNvPicPr>
          <p:nvPr>
            <p:ph idx="1"/>
          </p:nvPr>
        </p:nvPicPr>
        <p:blipFill>
          <a:blip r:embed="rId2"/>
          <a:stretch>
            <a:fillRect/>
          </a:stretch>
        </p:blipFill>
        <p:spPr>
          <a:xfrm>
            <a:off x="-82288" y="160383"/>
            <a:ext cx="12252786" cy="6574765"/>
          </a:xfrm>
        </p:spPr>
      </p:pic>
    </p:spTree>
    <p:extLst>
      <p:ext uri="{BB962C8B-B14F-4D97-AF65-F5344CB8AC3E}">
        <p14:creationId xmlns:p14="http://schemas.microsoft.com/office/powerpoint/2010/main" val="63622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A6D4-2574-4EE8-A827-017D639C7FC7}"/>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8A9EA786-E6B5-4CB5-9D6D-FE86AD033231}"/>
              </a:ext>
            </a:extLst>
          </p:cNvPr>
          <p:cNvSpPr>
            <a:spLocks noGrp="1"/>
          </p:cNvSpPr>
          <p:nvPr>
            <p:ph idx="1"/>
          </p:nvPr>
        </p:nvSpPr>
        <p:spPr/>
        <p:txBody>
          <a:bodyPr/>
          <a:lstStyle/>
          <a:p>
            <a:pPr>
              <a:buFont typeface="Wingdings" panose="05000000000000000000" pitchFamily="2" charset="2"/>
              <a:buChar char="ü"/>
            </a:pPr>
            <a:r>
              <a:rPr lang="en-US" sz="2400" dirty="0">
                <a:solidFill>
                  <a:schemeClr val="tx2"/>
                </a:solidFill>
                <a:latin typeface="Century" panose="02040604050505020304" pitchFamily="18" charset="0"/>
              </a:rPr>
              <a:t>In this particular presentation we will be looking on:</a:t>
            </a:r>
          </a:p>
          <a:p>
            <a:pPr lvl="1"/>
            <a:r>
              <a:rPr lang="en-US" dirty="0">
                <a:solidFill>
                  <a:schemeClr val="tx2"/>
                </a:solidFill>
                <a:latin typeface="Century" panose="02040604050505020304" pitchFamily="18" charset="0"/>
              </a:rPr>
              <a:t>How to analyze the dataset of Malignant Comment Classifier.</a:t>
            </a:r>
          </a:p>
          <a:p>
            <a:pPr lvl="1"/>
            <a:r>
              <a:rPr lang="en-US" dirty="0">
                <a:solidFill>
                  <a:schemeClr val="tx2"/>
                </a:solidFill>
                <a:latin typeface="Century" panose="02040604050505020304" pitchFamily="18" charset="0"/>
              </a:rPr>
              <a:t>What are the EDA steps in cleaning the dataset.</a:t>
            </a:r>
          </a:p>
          <a:p>
            <a:pPr lvl="1"/>
            <a:r>
              <a:rPr lang="en-US" dirty="0">
                <a:solidFill>
                  <a:schemeClr val="tx2"/>
                </a:solidFill>
                <a:latin typeface="Century" panose="02040604050505020304" pitchFamily="18" charset="0"/>
              </a:rPr>
              <a:t>Overall analysis on the problem.</a:t>
            </a:r>
          </a:p>
          <a:p>
            <a:pPr lvl="1"/>
            <a:r>
              <a:rPr lang="en-US" dirty="0">
                <a:solidFill>
                  <a:schemeClr val="tx2"/>
                </a:solidFill>
                <a:latin typeface="Century" panose="02040604050505020304" pitchFamily="18" charset="0"/>
              </a:rPr>
              <a:t>Model building from the cleaned dataset.</a:t>
            </a:r>
          </a:p>
          <a:p>
            <a:pPr lvl="1"/>
            <a:r>
              <a:rPr lang="en-US" dirty="0">
                <a:solidFill>
                  <a:schemeClr val="tx2"/>
                </a:solidFill>
                <a:latin typeface="Century" panose="02040604050505020304" pitchFamily="18" charset="0"/>
              </a:rPr>
              <a:t>Predictions for test dataset from saved model.</a:t>
            </a:r>
          </a:p>
          <a:p>
            <a:endParaRPr lang="en-IN" dirty="0"/>
          </a:p>
        </p:txBody>
      </p:sp>
    </p:spTree>
    <p:extLst>
      <p:ext uri="{BB962C8B-B14F-4D97-AF65-F5344CB8AC3E}">
        <p14:creationId xmlns:p14="http://schemas.microsoft.com/office/powerpoint/2010/main" val="31542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96A01-906C-4F39-89D2-6A73C0000004}"/>
              </a:ext>
            </a:extLst>
          </p:cNvPr>
          <p:cNvSpPr>
            <a:spLocks noGrp="1"/>
          </p:cNvSpPr>
          <p:nvPr>
            <p:ph type="title"/>
          </p:nvPr>
        </p:nvSpPr>
        <p:spPr>
          <a:xfrm>
            <a:off x="1522413" y="381000"/>
            <a:ext cx="9829799" cy="671736"/>
          </a:xfrm>
        </p:spPr>
        <p:txBody>
          <a:bodyPr/>
          <a:lstStyle/>
          <a:p>
            <a:r>
              <a:rPr lang="en-IN" dirty="0"/>
              <a:t>Problem Statement:</a:t>
            </a:r>
          </a:p>
        </p:txBody>
      </p:sp>
      <p:sp>
        <p:nvSpPr>
          <p:cNvPr id="3" name="Content Placeholder 2">
            <a:extLst>
              <a:ext uri="{FF2B5EF4-FFF2-40B4-BE49-F238E27FC236}">
                <a16:creationId xmlns:a16="http://schemas.microsoft.com/office/drawing/2014/main" id="{E09D721E-6BEE-479A-9984-32A1EC00F53D}"/>
              </a:ext>
            </a:extLst>
          </p:cNvPr>
          <p:cNvSpPr>
            <a:spLocks noGrp="1"/>
          </p:cNvSpPr>
          <p:nvPr>
            <p:ph idx="1"/>
          </p:nvPr>
        </p:nvSpPr>
        <p:spPr>
          <a:xfrm>
            <a:off x="1522413" y="1052736"/>
            <a:ext cx="9829799" cy="5805264"/>
          </a:xfrm>
        </p:spPr>
        <p:txBody>
          <a:bodyPr>
            <a:noAutofit/>
          </a:bodyPr>
          <a:lstStyle/>
          <a:p>
            <a:pPr marL="0" indent="0">
              <a:lnSpc>
                <a:spcPct val="107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The proliferation of social media enables people to express their opinions widely online. However, at the same time, this has resulted in the emergence of conflict and hate, making online environments uninviting for users. Although researchers have found that hate is a problem across multiple platforms, there is a lack of models for online hate detection. Online hate, described as abusive language, aggression, cyberbullying, hatefulness and many others has been identified as a major threat on online social media platforms. Social media platforms are the most prominent grounds for such toxic behaviour. There has been a remarkable increase in the cases of cyberbullying and trolls on various social media platforms. Many celebrities and influences are facing backlashes from people and have to come across hateful and offensive comments. This can take a toll on anyone and affect them mentally leading to depression, mental illness, self-hatred and suicidal thoughts. 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cyberbullying. </a:t>
            </a:r>
          </a:p>
          <a:p>
            <a:pPr marL="0" indent="0">
              <a:lnSpc>
                <a:spcPct val="107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3327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E7FC-150C-494B-AD00-461839A281EE}"/>
              </a:ext>
            </a:extLst>
          </p:cNvPr>
          <p:cNvSpPr>
            <a:spLocks noGrp="1"/>
          </p:cNvSpPr>
          <p:nvPr>
            <p:ph type="title"/>
          </p:nvPr>
        </p:nvSpPr>
        <p:spPr/>
        <p:txBody>
          <a:bodyPr/>
          <a:lstStyle/>
          <a:p>
            <a:r>
              <a:rPr lang="en-IN" dirty="0"/>
              <a:t>Problem Understanding:</a:t>
            </a:r>
          </a:p>
        </p:txBody>
      </p:sp>
      <p:sp>
        <p:nvSpPr>
          <p:cNvPr id="3" name="Content Placeholder 2">
            <a:extLst>
              <a:ext uri="{FF2B5EF4-FFF2-40B4-BE49-F238E27FC236}">
                <a16:creationId xmlns:a16="http://schemas.microsoft.com/office/drawing/2014/main" id="{0A8206DD-0782-4390-A86F-20EA444B06AC}"/>
              </a:ext>
            </a:extLst>
          </p:cNvPr>
          <p:cNvSpPr>
            <a:spLocks noGrp="1"/>
          </p:cNvSpPr>
          <p:nvPr>
            <p:ph idx="1"/>
          </p:nvPr>
        </p:nvSpPr>
        <p:spPr>
          <a:xfrm>
            <a:off x="1522413" y="1700808"/>
            <a:ext cx="9829799" cy="5112568"/>
          </a:xfrm>
        </p:spPr>
        <p:txBody>
          <a:bodyPr>
            <a:noAutofit/>
          </a:bodyPr>
          <a:lstStyle/>
          <a:p>
            <a:pPr marL="0" indent="0" algn="just">
              <a:lnSpc>
                <a:spcPct val="106000"/>
              </a:lnSpc>
              <a:spcAft>
                <a:spcPts val="800"/>
              </a:spcAft>
              <a:buNone/>
            </a:pPr>
            <a:r>
              <a:rPr lang="en-IN" sz="1800" dirty="0">
                <a:effectLst/>
                <a:latin typeface="Century" panose="02040604050505020304" pitchFamily="18" charset="0"/>
                <a:ea typeface="Calibri" panose="020F0502020204030204" pitchFamily="34" charset="0"/>
                <a:cs typeface="Times New Roman" panose="02020603050405020304" pitchFamily="18" charset="0"/>
              </a:rPr>
              <a:t>In the past few years its seen that the cases related to social media hatred have increased exponentially. The social media is turning into a dark venomous pit for people now a days. Online hate is the result of difference in opinion, race, religion, occupation, nationality etc. In social media the people spreading or involved in such kind of activities uses filthy languages, aggression, images etc. to offend and gravely hurt the person on the other side. This is one of the major concerns now. The result of such activities can be dangerous. It gives mental trauma to the victims making their lives miserable. People who are not well aware of mental health online hate or cyber bullying become life threatening for them. Such cases are also at rise. It is also taking its toll on religions. Each and every day we can see an incident of fighting between people of different communities or religions due to offensive social media posts. Online hate, described as abusive language, aggression, cyberbullying, hatefulness, insults, personal attacks, provocation, racism, sexism, threats, or toxicity has been identified as a major threat on online social media platforms. These kinds of activities must be checked for a better future.</a:t>
            </a:r>
          </a:p>
        </p:txBody>
      </p:sp>
    </p:spTree>
    <p:extLst>
      <p:ext uri="{BB962C8B-B14F-4D97-AF65-F5344CB8AC3E}">
        <p14:creationId xmlns:p14="http://schemas.microsoft.com/office/powerpoint/2010/main" val="242427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6372-B5D6-450C-9D30-0ED2779B89D7}"/>
              </a:ext>
            </a:extLst>
          </p:cNvPr>
          <p:cNvSpPr>
            <a:spLocks noGrp="1"/>
          </p:cNvSpPr>
          <p:nvPr>
            <p:ph type="title"/>
          </p:nvPr>
        </p:nvSpPr>
        <p:spPr>
          <a:xfrm>
            <a:off x="1522415" y="404664"/>
            <a:ext cx="9829798" cy="1296144"/>
          </a:xfrm>
        </p:spPr>
        <p:txBody>
          <a:bodyPr/>
          <a:lstStyle/>
          <a:p>
            <a:r>
              <a:rPr lang="en-IN" dirty="0"/>
              <a:t>What is Malignant Comment?</a:t>
            </a:r>
          </a:p>
        </p:txBody>
      </p:sp>
      <p:sp>
        <p:nvSpPr>
          <p:cNvPr id="3" name="Content Placeholder 2">
            <a:extLst>
              <a:ext uri="{FF2B5EF4-FFF2-40B4-BE49-F238E27FC236}">
                <a16:creationId xmlns:a16="http://schemas.microsoft.com/office/drawing/2014/main" id="{ED5FB2BD-30CF-4FFB-A9EF-5F58929C1DFC}"/>
              </a:ext>
            </a:extLst>
          </p:cNvPr>
          <p:cNvSpPr>
            <a:spLocks noGrp="1"/>
          </p:cNvSpPr>
          <p:nvPr>
            <p:ph sz="half" idx="1"/>
          </p:nvPr>
        </p:nvSpPr>
        <p:spPr>
          <a:xfrm>
            <a:off x="1488167" y="1984248"/>
            <a:ext cx="9829797" cy="1084712"/>
          </a:xfrm>
        </p:spPr>
        <p:txBody>
          <a:bodyPr/>
          <a:lstStyle/>
          <a:p>
            <a:pPr>
              <a:buFont typeface="Wingdings" panose="05000000000000000000" pitchFamily="2" charset="2"/>
              <a:buChar char="ü"/>
            </a:pPr>
            <a:r>
              <a:rPr lang="en-IN" sz="2400" dirty="0"/>
              <a:t> </a:t>
            </a:r>
            <a:r>
              <a:rPr lang="en-US" sz="2000" b="0" i="0" dirty="0">
                <a:solidFill>
                  <a:srgbClr val="202124"/>
                </a:solidFill>
                <a:effectLst/>
                <a:latin typeface="Century" panose="02040604050505020304" pitchFamily="18" charset="0"/>
              </a:rPr>
              <a:t>Malignant Comment Classification: A </a:t>
            </a:r>
            <a:r>
              <a:rPr lang="en-US" sz="2000" b="1" i="0" dirty="0">
                <a:solidFill>
                  <a:srgbClr val="202124"/>
                </a:solidFill>
                <a:effectLst/>
                <a:latin typeface="Century" panose="02040604050505020304" pitchFamily="18" charset="0"/>
              </a:rPr>
              <a:t>Classification model designed to detect the type of toxic comments to detect and prevent online bullying.</a:t>
            </a:r>
            <a:endParaRPr lang="en-IN" sz="2000" dirty="0">
              <a:latin typeface="Century" panose="02040604050505020304" pitchFamily="18" charset="0"/>
            </a:endParaRPr>
          </a:p>
        </p:txBody>
      </p:sp>
      <p:pic>
        <p:nvPicPr>
          <p:cNvPr id="7" name="Picture 6">
            <a:extLst>
              <a:ext uri="{FF2B5EF4-FFF2-40B4-BE49-F238E27FC236}">
                <a16:creationId xmlns:a16="http://schemas.microsoft.com/office/drawing/2014/main" id="{FDB4A409-D581-4C3C-9331-9E0B63DD5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7988" y="2780928"/>
            <a:ext cx="8064897" cy="4005064"/>
          </a:xfrm>
          <a:prstGeom prst="rect">
            <a:avLst/>
          </a:prstGeom>
        </p:spPr>
      </p:pic>
    </p:spTree>
    <p:extLst>
      <p:ext uri="{BB962C8B-B14F-4D97-AF65-F5344CB8AC3E}">
        <p14:creationId xmlns:p14="http://schemas.microsoft.com/office/powerpoint/2010/main" val="363838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798F-E19B-48AC-B134-262B990D5F66}"/>
              </a:ext>
            </a:extLst>
          </p:cNvPr>
          <p:cNvSpPr>
            <a:spLocks noGrp="1"/>
          </p:cNvSpPr>
          <p:nvPr>
            <p:ph type="title"/>
          </p:nvPr>
        </p:nvSpPr>
        <p:spPr/>
        <p:txBody>
          <a:bodyPr/>
          <a:lstStyle/>
          <a:p>
            <a:r>
              <a:rPr lang="en-IN" dirty="0"/>
              <a:t>Importance of Malignant Comment Classifier.</a:t>
            </a:r>
          </a:p>
        </p:txBody>
      </p:sp>
      <p:sp>
        <p:nvSpPr>
          <p:cNvPr id="3" name="Content Placeholder 2">
            <a:extLst>
              <a:ext uri="{FF2B5EF4-FFF2-40B4-BE49-F238E27FC236}">
                <a16:creationId xmlns:a16="http://schemas.microsoft.com/office/drawing/2014/main" id="{C22A4B34-FEA9-4437-9DD0-30A876103DF4}"/>
              </a:ext>
            </a:extLst>
          </p:cNvPr>
          <p:cNvSpPr>
            <a:spLocks noGrp="1"/>
          </p:cNvSpPr>
          <p:nvPr>
            <p:ph sz="half" idx="1"/>
          </p:nvPr>
        </p:nvSpPr>
        <p:spPr>
          <a:xfrm>
            <a:off x="1488168" y="1700808"/>
            <a:ext cx="9829798" cy="5328592"/>
          </a:xfrm>
        </p:spPr>
        <p:txBody>
          <a:bodyPr>
            <a:normAutofit lnSpcReduction="10000"/>
          </a:bodyPr>
          <a:lstStyle/>
          <a:p>
            <a:pPr>
              <a:buFont typeface="Wingdings" panose="05000000000000000000" pitchFamily="2" charset="2"/>
              <a:buChar char="ü"/>
            </a:pPr>
            <a:r>
              <a:rPr lang="en-IN" sz="2200" dirty="0">
                <a:latin typeface="Century" panose="02040604050505020304" pitchFamily="18" charset="0"/>
              </a:rPr>
              <a:t> </a:t>
            </a:r>
            <a:r>
              <a:rPr lang="en-IN" sz="2000" dirty="0">
                <a:effectLst/>
                <a:latin typeface="Century" panose="02040604050505020304" pitchFamily="18" charset="0"/>
                <a:ea typeface="Calibri" panose="020F0502020204030204" pitchFamily="34" charset="0"/>
                <a:cs typeface="Times New Roman" panose="02020603050405020304" pitchFamily="18" charset="0"/>
              </a:rPr>
              <a:t>Nowadays users leave numerous comments on different social networks, news portals, and forums. Some of the comments are toxic or abusive. Due to numbers of comments, it is unfeasible to manually moderate them, so most of the systems use some kind of automatic discovery of toxicity using machine learning models. In this work, we performed a systematic review of the state-of-the-art in toxic comment classification using machine learning methods. First, we have investigated when and where the papers were published and their maturity level. In our analysis of every primary study we investigated: data set used, evaluation metric, used machine learning methods, classes of toxicity, and comment language</a:t>
            </a:r>
            <a:r>
              <a:rPr lang="en-US" sz="2000" dirty="0">
                <a:latin typeface="Century" panose="02040604050505020304" pitchFamily="18" charset="0"/>
              </a:rPr>
              <a:t>.</a:t>
            </a:r>
          </a:p>
          <a:p>
            <a:pPr>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 Our goal is to build a prototype of online hate and abuse comment classifier which can used to classify hate and offensive comments so that it can be controlled and restricted from spreading hatred and cyber bullying.</a:t>
            </a:r>
            <a:endParaRPr lang="en-IN" sz="2000" dirty="0">
              <a:latin typeface="Century" panose="02040604050505020304" pitchFamily="18" charset="0"/>
            </a:endParaRPr>
          </a:p>
        </p:txBody>
      </p:sp>
    </p:spTree>
    <p:extLst>
      <p:ext uri="{BB962C8B-B14F-4D97-AF65-F5344CB8AC3E}">
        <p14:creationId xmlns:p14="http://schemas.microsoft.com/office/powerpoint/2010/main" val="3563598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40425-56F5-4ED4-BC84-D0D948728B53}"/>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F0E5FD44-C34C-44B0-9780-EB76B2438FED}"/>
              </a:ext>
            </a:extLst>
          </p:cNvPr>
          <p:cNvSpPr>
            <a:spLocks noGrp="1"/>
          </p:cNvSpPr>
          <p:nvPr>
            <p:ph idx="1"/>
          </p:nvPr>
        </p:nvSpPr>
        <p:spPr>
          <a:xfrm>
            <a:off x="1522413" y="1700808"/>
            <a:ext cx="9829799" cy="4824536"/>
          </a:xfrm>
        </p:spPr>
        <p:txBody>
          <a:bodyPr>
            <a:noAutofit/>
          </a:bodyPr>
          <a:lstStyle/>
          <a:p>
            <a:pPr marL="342900" lvl="0" indent="-342900">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Calibri" panose="020F0502020204030204" pitchFamily="34" charset="0"/>
              </a:rPr>
              <a:t>As a first step I have imported required libraries and I have imported the dataset which was in csv format.</a:t>
            </a:r>
            <a:endParaRPr lang="en-IN" sz="2000" dirty="0">
              <a:effectLst/>
              <a:latin typeface="Century" panose="02040604050505020304"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Cleaned the data from junk values. Replace multiple spaces with single space So that it will be easy to classify it.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I am creating a function for feature engineering and making three different columns using </a:t>
            </a:r>
            <a:r>
              <a:rPr lang="en-IN" sz="2000" dirty="0" err="1">
                <a:effectLst/>
                <a:latin typeface="Century" panose="02040604050505020304" pitchFamily="18" charset="0"/>
                <a:ea typeface="Calibri" panose="020F0502020204030204" pitchFamily="34" charset="0"/>
                <a:cs typeface="Times New Roman" panose="02020603050405020304" pitchFamily="18" charset="0"/>
              </a:rPr>
              <a:t>comment_text</a:t>
            </a:r>
            <a:r>
              <a:rPr lang="en-IN" sz="2000" dirty="0">
                <a:effectLst/>
                <a:latin typeface="Century" panose="02040604050505020304" pitchFamily="18" charset="0"/>
                <a:ea typeface="Calibri" panose="020F0502020204030204" pitchFamily="34" charset="0"/>
                <a:cs typeface="Times New Roman" panose="02020603050405020304" pitchFamily="18" charset="0"/>
              </a:rPr>
              <a:t> column Length: indicating the length of the text. Exclamation: indicates whether ‘!’ is present in the text or not. Question: indicates whether ‘?’ is present in the text or not.</a:t>
            </a:r>
          </a:p>
          <a:p>
            <a:pPr marL="342900" lvl="0" indent="-342900">
              <a:lnSpc>
                <a:spcPct val="107000"/>
              </a:lnSpc>
              <a:spcAft>
                <a:spcPts val="800"/>
              </a:spcAft>
              <a:buFont typeface="Wingdings" panose="05000000000000000000" pitchFamily="2" charset="2"/>
              <a:buChar char=""/>
            </a:pPr>
            <a:r>
              <a:rPr lang="en-IN" sz="2000" dirty="0">
                <a:effectLst/>
                <a:latin typeface="Century" panose="02040604050505020304" pitchFamily="18" charset="0"/>
                <a:ea typeface="Calibri" panose="020F0502020204030204" pitchFamily="34" charset="0"/>
                <a:cs typeface="Times New Roman" panose="02020603050405020304" pitchFamily="18" charset="0"/>
              </a:rPr>
              <a:t>By observing these comments we can say that we need to do lot of text processing as there are many words which are not important for prediction, as well as numbers and other stuff.</a:t>
            </a:r>
          </a:p>
        </p:txBody>
      </p:sp>
    </p:spTree>
    <p:extLst>
      <p:ext uri="{BB962C8B-B14F-4D97-AF65-F5344CB8AC3E}">
        <p14:creationId xmlns:p14="http://schemas.microsoft.com/office/powerpoint/2010/main" val="15756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A67E-7C9F-4E66-93A5-3B34B52D1366}"/>
              </a:ext>
            </a:extLst>
          </p:cNvPr>
          <p:cNvSpPr>
            <a:spLocks noGrp="1"/>
          </p:cNvSpPr>
          <p:nvPr>
            <p:ph type="title"/>
          </p:nvPr>
        </p:nvSpPr>
        <p:spPr>
          <a:xfrm>
            <a:off x="1522413" y="116632"/>
            <a:ext cx="9829799" cy="1584176"/>
          </a:xfrm>
        </p:spPr>
        <p:txBody>
          <a:bodyPr>
            <a:normAutofit/>
          </a:bodyPr>
          <a:lstStyle/>
          <a:p>
            <a:r>
              <a:rPr lang="en-IN" dirty="0"/>
              <a:t>Visualization:</a:t>
            </a:r>
          </a:p>
        </p:txBody>
      </p:sp>
      <p:pic>
        <p:nvPicPr>
          <p:cNvPr id="4" name="Picture 3">
            <a:extLst>
              <a:ext uri="{FF2B5EF4-FFF2-40B4-BE49-F238E27FC236}">
                <a16:creationId xmlns:a16="http://schemas.microsoft.com/office/drawing/2014/main" id="{D6613213-4DEA-4E87-B408-E8F839DCDF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26060" y="2204864"/>
            <a:ext cx="5701324" cy="2648123"/>
          </a:xfrm>
          <a:prstGeom prst="rect">
            <a:avLst/>
          </a:prstGeom>
          <a:noFill/>
          <a:ln>
            <a:noFill/>
          </a:ln>
        </p:spPr>
      </p:pic>
      <p:sp>
        <p:nvSpPr>
          <p:cNvPr id="6" name="TextBox 5">
            <a:extLst>
              <a:ext uri="{FF2B5EF4-FFF2-40B4-BE49-F238E27FC236}">
                <a16:creationId xmlns:a16="http://schemas.microsoft.com/office/drawing/2014/main" id="{8FD2DF40-19D0-4FB0-A22F-07C102849CED}"/>
              </a:ext>
            </a:extLst>
          </p:cNvPr>
          <p:cNvSpPr txBox="1"/>
          <p:nvPr/>
        </p:nvSpPr>
        <p:spPr>
          <a:xfrm>
            <a:off x="1546302" y="5229200"/>
            <a:ext cx="9805910" cy="1015663"/>
          </a:xfrm>
          <a:prstGeom prst="rect">
            <a:avLst/>
          </a:prstGeom>
          <a:noFill/>
        </p:spPr>
        <p:txBody>
          <a:bodyPr wrap="square">
            <a:spAutoFit/>
          </a:bodyPr>
          <a:lstStyle/>
          <a:p>
            <a:pPr marL="285750" indent="-285750">
              <a:buFont typeface="Wingdings" panose="05000000000000000000" pitchFamily="2" charset="2"/>
              <a:buChar char="ü"/>
            </a:pPr>
            <a:r>
              <a:rPr lang="en-IN" sz="2000" dirty="0">
                <a:effectLst/>
                <a:latin typeface="Century" panose="02040604050505020304" pitchFamily="18" charset="0"/>
                <a:ea typeface="Calibri" panose="020F0502020204030204" pitchFamily="34" charset="0"/>
                <a:cs typeface="Times New Roman" panose="02020603050405020304" pitchFamily="18" charset="0"/>
              </a:rPr>
              <a:t>The above figure represents count plot for all our labels. Looking at this plot we can conclude that more number of comments has been labelled as malignant compared to others. Very less number of comments has been labelled as threat.</a:t>
            </a:r>
            <a:endParaRPr lang="en-IN" sz="2000" dirty="0">
              <a:latin typeface="Century" panose="02040604050505020304" pitchFamily="18" charset="0"/>
            </a:endParaRPr>
          </a:p>
        </p:txBody>
      </p:sp>
    </p:spTree>
    <p:extLst>
      <p:ext uri="{BB962C8B-B14F-4D97-AF65-F5344CB8AC3E}">
        <p14:creationId xmlns:p14="http://schemas.microsoft.com/office/powerpoint/2010/main" val="3620510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ysClr val="window" lastClr="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Currency symbols presentation (widescreen)</Template>
  <TotalTime>450</TotalTime>
  <Words>1649</Words>
  <Application>Microsoft Office PowerPoint</Application>
  <PresentationFormat>Custom</PresentationFormat>
  <Paragraphs>83</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      Project Presentation On    “Malignant Comment Classifier”</vt:lpstr>
      <vt:lpstr>Agenda:</vt:lpstr>
      <vt:lpstr>Overview:</vt:lpstr>
      <vt:lpstr>Problem Statement:</vt:lpstr>
      <vt:lpstr>Problem Understanding:</vt:lpstr>
      <vt:lpstr>What is Malignant Comment?</vt:lpstr>
      <vt:lpstr>Importance of Malignant Comment Classifier.</vt:lpstr>
      <vt:lpstr>Exploratory Data Analysis:</vt:lpstr>
      <vt:lpstr>Visualization:</vt:lpstr>
      <vt:lpstr>Visualization on pie chart:</vt:lpstr>
      <vt:lpstr>Visualization on heatmap:</vt:lpstr>
      <vt:lpstr>Visualization:</vt:lpstr>
      <vt:lpstr>Vizualization:</vt:lpstr>
      <vt:lpstr>Vizualization:</vt:lpstr>
      <vt:lpstr>Analysis:</vt:lpstr>
      <vt:lpstr>Model Building:</vt:lpstr>
      <vt:lpstr>PowerPoint Presentation</vt:lpstr>
      <vt:lpstr>PowerPoint Presentation</vt:lpstr>
      <vt:lpstr>Hyper Parameter Tunning:</vt:lpstr>
      <vt:lpstr>Hyper Parameter Tunning:</vt:lpstr>
      <vt:lpstr>Saving the model and predictions for test dataset using saved model:</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On  “Housing: Price Prediction”</dc:title>
  <dc:creator>Pooja gowda</dc:creator>
  <cp:lastModifiedBy>Pooja gowda</cp:lastModifiedBy>
  <cp:revision>100</cp:revision>
  <dcterms:created xsi:type="dcterms:W3CDTF">2021-10-01T13:22:47Z</dcterms:created>
  <dcterms:modified xsi:type="dcterms:W3CDTF">2022-07-13T17:28:46Z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