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4"/>
  </p:notesMasterIdLst>
  <p:handoutMasterIdLst>
    <p:handoutMasterId r:id="rId35"/>
  </p:handoutMasterIdLst>
  <p:sldIdLst>
    <p:sldId id="318" r:id="rId2"/>
    <p:sldId id="339" r:id="rId3"/>
    <p:sldId id="340" r:id="rId4"/>
    <p:sldId id="343" r:id="rId5"/>
    <p:sldId id="344" r:id="rId6"/>
    <p:sldId id="341" r:id="rId7"/>
    <p:sldId id="342" r:id="rId8"/>
    <p:sldId id="345" r:id="rId9"/>
    <p:sldId id="347" r:id="rId10"/>
    <p:sldId id="348" r:id="rId11"/>
    <p:sldId id="349" r:id="rId12"/>
    <p:sldId id="351" r:id="rId13"/>
    <p:sldId id="352" r:id="rId14"/>
    <p:sldId id="353" r:id="rId15"/>
    <p:sldId id="354" r:id="rId16"/>
    <p:sldId id="355" r:id="rId17"/>
    <p:sldId id="356" r:id="rId18"/>
    <p:sldId id="364" r:id="rId19"/>
    <p:sldId id="365" r:id="rId20"/>
    <p:sldId id="379" r:id="rId21"/>
    <p:sldId id="366" r:id="rId22"/>
    <p:sldId id="367" r:id="rId23"/>
    <p:sldId id="368" r:id="rId24"/>
    <p:sldId id="369" r:id="rId25"/>
    <p:sldId id="370" r:id="rId26"/>
    <p:sldId id="377" r:id="rId27"/>
    <p:sldId id="372" r:id="rId28"/>
    <p:sldId id="373" r:id="rId29"/>
    <p:sldId id="378" r:id="rId30"/>
    <p:sldId id="374" r:id="rId31"/>
    <p:sldId id="375" r:id="rId32"/>
    <p:sldId id="376" r:id="rId33"/>
  </p:sldIdLst>
  <p:sldSz cx="12188825"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FCD64-0B50-482E-9CE4-E32D03729218}" v="144" dt="2022-05-31T12:51:36.578"/>
    <p1510:client id="{6554BCB8-D85B-4078-9C18-C2D467B87A3D}" v="434" dt="2022-05-30T20:07:07.832"/>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404" y="3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5/31/2022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5/31/2022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3041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305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137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868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17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014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dirty="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270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68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275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851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370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5/31/2022</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2389964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1523603" y="4370227"/>
            <a:ext cx="9141618" cy="1193138"/>
          </a:xfrm>
          <a:scene3d>
            <a:camera prst="orthographicFront"/>
            <a:lightRig rig="threePt" dir="t"/>
          </a:scene3d>
        </p:spPr>
        <p:txBody>
          <a:bodyPr>
            <a:normAutofit/>
          </a:bodyPr>
          <a:lstStyle/>
          <a:p>
            <a:r>
              <a:rPr lang="en-IN" sz="2400" b="1" i="1" dirty="0"/>
              <a:t>Project Presentation On</a:t>
            </a:r>
            <a:br>
              <a:rPr lang="en-IN" sz="2400" b="1" i="1" dirty="0"/>
            </a:br>
            <a:br>
              <a:rPr lang="en-IN" sz="2400" dirty="0"/>
            </a:br>
            <a:r>
              <a:rPr lang="en-IN" sz="2400" b="1" dirty="0"/>
              <a:t>“Micro-Credit Defaulter ”</a:t>
            </a:r>
          </a:p>
        </p:txBody>
      </p:sp>
      <p:sp>
        <p:nvSpPr>
          <p:cNvPr id="3" name="Subtitle 2"/>
          <p:cNvSpPr>
            <a:spLocks noGrp="1"/>
          </p:cNvSpPr>
          <p:nvPr>
            <p:ph type="subTitle" idx="1"/>
          </p:nvPr>
        </p:nvSpPr>
        <p:spPr>
          <a:xfrm>
            <a:off x="1523603" y="5636465"/>
            <a:ext cx="9141618" cy="646785"/>
          </a:xfrm>
        </p:spPr>
        <p:txBody>
          <a:bodyPr vert="horz" lIns="91440" tIns="45720" rIns="91440" bIns="45720" rtlCol="0">
            <a:normAutofit/>
          </a:bodyPr>
          <a:lstStyle/>
          <a:p>
            <a:r>
              <a:rPr lang="en-US" sz="3900" b="1" i="1"/>
              <a:t>           Presented By: Rahul Ranjan</a:t>
            </a:r>
            <a:endParaRPr lang="en-US" sz="3900" b="1" i="1">
              <a:ea typeface="Cambria"/>
            </a:endParaRPr>
          </a:p>
        </p:txBody>
      </p:sp>
      <p:pic>
        <p:nvPicPr>
          <p:cNvPr id="6" name="Picture 6" descr="A picture containing table&#10;&#10;Description automatically generated">
            <a:extLst>
              <a:ext uri="{FF2B5EF4-FFF2-40B4-BE49-F238E27FC236}">
                <a16:creationId xmlns:a16="http://schemas.microsoft.com/office/drawing/2014/main" id="{A520E9D4-2827-6AF3-7BBD-45BCEA8657EF}"/>
              </a:ext>
            </a:extLst>
          </p:cNvPr>
          <p:cNvPicPr>
            <a:picLocks noChangeAspect="1"/>
          </p:cNvPicPr>
          <p:nvPr/>
        </p:nvPicPr>
        <p:blipFill rotWithShape="1">
          <a:blip r:embed="rId2"/>
          <a:srcRect t="12772" r="1" b="12327"/>
          <a:stretch/>
        </p:blipFill>
        <p:spPr>
          <a:xfrm>
            <a:off x="1689605" y="386205"/>
            <a:ext cx="8901123"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232011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3015" y="218674"/>
            <a:ext cx="5687407" cy="886618"/>
          </a:xfrm>
        </p:spPr>
        <p:txBody>
          <a:bodyPr>
            <a:normAutofit/>
          </a:bodyPr>
          <a:lstStyle/>
          <a:p>
            <a:r>
              <a:rPr lang="en-IN" sz="3700"/>
              <a:t>Visualization[Univariate]:</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7333093" y="361542"/>
            <a:ext cx="4618982" cy="5662547"/>
          </a:xfrm>
        </p:spPr>
        <p:txBody>
          <a:bodyPr>
            <a:normAutofit/>
          </a:bodyPr>
          <a:lstStyle/>
          <a:p>
            <a:endParaRPr lang="en-IN" sz="1600"/>
          </a:p>
          <a:p>
            <a:endParaRPr lang="en-IN" sz="1600"/>
          </a:p>
          <a:p>
            <a:endParaRPr lang="en-IN" sz="1600"/>
          </a:p>
          <a:p>
            <a:endParaRPr lang="en-IN" sz="1600"/>
          </a:p>
          <a:p>
            <a:endParaRPr lang="en-IN" sz="1600"/>
          </a:p>
          <a:p>
            <a:endParaRPr lang="en-IN" sz="1600"/>
          </a:p>
          <a:p>
            <a:pPr>
              <a:buFont typeface="Wingdings" panose="05000000000000000000" pitchFamily="2" charset="2"/>
              <a:buChar char="ü"/>
            </a:pPr>
            <a:endParaRPr lang="en-US" sz="1600" b="0" i="0">
              <a:effectLst/>
              <a:latin typeface="Century" panose="02040604050505020304" pitchFamily="18" charset="0"/>
            </a:endParaRPr>
          </a:p>
          <a:p>
            <a:pPr>
              <a:buFont typeface="Wingdings" panose="05000000000000000000" pitchFamily="2" charset="2"/>
              <a:buChar char="ü"/>
            </a:pPr>
            <a:endParaRPr lang="en-US" sz="1600" b="0" i="0">
              <a:effectLst/>
              <a:latin typeface="Century" panose="02040604050505020304" pitchFamily="18" charset="0"/>
            </a:endParaRPr>
          </a:p>
          <a:p>
            <a:pPr>
              <a:buFont typeface="Wingdings" panose="05000000000000000000" pitchFamily="2" charset="2"/>
              <a:buChar char="ü"/>
            </a:pPr>
            <a:r>
              <a:rPr lang="en-US" sz="1600" b="0" i="0">
                <a:effectLst/>
                <a:latin typeface="Century" panose="02040604050505020304" pitchFamily="18" charset="0"/>
              </a:rPr>
              <a:t>I can clearly see that there is skewness in most of the columns so we have to treat them.</a:t>
            </a:r>
          </a:p>
          <a:p>
            <a:endParaRPr lang="en-IN" sz="1600"/>
          </a:p>
        </p:txBody>
      </p:sp>
      <p:pic>
        <p:nvPicPr>
          <p:cNvPr id="6" name="Picture 2">
            <a:extLst>
              <a:ext uri="{FF2B5EF4-FFF2-40B4-BE49-F238E27FC236}">
                <a16:creationId xmlns:a16="http://schemas.microsoft.com/office/drawing/2014/main" id="{C00A03AD-610D-4991-9D92-6D515F811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11"/>
          <a:stretch/>
        </p:blipFill>
        <p:spPr bwMode="auto">
          <a:xfrm>
            <a:off x="408744" y="1176525"/>
            <a:ext cx="7138077" cy="5457104"/>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263268" y="196793"/>
            <a:ext cx="7857822" cy="1116656"/>
          </a:xfrm>
        </p:spPr>
        <p:txBody>
          <a:bodyPr>
            <a:normAutofit/>
          </a:bodyPr>
          <a:lstStyle/>
          <a:p>
            <a:r>
              <a:rPr lang="en-IN" sz="3700" dirty="0"/>
              <a:t>Visualization [Univariate-Target]: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6907688" y="361018"/>
            <a:ext cx="4877707" cy="5073075"/>
          </a:xfrm>
        </p:spPr>
        <p:txBody>
          <a:bodyPr>
            <a:normAutofit/>
          </a:bodyPr>
          <a:lstStyle/>
          <a:p>
            <a:endParaRPr lang="en-IN" sz="1900"/>
          </a:p>
          <a:p>
            <a:endParaRPr lang="en-IN" sz="1900"/>
          </a:p>
          <a:p>
            <a:endParaRPr lang="en-IN" sz="1900"/>
          </a:p>
          <a:p>
            <a:endParaRPr lang="en-IN" sz="1900"/>
          </a:p>
          <a:p>
            <a:endParaRPr lang="en-IN" sz="1900"/>
          </a:p>
          <a:p>
            <a:endParaRPr lang="en-IN" sz="1900"/>
          </a:p>
          <a:p>
            <a:pPr>
              <a:buFont typeface="Wingdings" panose="05000000000000000000" pitchFamily="2" charset="2"/>
              <a:buChar char="ü"/>
            </a:pPr>
            <a:endParaRPr lang="en-US" sz="1900" b="0" i="0">
              <a:effectLst/>
              <a:latin typeface="Century" panose="02040604050505020304" pitchFamily="18" charset="0"/>
            </a:endParaRPr>
          </a:p>
          <a:p>
            <a:pPr>
              <a:buFont typeface="Wingdings" panose="05000000000000000000" pitchFamily="2" charset="2"/>
              <a:buChar char="ü"/>
            </a:pPr>
            <a:r>
              <a:rPr lang="en-US" sz="1900" b="0" i="0">
                <a:effectLst/>
                <a:latin typeface="Century" panose="02040604050505020304" pitchFamily="18" charset="0"/>
              </a:rPr>
              <a:t>There is a data imbalancing issue so we have to treat this by using oversampling or undersampling.</a:t>
            </a:r>
            <a:endParaRPr lang="en-IN" sz="1900">
              <a:latin typeface="Century" panose="02040604050505020304" pitchFamily="18" charset="0"/>
            </a:endParaRPr>
          </a:p>
        </p:txBody>
      </p:sp>
      <p:pic>
        <p:nvPicPr>
          <p:cNvPr id="3074" name="Picture 2">
            <a:extLst>
              <a:ext uri="{FF2B5EF4-FFF2-40B4-BE49-F238E27FC236}">
                <a16:creationId xmlns:a16="http://schemas.microsoft.com/office/drawing/2014/main" id="{70EA96CF-C183-4C26-A87D-5EBE3E0373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78" r="3" b="3"/>
          <a:stretch/>
        </p:blipFill>
        <p:spPr bwMode="auto">
          <a:xfrm>
            <a:off x="269474" y="1264965"/>
            <a:ext cx="6821857" cy="5658499"/>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60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6111" y="95169"/>
            <a:ext cx="7259759" cy="982416"/>
          </a:xfrm>
        </p:spPr>
        <p:txBody>
          <a:bodyPr vert="horz" lIns="91440" tIns="45720" rIns="91440" bIns="45720" rtlCol="0" anchor="b">
            <a:normAutofit/>
          </a:bodyPr>
          <a:lstStyle/>
          <a:p>
            <a:r>
              <a:rPr lang="en-US" sz="3900" dirty="0"/>
              <a:t>Visualization</a:t>
            </a:r>
            <a:r>
              <a:rPr lang="en-US" sz="3900" kern="1200" dirty="0">
                <a:latin typeface="+mj-lt"/>
                <a:ea typeface="+mj-ea"/>
                <a:cs typeface="+mj-cs"/>
              </a:rPr>
              <a:t>[Bivariate]:</a:t>
            </a:r>
          </a:p>
        </p:txBody>
      </p:sp>
      <p:pic>
        <p:nvPicPr>
          <p:cNvPr id="5" name="Picture 2">
            <a:extLst>
              <a:ext uri="{FF2B5EF4-FFF2-40B4-BE49-F238E27FC236}">
                <a16:creationId xmlns:a16="http://schemas.microsoft.com/office/drawing/2014/main" id="{BAF13B8A-DDC8-4E56-8C2F-670834AB64A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6800"/>
          <a:stretch/>
        </p:blipFill>
        <p:spPr bwMode="auto">
          <a:xfrm>
            <a:off x="542806" y="1732682"/>
            <a:ext cx="10233288" cy="4769052"/>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2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5526" y="-4619"/>
            <a:ext cx="9462666" cy="1011583"/>
          </a:xfrm>
        </p:spPr>
        <p:txBody>
          <a:bodyPr>
            <a:normAutofit/>
          </a:bodyPr>
          <a:lstStyle/>
          <a:p>
            <a:r>
              <a:rPr lang="en-IN"/>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448" y="1194189"/>
            <a:ext cx="11532900" cy="5413798"/>
          </a:xfrm>
        </p:spPr>
        <p:txBody>
          <a:bodyPr>
            <a:normAutofit/>
          </a:bodyPr>
          <a:lstStyle/>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days(aon) are maximum defaulters(who have not paid there loan amount-0).</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account(last_rech_date_ma) are maximum Non-defaulters(who have paid there loan amount-1).</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Rupiah)(last_rech_amt_ma) are maximum Non-defaulters(who have paid there loan amount-1).</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10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100">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comparitively Non-defaulters are more in number.</a:t>
            </a:r>
            <a:endParaRPr lang="en-IN" sz="110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6302" y="104984"/>
            <a:ext cx="12189907" cy="881774"/>
          </a:xfrm>
        </p:spPr>
        <p:txBody>
          <a:bodyPr vert="horz" lIns="91440" tIns="45720" rIns="91440" bIns="45720" rtlCol="0" anchor="b">
            <a:normAutofit fontScale="90000"/>
          </a:bodyPr>
          <a:lstStyle/>
          <a:p>
            <a:r>
              <a:rPr lang="en-US" sz="7100" dirty="0"/>
              <a:t>Visualization</a:t>
            </a:r>
            <a:r>
              <a:rPr lang="en-US" sz="7100" kern="1200" dirty="0">
                <a:latin typeface="+mj-lt"/>
                <a:ea typeface="+mj-ea"/>
                <a:cs typeface="+mj-cs"/>
              </a:rPr>
              <a:t> of numerical columns:</a:t>
            </a:r>
          </a:p>
        </p:txBody>
      </p:sp>
      <p:pic>
        <p:nvPicPr>
          <p:cNvPr id="5" name="Picture 2">
            <a:extLst>
              <a:ext uri="{FF2B5EF4-FFF2-40B4-BE49-F238E27FC236}">
                <a16:creationId xmlns:a16="http://schemas.microsoft.com/office/drawing/2014/main" id="{F02583BA-5136-4406-995B-3FD6E697E4A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3201" b="33200"/>
          <a:stretch/>
        </p:blipFill>
        <p:spPr bwMode="auto">
          <a:xfrm>
            <a:off x="164617" y="1662789"/>
            <a:ext cx="11296935" cy="483507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9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30871" y="204343"/>
            <a:ext cx="9462666" cy="738413"/>
          </a:xfrm>
        </p:spPr>
        <p:txBody>
          <a:bodyPr>
            <a:normAutofit/>
          </a:bodyPr>
          <a:lstStyle/>
          <a:p>
            <a:r>
              <a:rPr lang="en-IN"/>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30887" y="1298567"/>
            <a:ext cx="11274174" cy="5212516"/>
          </a:xfrm>
        </p:spPr>
        <p:txBody>
          <a:bodyPr>
            <a:normAutofit/>
          </a:bodyPr>
          <a:lstStyle/>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0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0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0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0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0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Indonasian Rupiah)(sumamnt_ma_rech90) are maximum Non-defaulters(who have paid there loan amount-1).</a:t>
            </a:r>
            <a:endParaRPr lang="en-IN" sz="10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Indonasian Rupiah)(medianamnt_ma_rech90) are maximum Non-defaulters(who have paid there loan amount-1).</a:t>
            </a:r>
            <a:endParaRPr lang="en-IN" sz="10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Indonasian Rupiah)(medianmarechprebal90) are maximum Non-defaulters(who have paid there loan amount-1).</a:t>
            </a:r>
            <a:endParaRPr lang="en-IN" sz="100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spcBef>
                <a:spcPts val="300"/>
              </a:spcBef>
              <a:spcAft>
                <a:spcPts val="300"/>
              </a:spcAft>
              <a:buFont typeface="Wingdings" panose="05000000000000000000" pitchFamily="2" charset="2"/>
              <a:buChar char=""/>
            </a:pPr>
            <a:r>
              <a:rPr lang="en-IN" sz="1000">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00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2413" y="0"/>
            <a:ext cx="9829799" cy="620688"/>
          </a:xfrm>
        </p:spPr>
        <p:txBody>
          <a:bodyPr>
            <a:normAutofit fontScale="90000"/>
          </a:bodyPr>
          <a:lstStyle/>
          <a:p>
            <a:r>
              <a:rPr lang="en-IN" dirty="0"/>
              <a:t>Visualization of categorical columns:</a:t>
            </a:r>
          </a:p>
        </p:txBody>
      </p:sp>
      <p:pic>
        <p:nvPicPr>
          <p:cNvPr id="5" name="Picture 2">
            <a:extLst>
              <a:ext uri="{FF2B5EF4-FFF2-40B4-BE49-F238E27FC236}">
                <a16:creationId xmlns:a16="http://schemas.microsoft.com/office/drawing/2014/main" id="{0DDAD488-84E3-4D35-B76C-005BB8BA164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6800"/>
          <a:stretch/>
        </p:blipFill>
        <p:spPr bwMode="auto">
          <a:xfrm>
            <a:off x="1522413" y="908720"/>
            <a:ext cx="9972599"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2413" y="0"/>
            <a:ext cx="9829799" cy="548680"/>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7869" y="404664"/>
            <a:ext cx="10729192" cy="6336704"/>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defualters</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effectLst/>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sz="2000"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sz="2000" dirty="0" err="1">
                <a:latin typeface="Century" panose="02040604050505020304" pitchFamily="18" charset="0"/>
                <a:ea typeface="Calibri" panose="020F0502020204030204" pitchFamily="34" charset="0"/>
                <a:cs typeface="Times New Roman" panose="02020603050405020304" pitchFamily="18" charset="0"/>
              </a:rPr>
              <a:t>comparitively</a:t>
            </a:r>
            <a:r>
              <a:rPr lang="en-IN" sz="2000"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sz="2000" dirty="0">
                <a:latin typeface="Century" panose="02040604050505020304" pitchFamily="18" charset="0"/>
                <a:ea typeface="Calibri" panose="020F0502020204030204" pitchFamily="34" charset="0"/>
                <a:cs typeface="Times New Roman" panose="02020603050405020304" pitchFamily="18" charset="0"/>
              </a:rPr>
              <a:t>Normalization</a:t>
            </a:r>
            <a:r>
              <a:rPr lang="en-IN" sz="2000"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1523587" y="1054121"/>
            <a:ext cx="9462666" cy="1184111"/>
          </a:xfrm>
        </p:spPr>
        <p:txBody>
          <a:bodyPr>
            <a:normAutofit/>
          </a:bodyPr>
          <a:lstStyle/>
          <a:p>
            <a:r>
              <a:rPr lang="en-IN"/>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3603" y="2399099"/>
            <a:ext cx="9463099" cy="3400969"/>
          </a:xfrm>
        </p:spPr>
        <p:txBody>
          <a:bodyPr>
            <a:normAutofit/>
          </a:bodyPr>
          <a:lstStyle/>
          <a:p>
            <a:pPr>
              <a:spcBef>
                <a:spcPts val="300"/>
              </a:spcBef>
              <a:spcAft>
                <a:spcPts val="300"/>
              </a:spcAft>
              <a:buFont typeface="Wingdings" panose="05000000000000000000" pitchFamily="2" charset="2"/>
              <a:buChar char="Ø"/>
            </a:pPr>
            <a:r>
              <a:rPr lang="en-US" sz="800">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800">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800">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800">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800">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800">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800">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800">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800">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800">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800">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800">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800">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800">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800">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800">
                <a:latin typeface="Century" panose="02040604050505020304" pitchFamily="18" charset="0"/>
              </a:rPr>
              <a:t>Conclusion.</a:t>
            </a:r>
          </a:p>
          <a:p>
            <a:endParaRPr lang="en-IN" sz="800"/>
          </a:p>
        </p:txBody>
      </p:sp>
    </p:spTree>
    <p:extLst>
      <p:ext uri="{BB962C8B-B14F-4D97-AF65-F5344CB8AC3E}">
        <p14:creationId xmlns:p14="http://schemas.microsoft.com/office/powerpoint/2010/main" val="335346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2413" y="44624"/>
            <a:ext cx="9829799" cy="1656184"/>
          </a:xfrm>
        </p:spPr>
        <p:txBody>
          <a:bodyPr>
            <a:normAutofit/>
          </a:bodyPr>
          <a:lstStyle/>
          <a:p>
            <a:r>
              <a:rPr lang="en-IN" dirty="0"/>
              <a:t>Data Balancing:</a:t>
            </a:r>
          </a:p>
        </p:txBody>
      </p:sp>
      <p:pic>
        <p:nvPicPr>
          <p:cNvPr id="4" name="Picture 3">
            <a:extLst>
              <a:ext uri="{FF2B5EF4-FFF2-40B4-BE49-F238E27FC236}">
                <a16:creationId xmlns:a16="http://schemas.microsoft.com/office/drawing/2014/main" id="{6869866C-BC88-49D6-8704-BBCAA3F19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028" y="1844824"/>
            <a:ext cx="7596844" cy="3894038"/>
          </a:xfrm>
          <a:prstGeom prst="rect">
            <a:avLst/>
          </a:prstGeom>
          <a:noFill/>
          <a:ln>
            <a:noFill/>
          </a:ln>
        </p:spPr>
      </p:pic>
      <p:sp>
        <p:nvSpPr>
          <p:cNvPr id="6" name="TextBox 5">
            <a:extLst>
              <a:ext uri="{FF2B5EF4-FFF2-40B4-BE49-F238E27FC236}">
                <a16:creationId xmlns:a16="http://schemas.microsoft.com/office/drawing/2014/main" id="{2C8524B7-EF48-4E93-A9A0-A5D930AD442E}"/>
              </a:ext>
            </a:extLst>
          </p:cNvPr>
          <p:cNvSpPr txBox="1"/>
          <p:nvPr/>
        </p:nvSpPr>
        <p:spPr>
          <a:xfrm>
            <a:off x="2277988" y="5589240"/>
            <a:ext cx="8496944" cy="646331"/>
          </a:xfrm>
          <a:prstGeom prst="rect">
            <a:avLst/>
          </a:prstGeom>
          <a:noFill/>
        </p:spPr>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I have used oversampling (SMOTE) to get rid of data imbalancing.</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368020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5112568"/>
          </a:xfrm>
        </p:spPr>
        <p:txBody>
          <a:bodyPr vert="horz" lIns="91440" tIns="45720" rIns="91440" bIns="45720" rtlCol="0" anchor="t">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a:t>
            </a:r>
            <a:r>
              <a:rPr lang="en-IN" sz="1900" dirty="0">
                <a:latin typeface="Century" panose="02040604050505020304" pitchFamily="18" charset="0"/>
                <a:ea typeface="Calibri" panose="020F0502020204030204" pitchFamily="34" charset="0"/>
                <a:cs typeface="Times New Roman" panose="02020603050405020304" pitchFamily="18" charset="0"/>
              </a:rPr>
              <a:t>BaggingClassifier</a:t>
            </a:r>
            <a:r>
              <a:rPr lang="en-IN" sz="19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indent="-342900">
              <a:lnSpc>
                <a:spcPct val="107000"/>
              </a:lnSpc>
              <a:spcBef>
                <a:spcPts val="300"/>
              </a:spcBef>
              <a:spcAft>
                <a:spcPts val="300"/>
              </a:spcAft>
              <a:buFont typeface="Wingdings" panose="05000000000000000000" pitchFamily="2" charset="2"/>
              <a:buChar char=""/>
            </a:pPr>
            <a:r>
              <a:rPr lang="en-IN" sz="1900" dirty="0">
                <a:latin typeface="Century"/>
                <a:ea typeface="Calibri" panose="020F0502020204030204" pitchFamily="34" charset="0"/>
                <a:cs typeface="Times New Roman"/>
              </a:rPr>
              <a:t>KNN Classifier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DecisionTreeClassifier</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BaggingClassifier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a:cs typeface="Times New Roman"/>
              </a:rPr>
              <a:t>AdaBoost 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2413" y="0"/>
            <a:ext cx="9829799" cy="692696"/>
          </a:xfrm>
        </p:spPr>
        <p:txBody>
          <a:bodyPr>
            <a:normAutofit fontScale="90000"/>
          </a:bodyPr>
          <a:lstStyle/>
          <a:p>
            <a:r>
              <a:rPr lang="en-IN" dirty="0" err="1"/>
              <a:t>i</a:t>
            </a:r>
            <a:r>
              <a:rPr lang="en-IN" dirty="0"/>
              <a:t>) KNN Classifier:</a:t>
            </a:r>
          </a:p>
        </p:txBody>
      </p:sp>
      <p:sp>
        <p:nvSpPr>
          <p:cNvPr id="6" name="TextBox 5">
            <a:extLst>
              <a:ext uri="{FF2B5EF4-FFF2-40B4-BE49-F238E27FC236}">
                <a16:creationId xmlns:a16="http://schemas.microsoft.com/office/drawing/2014/main" id="{9669B99A-4F2B-4175-824D-3B3CBA6CE483}"/>
              </a:ext>
            </a:extLst>
          </p:cNvPr>
          <p:cNvSpPr txBox="1"/>
          <p:nvPr/>
        </p:nvSpPr>
        <p:spPr>
          <a:xfrm>
            <a:off x="1522413" y="5761132"/>
            <a:ext cx="9900591" cy="965905"/>
          </a:xfrm>
          <a:prstGeom prst="rect">
            <a:avLst/>
          </a:prstGeom>
          <a:noFill/>
        </p:spPr>
        <p:txBody>
          <a:bodyPr wrap="square" lIns="91440" tIns="45720" rIns="91440" bIns="45720" anchor="t">
            <a:spAutoFit/>
          </a:bodyPr>
          <a:lstStyle/>
          <a:p>
            <a:pPr marL="342900" indent="-342900">
              <a:lnSpc>
                <a:spcPct val="107000"/>
              </a:lnSpc>
              <a:spcAft>
                <a:spcPts val="800"/>
              </a:spcAft>
              <a:buFont typeface="Symbol" panose="05050102010706020507" pitchFamily="18" charset="2"/>
              <a:buChar char=""/>
            </a:pPr>
            <a:r>
              <a:rPr lang="en-IN" dirty="0">
                <a:latin typeface="Century"/>
                <a:ea typeface="Calibri" panose="020F0502020204030204" pitchFamily="34" charset="0"/>
                <a:cs typeface="Times New Roman"/>
              </a:rPr>
              <a:t>KNN Classifier</a:t>
            </a:r>
            <a:r>
              <a:rPr lang="en-IN" dirty="0">
                <a:effectLst/>
                <a:latin typeface="Century"/>
                <a:ea typeface="Calibri" panose="020F0502020204030204" pitchFamily="34" charset="0"/>
                <a:cs typeface="Times New Roman"/>
              </a:rPr>
              <a:t> has given me </a:t>
            </a:r>
            <a:r>
              <a:rPr lang="en-IN" dirty="0">
                <a:latin typeface="Century"/>
                <a:ea typeface="Calibri" panose="020F0502020204030204" pitchFamily="34" charset="0"/>
                <a:cs typeface="Times New Roman"/>
              </a:rPr>
              <a:t>89.98%</a:t>
            </a:r>
            <a:r>
              <a:rPr lang="en-IN" dirty="0">
                <a:effectLst/>
                <a:latin typeface="Century"/>
                <a:ea typeface="Calibri" panose="020F0502020204030204" pitchFamily="34" charset="0"/>
                <a:cs typeface="Times New Roman"/>
              </a:rPr>
              <a:t> accuracy and the difference between model accuracy and cross validation score is </a:t>
            </a:r>
            <a:r>
              <a:rPr lang="en-IN" dirty="0">
                <a:latin typeface="Century"/>
                <a:ea typeface="Calibri" panose="020F0502020204030204" pitchFamily="34" charset="0"/>
                <a:cs typeface="Times New Roman"/>
              </a:rPr>
              <a:t>.44 %,</a:t>
            </a:r>
            <a:r>
              <a:rPr lang="en-IN" dirty="0">
                <a:effectLst/>
                <a:latin typeface="Century"/>
                <a:ea typeface="Calibri" panose="020F0502020204030204" pitchFamily="34" charset="0"/>
                <a:cs typeface="Times New Roman"/>
              </a:rPr>
              <a:t> but still we have to look into multiple models.</a:t>
            </a:r>
            <a:endParaRPr lang="en-IN" dirty="0">
              <a:cs typeface="Calibri" panose="020F0502020204030204"/>
            </a:endParaRPr>
          </a:p>
        </p:txBody>
      </p:sp>
      <p:pic>
        <p:nvPicPr>
          <p:cNvPr id="7" name="Picture 7" descr="Text&#10;&#10;Description automatically generated">
            <a:extLst>
              <a:ext uri="{FF2B5EF4-FFF2-40B4-BE49-F238E27FC236}">
                <a16:creationId xmlns:a16="http://schemas.microsoft.com/office/drawing/2014/main" id="{27ADBCB0-30A2-52D6-F91F-82E3878AB70C}"/>
              </a:ext>
            </a:extLst>
          </p:cNvPr>
          <p:cNvPicPr>
            <a:picLocks noGrp="1" noChangeAspect="1"/>
          </p:cNvPicPr>
          <p:nvPr>
            <p:ph idx="1"/>
          </p:nvPr>
        </p:nvPicPr>
        <p:blipFill>
          <a:blip r:embed="rId2"/>
          <a:stretch>
            <a:fillRect/>
          </a:stretch>
        </p:blipFill>
        <p:spPr>
          <a:xfrm>
            <a:off x="1749760" y="673720"/>
            <a:ext cx="8561642" cy="4837981"/>
          </a:xfrm>
        </p:spPr>
      </p:pic>
    </p:spTree>
    <p:extLst>
      <p:ext uri="{BB962C8B-B14F-4D97-AF65-F5344CB8AC3E}">
        <p14:creationId xmlns:p14="http://schemas.microsoft.com/office/powerpoint/2010/main" val="269966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2413" y="44624"/>
            <a:ext cx="9829799" cy="648072"/>
          </a:xfrm>
        </p:spPr>
        <p:txBody>
          <a:bodyPr>
            <a:normAutofit/>
          </a:bodyPr>
          <a:lstStyle/>
          <a:p>
            <a:r>
              <a:rPr lang="en-IN" dirty="0"/>
              <a:t>ii) DecisionTreeClassifier:</a:t>
            </a:r>
          </a:p>
        </p:txBody>
      </p:sp>
      <p:sp>
        <p:nvSpPr>
          <p:cNvPr id="6" name="TextBox 5">
            <a:extLst>
              <a:ext uri="{FF2B5EF4-FFF2-40B4-BE49-F238E27FC236}">
                <a16:creationId xmlns:a16="http://schemas.microsoft.com/office/drawing/2014/main" id="{9F41BA82-B4C4-49DB-825E-3885A5215110}"/>
              </a:ext>
            </a:extLst>
          </p:cNvPr>
          <p:cNvSpPr txBox="1"/>
          <p:nvPr/>
        </p:nvSpPr>
        <p:spPr>
          <a:xfrm>
            <a:off x="2133972" y="5949280"/>
            <a:ext cx="7776864" cy="957121"/>
          </a:xfrm>
          <a:prstGeom prst="rect">
            <a:avLst/>
          </a:prstGeom>
          <a:noFill/>
        </p:spPr>
        <p:txBody>
          <a:bodyPr wrap="square" lIns="91440" tIns="45720" rIns="91440" bIns="45720" anchor="t">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a:ea typeface="Calibri" panose="020F0502020204030204" pitchFamily="34" charset="0"/>
                <a:cs typeface="Times New Roman"/>
              </a:rPr>
              <a:t>DecisionTreeClassifier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91.54%</a:t>
            </a:r>
            <a:r>
              <a:rPr lang="en-IN" sz="1800" dirty="0">
                <a:effectLst/>
                <a:latin typeface="Century"/>
                <a:ea typeface="Calibri" panose="020F0502020204030204" pitchFamily="34" charset="0"/>
                <a:cs typeface="Times New Roman"/>
              </a:rPr>
              <a:t> accuracy and the difference between model accuracy and cross validation score is </a:t>
            </a:r>
            <a:r>
              <a:rPr lang="en-IN" dirty="0">
                <a:latin typeface="Century"/>
                <a:ea typeface="Calibri" panose="020F0502020204030204" pitchFamily="34" charset="0"/>
                <a:cs typeface="Times New Roman"/>
              </a:rPr>
              <a:t>0..59%.</a:t>
            </a:r>
            <a:endParaRPr lang="en-IN" sz="1400" dirty="0">
              <a:effectLst/>
              <a:latin typeface="Century"/>
              <a:ea typeface="Calibri" panose="020F0502020204030204" pitchFamily="34" charset="0"/>
              <a:cs typeface="Times New Roman"/>
            </a:endParaRPr>
          </a:p>
        </p:txBody>
      </p:sp>
      <p:pic>
        <p:nvPicPr>
          <p:cNvPr id="4" name="Picture 4" descr="Text&#10;&#10;Description automatically generated">
            <a:extLst>
              <a:ext uri="{FF2B5EF4-FFF2-40B4-BE49-F238E27FC236}">
                <a16:creationId xmlns:a16="http://schemas.microsoft.com/office/drawing/2014/main" id="{DA3DAF08-4B93-8911-A6B2-A7F9BCAE41E4}"/>
              </a:ext>
            </a:extLst>
          </p:cNvPr>
          <p:cNvPicPr>
            <a:picLocks noChangeAspect="1"/>
          </p:cNvPicPr>
          <p:nvPr/>
        </p:nvPicPr>
        <p:blipFill>
          <a:blip r:embed="rId2"/>
          <a:stretch>
            <a:fillRect/>
          </a:stretch>
        </p:blipFill>
        <p:spPr>
          <a:xfrm>
            <a:off x="1958675" y="814917"/>
            <a:ext cx="8103843" cy="5084392"/>
          </a:xfrm>
          <a:prstGeom prst="rect">
            <a:avLst/>
          </a:prstGeom>
        </p:spPr>
      </p:pic>
    </p:spTree>
    <p:extLst>
      <p:ext uri="{BB962C8B-B14F-4D97-AF65-F5344CB8AC3E}">
        <p14:creationId xmlns:p14="http://schemas.microsoft.com/office/powerpoint/2010/main" val="161579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2413" y="0"/>
            <a:ext cx="9829799" cy="620688"/>
          </a:xfrm>
        </p:spPr>
        <p:txBody>
          <a:bodyPr>
            <a:normAutofit/>
          </a:bodyPr>
          <a:lstStyle/>
          <a:p>
            <a:r>
              <a:rPr lang="en-IN" dirty="0"/>
              <a:t>iii) BaggingClassifier:</a:t>
            </a:r>
          </a:p>
        </p:txBody>
      </p:sp>
      <p:sp>
        <p:nvSpPr>
          <p:cNvPr id="6" name="TextBox 5">
            <a:extLst>
              <a:ext uri="{FF2B5EF4-FFF2-40B4-BE49-F238E27FC236}">
                <a16:creationId xmlns:a16="http://schemas.microsoft.com/office/drawing/2014/main" id="{ABF90F64-C4BF-4048-8729-76884961F432}"/>
              </a:ext>
            </a:extLst>
          </p:cNvPr>
          <p:cNvSpPr txBox="1"/>
          <p:nvPr/>
        </p:nvSpPr>
        <p:spPr>
          <a:xfrm>
            <a:off x="2277988" y="5977880"/>
            <a:ext cx="7848872" cy="669542"/>
          </a:xfrm>
          <a:prstGeom prst="rect">
            <a:avLst/>
          </a:prstGeom>
          <a:noFill/>
        </p:spPr>
        <p:txBody>
          <a:bodyPr wrap="square" lIns="91440" tIns="45720" rIns="91440" bIns="45720" anchor="t">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a:ea typeface="Calibri" panose="020F0502020204030204" pitchFamily="34" charset="0"/>
                <a:cs typeface="Times New Roman"/>
              </a:rPr>
              <a:t>BaggingClassifier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94.27%</a:t>
            </a:r>
            <a:r>
              <a:rPr lang="en-IN" sz="1800" dirty="0">
                <a:effectLst/>
                <a:latin typeface="Century"/>
                <a:ea typeface="Calibri" panose="020F0502020204030204" pitchFamily="34" charset="0"/>
                <a:cs typeface="Times New Roman"/>
              </a:rPr>
              <a:t> accuracy and the difference between model accuracy and cross validation score is </a:t>
            </a:r>
            <a:r>
              <a:rPr lang="en-IN" dirty="0">
                <a:latin typeface="Century"/>
                <a:ea typeface="Calibri" panose="020F0502020204030204" pitchFamily="34" charset="0"/>
                <a:cs typeface="Times New Roman"/>
              </a:rPr>
              <a:t>0.61%.</a:t>
            </a:r>
            <a:endParaRPr lang="en-IN" sz="1400" dirty="0">
              <a:effectLst/>
              <a:latin typeface="Century"/>
              <a:ea typeface="Calibri" panose="020F0502020204030204" pitchFamily="34" charset="0"/>
              <a:cs typeface="Times New Roman"/>
            </a:endParaRPr>
          </a:p>
        </p:txBody>
      </p:sp>
      <p:pic>
        <p:nvPicPr>
          <p:cNvPr id="7" name="Picture 7" descr="Text&#10;&#10;Description automatically generated">
            <a:extLst>
              <a:ext uri="{FF2B5EF4-FFF2-40B4-BE49-F238E27FC236}">
                <a16:creationId xmlns:a16="http://schemas.microsoft.com/office/drawing/2014/main" id="{EF63DEE1-F1A1-515F-32F9-3FD7ACE3D085}"/>
              </a:ext>
            </a:extLst>
          </p:cNvPr>
          <p:cNvPicPr>
            <a:picLocks noGrp="1" noChangeAspect="1"/>
          </p:cNvPicPr>
          <p:nvPr>
            <p:ph idx="1"/>
          </p:nvPr>
        </p:nvPicPr>
        <p:blipFill>
          <a:blip r:embed="rId2"/>
          <a:stretch>
            <a:fillRect/>
          </a:stretch>
        </p:blipFill>
        <p:spPr>
          <a:xfrm>
            <a:off x="1865468" y="855446"/>
            <a:ext cx="9005786" cy="5010868"/>
          </a:xfrm>
        </p:spPr>
      </p:pic>
    </p:spTree>
    <p:extLst>
      <p:ext uri="{BB962C8B-B14F-4D97-AF65-F5344CB8AC3E}">
        <p14:creationId xmlns:p14="http://schemas.microsoft.com/office/powerpoint/2010/main" val="217086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2413" y="0"/>
            <a:ext cx="9829799" cy="620688"/>
          </a:xfrm>
        </p:spPr>
        <p:txBody>
          <a:bodyPr>
            <a:normAutofit fontScale="90000"/>
          </a:bodyPr>
          <a:lstStyle/>
          <a:p>
            <a:r>
              <a:rPr lang="en-IN" dirty="0"/>
              <a:t>iv) </a:t>
            </a:r>
            <a:r>
              <a:rPr lang="en-IN" dirty="0" err="1">
                <a:ea typeface="+mj-lt"/>
                <a:cs typeface="+mj-lt"/>
              </a:rPr>
              <a:t>AdaBoostClassifier</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1917948" y="5765035"/>
            <a:ext cx="9361040" cy="660758"/>
          </a:xfrm>
          <a:prstGeom prst="rect">
            <a:avLst/>
          </a:prstGeom>
          <a:noFill/>
        </p:spPr>
        <p:txBody>
          <a:bodyPr wrap="square" lIns="91440" tIns="45720" rIns="91440" bIns="45720" anchor="t">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a:ea typeface="Calibri" panose="020F0502020204030204" pitchFamily="34" charset="0"/>
                <a:cs typeface="Times New Roman"/>
              </a:rPr>
              <a:t>AdaBoostClassifier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85.30%</a:t>
            </a:r>
            <a:r>
              <a:rPr lang="en-IN" sz="1800" dirty="0">
                <a:effectLst/>
                <a:latin typeface="Century"/>
                <a:ea typeface="Calibri" panose="020F0502020204030204" pitchFamily="34" charset="0"/>
                <a:cs typeface="Times New Roman"/>
              </a:rPr>
              <a:t> accuracy and the difference between model accuracy and cross validation score is </a:t>
            </a:r>
            <a:r>
              <a:rPr lang="en-IN" dirty="0">
                <a:latin typeface="Century"/>
                <a:ea typeface="Calibri" panose="020F0502020204030204" pitchFamily="34" charset="0"/>
                <a:cs typeface="Times New Roman"/>
              </a:rPr>
              <a:t>0.54%.</a:t>
            </a:r>
            <a:endParaRPr lang="en-IN" sz="1400" dirty="0">
              <a:effectLst/>
              <a:latin typeface="Century"/>
              <a:ea typeface="Calibri" panose="020F0502020204030204" pitchFamily="34" charset="0"/>
              <a:cs typeface="Times New Roman"/>
            </a:endParaRPr>
          </a:p>
        </p:txBody>
      </p:sp>
      <p:pic>
        <p:nvPicPr>
          <p:cNvPr id="4" name="Picture 4" descr="A picture containing table&#10;&#10;Description automatically generated">
            <a:extLst>
              <a:ext uri="{FF2B5EF4-FFF2-40B4-BE49-F238E27FC236}">
                <a16:creationId xmlns:a16="http://schemas.microsoft.com/office/drawing/2014/main" id="{EBB8527A-9A09-D3B6-71A1-332670BB1F3A}"/>
              </a:ext>
            </a:extLst>
          </p:cNvPr>
          <p:cNvPicPr>
            <a:picLocks noChangeAspect="1"/>
          </p:cNvPicPr>
          <p:nvPr/>
        </p:nvPicPr>
        <p:blipFill>
          <a:blip r:embed="rId2"/>
          <a:stretch>
            <a:fillRect/>
          </a:stretch>
        </p:blipFill>
        <p:spPr>
          <a:xfrm>
            <a:off x="2145532" y="618571"/>
            <a:ext cx="9009380" cy="4988256"/>
          </a:xfrm>
          <a:prstGeom prst="rect">
            <a:avLst/>
          </a:prstGeom>
        </p:spPr>
      </p:pic>
    </p:spTree>
    <p:extLst>
      <p:ext uri="{BB962C8B-B14F-4D97-AF65-F5344CB8AC3E}">
        <p14:creationId xmlns:p14="http://schemas.microsoft.com/office/powerpoint/2010/main" val="3111404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D30F-E617-426B-A405-AF6390864ACA}"/>
              </a:ext>
            </a:extLst>
          </p:cNvPr>
          <p:cNvSpPr>
            <a:spLocks noGrp="1"/>
          </p:cNvSpPr>
          <p:nvPr>
            <p:ph type="title"/>
          </p:nvPr>
        </p:nvSpPr>
        <p:spPr>
          <a:xfrm>
            <a:off x="1522413" y="44624"/>
            <a:ext cx="9829799" cy="576064"/>
          </a:xfrm>
        </p:spPr>
        <p:txBody>
          <a:bodyPr>
            <a:normAutofit fontScale="90000"/>
          </a:bodyPr>
          <a:lstStyle/>
          <a:p>
            <a:r>
              <a:rPr lang="en-IN" dirty="0"/>
              <a:t>ROC-AUC Curve:</a:t>
            </a:r>
          </a:p>
        </p:txBody>
      </p:sp>
      <p:sp>
        <p:nvSpPr>
          <p:cNvPr id="3" name="Content Placeholder 2">
            <a:extLst>
              <a:ext uri="{FF2B5EF4-FFF2-40B4-BE49-F238E27FC236}">
                <a16:creationId xmlns:a16="http://schemas.microsoft.com/office/drawing/2014/main" id="{C4991DEA-E499-4DEE-BE7E-46FD49FC0D2F}"/>
              </a:ext>
            </a:extLst>
          </p:cNvPr>
          <p:cNvSpPr>
            <a:spLocks noGrp="1"/>
          </p:cNvSpPr>
          <p:nvPr>
            <p:ph idx="1"/>
          </p:nvPr>
        </p:nvSpPr>
        <p:spPr/>
        <p:txBody>
          <a:bodyPr vert="horz" lIns="91440" tIns="45720" rIns="91440" bIns="45720" rtlCol="0" anchor="t">
            <a:normAutofit/>
          </a:bodyPr>
          <a:lstStyle/>
          <a:p>
            <a:endParaRPr lang="en-IN" dirty="0"/>
          </a:p>
          <a:p>
            <a:endParaRPr lang="en-IN" dirty="0"/>
          </a:p>
          <a:p>
            <a:endParaRPr lang="en-IN" dirty="0"/>
          </a:p>
          <a:p>
            <a:endParaRPr lang="en-IN" dirty="0"/>
          </a:p>
          <a:p>
            <a:endParaRPr lang="en-IN" dirty="0"/>
          </a:p>
          <a:p>
            <a:endParaRPr lang="en-IN" dirty="0"/>
          </a:p>
          <a:p>
            <a:r>
              <a:rPr lang="en-IN" sz="1800" dirty="0">
                <a:solidFill>
                  <a:srgbClr val="000000"/>
                </a:solidFill>
                <a:effectLst/>
                <a:latin typeface="Century"/>
                <a:ea typeface="Times New Roman" panose="02020603050405020304" pitchFamily="18" charset="0"/>
                <a:cs typeface="Calibri"/>
              </a:rPr>
              <a:t>AUC value is high for </a:t>
            </a:r>
            <a:r>
              <a:rPr lang="en-IN" sz="1800" dirty="0">
                <a:solidFill>
                  <a:srgbClr val="000000"/>
                </a:solidFill>
                <a:latin typeface="Century"/>
                <a:ea typeface="Times New Roman" panose="02020603050405020304" pitchFamily="18" charset="0"/>
                <a:cs typeface="Calibri"/>
              </a:rPr>
              <a:t>KNN Classifier</a:t>
            </a:r>
            <a:r>
              <a:rPr lang="en-IN" sz="1800" dirty="0">
                <a:solidFill>
                  <a:srgbClr val="000000"/>
                </a:solidFill>
                <a:effectLst/>
                <a:latin typeface="Century"/>
                <a:ea typeface="Times New Roman" panose="02020603050405020304" pitchFamily="18" charset="0"/>
                <a:cs typeface="Calibri"/>
              </a:rPr>
              <a:t> and </a:t>
            </a:r>
            <a:r>
              <a:rPr lang="en-IN" sz="1800" dirty="0">
                <a:solidFill>
                  <a:srgbClr val="000000"/>
                </a:solidFill>
                <a:latin typeface="Century"/>
                <a:ea typeface="Times New Roman" panose="02020603050405020304" pitchFamily="18" charset="0"/>
                <a:cs typeface="Calibri"/>
              </a:rPr>
              <a:t>Bagging </a:t>
            </a:r>
            <a:r>
              <a:rPr lang="en-IN" sz="1800" dirty="0" err="1">
                <a:solidFill>
                  <a:srgbClr val="000000"/>
                </a:solidFill>
                <a:latin typeface="Century"/>
                <a:ea typeface="Times New Roman" panose="02020603050405020304" pitchFamily="18" charset="0"/>
                <a:cs typeface="Calibri"/>
              </a:rPr>
              <a:t>Classifier</a:t>
            </a:r>
            <a:r>
              <a:rPr lang="en-IN" sz="1800" dirty="0" err="1">
                <a:solidFill>
                  <a:srgbClr val="000000"/>
                </a:solidFill>
                <a:effectLst/>
                <a:latin typeface="Century"/>
                <a:ea typeface="Times New Roman" panose="02020603050405020304" pitchFamily="18" charset="0"/>
                <a:cs typeface="Calibri"/>
              </a:rPr>
              <a:t>.I</a:t>
            </a:r>
            <a:r>
              <a:rPr lang="en-IN" sz="1800" dirty="0">
                <a:solidFill>
                  <a:srgbClr val="000000"/>
                </a:solidFill>
                <a:effectLst/>
                <a:latin typeface="Century"/>
                <a:ea typeface="Times New Roman" panose="02020603050405020304" pitchFamily="18" charset="0"/>
                <a:cs typeface="Calibri"/>
              </a:rPr>
              <a:t> got least difference in model accuracy and cross validation score for BaggingClassifier so BC is my best model.</a:t>
            </a:r>
            <a:endParaRPr lang="en-IN" sz="1800" dirty="0">
              <a:effectLst/>
              <a:latin typeface="Century"/>
              <a:ea typeface="Calibri" panose="020F0502020204030204" pitchFamily="34" charset="0"/>
              <a:cs typeface="Calibri"/>
            </a:endParaRPr>
          </a:p>
          <a:p>
            <a:endParaRPr lang="en-IN" dirty="0"/>
          </a:p>
        </p:txBody>
      </p:sp>
      <p:pic>
        <p:nvPicPr>
          <p:cNvPr id="4" name="Picture 5" descr="Graphical user interface, text, application, email&#10;&#10;Description automatically generated">
            <a:extLst>
              <a:ext uri="{FF2B5EF4-FFF2-40B4-BE49-F238E27FC236}">
                <a16:creationId xmlns:a16="http://schemas.microsoft.com/office/drawing/2014/main" id="{A790DE87-A816-A462-3F5A-E9CF321414E4}"/>
              </a:ext>
            </a:extLst>
          </p:cNvPr>
          <p:cNvPicPr>
            <a:picLocks noChangeAspect="1"/>
          </p:cNvPicPr>
          <p:nvPr/>
        </p:nvPicPr>
        <p:blipFill>
          <a:blip r:embed="rId2"/>
          <a:stretch>
            <a:fillRect/>
          </a:stretch>
        </p:blipFill>
        <p:spPr>
          <a:xfrm>
            <a:off x="1225620" y="699805"/>
            <a:ext cx="9483710" cy="4121294"/>
          </a:xfrm>
          <a:prstGeom prst="rect">
            <a:avLst/>
          </a:prstGeom>
        </p:spPr>
      </p:pic>
    </p:spTree>
    <p:extLst>
      <p:ext uri="{BB962C8B-B14F-4D97-AF65-F5344CB8AC3E}">
        <p14:creationId xmlns:p14="http://schemas.microsoft.com/office/powerpoint/2010/main" val="2526385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2413" y="44624"/>
            <a:ext cx="9829799" cy="648072"/>
          </a:xfrm>
        </p:spPr>
        <p:txBody>
          <a:bodyPr/>
          <a:lstStyle/>
          <a:p>
            <a:r>
              <a:rPr lang="en-IN" dirty="0"/>
              <a:t>Hyper Parameter Tunning:</a:t>
            </a:r>
          </a:p>
        </p:txBody>
      </p:sp>
      <p:pic>
        <p:nvPicPr>
          <p:cNvPr id="3" name="Picture 3" descr="Text&#10;&#10;Description automatically generated">
            <a:extLst>
              <a:ext uri="{FF2B5EF4-FFF2-40B4-BE49-F238E27FC236}">
                <a16:creationId xmlns:a16="http://schemas.microsoft.com/office/drawing/2014/main" id="{84323F67-1AAA-1CDA-C1A7-1A493471BA04}"/>
              </a:ext>
            </a:extLst>
          </p:cNvPr>
          <p:cNvPicPr>
            <a:picLocks noGrp="1" noChangeAspect="1"/>
          </p:cNvPicPr>
          <p:nvPr>
            <p:ph idx="1"/>
          </p:nvPr>
        </p:nvPicPr>
        <p:blipFill>
          <a:blip r:embed="rId2"/>
          <a:stretch>
            <a:fillRect/>
          </a:stretch>
        </p:blipFill>
        <p:spPr>
          <a:xfrm>
            <a:off x="1430956" y="832244"/>
            <a:ext cx="9667153" cy="5364731"/>
          </a:xfrm>
        </p:spPr>
      </p:pic>
    </p:spTree>
    <p:extLst>
      <p:ext uri="{BB962C8B-B14F-4D97-AF65-F5344CB8AC3E}">
        <p14:creationId xmlns:p14="http://schemas.microsoft.com/office/powerpoint/2010/main" val="2943827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0"/>
            <a:ext cx="9829799" cy="688975"/>
          </a:xfrm>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671915"/>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b="1" dirty="0">
                <a:effectLst/>
                <a:latin typeface="Century"/>
                <a:ea typeface="Calibri" panose="020F0502020204030204" pitchFamily="34" charset="0"/>
                <a:cs typeface="Times New Roman"/>
              </a:rPr>
              <a:t>I have choosed all parameters of BaggingClassifier, after tunning the model with best parameters I have </a:t>
            </a:r>
            <a:r>
              <a:rPr lang="en-IN" b="1" dirty="0">
                <a:latin typeface="Century"/>
                <a:ea typeface="Calibri" panose="020F0502020204030204" pitchFamily="34" charset="0"/>
                <a:cs typeface="Times New Roman"/>
              </a:rPr>
              <a:t>increased</a:t>
            </a:r>
            <a:r>
              <a:rPr lang="en-IN" sz="1800" b="1" dirty="0">
                <a:effectLst/>
                <a:latin typeface="Century"/>
                <a:ea typeface="Calibri" panose="020F0502020204030204" pitchFamily="34" charset="0"/>
                <a:cs typeface="Times New Roman"/>
              </a:rPr>
              <a:t> my model accuracy from </a:t>
            </a:r>
            <a:r>
              <a:rPr lang="en-IN" b="1" dirty="0">
                <a:latin typeface="Century"/>
                <a:ea typeface="Calibri" panose="020F0502020204030204" pitchFamily="34" charset="0"/>
                <a:cs typeface="Times New Roman"/>
              </a:rPr>
              <a:t>94.27%</a:t>
            </a:r>
            <a:r>
              <a:rPr lang="en-IN" sz="1800" b="1" dirty="0">
                <a:effectLst/>
                <a:latin typeface="Century"/>
                <a:ea typeface="Calibri" panose="020F0502020204030204" pitchFamily="34" charset="0"/>
                <a:cs typeface="Times New Roman"/>
              </a:rPr>
              <a:t> to </a:t>
            </a:r>
            <a:r>
              <a:rPr lang="en-IN" b="1" dirty="0">
                <a:latin typeface="Century"/>
                <a:ea typeface="Calibri" panose="020F0502020204030204" pitchFamily="34" charset="0"/>
                <a:cs typeface="Times New Roman"/>
              </a:rPr>
              <a:t>94.89</a:t>
            </a:r>
            <a:r>
              <a:rPr lang="en-IN" sz="1800" b="1" dirty="0">
                <a:effectLst/>
                <a:latin typeface="Century"/>
                <a:ea typeface="Calibri" panose="020F0502020204030204" pitchFamily="34" charset="0"/>
                <a:cs typeface="Times New Roman"/>
              </a:rPr>
              <a:t>%.</a:t>
            </a:r>
            <a:endParaRPr lang="en-IN" sz="1800" dirty="0">
              <a:effectLst/>
              <a:latin typeface="Century"/>
              <a:ea typeface="Calibri" panose="020F0502020204030204" pitchFamily="34" charset="0"/>
              <a:cs typeface="Times New Roman"/>
            </a:endParaRPr>
          </a:p>
        </p:txBody>
      </p:sp>
      <p:pic>
        <p:nvPicPr>
          <p:cNvPr id="3" name="Picture 3" descr="Text&#10;&#10;Description automatically generated">
            <a:extLst>
              <a:ext uri="{FF2B5EF4-FFF2-40B4-BE49-F238E27FC236}">
                <a16:creationId xmlns:a16="http://schemas.microsoft.com/office/drawing/2014/main" id="{04FD2F4C-3652-78EE-B9DB-A6D1A84E9D96}"/>
              </a:ext>
            </a:extLst>
          </p:cNvPr>
          <p:cNvPicPr>
            <a:picLocks noChangeAspect="1"/>
          </p:cNvPicPr>
          <p:nvPr/>
        </p:nvPicPr>
        <p:blipFill>
          <a:blip r:embed="rId2"/>
          <a:stretch>
            <a:fillRect/>
          </a:stretch>
        </p:blipFill>
        <p:spPr>
          <a:xfrm>
            <a:off x="1628082" y="667960"/>
            <a:ext cx="8707534" cy="4659438"/>
          </a:xfrm>
          <a:prstGeom prst="rect">
            <a:avLst/>
          </a:prstGeom>
        </p:spPr>
      </p:pic>
    </p:spTree>
    <p:extLst>
      <p:ext uri="{BB962C8B-B14F-4D97-AF65-F5344CB8AC3E}">
        <p14:creationId xmlns:p14="http://schemas.microsoft.com/office/powerpoint/2010/main" val="293603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146E-F39C-4815-A26D-C17861174330}"/>
              </a:ext>
            </a:extLst>
          </p:cNvPr>
          <p:cNvSpPr>
            <a:spLocks noGrp="1"/>
          </p:cNvSpPr>
          <p:nvPr>
            <p:ph type="title"/>
          </p:nvPr>
        </p:nvSpPr>
        <p:spPr>
          <a:xfrm>
            <a:off x="1522413" y="0"/>
            <a:ext cx="9829799" cy="688975"/>
          </a:xfrm>
        </p:spPr>
        <p:txBody>
          <a:bodyPr/>
          <a:lstStyle/>
          <a:p>
            <a:r>
              <a:rPr lang="en-IN" dirty="0"/>
              <a:t>ROC-Curve For Final Model:</a:t>
            </a:r>
          </a:p>
        </p:txBody>
      </p:sp>
      <p:sp>
        <p:nvSpPr>
          <p:cNvPr id="6" name="TextBox 5">
            <a:extLst>
              <a:ext uri="{FF2B5EF4-FFF2-40B4-BE49-F238E27FC236}">
                <a16:creationId xmlns:a16="http://schemas.microsoft.com/office/drawing/2014/main" id="{CE61C1FA-11CB-4F05-BA85-5FC518CB8347}"/>
              </a:ext>
            </a:extLst>
          </p:cNvPr>
          <p:cNvSpPr txBox="1"/>
          <p:nvPr/>
        </p:nvSpPr>
        <p:spPr>
          <a:xfrm>
            <a:off x="2061964" y="5761106"/>
            <a:ext cx="8568952"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after hyperparameter tuning we got improvement in roc curve and AUC also.</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7" descr="Graphical user interface, text, application&#10;&#10;Description automatically generated">
            <a:extLst>
              <a:ext uri="{FF2B5EF4-FFF2-40B4-BE49-F238E27FC236}">
                <a16:creationId xmlns:a16="http://schemas.microsoft.com/office/drawing/2014/main" id="{97F071A0-3014-FDDB-EC21-93EB1803F570}"/>
              </a:ext>
            </a:extLst>
          </p:cNvPr>
          <p:cNvPicPr>
            <a:picLocks noGrp="1" noChangeAspect="1"/>
          </p:cNvPicPr>
          <p:nvPr>
            <p:ph idx="1"/>
          </p:nvPr>
        </p:nvPicPr>
        <p:blipFill>
          <a:blip r:embed="rId2"/>
          <a:stretch>
            <a:fillRect/>
          </a:stretch>
        </p:blipFill>
        <p:spPr>
          <a:xfrm>
            <a:off x="1668711" y="890047"/>
            <a:ext cx="9190488" cy="4810484"/>
          </a:xfrm>
        </p:spPr>
      </p:pic>
    </p:spTree>
    <p:extLst>
      <p:ext uri="{BB962C8B-B14F-4D97-AF65-F5344CB8AC3E}">
        <p14:creationId xmlns:p14="http://schemas.microsoft.com/office/powerpoint/2010/main" val="202182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1523587" y="1054121"/>
            <a:ext cx="9462666" cy="1184111"/>
          </a:xfrm>
        </p:spPr>
        <p:txBody>
          <a:bodyPr>
            <a:normAutofit/>
          </a:bodyPr>
          <a:lstStyle/>
          <a:p>
            <a:r>
              <a:rPr lang="en-IN"/>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a:xfrm>
            <a:off x="1523603" y="2399099"/>
            <a:ext cx="9463099" cy="3400969"/>
          </a:xfrm>
        </p:spPr>
        <p:txBody>
          <a:bodyPr>
            <a:normAutofit/>
          </a:bodyPr>
          <a:lstStyle/>
          <a:p>
            <a:pPr>
              <a:buFont typeface="Wingdings" panose="05000000000000000000" pitchFamily="2" charset="2"/>
              <a:buChar char="ü"/>
            </a:pPr>
            <a:r>
              <a:rPr lang="en-US" sz="2400">
                <a:latin typeface="Century" panose="02040604050505020304" pitchFamily="18" charset="0"/>
              </a:rPr>
              <a:t>In this particular presentation we will be looking on:</a:t>
            </a:r>
          </a:p>
          <a:p>
            <a:pPr lvl="1"/>
            <a:r>
              <a:rPr lang="en-US">
                <a:latin typeface="Century" panose="02040604050505020304" pitchFamily="18" charset="0"/>
              </a:rPr>
              <a:t>How to analyze the dataset of Micro Credit Defaulters.</a:t>
            </a:r>
          </a:p>
          <a:p>
            <a:pPr lvl="1"/>
            <a:r>
              <a:rPr lang="en-US">
                <a:latin typeface="Century" panose="02040604050505020304" pitchFamily="18" charset="0"/>
              </a:rPr>
              <a:t>What are the EDA steps in cleaning the dataset.</a:t>
            </a:r>
          </a:p>
          <a:p>
            <a:pPr lvl="1"/>
            <a:r>
              <a:rPr lang="en-US">
                <a:latin typeface="Century" panose="02040604050505020304" pitchFamily="18" charset="0"/>
              </a:rPr>
              <a:t>Overall analysis on the problem.</a:t>
            </a:r>
          </a:p>
          <a:p>
            <a:pPr lvl="1"/>
            <a:r>
              <a:rPr lang="en-US">
                <a:latin typeface="Century" panose="02040604050505020304" pitchFamily="18" charset="0"/>
              </a:rPr>
              <a:t>Model building from the cleaned dataset.</a:t>
            </a:r>
          </a:p>
          <a:p>
            <a:pPr lvl="1"/>
            <a:r>
              <a:rPr lang="en-US">
                <a:latin typeface="Century" panose="02040604050505020304" pitchFamily="18" charset="0"/>
              </a:rPr>
              <a:t>Predicting defaulters for saved model.</a:t>
            </a:r>
          </a:p>
          <a:p>
            <a:endParaRPr lang="en-IN" sz="2400"/>
          </a:p>
        </p:txBody>
      </p:sp>
    </p:spTree>
    <p:extLst>
      <p:ext uri="{BB962C8B-B14F-4D97-AF65-F5344CB8AC3E}">
        <p14:creationId xmlns:p14="http://schemas.microsoft.com/office/powerpoint/2010/main" val="315421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vert="horz" lIns="91440" tIns="45720" rIns="91440" bIns="45720" rtlCol="0" anchor="t">
            <a:normAutofit/>
          </a:bodyPr>
          <a:lstStyle/>
          <a:p>
            <a:pPr>
              <a:spcBef>
                <a:spcPts val="300"/>
              </a:spcBef>
              <a:spcAft>
                <a:spcPts val="300"/>
              </a:spcAft>
              <a:buFont typeface="Wingdings" panose="05000000000000000000" pitchFamily="2" charset="2"/>
              <a:buChar char="ü"/>
            </a:pPr>
            <a:r>
              <a:rPr lang="en-IN" sz="1800" dirty="0">
                <a:effectLst/>
                <a:latin typeface="Century"/>
                <a:ea typeface="Calibri" panose="020F0502020204030204" pitchFamily="34" charset="0"/>
                <a:cs typeface="Times New Roman"/>
              </a:rPr>
              <a:t>I have saved my best model using .</a:t>
            </a:r>
            <a:r>
              <a:rPr lang="en-IN" sz="1800" dirty="0" err="1">
                <a:latin typeface="Century"/>
                <a:ea typeface="Calibri" panose="020F0502020204030204" pitchFamily="34" charset="0"/>
                <a:cs typeface="Times New Roman"/>
              </a:rPr>
              <a:t>pkl</a:t>
            </a:r>
            <a:r>
              <a:rPr lang="en-IN" sz="1800" dirty="0">
                <a:effectLst/>
                <a:latin typeface="Century"/>
                <a:ea typeface="Calibri" panose="020F0502020204030204" pitchFamily="34" charset="0"/>
                <a:cs typeface="Times New Roman"/>
              </a:rPr>
              <a:t> as follows</a:t>
            </a:r>
            <a:r>
              <a:rPr lang="en-IN" sz="1800" b="1" dirty="0">
                <a:effectLst/>
                <a:latin typeface="Century"/>
                <a:ea typeface="Calibri" panose="020F0502020204030204" pitchFamily="34" charset="0"/>
                <a:cs typeface="Times New Roman"/>
              </a:rPr>
              <a:t>.</a:t>
            </a:r>
            <a:endParaRPr lang="en-IN" sz="1800" dirty="0">
              <a:effectLst/>
              <a:latin typeface="Century"/>
              <a:ea typeface="Calibri" panose="020F0502020204030204" pitchFamily="34" charset="0"/>
              <a:cs typeface="Times New Roman"/>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descr="Graphical user interface, text, application&#10;&#10;Description automatically generated">
            <a:extLst>
              <a:ext uri="{FF2B5EF4-FFF2-40B4-BE49-F238E27FC236}">
                <a16:creationId xmlns:a16="http://schemas.microsoft.com/office/drawing/2014/main" id="{23617970-E1B4-BD48-45F7-F3AD14B4EDA4}"/>
              </a:ext>
            </a:extLst>
          </p:cNvPr>
          <p:cNvPicPr>
            <a:picLocks noChangeAspect="1"/>
          </p:cNvPicPr>
          <p:nvPr/>
        </p:nvPicPr>
        <p:blipFill>
          <a:blip r:embed="rId2"/>
          <a:stretch>
            <a:fillRect/>
          </a:stretch>
        </p:blipFill>
        <p:spPr>
          <a:xfrm>
            <a:off x="1756551" y="2524280"/>
            <a:ext cx="8793776" cy="3130285"/>
          </a:xfrm>
          <a:prstGeom prst="rect">
            <a:avLst/>
          </a:prstGeom>
        </p:spPr>
      </p:pic>
    </p:spTree>
    <p:extLst>
      <p:ext uri="{BB962C8B-B14F-4D97-AF65-F5344CB8AC3E}">
        <p14:creationId xmlns:p14="http://schemas.microsoft.com/office/powerpoint/2010/main" val="183315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836712"/>
            <a:ext cx="9829799" cy="5904656"/>
          </a:xfrm>
        </p:spPr>
        <p:txBody>
          <a:bodyPr vert="horz" lIns="91440" tIns="45720" rIns="91440" bIns="45720" rtlCol="0" anchor="t">
            <a:noAutofit/>
          </a:bodyPr>
          <a:lstStyle/>
          <a:p>
            <a:pPr>
              <a:lnSpc>
                <a:spcPct val="107000"/>
              </a:lnSpc>
              <a:spcBef>
                <a:spcPts val="300"/>
              </a:spcBef>
              <a:spcAft>
                <a:spcPts val="300"/>
              </a:spcAft>
              <a:buFont typeface="Wingdings" panose="05000000000000000000" pitchFamily="2" charset="2"/>
              <a:buChar char="ü"/>
            </a:pPr>
            <a:r>
              <a:rPr lang="en-IN" sz="1650" dirty="0">
                <a:effectLst/>
                <a:latin typeface="Century"/>
                <a:ea typeface="Calibri" panose="020F0502020204030204" pitchFamily="34" charset="0"/>
                <a:cs typeface="Times New Roman"/>
              </a:rPr>
              <a:t>In this project report, we have used machine learning algorithms to predict the micro credit defaulters. We have mentioned the step by step procedure to </a:t>
            </a:r>
            <a:r>
              <a:rPr lang="en-IN" sz="1650" dirty="0">
                <a:latin typeface="Century"/>
                <a:ea typeface="Calibri" panose="020F0502020204030204" pitchFamily="34" charset="0"/>
                <a:cs typeface="Times New Roman"/>
              </a:rPr>
              <a:t>analyse</a:t>
            </a:r>
            <a:r>
              <a:rPr lang="en-IN" sz="1650" dirty="0">
                <a:effectLst/>
                <a:latin typeface="Century"/>
                <a:ea typeface="Calibri" panose="020F0502020204030204" pitchFamily="34" charset="0"/>
                <a:cs typeface="Times New Roman"/>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zero values. </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650" dirty="0">
                <a:latin typeface="Century"/>
                <a:ea typeface="Calibri" panose="020F0502020204030204" pitchFamily="34" charset="0"/>
                <a:cs typeface="Times New Roman"/>
              </a:rPr>
              <a:t> </a:t>
            </a:r>
            <a:r>
              <a:rPr lang="en-IN" sz="1650" dirty="0">
                <a:effectLst/>
                <a:latin typeface="Century"/>
                <a:ea typeface="Calibri" panose="020F0502020204030204" pitchFamily="34" charset="0"/>
                <a:cs typeface="Times New Roman"/>
              </a:rPr>
              <a:t>Then we have also saved the best model and predicted the label. It was good the </a:t>
            </a:r>
            <a:r>
              <a:rPr lang="en-IN" sz="1650" dirty="0" err="1">
                <a:latin typeface="Century"/>
                <a:ea typeface="Calibri" panose="020F0502020204030204" pitchFamily="34" charset="0"/>
                <a:cs typeface="Times New Roman"/>
              </a:rPr>
              <a:t>the</a:t>
            </a:r>
            <a:r>
              <a:rPr lang="en-IN" sz="1650" dirty="0">
                <a:latin typeface="Century"/>
                <a:ea typeface="Calibri" panose="020F0502020204030204" pitchFamily="34" charset="0"/>
                <a:cs typeface="Times New Roman"/>
              </a:rPr>
              <a:t> </a:t>
            </a:r>
            <a:r>
              <a:rPr lang="en-IN" sz="1650" dirty="0">
                <a:effectLst/>
                <a:latin typeface="Century"/>
                <a:ea typeface="Calibri" panose="020F0502020204030204" pitchFamily="34" charset="0"/>
                <a:cs typeface="Times New Roman"/>
              </a:rPr>
              <a:t>predicted and actual values were almost same.</a:t>
            </a:r>
            <a:r>
              <a:rPr lang="en-IN" sz="1650" dirty="0">
                <a:solidFill>
                  <a:srgbClr val="333333"/>
                </a:solidFill>
                <a:latin typeface="Century"/>
                <a:ea typeface="Calibri" panose="020F0502020204030204" pitchFamily="34" charset="0"/>
                <a:cs typeface="Calibri"/>
              </a:rPr>
              <a:t> </a:t>
            </a:r>
            <a:endPar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endParaRP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Future direction of research may consider incorporating additional micro credit transaction data from a larger economical background with more features.</a:t>
            </a:r>
            <a:endParaRPr lang="en-IN" sz="165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6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stationary, writing implement, pen&#10;&#10;Description automatically generated">
            <a:extLst>
              <a:ext uri="{FF2B5EF4-FFF2-40B4-BE49-F238E27FC236}">
                <a16:creationId xmlns:a16="http://schemas.microsoft.com/office/drawing/2014/main" id="{4EA53712-8BF0-3D2B-215E-A96512890D52}"/>
              </a:ext>
            </a:extLst>
          </p:cNvPr>
          <p:cNvPicPr>
            <a:picLocks noGrp="1" noChangeAspect="1"/>
          </p:cNvPicPr>
          <p:nvPr>
            <p:ph idx="1"/>
          </p:nvPr>
        </p:nvPicPr>
        <p:blipFill>
          <a:blip r:embed="rId2"/>
          <a:stretch>
            <a:fillRect/>
          </a:stretch>
        </p:blipFill>
        <p:spPr>
          <a:xfrm>
            <a:off x="534695" y="336632"/>
            <a:ext cx="11083720" cy="5932847"/>
          </a:xfrm>
        </p:spPr>
      </p:pic>
    </p:spTree>
    <p:extLst>
      <p:ext uri="{BB962C8B-B14F-4D97-AF65-F5344CB8AC3E}">
        <p14:creationId xmlns:p14="http://schemas.microsoft.com/office/powerpoint/2010/main" val="63622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3587" y="1054121"/>
            <a:ext cx="9462666" cy="1184111"/>
          </a:xfrm>
        </p:spPr>
        <p:txBody>
          <a:bodyPr>
            <a:normAutofit/>
          </a:bodyPr>
          <a:lstStyle/>
          <a:p>
            <a:r>
              <a:rPr lang="en-IN"/>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3603" y="2399099"/>
            <a:ext cx="9463099" cy="3400969"/>
          </a:xfrm>
        </p:spPr>
        <p:txBody>
          <a:bodyPr>
            <a:normAutofit/>
          </a:bodyPr>
          <a:lstStyle/>
          <a:p>
            <a:pPr marL="0" indent="0">
              <a:spcAft>
                <a:spcPts val="800"/>
              </a:spcAft>
              <a:buNone/>
            </a:pPr>
            <a:r>
              <a:rPr lang="en-IN" sz="1500"/>
              <a:t> </a:t>
            </a:r>
            <a:r>
              <a:rPr lang="en-IN" sz="150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a:xfrm>
            <a:off x="1523587" y="1054121"/>
            <a:ext cx="9462666" cy="1184111"/>
          </a:xfrm>
        </p:spPr>
        <p:txBody>
          <a:bodyPr>
            <a:normAutofit/>
          </a:bodyPr>
          <a:lstStyle/>
          <a:p>
            <a:r>
              <a:rPr lang="en-IN"/>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523603" y="2399099"/>
            <a:ext cx="9463099" cy="3400969"/>
          </a:xfrm>
        </p:spPr>
        <p:txBody>
          <a:bodyPr>
            <a:normAutofit/>
          </a:bodyPr>
          <a:lstStyle/>
          <a:p>
            <a:pPr marL="0" indent="0">
              <a:spcAft>
                <a:spcPts val="800"/>
              </a:spcAft>
              <a:buNone/>
            </a:pPr>
            <a:r>
              <a:rPr lang="en-IN" sz="1500">
                <a:effectLst/>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p>
        </p:txBody>
      </p:sp>
    </p:spTree>
    <p:extLst>
      <p:ext uri="{BB962C8B-B14F-4D97-AF65-F5344CB8AC3E}">
        <p14:creationId xmlns:p14="http://schemas.microsoft.com/office/powerpoint/2010/main" val="242427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p:txBody>
          <a:bodyPr vert="horz" lIns="91440" tIns="45720" rIns="91440" bIns="45720" rtlCol="0" anchor="ctr">
            <a:normAutofit/>
          </a:bodyPr>
          <a:lstStyle/>
          <a:p>
            <a:r>
              <a:rPr lang="en-US"/>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837982" y="2013625"/>
            <a:ext cx="5267929" cy="4163337"/>
          </a:xfrm>
        </p:spPr>
        <p:txBody>
          <a:bodyPr vert="horz" lIns="91440" tIns="45720" rIns="91440" bIns="45720" rtlCol="0">
            <a:normAutofit/>
          </a:bodyPr>
          <a:lstStyle/>
          <a:p>
            <a:r>
              <a:rPr lang="en-US" sz="2000"/>
              <a:t> </a:t>
            </a:r>
            <a:r>
              <a:rPr lang="en-US" sz="2000" b="0" i="0">
                <a:effectLst/>
              </a:rPr>
              <a:t>Microcredit is an </a:t>
            </a:r>
            <a:r>
              <a:rPr lang="en-US" sz="2000" b="1" i="0">
                <a:effectLst/>
              </a:rPr>
              <a:t>extremely small loan given to those who lack a steady source of income</a:t>
            </a:r>
            <a:r>
              <a:rPr lang="en-US" sz="2000" b="0" i="0">
                <a:effectLst/>
              </a:rPr>
              <a:t>, collateral. It is used as a way to obtain a loan, acting as a protection against potential loss for the lender should the borrower default in his payments., or any credit history.</a:t>
            </a:r>
            <a:endParaRPr lang="en-US" sz="2000"/>
          </a:p>
        </p:txBody>
      </p:sp>
      <p:pic>
        <p:nvPicPr>
          <p:cNvPr id="6" name="Picture 6" descr="A picture containing text&#10;&#10;Description automatically generated">
            <a:extLst>
              <a:ext uri="{FF2B5EF4-FFF2-40B4-BE49-F238E27FC236}">
                <a16:creationId xmlns:a16="http://schemas.microsoft.com/office/drawing/2014/main" id="{242B4B8B-1EC2-B923-48FE-3843D2FB4CEF}"/>
              </a:ext>
            </a:extLst>
          </p:cNvPr>
          <p:cNvPicPr>
            <a:picLocks noGrp="1" noChangeAspect="1"/>
          </p:cNvPicPr>
          <p:nvPr>
            <p:ph sz="half" idx="2"/>
          </p:nvPr>
        </p:nvPicPr>
        <p:blipFill rotWithShape="1">
          <a:blip r:embed="rId2"/>
          <a:srcRect l="6648" r="7959"/>
          <a:stretch/>
        </p:blipFill>
        <p:spPr>
          <a:xfrm>
            <a:off x="6572250" y="2013626"/>
            <a:ext cx="4487545" cy="357682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p:spPr>
      </p:pic>
    </p:spTree>
    <p:extLst>
      <p:ext uri="{BB962C8B-B14F-4D97-AF65-F5344CB8AC3E}">
        <p14:creationId xmlns:p14="http://schemas.microsoft.com/office/powerpoint/2010/main" val="363838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a:xfrm>
            <a:off x="1197552" y="891539"/>
            <a:ext cx="5713511" cy="1346693"/>
          </a:xfrm>
        </p:spPr>
        <p:txBody>
          <a:bodyPr vert="horz" lIns="91440" tIns="45720" rIns="91440" bIns="45720" rtlCol="0" anchor="ctr">
            <a:normAutofit/>
          </a:bodyPr>
          <a:lstStyle/>
          <a:p>
            <a:r>
              <a:rPr lang="en-US" sz="400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197552" y="2399100"/>
            <a:ext cx="5713511" cy="3563550"/>
          </a:xfrm>
        </p:spPr>
        <p:txBody>
          <a:bodyPr vert="horz" lIns="91440" tIns="45720" rIns="91440" bIns="45720" rtlCol="0">
            <a:normAutofit/>
          </a:bodyPr>
          <a:lstStyle/>
          <a:p>
            <a:r>
              <a:rPr lang="en-US" sz="1900"/>
              <a:t> 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p>
        </p:txBody>
      </p:sp>
      <p:pic>
        <p:nvPicPr>
          <p:cNvPr id="7" name="Picture 7">
            <a:extLst>
              <a:ext uri="{FF2B5EF4-FFF2-40B4-BE49-F238E27FC236}">
                <a16:creationId xmlns:a16="http://schemas.microsoft.com/office/drawing/2014/main" id="{86192943-54FC-5D75-E170-3B2A3F3AC3A4}"/>
              </a:ext>
            </a:extLst>
          </p:cNvPr>
          <p:cNvPicPr>
            <a:picLocks noGrp="1" noChangeAspect="1"/>
          </p:cNvPicPr>
          <p:nvPr>
            <p:ph sz="half" idx="2"/>
          </p:nvPr>
        </p:nvPicPr>
        <p:blipFill>
          <a:blip r:embed="rId2"/>
          <a:stretch>
            <a:fillRect/>
          </a:stretch>
        </p:blipFill>
        <p:spPr>
          <a:xfrm>
            <a:off x="7505120" y="1218464"/>
            <a:ext cx="3838293" cy="4950483"/>
          </a:xfrm>
        </p:spPr>
      </p:pic>
    </p:spTree>
    <p:extLst>
      <p:ext uri="{BB962C8B-B14F-4D97-AF65-F5344CB8AC3E}">
        <p14:creationId xmlns:p14="http://schemas.microsoft.com/office/powerpoint/2010/main" val="356359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a:xfrm>
            <a:off x="1523587" y="1054121"/>
            <a:ext cx="9462666" cy="1184111"/>
          </a:xfrm>
        </p:spPr>
        <p:txBody>
          <a:bodyPr>
            <a:normAutofit/>
          </a:bodyPr>
          <a:lstStyle/>
          <a:p>
            <a:r>
              <a:rPr lang="en-IN"/>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3603" y="2399099"/>
            <a:ext cx="9463099" cy="3400969"/>
          </a:xfrm>
        </p:spPr>
        <p:txBody>
          <a:bodyPr>
            <a:normAutofit/>
          </a:bodyPr>
          <a:lstStyle/>
          <a:p>
            <a:pPr marL="342900" indent="-342900">
              <a:buFont typeface="Wingdings" panose="05000000000000000000" pitchFamily="2" charset="2"/>
              <a:buChar char=""/>
            </a:pPr>
            <a:r>
              <a:rPr lang="en-IN" sz="1700" dirty="0">
                <a:latin typeface="Century"/>
                <a:cs typeface="Calibri"/>
              </a:rPr>
              <a:t> </a:t>
            </a:r>
            <a:r>
              <a:rPr lang="en-IN" sz="1700" dirty="0">
                <a:effectLst/>
                <a:latin typeface="Century"/>
                <a:ea typeface="Calibri" panose="020F0502020204030204" pitchFamily="34" charset="0"/>
                <a:cs typeface="Times New Roman"/>
              </a:rPr>
              <a:t>As a first step I have imported required libraries and I have imported the dataset which was in csv format.</a:t>
            </a:r>
            <a:r>
              <a:rPr lang="en-IN" sz="1700" dirty="0">
                <a:latin typeface="Century"/>
                <a:ea typeface="Calibri" panose="020F0502020204030204" pitchFamily="34" charset="0"/>
                <a:cs typeface="Times New Roman"/>
              </a:rPr>
              <a:t> </a:t>
            </a:r>
            <a:endParaRPr lang="en-IN" sz="170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r>
              <a:rPr lang="en-IN" sz="1700" dirty="0">
                <a:effectLst/>
                <a:latin typeface="Century"/>
                <a:ea typeface="Calibri" panose="020F0502020204030204" pitchFamily="34" charset="0"/>
                <a:cs typeface="Times New Roman"/>
              </a:rPr>
              <a:t>Then I did all th</a:t>
            </a:r>
            <a:r>
              <a:rPr lang="en-IN" sz="1700" dirty="0">
                <a:effectLst/>
                <a:latin typeface="Century"/>
                <a:ea typeface="Calibri" panose="020F0502020204030204" pitchFamily="34" charset="0"/>
                <a:cs typeface="Calibri"/>
              </a:rPr>
              <a:t>e</a:t>
            </a:r>
            <a:r>
              <a:rPr lang="en-IN" sz="1700" dirty="0">
                <a:latin typeface="Century"/>
                <a:ea typeface="Calibri" panose="020F0502020204030204" pitchFamily="34" charset="0"/>
                <a:cs typeface="Calibri"/>
              </a:rPr>
              <a:t> </a:t>
            </a:r>
            <a:r>
              <a:rPr lang="en-IN" sz="1700" dirty="0">
                <a:effectLst/>
                <a:latin typeface="Century"/>
                <a:ea typeface="Calibri" panose="020F0502020204030204" pitchFamily="34" charset="0"/>
                <a:cs typeface="Calibri"/>
              </a:rPr>
              <a:t> statistical analysis like checking shape, </a:t>
            </a:r>
            <a:r>
              <a:rPr lang="en-IN" sz="1700">
                <a:latin typeface="Century"/>
                <a:ea typeface="Calibri" panose="020F0502020204030204" pitchFamily="34" charset="0"/>
                <a:cs typeface="Calibri"/>
              </a:rPr>
              <a:t>nunique</a:t>
            </a:r>
            <a:r>
              <a:rPr lang="en-IN" sz="1700" dirty="0">
                <a:effectLst/>
                <a:latin typeface="Century"/>
                <a:ea typeface="Calibri" panose="020F0502020204030204" pitchFamily="34" charset="0"/>
                <a:cs typeface="Calibri"/>
              </a:rPr>
              <a:t>, value counts, info etc…..</a:t>
            </a:r>
            <a:r>
              <a:rPr lang="en-IN" sz="1700" dirty="0">
                <a:latin typeface="Century"/>
                <a:ea typeface="Calibri" panose="020F0502020204030204" pitchFamily="34" charset="0"/>
                <a:cs typeface="Calibri"/>
              </a:rPr>
              <a:t> </a:t>
            </a:r>
            <a:endParaRPr lang="en-IN" sz="17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IN" sz="1700" dirty="0">
                <a:effectLst/>
                <a:latin typeface="Century"/>
                <a:ea typeface="Calibri" panose="020F0502020204030204" pitchFamily="34" charset="0"/>
                <a:cs typeface="Calibri"/>
              </a:rPr>
              <a:t>While checking the </a:t>
            </a:r>
            <a:r>
              <a:rPr lang="en-IN" sz="1700" dirty="0">
                <a:latin typeface="Century"/>
                <a:ea typeface="Calibri" panose="020F0502020204030204" pitchFamily="34" charset="0"/>
                <a:cs typeface="Calibri"/>
              </a:rPr>
              <a:t>value counts</a:t>
            </a:r>
            <a:r>
              <a:rPr lang="en-IN" sz="1700" dirty="0">
                <a:effectLst/>
                <a:latin typeface="Century"/>
                <a:ea typeface="Calibri" panose="020F0502020204030204" pitchFamily="34" charset="0"/>
                <a:cs typeface="Calibri"/>
              </a:rPr>
              <a:t> of the datasets I found some columns with more than 90% </a:t>
            </a:r>
            <a:r>
              <a:rPr lang="en-IN" sz="1700" dirty="0">
                <a:latin typeface="Century"/>
                <a:ea typeface="Calibri" panose="020F0502020204030204" pitchFamily="34" charset="0"/>
                <a:cs typeface="Calibri"/>
              </a:rPr>
              <a:t>zero</a:t>
            </a:r>
            <a:r>
              <a:rPr lang="en-IN" sz="1700" dirty="0">
                <a:effectLst/>
                <a:latin typeface="Century"/>
                <a:ea typeface="Calibri" panose="020F0502020204030204" pitchFamily="34" charset="0"/>
                <a:cs typeface="Calibri"/>
              </a:rPr>
              <a:t> values, so these columns will create skewness in datasets so I decided to drop those columns.</a:t>
            </a:r>
          </a:p>
          <a:p>
            <a:pPr marL="342900" lvl="0" indent="-342900">
              <a:buFont typeface="Wingdings" panose="05000000000000000000" pitchFamily="2" charset="2"/>
              <a:buChar char=""/>
            </a:pPr>
            <a:r>
              <a:rPr lang="en-IN" sz="1700" dirty="0">
                <a:effectLst/>
                <a:latin typeface="Century"/>
                <a:ea typeface="Calibri" panose="020F0502020204030204" pitchFamily="34" charset="0"/>
                <a:cs typeface="Times New Roman"/>
              </a:rPr>
              <a:t>While Checking the null values I found there is no null values in the dataset.</a:t>
            </a:r>
          </a:p>
          <a:p>
            <a:pPr marL="342900" lvl="0" indent="-342900">
              <a:buFont typeface="Wingdings" panose="05000000000000000000" pitchFamily="2" charset="2"/>
              <a:buChar char=""/>
            </a:pPr>
            <a:r>
              <a:rPr lang="en-IN" sz="1700" dirty="0">
                <a:effectLst/>
                <a:latin typeface="Century"/>
                <a:ea typeface="Calibri" panose="020F0502020204030204" pitchFamily="34" charset="0"/>
                <a:cs typeface="Calibri"/>
              </a:rPr>
              <a:t>Then I have extracted day, month, year fro</a:t>
            </a:r>
            <a:r>
              <a:rPr lang="en-IN" sz="1700" dirty="0">
                <a:latin typeface="Century"/>
                <a:ea typeface="Calibri" panose="020F0502020204030204" pitchFamily="34" charset="0"/>
                <a:cs typeface="Calibri"/>
              </a:rPr>
              <a:t>m update.</a:t>
            </a:r>
          </a:p>
          <a:p>
            <a:pPr marL="342900" lvl="0" indent="-342900">
              <a:buFont typeface="Wingdings" panose="05000000000000000000" pitchFamily="2" charset="2"/>
              <a:buChar char=""/>
            </a:pPr>
            <a:r>
              <a:rPr lang="en-IN" sz="1700" dirty="0">
                <a:effectLst/>
                <a:latin typeface="Century"/>
                <a:ea typeface="Calibri" panose="020F0502020204030204" pitchFamily="34" charset="0"/>
                <a:cs typeface="Calibri"/>
              </a:rPr>
              <a:t>In the dataset there was some negative values so I converted those negative values to positive values using abs.</a:t>
            </a:r>
          </a:p>
        </p:txBody>
      </p:sp>
    </p:spTree>
    <p:extLst>
      <p:ext uri="{BB962C8B-B14F-4D97-AF65-F5344CB8AC3E}">
        <p14:creationId xmlns:p14="http://schemas.microsoft.com/office/powerpoint/2010/main" val="157568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2958669" y="-3239"/>
            <a:ext cx="5419937" cy="1054302"/>
          </a:xfrm>
        </p:spPr>
        <p:txBody>
          <a:bodyPr vert="horz" lIns="91440" tIns="45720" rIns="91440" bIns="45720" rtlCol="0" anchor="b">
            <a:normAutofit/>
          </a:bodyPr>
          <a:lstStyle/>
          <a:p>
            <a:r>
              <a:rPr lang="en-US" sz="3900" kern="1200">
                <a:solidFill>
                  <a:schemeClr val="tx1"/>
                </a:solidFill>
                <a:latin typeface="+mj-lt"/>
                <a:ea typeface="+mj-ea"/>
                <a:cs typeface="+mj-cs"/>
              </a:rPr>
              <a:t>Visualization[Univariate]:</a:t>
            </a:r>
          </a:p>
        </p:txBody>
      </p:sp>
      <p:pic>
        <p:nvPicPr>
          <p:cNvPr id="5" name="Picture 2">
            <a:extLst>
              <a:ext uri="{FF2B5EF4-FFF2-40B4-BE49-F238E27FC236}">
                <a16:creationId xmlns:a16="http://schemas.microsoft.com/office/drawing/2014/main" id="{E9F4C0BB-9D2F-4C38-9706-C305FFE790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700"/>
          <a:stretch/>
        </p:blipFill>
        <p:spPr bwMode="auto">
          <a:xfrm>
            <a:off x="167394" y="1536743"/>
            <a:ext cx="11426298" cy="5074751"/>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01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384</TotalTime>
  <Words>2737</Words>
  <Application>Microsoft Office PowerPoint</Application>
  <PresentationFormat>Custom</PresentationFormat>
  <Paragraphs>145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Project Presentation On  “Micro-Credit Defaulter ”</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Visualization[Univariate]:</vt:lpstr>
      <vt:lpstr>Visualization [Univariate-Target]:</vt:lpstr>
      <vt:lpstr>Visualization[Bivariate]:</vt:lpstr>
      <vt:lpstr>Observations:</vt:lpstr>
      <vt:lpstr>Visualization of numerical columns:</vt:lpstr>
      <vt:lpstr>Observations:</vt:lpstr>
      <vt:lpstr>Visualization of categorical columns:</vt:lpstr>
      <vt:lpstr>Observations:</vt:lpstr>
      <vt:lpstr>Analysis:</vt:lpstr>
      <vt:lpstr>Data Cleaning Steps:</vt:lpstr>
      <vt:lpstr>Data Balancing:</vt:lpstr>
      <vt:lpstr>Model Building:</vt:lpstr>
      <vt:lpstr>i) KNN Classifier:</vt:lpstr>
      <vt:lpstr>ii) DecisionTreeClassifier:</vt:lpstr>
      <vt:lpstr>iii) BaggingClassifier:</vt:lpstr>
      <vt:lpstr>iv) AdaBoostClassifier:</vt:lpstr>
      <vt:lpstr>ROC-AUC Curve:</vt:lpstr>
      <vt:lpstr>Hyper Parameter Tunning:</vt:lpstr>
      <vt:lpstr>Hyper Parameter Tunning:</vt:lpstr>
      <vt:lpstr>ROC-Curve For Final Model:</vt:lpstr>
      <vt:lpstr>Saving the model and predictions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Pooja gowda</cp:lastModifiedBy>
  <cp:revision>289</cp:revision>
  <dcterms:created xsi:type="dcterms:W3CDTF">2021-10-01T13:22:47Z</dcterms:created>
  <dcterms:modified xsi:type="dcterms:W3CDTF">2022-05-31T12:54:23Z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