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handoutMasterIdLst>
    <p:handoutMasterId r:id="rId35"/>
  </p:handoutMasterIdLst>
  <p:sldIdLst>
    <p:sldId id="318" r:id="rId2"/>
    <p:sldId id="339" r:id="rId3"/>
    <p:sldId id="340" r:id="rId4"/>
    <p:sldId id="343" r:id="rId5"/>
    <p:sldId id="344" r:id="rId6"/>
    <p:sldId id="341" r:id="rId7"/>
    <p:sldId id="342" r:id="rId8"/>
    <p:sldId id="345" r:id="rId9"/>
    <p:sldId id="347" r:id="rId10"/>
    <p:sldId id="348" r:id="rId11"/>
    <p:sldId id="349" r:id="rId12"/>
    <p:sldId id="351" r:id="rId13"/>
    <p:sldId id="352" r:id="rId14"/>
    <p:sldId id="353" r:id="rId15"/>
    <p:sldId id="354" r:id="rId16"/>
    <p:sldId id="355" r:id="rId17"/>
    <p:sldId id="356" r:id="rId18"/>
    <p:sldId id="364" r:id="rId19"/>
    <p:sldId id="365" r:id="rId20"/>
    <p:sldId id="379" r:id="rId21"/>
    <p:sldId id="366" r:id="rId22"/>
    <p:sldId id="367" r:id="rId23"/>
    <p:sldId id="368" r:id="rId24"/>
    <p:sldId id="369" r:id="rId25"/>
    <p:sldId id="370" r:id="rId26"/>
    <p:sldId id="377" r:id="rId27"/>
    <p:sldId id="372" r:id="rId28"/>
    <p:sldId id="373" r:id="rId29"/>
    <p:sldId id="378" r:id="rId30"/>
    <p:sldId id="374" r:id="rId31"/>
    <p:sldId id="375" r:id="rId32"/>
    <p:sldId id="376" r:id="rId33"/>
  </p:sldIdLst>
  <p:sldSz cx="12188825"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F4B10A"/>
    <a:srgbClr val="E4A60A"/>
    <a:srgbClr val="F0932C"/>
    <a:srgbClr val="828282"/>
    <a:srgbClr val="6E90FE"/>
    <a:srgbClr val="8086FC"/>
    <a:srgbClr val="6D6DFB"/>
    <a:srgbClr val="4E78F0"/>
    <a:srgbClr val="92C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B2C112-01B8-413C-831C-12A6FAFD8E22}" v="46" dt="2022-05-30T18:12:54.747"/>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73" d="100"/>
          <a:sy n="73" d="100"/>
        </p:scale>
        <p:origin x="404" y="3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5/30/2022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5/30/2022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10664"/>
            </a:lvl1pPr>
          </a:lstStyle>
          <a:p>
            <a:r>
              <a:rPr lang="en-US" dirty="0"/>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4266"/>
            </a:lvl1pPr>
            <a:lvl2pPr marL="812582" indent="0" algn="ctr">
              <a:buNone/>
              <a:defRPr sz="3555"/>
            </a:lvl2pPr>
            <a:lvl3pPr marL="1625163" indent="0" algn="ctr">
              <a:buNone/>
              <a:defRPr sz="3199"/>
            </a:lvl3pPr>
            <a:lvl4pPr marL="2437745" indent="0" algn="ctr">
              <a:buNone/>
              <a:defRPr sz="2844"/>
            </a:lvl4pPr>
            <a:lvl5pPr marL="3250326" indent="0" algn="ctr">
              <a:buNone/>
              <a:defRPr sz="2844"/>
            </a:lvl5pPr>
            <a:lvl6pPr marL="4062908" indent="0" algn="ctr">
              <a:buNone/>
              <a:defRPr sz="2844"/>
            </a:lvl6pPr>
            <a:lvl7pPr marL="4875489" indent="0" algn="ctr">
              <a:buNone/>
              <a:defRPr sz="2844"/>
            </a:lvl7pPr>
            <a:lvl8pPr marL="5688071" indent="0" algn="ctr">
              <a:buNone/>
              <a:defRPr sz="2844"/>
            </a:lvl8pPr>
            <a:lvl9pPr marL="6500652" indent="0" algn="ctr">
              <a:buNone/>
              <a:defRPr sz="2844"/>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46120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91607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2841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00665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10664"/>
            </a:lvl1pPr>
          </a:lstStyle>
          <a:p>
            <a:r>
              <a:rPr lang="en-US" dirty="0"/>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4266">
                <a:solidFill>
                  <a:schemeClr val="tx1">
                    <a:tint val="75000"/>
                  </a:schemeClr>
                </a:solidFill>
              </a:defRPr>
            </a:lvl1pPr>
            <a:lvl2pPr marL="812582" indent="0">
              <a:buNone/>
              <a:defRPr sz="3555">
                <a:solidFill>
                  <a:schemeClr val="tx1">
                    <a:tint val="75000"/>
                  </a:schemeClr>
                </a:solidFill>
              </a:defRPr>
            </a:lvl2pPr>
            <a:lvl3pPr marL="1625163" indent="0">
              <a:buNone/>
              <a:defRPr sz="3199">
                <a:solidFill>
                  <a:schemeClr val="tx1">
                    <a:tint val="75000"/>
                  </a:schemeClr>
                </a:solidFill>
              </a:defRPr>
            </a:lvl3pPr>
            <a:lvl4pPr marL="2437745" indent="0">
              <a:buNone/>
              <a:defRPr sz="2844">
                <a:solidFill>
                  <a:schemeClr val="tx1">
                    <a:tint val="75000"/>
                  </a:schemeClr>
                </a:solidFill>
              </a:defRPr>
            </a:lvl4pPr>
            <a:lvl5pPr marL="3250326" indent="0">
              <a:buNone/>
              <a:defRPr sz="2844">
                <a:solidFill>
                  <a:schemeClr val="tx1">
                    <a:tint val="75000"/>
                  </a:schemeClr>
                </a:solidFill>
              </a:defRPr>
            </a:lvl5pPr>
            <a:lvl6pPr marL="4062908" indent="0">
              <a:buNone/>
              <a:defRPr sz="2844">
                <a:solidFill>
                  <a:schemeClr val="tx1">
                    <a:tint val="75000"/>
                  </a:schemeClr>
                </a:solidFill>
              </a:defRPr>
            </a:lvl6pPr>
            <a:lvl7pPr marL="4875489" indent="0">
              <a:buNone/>
              <a:defRPr sz="2844">
                <a:solidFill>
                  <a:schemeClr val="tx1">
                    <a:tint val="75000"/>
                  </a:schemeClr>
                </a:solidFill>
              </a:defRPr>
            </a:lvl7pPr>
            <a:lvl8pPr marL="5688071" indent="0">
              <a:buNone/>
              <a:defRPr sz="2844">
                <a:solidFill>
                  <a:schemeClr val="tx1">
                    <a:tint val="75000"/>
                  </a:schemeClr>
                </a:solidFill>
              </a:defRPr>
            </a:lvl8pPr>
            <a:lvl9pPr marL="6500652" indent="0">
              <a:buNone/>
              <a:defRPr sz="2844">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7585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7982" y="1825625"/>
            <a:ext cx="518025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592" y="1825625"/>
            <a:ext cx="518025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1513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dirty="0"/>
              <a:t>Click to edit Master title style</a:t>
            </a:r>
          </a:p>
        </p:txBody>
      </p:sp>
      <p:sp>
        <p:nvSpPr>
          <p:cNvPr id="3" name="Text Placeholder 2"/>
          <p:cNvSpPr>
            <a:spLocks noGrp="1"/>
          </p:cNvSpPr>
          <p:nvPr>
            <p:ph type="body" idx="1"/>
          </p:nvPr>
        </p:nvSpPr>
        <p:spPr>
          <a:xfrm>
            <a:off x="839570" y="1681163"/>
            <a:ext cx="5156444" cy="823912"/>
          </a:xfrm>
        </p:spPr>
        <p:txBody>
          <a:bodyPr anchor="b"/>
          <a:lstStyle>
            <a:lvl1pPr marL="0" indent="0">
              <a:buNone/>
              <a:defRPr sz="4266" b="1"/>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4266" b="1"/>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72174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9480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72148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5687"/>
            </a:lvl1pPr>
          </a:lstStyle>
          <a:p>
            <a:r>
              <a:rPr lang="en-US" dirty="0"/>
              <a:t>Click to edit Master title style</a:t>
            </a:r>
          </a:p>
        </p:txBody>
      </p:sp>
      <p:sp>
        <p:nvSpPr>
          <p:cNvPr id="3" name="Content Placeholder 2"/>
          <p:cNvSpPr>
            <a:spLocks noGrp="1"/>
          </p:cNvSpPr>
          <p:nvPr>
            <p:ph idx="1"/>
          </p:nvPr>
        </p:nvSpPr>
        <p:spPr>
          <a:xfrm>
            <a:off x="5181838" y="987426"/>
            <a:ext cx="6170593" cy="4873625"/>
          </a:xfrm>
        </p:spPr>
        <p:txBody>
          <a:bodyPr/>
          <a:lstStyle>
            <a:lvl1pPr>
              <a:defRPr sz="5687"/>
            </a:lvl1pPr>
            <a:lvl2pPr>
              <a:defRPr sz="4976"/>
            </a:lvl2pPr>
            <a:lvl3pPr>
              <a:defRPr sz="4266"/>
            </a:lvl3pPr>
            <a:lvl4pPr>
              <a:defRPr sz="3555"/>
            </a:lvl4pPr>
            <a:lvl5pPr>
              <a:defRPr sz="3555"/>
            </a:lvl5pPr>
            <a:lvl6pPr>
              <a:defRPr sz="3555"/>
            </a:lvl6pPr>
            <a:lvl7pPr>
              <a:defRPr sz="3555"/>
            </a:lvl7pPr>
            <a:lvl8pPr>
              <a:defRPr sz="3555"/>
            </a:lvl8pPr>
            <a:lvl9pPr>
              <a:defRPr sz="355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2844"/>
            </a:lvl1pPr>
            <a:lvl2pPr marL="812582" indent="0">
              <a:buNone/>
              <a:defRPr sz="2488"/>
            </a:lvl2pPr>
            <a:lvl3pPr marL="1625163" indent="0">
              <a:buNone/>
              <a:defRPr sz="2133"/>
            </a:lvl3pPr>
            <a:lvl4pPr marL="2437745" indent="0">
              <a:buNone/>
              <a:defRPr sz="1777"/>
            </a:lvl4pPr>
            <a:lvl5pPr marL="3250326" indent="0">
              <a:buNone/>
              <a:defRPr sz="1777"/>
            </a:lvl5pPr>
            <a:lvl6pPr marL="4062908" indent="0">
              <a:buNone/>
              <a:defRPr sz="1777"/>
            </a:lvl6pPr>
            <a:lvl7pPr marL="4875489" indent="0">
              <a:buNone/>
              <a:defRPr sz="1777"/>
            </a:lvl7pPr>
            <a:lvl8pPr marL="5688071" indent="0">
              <a:buNone/>
              <a:defRPr sz="1777"/>
            </a:lvl8pPr>
            <a:lvl9pPr marL="6500652" indent="0">
              <a:buNone/>
              <a:defRPr sz="177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02362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5687"/>
            </a:lvl1pPr>
          </a:lstStyle>
          <a:p>
            <a:r>
              <a:rPr lang="en-US" dirty="0"/>
              <a:t>Click to edit Master title style</a:t>
            </a:r>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5687"/>
            </a:lvl1pPr>
            <a:lvl2pPr marL="812582" indent="0">
              <a:buNone/>
              <a:defRPr sz="4976"/>
            </a:lvl2pPr>
            <a:lvl3pPr marL="1625163" indent="0">
              <a:buNone/>
              <a:defRPr sz="4266"/>
            </a:lvl3pPr>
            <a:lvl4pPr marL="2437745" indent="0">
              <a:buNone/>
              <a:defRPr sz="3555"/>
            </a:lvl4pPr>
            <a:lvl5pPr marL="3250326" indent="0">
              <a:buNone/>
              <a:defRPr sz="3555"/>
            </a:lvl5pPr>
            <a:lvl6pPr marL="4062908" indent="0">
              <a:buNone/>
              <a:defRPr sz="3555"/>
            </a:lvl6pPr>
            <a:lvl7pPr marL="4875489" indent="0">
              <a:buNone/>
              <a:defRPr sz="3555"/>
            </a:lvl7pPr>
            <a:lvl8pPr marL="5688071" indent="0">
              <a:buNone/>
              <a:defRPr sz="3555"/>
            </a:lvl8pPr>
            <a:lvl9pPr marL="6500652" indent="0">
              <a:buNone/>
              <a:defRPr sz="3555"/>
            </a:lvl9pPr>
          </a:lstStyle>
          <a:p>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2844"/>
            </a:lvl1pPr>
            <a:lvl2pPr marL="812582" indent="0">
              <a:buNone/>
              <a:defRPr sz="2488"/>
            </a:lvl2pPr>
            <a:lvl3pPr marL="1625163" indent="0">
              <a:buNone/>
              <a:defRPr sz="2133"/>
            </a:lvl3pPr>
            <a:lvl4pPr marL="2437745" indent="0">
              <a:buNone/>
              <a:defRPr sz="1777"/>
            </a:lvl4pPr>
            <a:lvl5pPr marL="3250326" indent="0">
              <a:buNone/>
              <a:defRPr sz="1777"/>
            </a:lvl5pPr>
            <a:lvl6pPr marL="4062908" indent="0">
              <a:buNone/>
              <a:defRPr sz="1777"/>
            </a:lvl6pPr>
            <a:lvl7pPr marL="4875489" indent="0">
              <a:buNone/>
              <a:defRPr sz="1777"/>
            </a:lvl7pPr>
            <a:lvl8pPr marL="5688071" indent="0">
              <a:buNone/>
              <a:defRPr sz="1777"/>
            </a:lvl8pPr>
            <a:lvl9pPr marL="6500652" indent="0">
              <a:buNone/>
              <a:defRPr sz="177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44391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5/30/2022</a:t>
            </a:fld>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302462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itle 21">
            <a:extLst>
              <a:ext uri="{FF2B5EF4-FFF2-40B4-BE49-F238E27FC236}">
                <a16:creationId xmlns:a16="http://schemas.microsoft.com/office/drawing/2014/main" id="{0F1F20B2-E962-49E5-9607-1C1067C7F4D9}"/>
              </a:ext>
            </a:extLst>
          </p:cNvPr>
          <p:cNvSpPr>
            <a:spLocks noGrp="1"/>
          </p:cNvSpPr>
          <p:nvPr>
            <p:ph type="ctrTitle"/>
          </p:nvPr>
        </p:nvSpPr>
        <p:spPr>
          <a:xfrm>
            <a:off x="1523603" y="4370227"/>
            <a:ext cx="9141618" cy="1193138"/>
          </a:xfrm>
          <a:scene3d>
            <a:camera prst="orthographicFront"/>
            <a:lightRig rig="threePt" dir="t"/>
          </a:scene3d>
        </p:spPr>
        <p:txBody>
          <a:bodyPr>
            <a:normAutofit/>
          </a:bodyPr>
          <a:lstStyle/>
          <a:p>
            <a:r>
              <a:rPr lang="en-IN" sz="2400" b="1" i="1"/>
              <a:t>Project Presentation On</a:t>
            </a:r>
            <a:br>
              <a:rPr lang="en-IN" sz="2400" b="1" i="1"/>
            </a:br>
            <a:br>
              <a:rPr lang="en-IN" sz="2400"/>
            </a:br>
            <a:r>
              <a:rPr lang="en-IN" sz="2400" b="1"/>
              <a:t>“Micro-Credit Defaulter Model”</a:t>
            </a:r>
          </a:p>
        </p:txBody>
      </p:sp>
      <p:sp>
        <p:nvSpPr>
          <p:cNvPr id="3" name="Subtitle 2"/>
          <p:cNvSpPr>
            <a:spLocks noGrp="1"/>
          </p:cNvSpPr>
          <p:nvPr>
            <p:ph type="subTitle" idx="1"/>
          </p:nvPr>
        </p:nvSpPr>
        <p:spPr>
          <a:xfrm>
            <a:off x="1523603" y="5636465"/>
            <a:ext cx="9141618" cy="646785"/>
          </a:xfrm>
        </p:spPr>
        <p:txBody>
          <a:bodyPr vert="horz" lIns="91440" tIns="45720" rIns="91440" bIns="45720" rtlCol="0">
            <a:normAutofit/>
          </a:bodyPr>
          <a:lstStyle/>
          <a:p>
            <a:r>
              <a:rPr lang="en-US" sz="3900" b="1" i="1"/>
              <a:t>Presented By: Rahul Ranjan</a:t>
            </a:r>
          </a:p>
        </p:txBody>
      </p:sp>
      <p:pic>
        <p:nvPicPr>
          <p:cNvPr id="2" name="Picture 4" descr="A picture containing indoor, vessel&#10;&#10;Description automatically generated">
            <a:extLst>
              <a:ext uri="{FF2B5EF4-FFF2-40B4-BE49-F238E27FC236}">
                <a16:creationId xmlns:a16="http://schemas.microsoft.com/office/drawing/2014/main" id="{5BCE022A-E9B3-B9DA-66B0-2882E3B3DE36}"/>
              </a:ext>
            </a:extLst>
          </p:cNvPr>
          <p:cNvPicPr>
            <a:picLocks noChangeAspect="1"/>
          </p:cNvPicPr>
          <p:nvPr/>
        </p:nvPicPr>
        <p:blipFill rotWithShape="1">
          <a:blip r:embed="rId2"/>
          <a:srcRect r="1" b="426"/>
          <a:stretch/>
        </p:blipFill>
        <p:spPr>
          <a:xfrm>
            <a:off x="1689605" y="386205"/>
            <a:ext cx="8901123" cy="3766876"/>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p:spPr>
      </p:pic>
    </p:spTree>
    <p:extLst>
      <p:ext uri="{BB962C8B-B14F-4D97-AF65-F5344CB8AC3E}">
        <p14:creationId xmlns:p14="http://schemas.microsoft.com/office/powerpoint/2010/main" val="2320115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2"/>
                                        </p:tgtEl>
                                        <p:attrNameLst>
                                          <p:attrName>style.visibility</p:attrName>
                                        </p:attrNameLst>
                                      </p:cBhvr>
                                      <p:to>
                                        <p:strVal val="visible"/>
                                      </p:to>
                                    </p:set>
                                    <p:animEffect transition="in" filter="fade">
                                      <p:cBhvr>
                                        <p:cTn id="10" dur="7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AC13-5ADE-4C3D-A40B-B84A074851A8}"/>
              </a:ext>
            </a:extLst>
          </p:cNvPr>
          <p:cNvSpPr>
            <a:spLocks noGrp="1"/>
          </p:cNvSpPr>
          <p:nvPr>
            <p:ph type="title"/>
          </p:nvPr>
        </p:nvSpPr>
        <p:spPr>
          <a:xfrm>
            <a:off x="1522413" y="0"/>
            <a:ext cx="9829799" cy="620688"/>
          </a:xfrm>
        </p:spPr>
        <p:txBody>
          <a:bodyPr>
            <a:normAutofit/>
          </a:bodyPr>
          <a:lstStyle/>
          <a:p>
            <a:r>
              <a:rPr lang="en-IN" dirty="0"/>
              <a:t>Visualization[Univariate]:</a:t>
            </a:r>
          </a:p>
        </p:txBody>
      </p:sp>
      <p:sp>
        <p:nvSpPr>
          <p:cNvPr id="4" name="Content Placeholder 3">
            <a:extLst>
              <a:ext uri="{FF2B5EF4-FFF2-40B4-BE49-F238E27FC236}">
                <a16:creationId xmlns:a16="http://schemas.microsoft.com/office/drawing/2014/main" id="{FE5E8C88-5D24-4AD0-9A19-1F7AD578D561}"/>
              </a:ext>
            </a:extLst>
          </p:cNvPr>
          <p:cNvSpPr>
            <a:spLocks noGrp="1"/>
          </p:cNvSpPr>
          <p:nvPr>
            <p:ph idx="1"/>
          </p:nvPr>
        </p:nvSpPr>
        <p:spPr>
          <a:xfrm>
            <a:off x="1522413" y="1981200"/>
            <a:ext cx="9829799" cy="4760168"/>
          </a:xfrm>
        </p:spPr>
        <p:txBody>
          <a:bodyPr>
            <a:normAutofit/>
          </a:bodyPr>
          <a:lstStyle/>
          <a:p>
            <a:endParaRPr lang="en-IN" dirty="0"/>
          </a:p>
          <a:p>
            <a:endParaRPr lang="en-IN" dirty="0"/>
          </a:p>
          <a:p>
            <a:endParaRPr lang="en-IN" dirty="0"/>
          </a:p>
          <a:p>
            <a:endParaRPr lang="en-IN" dirty="0"/>
          </a:p>
          <a:p>
            <a:endParaRPr lang="en-IN" dirty="0"/>
          </a:p>
          <a:p>
            <a:endParaRPr lang="en-IN" dirty="0"/>
          </a:p>
          <a:p>
            <a:pPr>
              <a:buFont typeface="Wingdings" panose="05000000000000000000" pitchFamily="2" charset="2"/>
              <a:buChar char="ü"/>
            </a:pPr>
            <a:endParaRPr lang="en-US" sz="1800" b="0" i="0" dirty="0">
              <a:solidFill>
                <a:srgbClr val="000000"/>
              </a:solidFill>
              <a:effectLst/>
              <a:latin typeface="Century" panose="02040604050505020304" pitchFamily="18" charset="0"/>
            </a:endParaRPr>
          </a:p>
          <a:p>
            <a:pPr>
              <a:buFont typeface="Wingdings" panose="05000000000000000000" pitchFamily="2" charset="2"/>
              <a:buChar char="ü"/>
            </a:pPr>
            <a:endParaRPr lang="en-US" sz="1800" b="0" i="0" dirty="0">
              <a:solidFill>
                <a:srgbClr val="000000"/>
              </a:solidFill>
              <a:effectLst/>
              <a:latin typeface="Century" panose="02040604050505020304" pitchFamily="18" charset="0"/>
            </a:endParaRPr>
          </a:p>
          <a:p>
            <a:pPr>
              <a:buFont typeface="Wingdings" panose="05000000000000000000" pitchFamily="2" charset="2"/>
              <a:buChar char="ü"/>
            </a:pPr>
            <a:r>
              <a:rPr lang="en-US" sz="1800" b="0" i="0" dirty="0">
                <a:solidFill>
                  <a:srgbClr val="000000"/>
                </a:solidFill>
                <a:effectLst/>
                <a:latin typeface="Century" panose="02040604050505020304" pitchFamily="18" charset="0"/>
              </a:rPr>
              <a:t>I can clearly see that there is skewness in most of the columns so we have to treat them.</a:t>
            </a:r>
          </a:p>
          <a:p>
            <a:endParaRPr lang="en-IN" dirty="0"/>
          </a:p>
        </p:txBody>
      </p:sp>
      <p:pic>
        <p:nvPicPr>
          <p:cNvPr id="6" name="Picture 2">
            <a:extLst>
              <a:ext uri="{FF2B5EF4-FFF2-40B4-BE49-F238E27FC236}">
                <a16:creationId xmlns:a16="http://schemas.microsoft.com/office/drawing/2014/main" id="{C00A03AD-610D-4991-9D92-6D515F811A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711"/>
          <a:stretch/>
        </p:blipFill>
        <p:spPr bwMode="auto">
          <a:xfrm>
            <a:off x="1413892" y="864703"/>
            <a:ext cx="9938320" cy="53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241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522413" y="620688"/>
            <a:ext cx="9829799" cy="1008112"/>
          </a:xfrm>
        </p:spPr>
        <p:txBody>
          <a:bodyPr>
            <a:normAutofit/>
          </a:bodyPr>
          <a:lstStyle/>
          <a:p>
            <a:r>
              <a:rPr lang="en-IN" dirty="0"/>
              <a:t>Vizualization[Univariate-Target]:</a:t>
            </a:r>
          </a:p>
        </p:txBody>
      </p:sp>
      <p:sp>
        <p:nvSpPr>
          <p:cNvPr id="4" name="Content Placeholder 3">
            <a:extLst>
              <a:ext uri="{FF2B5EF4-FFF2-40B4-BE49-F238E27FC236}">
                <a16:creationId xmlns:a16="http://schemas.microsoft.com/office/drawing/2014/main" id="{89F4C76E-BF91-4458-B3DE-B595F138FE2E}"/>
              </a:ext>
            </a:extLst>
          </p:cNvPr>
          <p:cNvSpPr>
            <a:spLocks noGrp="1"/>
          </p:cNvSpPr>
          <p:nvPr>
            <p:ph idx="1"/>
          </p:nvPr>
        </p:nvSpPr>
        <p:spPr>
          <a:xfrm>
            <a:off x="1522413" y="1981200"/>
            <a:ext cx="9829799" cy="4760168"/>
          </a:xfrm>
        </p:spPr>
        <p:txBody>
          <a:bodyPr>
            <a:normAutofit/>
          </a:bodyPr>
          <a:lstStyle/>
          <a:p>
            <a:endParaRPr lang="en-IN" dirty="0"/>
          </a:p>
          <a:p>
            <a:endParaRPr lang="en-IN" dirty="0"/>
          </a:p>
          <a:p>
            <a:endParaRPr lang="en-IN" dirty="0"/>
          </a:p>
          <a:p>
            <a:endParaRPr lang="en-IN" dirty="0"/>
          </a:p>
          <a:p>
            <a:endParaRPr lang="en-IN" dirty="0"/>
          </a:p>
          <a:p>
            <a:endParaRPr lang="en-IN" dirty="0"/>
          </a:p>
          <a:p>
            <a:pPr>
              <a:buFont typeface="Wingdings" panose="05000000000000000000" pitchFamily="2" charset="2"/>
              <a:buChar char="ü"/>
            </a:pPr>
            <a:endParaRPr lang="en-US" sz="2000" b="0" i="0" dirty="0">
              <a:solidFill>
                <a:srgbClr val="000000"/>
              </a:solidFill>
              <a:effectLst/>
              <a:latin typeface="Century" panose="02040604050505020304" pitchFamily="18" charset="0"/>
            </a:endParaRPr>
          </a:p>
          <a:p>
            <a:pPr>
              <a:buFont typeface="Wingdings" panose="05000000000000000000" pitchFamily="2" charset="2"/>
              <a:buChar char="ü"/>
            </a:pPr>
            <a:r>
              <a:rPr lang="en-US" sz="2000" b="0" i="0" dirty="0">
                <a:solidFill>
                  <a:srgbClr val="000000"/>
                </a:solidFill>
                <a:effectLst/>
                <a:latin typeface="Century" panose="02040604050505020304" pitchFamily="18" charset="0"/>
              </a:rPr>
              <a:t>There is a data </a:t>
            </a:r>
            <a:r>
              <a:rPr lang="en-US" sz="2000" b="0" i="0" dirty="0" err="1">
                <a:solidFill>
                  <a:srgbClr val="000000"/>
                </a:solidFill>
                <a:effectLst/>
                <a:latin typeface="Century" panose="02040604050505020304" pitchFamily="18" charset="0"/>
              </a:rPr>
              <a:t>imbalancing</a:t>
            </a:r>
            <a:r>
              <a:rPr lang="en-US" sz="2000" b="0" i="0" dirty="0">
                <a:solidFill>
                  <a:srgbClr val="000000"/>
                </a:solidFill>
                <a:effectLst/>
                <a:latin typeface="Century" panose="02040604050505020304" pitchFamily="18" charset="0"/>
              </a:rPr>
              <a:t> issue so we have to treat this by using oversampling or </a:t>
            </a:r>
            <a:r>
              <a:rPr lang="en-US" sz="2000" b="0" i="0" dirty="0" err="1">
                <a:solidFill>
                  <a:srgbClr val="000000"/>
                </a:solidFill>
                <a:effectLst/>
                <a:latin typeface="Century" panose="02040604050505020304" pitchFamily="18" charset="0"/>
              </a:rPr>
              <a:t>undersampling</a:t>
            </a:r>
            <a:r>
              <a:rPr lang="en-US" sz="2000" b="0" i="0" dirty="0">
                <a:solidFill>
                  <a:srgbClr val="000000"/>
                </a:solidFill>
                <a:effectLst/>
                <a:latin typeface="Century" panose="02040604050505020304" pitchFamily="18" charset="0"/>
              </a:rPr>
              <a:t>.</a:t>
            </a:r>
            <a:endParaRPr lang="en-IN" sz="2000" dirty="0">
              <a:latin typeface="Century" panose="02040604050505020304" pitchFamily="18" charset="0"/>
            </a:endParaRPr>
          </a:p>
        </p:txBody>
      </p:sp>
      <p:pic>
        <p:nvPicPr>
          <p:cNvPr id="3074" name="Picture 2">
            <a:extLst>
              <a:ext uri="{FF2B5EF4-FFF2-40B4-BE49-F238E27FC236}">
                <a16:creationId xmlns:a16="http://schemas.microsoft.com/office/drawing/2014/main" id="{70EA96CF-C183-4C26-A87D-5EBE3E037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012" y="1844824"/>
            <a:ext cx="6480720" cy="3935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4913-0370-47D2-A90C-BA384B9DBA8D}"/>
              </a:ext>
            </a:extLst>
          </p:cNvPr>
          <p:cNvSpPr>
            <a:spLocks noGrp="1"/>
          </p:cNvSpPr>
          <p:nvPr>
            <p:ph type="title"/>
          </p:nvPr>
        </p:nvSpPr>
        <p:spPr>
          <a:xfrm>
            <a:off x="1522413" y="44624"/>
            <a:ext cx="9829799" cy="576064"/>
          </a:xfrm>
        </p:spPr>
        <p:txBody>
          <a:bodyPr>
            <a:normAutofit fontScale="90000"/>
          </a:bodyPr>
          <a:lstStyle/>
          <a:p>
            <a:r>
              <a:rPr lang="en-IN" dirty="0"/>
              <a:t>Vizualization[Bivariate]:</a:t>
            </a:r>
          </a:p>
        </p:txBody>
      </p:sp>
      <p:pic>
        <p:nvPicPr>
          <p:cNvPr id="5" name="Picture 2">
            <a:extLst>
              <a:ext uri="{FF2B5EF4-FFF2-40B4-BE49-F238E27FC236}">
                <a16:creationId xmlns:a16="http://schemas.microsoft.com/office/drawing/2014/main" id="{BAF13B8A-DDC8-4E56-8C2F-670834AB64A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66800"/>
          <a:stretch/>
        </p:blipFill>
        <p:spPr bwMode="auto">
          <a:xfrm>
            <a:off x="1125860" y="836712"/>
            <a:ext cx="10476655" cy="568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129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5473-1E2D-4E47-A680-28FE7D1FA948}"/>
              </a:ext>
            </a:extLst>
          </p:cNvPr>
          <p:cNvSpPr>
            <a:spLocks noGrp="1"/>
          </p:cNvSpPr>
          <p:nvPr>
            <p:ph type="title"/>
          </p:nvPr>
        </p:nvSpPr>
        <p:spPr>
          <a:xfrm>
            <a:off x="1522413" y="116632"/>
            <a:ext cx="9829799" cy="576064"/>
          </a:xfrm>
        </p:spPr>
        <p:txBody>
          <a:bodyPr>
            <a:normAutofit fontScale="90000"/>
          </a:bodyPr>
          <a:lstStyle/>
          <a:p>
            <a:r>
              <a:rPr lang="en-IN" dirty="0"/>
              <a:t>Observations:</a:t>
            </a:r>
          </a:p>
        </p:txBody>
      </p:sp>
      <p:sp>
        <p:nvSpPr>
          <p:cNvPr id="3" name="Content Placeholder 2">
            <a:extLst>
              <a:ext uri="{FF2B5EF4-FFF2-40B4-BE49-F238E27FC236}">
                <a16:creationId xmlns:a16="http://schemas.microsoft.com/office/drawing/2014/main" id="{CE5A348D-DA8C-4CBB-9170-29B81622AF8F}"/>
              </a:ext>
            </a:extLst>
          </p:cNvPr>
          <p:cNvSpPr>
            <a:spLocks noGrp="1"/>
          </p:cNvSpPr>
          <p:nvPr>
            <p:ph idx="1"/>
          </p:nvPr>
        </p:nvSpPr>
        <p:spPr>
          <a:xfrm>
            <a:off x="1522413" y="548680"/>
            <a:ext cx="9829799" cy="6192688"/>
          </a:xfrm>
        </p:spPr>
        <p:txBody>
          <a:bodyPr>
            <a:noAutofit/>
          </a:bodyPr>
          <a:lstStyle/>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1.Customers with high value of Age on cellular network in days(</a:t>
            </a:r>
            <a:r>
              <a:rPr lang="en-IN" sz="16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aon</a:t>
            </a: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defaulters(who have not paid there loan amount-0).</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2.Customers with high value of Daily amount spent from main account, averaged over last 30 days (in Indonesian Rupiah)(daily_decr30)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3.Customers with high value of Daily amount spent from main account, averaged over last 90 days (in Indonesian Rupiah)(daily_decr90)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4.Customers with high value of Average main account balance over last 30 days(rental30)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5.Customers with high value of Average main account balance over last 90 days(rental90)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6.Customers with high Number of days till last recharge of main account(</a:t>
            </a:r>
            <a:r>
              <a:rPr lang="en-IN" sz="16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last_rech_date_ma</a:t>
            </a: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7.Customers with high value of Amount of last recharge of main account (in Indonesian Rupiah)(</a:t>
            </a:r>
            <a:r>
              <a:rPr lang="en-IN" sz="16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last_rech_amt_ma</a:t>
            </a: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8.Customers with high value of Number of times main account got recharged in last 30 days(cnt_ma_rech30) are maximum Non-defaulters(who have paid there loan amount-1).</a:t>
            </a:r>
            <a:endParaRPr lang="en-IN" sz="1600" dirty="0">
              <a:latin typeface="Century" panose="02040604050505020304" pitchFamily="18" charset="0"/>
              <a:ea typeface="Times New Roman" panose="02020603050405020304" pitchFamily="18"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rPr>
              <a:t>9.Customers with high value of Frequency of main account recharged in last 30 days(fr_ma_rech30) are maximum Non-defaulters(who have paid there loan amount-1) and also the count is high for defaulters </a:t>
            </a:r>
            <a:r>
              <a:rPr lang="en-IN" sz="1600" dirty="0" err="1">
                <a:solidFill>
                  <a:srgbClr val="000000"/>
                </a:solidFill>
                <a:effectLst/>
                <a:latin typeface="Century" panose="02040604050505020304" pitchFamily="18" charset="0"/>
                <a:ea typeface="Times New Roman" panose="02020603050405020304" pitchFamily="18" charset="0"/>
              </a:rPr>
              <a:t>comparitively</a:t>
            </a:r>
            <a:r>
              <a:rPr lang="en-IN" sz="1600" dirty="0">
                <a:solidFill>
                  <a:srgbClr val="000000"/>
                </a:solidFill>
                <a:effectLst/>
                <a:latin typeface="Century" panose="02040604050505020304" pitchFamily="18" charset="0"/>
                <a:ea typeface="Times New Roman" panose="02020603050405020304" pitchFamily="18" charset="0"/>
              </a:rPr>
              <a:t> Non-defaulters are more in number.</a:t>
            </a:r>
            <a:endParaRPr lang="en-IN" sz="1600" dirty="0">
              <a:latin typeface="Century" panose="02040604050505020304" pitchFamily="18" charset="0"/>
            </a:endParaRPr>
          </a:p>
        </p:txBody>
      </p:sp>
    </p:spTree>
    <p:extLst>
      <p:ext uri="{BB962C8B-B14F-4D97-AF65-F5344CB8AC3E}">
        <p14:creationId xmlns:p14="http://schemas.microsoft.com/office/powerpoint/2010/main" val="2168507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A1D0-F625-4DBA-8C87-F9BCEE0175E0}"/>
              </a:ext>
            </a:extLst>
          </p:cNvPr>
          <p:cNvSpPr>
            <a:spLocks noGrp="1"/>
          </p:cNvSpPr>
          <p:nvPr>
            <p:ph type="title"/>
          </p:nvPr>
        </p:nvSpPr>
        <p:spPr>
          <a:xfrm>
            <a:off x="1522413" y="44623"/>
            <a:ext cx="9829799" cy="644351"/>
          </a:xfrm>
        </p:spPr>
        <p:txBody>
          <a:bodyPr>
            <a:normAutofit/>
          </a:bodyPr>
          <a:lstStyle/>
          <a:p>
            <a:r>
              <a:rPr lang="en-IN" dirty="0"/>
              <a:t>Vizualization of numerical columns:</a:t>
            </a:r>
          </a:p>
        </p:txBody>
      </p:sp>
      <p:pic>
        <p:nvPicPr>
          <p:cNvPr id="5" name="Picture 2">
            <a:extLst>
              <a:ext uri="{FF2B5EF4-FFF2-40B4-BE49-F238E27FC236}">
                <a16:creationId xmlns:a16="http://schemas.microsoft.com/office/drawing/2014/main" id="{F02583BA-5136-4406-995B-3FD6E697E4A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3201" b="33200"/>
          <a:stretch/>
        </p:blipFill>
        <p:spPr bwMode="auto">
          <a:xfrm>
            <a:off x="1522413" y="764704"/>
            <a:ext cx="10260631" cy="576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3955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C0A3-BAB5-4DD2-BAF8-EEF19DFE7F60}"/>
              </a:ext>
            </a:extLst>
          </p:cNvPr>
          <p:cNvSpPr>
            <a:spLocks noGrp="1"/>
          </p:cNvSpPr>
          <p:nvPr>
            <p:ph type="title"/>
          </p:nvPr>
        </p:nvSpPr>
        <p:spPr>
          <a:xfrm>
            <a:off x="1522413" y="0"/>
            <a:ext cx="9829799" cy="548680"/>
          </a:xfrm>
        </p:spPr>
        <p:txBody>
          <a:bodyPr>
            <a:normAutofit fontScale="90000"/>
          </a:bodyPr>
          <a:lstStyle/>
          <a:p>
            <a:r>
              <a:rPr lang="en-IN" dirty="0"/>
              <a:t>Observations:</a:t>
            </a:r>
          </a:p>
        </p:txBody>
      </p:sp>
      <p:sp>
        <p:nvSpPr>
          <p:cNvPr id="3" name="Content Placeholder 2">
            <a:extLst>
              <a:ext uri="{FF2B5EF4-FFF2-40B4-BE49-F238E27FC236}">
                <a16:creationId xmlns:a16="http://schemas.microsoft.com/office/drawing/2014/main" id="{39529656-B76D-4F80-A0AE-70635CACF0DD}"/>
              </a:ext>
            </a:extLst>
          </p:cNvPr>
          <p:cNvSpPr>
            <a:spLocks noGrp="1"/>
          </p:cNvSpPr>
          <p:nvPr>
            <p:ph idx="1"/>
          </p:nvPr>
        </p:nvSpPr>
        <p:spPr>
          <a:xfrm>
            <a:off x="1522413" y="404664"/>
            <a:ext cx="9829799" cy="6336704"/>
          </a:xfrm>
        </p:spPr>
        <p:txBody>
          <a:bodyPr>
            <a:noAutofit/>
          </a:bodyPr>
          <a:lstStyle/>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10.Customers with high value of Total amount of recharge in main account over last 30 days (in Indonesian Rupiah)(sumamnt_ma_rech30) are maximum Non-defaulters(who have paid there loan amount-1).</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11.Customers with high value of Median of amount of recharges done in main account over last 30 days at user level (in Indonesian Rupiah)(medianamnt_ma_rech30) are maximum Non-defaulters(who have paid there loan amount-1).</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12.Customers with high value of Median of main account balance just before recharge in last 30 days at user level (in Indonesian Rupiah)(medianmarechprebal30) are maximum defaulters(who have not paid there loan amount-0).</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13.Customers with high value of Number of times main account got recharged in last 90 days(cnt_ma_rech90) are maximum Non-defaulters(who have paid there loan amount-1).</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14.Customers with high value of Frequency of main account recharged in last 90 days(fr_ma_rech90) are maximum Non-defaulters(who have paid there loan amount-1).</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15.Customers with high value of Total amount of recharge in main account over last 90 days (in </a:t>
            </a:r>
            <a:r>
              <a:rPr lang="en-IN" sz="147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Rupiah)(sumamnt_ma_rech90) are maximum Non-defaulters(who have paid there loan amount-1).</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16.Customers with high value of Median of amount of recharges done in main account over last 90 days at user level (in </a:t>
            </a:r>
            <a:r>
              <a:rPr lang="en-IN" sz="147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Rupiah)(medianamnt_ma_rech90) are maximum Non-defaulters(who have paid there loan amount-1).</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17.Customers with high value of Median of main account balance just before recharge in last 90 days at user level (in </a:t>
            </a:r>
            <a:r>
              <a:rPr lang="en-IN" sz="147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Rupiah)(medianmarechprebal90) are maximum Non-defaulters(who have paid there loan amount-1).</a:t>
            </a:r>
            <a:endParaRPr lang="en-IN" sz="1470" dirty="0">
              <a:latin typeface="Century" panose="02040604050505020304" pitchFamily="18" charset="0"/>
              <a:ea typeface="Times New Roman" panose="02020603050405020304" pitchFamily="18"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rPr>
              <a:t>18.Customers with high value of Number of loans taken by user in last 30 days(cnt_loans30) are maximum Non-defaulters(who have paid there loan amount-1).</a:t>
            </a:r>
            <a:endParaRPr lang="en-IN" sz="1470" dirty="0">
              <a:latin typeface="Century" panose="02040604050505020304" pitchFamily="18" charset="0"/>
            </a:endParaRPr>
          </a:p>
        </p:txBody>
      </p:sp>
    </p:spTree>
    <p:extLst>
      <p:ext uri="{BB962C8B-B14F-4D97-AF65-F5344CB8AC3E}">
        <p14:creationId xmlns:p14="http://schemas.microsoft.com/office/powerpoint/2010/main" val="1724428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2FC9-25D4-4FFE-8271-E7C5AF3DE60D}"/>
              </a:ext>
            </a:extLst>
          </p:cNvPr>
          <p:cNvSpPr>
            <a:spLocks noGrp="1"/>
          </p:cNvSpPr>
          <p:nvPr>
            <p:ph type="title"/>
          </p:nvPr>
        </p:nvSpPr>
        <p:spPr>
          <a:xfrm>
            <a:off x="1522413" y="0"/>
            <a:ext cx="9829799" cy="620688"/>
          </a:xfrm>
        </p:spPr>
        <p:txBody>
          <a:bodyPr>
            <a:normAutofit/>
          </a:bodyPr>
          <a:lstStyle/>
          <a:p>
            <a:r>
              <a:rPr lang="en-IN" dirty="0"/>
              <a:t>Vizualization of categorical columns:</a:t>
            </a:r>
          </a:p>
        </p:txBody>
      </p:sp>
      <p:pic>
        <p:nvPicPr>
          <p:cNvPr id="5" name="Picture 2">
            <a:extLst>
              <a:ext uri="{FF2B5EF4-FFF2-40B4-BE49-F238E27FC236}">
                <a16:creationId xmlns:a16="http://schemas.microsoft.com/office/drawing/2014/main" id="{0DDAD488-84E3-4D35-B76C-005BB8BA164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6800"/>
          <a:stretch/>
        </p:blipFill>
        <p:spPr bwMode="auto">
          <a:xfrm>
            <a:off x="1522413" y="908720"/>
            <a:ext cx="9972599"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217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4CD8-0485-4A19-8CF1-1C698440F340}"/>
              </a:ext>
            </a:extLst>
          </p:cNvPr>
          <p:cNvSpPr>
            <a:spLocks noGrp="1"/>
          </p:cNvSpPr>
          <p:nvPr>
            <p:ph type="title"/>
          </p:nvPr>
        </p:nvSpPr>
        <p:spPr>
          <a:xfrm>
            <a:off x="1522413" y="0"/>
            <a:ext cx="9829799" cy="548680"/>
          </a:xfrm>
        </p:spPr>
        <p:txBody>
          <a:bodyPr>
            <a:normAutofit fontScale="90000"/>
          </a:bodyPr>
          <a:lstStyle/>
          <a:p>
            <a:r>
              <a:rPr lang="en-IN" dirty="0"/>
              <a:t>Observations:</a:t>
            </a:r>
          </a:p>
        </p:txBody>
      </p:sp>
      <p:sp>
        <p:nvSpPr>
          <p:cNvPr id="3" name="Content Placeholder 2">
            <a:extLst>
              <a:ext uri="{FF2B5EF4-FFF2-40B4-BE49-F238E27FC236}">
                <a16:creationId xmlns:a16="http://schemas.microsoft.com/office/drawing/2014/main" id="{A21E2693-E00F-40F3-83EA-635F34C69079}"/>
              </a:ext>
            </a:extLst>
          </p:cNvPr>
          <p:cNvSpPr>
            <a:spLocks noGrp="1"/>
          </p:cNvSpPr>
          <p:nvPr>
            <p:ph idx="1"/>
          </p:nvPr>
        </p:nvSpPr>
        <p:spPr>
          <a:xfrm>
            <a:off x="1197869" y="404664"/>
            <a:ext cx="10729192" cy="6336704"/>
          </a:xfrm>
        </p:spPr>
        <p:txBody>
          <a:bodyPr>
            <a:noAutofit/>
          </a:bodyPr>
          <a:lstStyle/>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19.Customers with high value of Total amount of loans taken by user in last 30 days(amnt_loans30)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20.Customers with high value of maximum amount of loan taken by the user in last 30 days(maxamnt_loans30)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21.Customers with high value of Number of loans taken by user in last 90 days(cnt_loans90)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22.Customers with high value of Total amount of loans taken by user in last 90 days(amnt_loans90)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23.Customers with high value of maximum amount of loan taken by the user in last 90 days(maxamnt_loans90)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24.Customers with high value of Average payback time in days over last 30 days(payback30)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25.Customers with high value of Average payback time in days over last 90 days(payback90)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26.In between 6th and 7th month maximum customers both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defualters</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and Non-defaulters have paid there loan amount.</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rPr>
              <a:t>27.Below 14th of each month all the customers have paid there loan amount.</a:t>
            </a:r>
            <a:endParaRPr lang="en-IN" sz="1650" dirty="0">
              <a:latin typeface="Century" panose="02040604050505020304" pitchFamily="18" charset="0"/>
            </a:endParaRPr>
          </a:p>
        </p:txBody>
      </p:sp>
    </p:spTree>
    <p:extLst>
      <p:ext uri="{BB962C8B-B14F-4D97-AF65-F5344CB8AC3E}">
        <p14:creationId xmlns:p14="http://schemas.microsoft.com/office/powerpoint/2010/main" val="2252136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p:txBody>
          <a:bodyPr>
            <a:normAutofit/>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I have used </a:t>
            </a:r>
            <a:r>
              <a:rPr lang="en-IN" sz="2000" dirty="0" err="1">
                <a:latin typeface="Century" panose="02040604050505020304" pitchFamily="18" charset="0"/>
                <a:ea typeface="Calibri" panose="020F0502020204030204" pitchFamily="34" charset="0"/>
                <a:cs typeface="Times New Roman" panose="02020603050405020304" pitchFamily="18" charset="0"/>
              </a:rPr>
              <a:t>dist</a:t>
            </a:r>
            <a:r>
              <a:rPr lang="en-IN" sz="2000" dirty="0">
                <a:effectLst/>
                <a:latin typeface="Century" panose="02040604050505020304" pitchFamily="18" charset="0"/>
                <a:ea typeface="Calibri" panose="020F0502020204030204" pitchFamily="34" charset="0"/>
                <a:cs typeface="Times New Roman" panose="02020603050405020304" pitchFamily="18" charset="0"/>
              </a:rPr>
              <a:t> plot for each univariate numerical features and it says that there is skewness in almost all columns. </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also for bivariate numerical features I have used bar plot.</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found that </a:t>
            </a:r>
            <a:r>
              <a:rPr lang="en-IN" sz="2000" dirty="0">
                <a:latin typeface="Century" panose="02040604050505020304" pitchFamily="18" charset="0"/>
                <a:ea typeface="Calibri" panose="020F0502020204030204" pitchFamily="34" charset="0"/>
                <a:cs typeface="Times New Roman" panose="02020603050405020304" pitchFamily="18" charset="0"/>
              </a:rPr>
              <a:t>in maximum features the count of non-defaulters is high compared to defaulters so the risk is less </a:t>
            </a:r>
            <a:r>
              <a:rPr lang="en-IN" sz="2000" dirty="0" err="1">
                <a:latin typeface="Century" panose="02040604050505020304" pitchFamily="18" charset="0"/>
                <a:ea typeface="Calibri" panose="020F0502020204030204" pitchFamily="34" charset="0"/>
                <a:cs typeface="Times New Roman" panose="02020603050405020304" pitchFamily="18" charset="0"/>
              </a:rPr>
              <a:t>comparitively</a:t>
            </a:r>
            <a:r>
              <a:rPr lang="en-IN" sz="2000" dirty="0">
                <a:effectLst/>
                <a:latin typeface="Century" panose="02040604050505020304" pitchFamily="18" charset="0"/>
                <a:ea typeface="Calibri" panose="020F0502020204030204" pitchFamily="34" charset="0"/>
                <a:cs typeface="Times New Roman" panose="02020603050405020304" pitchFamily="18" charset="0"/>
              </a:rPr>
              <a:t>.</a:t>
            </a:r>
            <a:endParaRPr lang="en-IN" sz="2000" dirty="0">
              <a:latin typeface="Century" panose="02040604050505020304" pitchFamily="18" charset="0"/>
            </a:endParaRP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1F20-950A-4A75-839A-C7E9ABB0E8BD}"/>
              </a:ext>
            </a:extLst>
          </p:cNvPr>
          <p:cNvSpPr>
            <a:spLocks noGrp="1"/>
          </p:cNvSpPr>
          <p:nvPr>
            <p:ph type="title"/>
          </p:nvPr>
        </p:nvSpPr>
        <p:spPr/>
        <p:txBody>
          <a:bodyPr/>
          <a:lstStyle/>
          <a:p>
            <a:r>
              <a:rPr lang="en-IN" dirty="0"/>
              <a:t>Data Cleaning Steps:</a:t>
            </a:r>
          </a:p>
        </p:txBody>
      </p:sp>
      <p:sp>
        <p:nvSpPr>
          <p:cNvPr id="3" name="Content Placeholder 2">
            <a:extLst>
              <a:ext uri="{FF2B5EF4-FFF2-40B4-BE49-F238E27FC236}">
                <a16:creationId xmlns:a16="http://schemas.microsoft.com/office/drawing/2014/main" id="{8500CE34-64BF-4AD1-A2E6-80297C41FFE3}"/>
              </a:ext>
            </a:extLst>
          </p:cNvPr>
          <p:cNvSpPr>
            <a:spLocks noGrp="1"/>
          </p:cNvSpPr>
          <p:nvPr>
            <p:ph idx="1"/>
          </p:nvPr>
        </p:nvSpPr>
        <p:spPr/>
        <p:txBody>
          <a:bodyPr>
            <a:normAutofit/>
          </a:bodyPr>
          <a:lstStyle/>
          <a:p>
            <a:pPr>
              <a:buFont typeface="Wingdings" panose="05000000000000000000" pitchFamily="2" charset="2"/>
              <a:buChar char="ü"/>
            </a:pPr>
            <a:r>
              <a:rPr lang="en-IN" sz="2000" dirty="0">
                <a:latin typeface="Century" panose="02040604050505020304" pitchFamily="18" charset="0"/>
              </a:rPr>
              <a:t>In my datasets I did not found null values, but I found outliers and also skewness.</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To remove outliers I have used percentile method. And to remove skewness I have used yeo-</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johnson</a:t>
            </a:r>
            <a:r>
              <a:rPr lang="en-IN" sz="2000" dirty="0">
                <a:effectLst/>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To replace the negative values from positive values I have used abs.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Also I have used </a:t>
            </a:r>
            <a:r>
              <a:rPr lang="en-IN" sz="2000" dirty="0">
                <a:latin typeface="Century" panose="02040604050505020304" pitchFamily="18" charset="0"/>
                <a:ea typeface="Calibri" panose="020F0502020204030204" pitchFamily="34" charset="0"/>
                <a:cs typeface="Times New Roman" panose="02020603050405020304" pitchFamily="18" charset="0"/>
              </a:rPr>
              <a:t>Normalization</a:t>
            </a:r>
            <a:r>
              <a:rPr lang="en-IN" sz="2000" dirty="0">
                <a:effectLst/>
                <a:latin typeface="Century" panose="02040604050505020304" pitchFamily="18" charset="0"/>
                <a:ea typeface="Calibri" panose="020F0502020204030204" pitchFamily="34" charset="0"/>
                <a:cs typeface="Times New Roman" panose="02020603050405020304" pitchFamily="18" charset="0"/>
              </a:rPr>
              <a:t>. Then followed by model building with all Classification algorithms.</a:t>
            </a:r>
            <a:endParaRPr lang="en-IN" sz="2000" dirty="0">
              <a:latin typeface="Century" panose="02040604050505020304" pitchFamily="18" charset="0"/>
            </a:endParaRPr>
          </a:p>
        </p:txBody>
      </p:sp>
    </p:spTree>
    <p:extLst>
      <p:ext uri="{BB962C8B-B14F-4D97-AF65-F5344CB8AC3E}">
        <p14:creationId xmlns:p14="http://schemas.microsoft.com/office/powerpoint/2010/main" val="17674487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1522413" y="1700808"/>
            <a:ext cx="9829799" cy="4968552"/>
          </a:xfrm>
        </p:spPr>
        <p:txBody>
          <a:bodyPr>
            <a:noAutofit/>
          </a:bodyPr>
          <a:lstStyle/>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What is Micro Credit?</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Importance of Micro Credit Defaulter Model.</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Data cleaning steps.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Data Balancing.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ROC-AUC Curve.</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ROC Curve For Final Model.</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Saving the model and predictions from saved best model.</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Conclusion.</a:t>
            </a:r>
          </a:p>
          <a:p>
            <a:endParaRPr lang="en-IN" sz="1400"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7D86-E320-4DA7-A84F-74CFB04949C2}"/>
              </a:ext>
            </a:extLst>
          </p:cNvPr>
          <p:cNvSpPr>
            <a:spLocks noGrp="1"/>
          </p:cNvSpPr>
          <p:nvPr>
            <p:ph type="title"/>
          </p:nvPr>
        </p:nvSpPr>
        <p:spPr>
          <a:xfrm>
            <a:off x="1522413" y="44624"/>
            <a:ext cx="9829799" cy="1656184"/>
          </a:xfrm>
        </p:spPr>
        <p:txBody>
          <a:bodyPr>
            <a:normAutofit/>
          </a:bodyPr>
          <a:lstStyle/>
          <a:p>
            <a:r>
              <a:rPr lang="en-IN" dirty="0"/>
              <a:t>Data Balancing:</a:t>
            </a:r>
          </a:p>
        </p:txBody>
      </p:sp>
      <p:pic>
        <p:nvPicPr>
          <p:cNvPr id="4" name="Picture 3">
            <a:extLst>
              <a:ext uri="{FF2B5EF4-FFF2-40B4-BE49-F238E27FC236}">
                <a16:creationId xmlns:a16="http://schemas.microsoft.com/office/drawing/2014/main" id="{6869866C-BC88-49D6-8704-BBCAA3F194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8028" y="1844824"/>
            <a:ext cx="7596844" cy="3894038"/>
          </a:xfrm>
          <a:prstGeom prst="rect">
            <a:avLst/>
          </a:prstGeom>
          <a:noFill/>
          <a:ln>
            <a:noFill/>
          </a:ln>
        </p:spPr>
      </p:pic>
      <p:sp>
        <p:nvSpPr>
          <p:cNvPr id="6" name="TextBox 5">
            <a:extLst>
              <a:ext uri="{FF2B5EF4-FFF2-40B4-BE49-F238E27FC236}">
                <a16:creationId xmlns:a16="http://schemas.microsoft.com/office/drawing/2014/main" id="{2C8524B7-EF48-4E93-A9A0-A5D930AD442E}"/>
              </a:ext>
            </a:extLst>
          </p:cNvPr>
          <p:cNvSpPr txBox="1"/>
          <p:nvPr/>
        </p:nvSpPr>
        <p:spPr>
          <a:xfrm>
            <a:off x="2277988" y="5589240"/>
            <a:ext cx="8496944" cy="646331"/>
          </a:xfrm>
          <a:prstGeom prst="rect">
            <a:avLst/>
          </a:prstGeom>
          <a:noFill/>
        </p:spPr>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I have used oversampling (SMOTE) to get rid of data imbalancing.</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balanced output looks like this.</a:t>
            </a:r>
            <a:endParaRPr lang="en-IN" dirty="0">
              <a:latin typeface="Century" panose="02040604050505020304" pitchFamily="18" charset="0"/>
            </a:endParaRPr>
          </a:p>
        </p:txBody>
      </p:sp>
    </p:spTree>
    <p:extLst>
      <p:ext uri="{BB962C8B-B14F-4D97-AF65-F5344CB8AC3E}">
        <p14:creationId xmlns:p14="http://schemas.microsoft.com/office/powerpoint/2010/main" val="3680209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522413" y="1700808"/>
            <a:ext cx="9829799" cy="5112568"/>
          </a:xfrm>
        </p:spPr>
        <p:txBody>
          <a:bodyPr>
            <a:noAutofit/>
          </a:bodyPr>
          <a:lstStyle/>
          <a:p>
            <a:pPr>
              <a:lnSpc>
                <a:spcPct val="107000"/>
              </a:lnSpc>
              <a:spcAft>
                <a:spcPts val="800"/>
              </a:spcAft>
              <a:buFont typeface="Wingdings" panose="05000000000000000000" pitchFamily="2" charset="2"/>
              <a:buChar char="ü"/>
            </a:pPr>
            <a:r>
              <a:rPr lang="en-IN" sz="1900" dirty="0">
                <a:effectLst/>
                <a:latin typeface="Century" panose="02040604050505020304" pitchFamily="18" charset="0"/>
                <a:ea typeface="Calibri" panose="020F0502020204030204" pitchFamily="34" charset="0"/>
                <a:cs typeface="Times New Roman" panose="02020603050405020304" pitchFamily="18" charset="0"/>
              </a:rPr>
              <a:t>Since Label was my target and it was a Categorical column, so this perticular problem was Classification problem. And I have used all Classification algorithms to build my model. By looking into the difference of accuracy score and cross validation score I found </a:t>
            </a:r>
            <a:r>
              <a:rPr lang="en-IN" sz="1900" dirty="0">
                <a:latin typeface="Century" panose="02040604050505020304" pitchFamily="18" charset="0"/>
                <a:ea typeface="Calibri" panose="020F0502020204030204" pitchFamily="34" charset="0"/>
                <a:cs typeface="Times New Roman" panose="02020603050405020304" pitchFamily="18" charset="0"/>
              </a:rPr>
              <a:t>BaggingClassifier</a:t>
            </a:r>
            <a:r>
              <a:rPr lang="en-IN" sz="1900" dirty="0">
                <a:effectLst/>
                <a:latin typeface="Century" panose="02040604050505020304" pitchFamily="18"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overfitting we have go through cross validation. Below are the list of Classification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sz="1900" dirty="0" err="1">
                <a:effectLst/>
                <a:latin typeface="Century" panose="02040604050505020304" pitchFamily="18" charset="0"/>
                <a:ea typeface="Calibri" panose="020F0502020204030204" pitchFamily="34" charset="0"/>
                <a:cs typeface="Times New Roman" panose="02020603050405020304" pitchFamily="18" charset="0"/>
              </a:rPr>
              <a:t>XGBClassifier</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effectLst/>
                <a:latin typeface="Century" panose="02040604050505020304" pitchFamily="18" charset="0"/>
                <a:ea typeface="Calibri" panose="020F0502020204030204" pitchFamily="34" charset="0"/>
                <a:cs typeface="Times New Roman" panose="02020603050405020304" pitchFamily="18" charset="0"/>
              </a:rPr>
              <a:t>DecisionTreeClassifier</a:t>
            </a:r>
          </a:p>
          <a:p>
            <a:pPr marL="342900" lvl="0" indent="-342900">
              <a:lnSpc>
                <a:spcPct val="107000"/>
              </a:lnSpc>
              <a:spcBef>
                <a:spcPts val="300"/>
              </a:spcBef>
              <a:spcAft>
                <a:spcPts val="300"/>
              </a:spcAft>
              <a:buFont typeface="Wingdings" panose="05000000000000000000" pitchFamily="2" charset="2"/>
              <a:buChar char=""/>
            </a:pPr>
            <a:r>
              <a:rPr lang="en-IN" sz="1900" dirty="0">
                <a:effectLst/>
                <a:latin typeface="Century" panose="02040604050505020304" pitchFamily="18" charset="0"/>
                <a:ea typeface="Calibri" panose="020F0502020204030204" pitchFamily="34" charset="0"/>
                <a:cs typeface="Times New Roman" panose="02020603050405020304" pitchFamily="18" charset="0"/>
              </a:rPr>
              <a:t>BaggingClassifier</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err="1">
                <a:latin typeface="Century" panose="02040604050505020304" pitchFamily="18" charset="0"/>
                <a:cs typeface="Times New Roman" panose="02020603050405020304" pitchFamily="18" charset="0"/>
              </a:rPr>
              <a:t>AdaBoostClassifier</a:t>
            </a:r>
            <a:endParaRPr lang="en-IN" sz="19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3519-D125-4B1E-8C24-E27D6090F064}"/>
              </a:ext>
            </a:extLst>
          </p:cNvPr>
          <p:cNvSpPr>
            <a:spLocks noGrp="1"/>
          </p:cNvSpPr>
          <p:nvPr>
            <p:ph type="title"/>
          </p:nvPr>
        </p:nvSpPr>
        <p:spPr>
          <a:xfrm>
            <a:off x="1522413" y="0"/>
            <a:ext cx="9829799" cy="692696"/>
          </a:xfrm>
        </p:spPr>
        <p:txBody>
          <a:bodyPr/>
          <a:lstStyle/>
          <a:p>
            <a:r>
              <a:rPr lang="en-IN" dirty="0" err="1"/>
              <a:t>i</a:t>
            </a:r>
            <a:r>
              <a:rPr lang="en-IN" dirty="0"/>
              <a:t>) </a:t>
            </a:r>
            <a:r>
              <a:rPr lang="en-IN" dirty="0" err="1"/>
              <a:t>XGBClassifier</a:t>
            </a:r>
            <a:r>
              <a:rPr lang="en-IN" dirty="0"/>
              <a:t>:</a:t>
            </a:r>
          </a:p>
        </p:txBody>
      </p:sp>
      <p:pic>
        <p:nvPicPr>
          <p:cNvPr id="8" name="Content Placeholder 7">
            <a:extLst>
              <a:ext uri="{FF2B5EF4-FFF2-40B4-BE49-F238E27FC236}">
                <a16:creationId xmlns:a16="http://schemas.microsoft.com/office/drawing/2014/main" id="{CD0D574D-29F9-46CF-BA84-1C17D4532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722565" y="3706108"/>
            <a:ext cx="4743694" cy="590372"/>
          </a:xfrm>
          <a:prstGeom prst="rect">
            <a:avLst/>
          </a:prstGeom>
          <a:noFill/>
          <a:ln>
            <a:noFill/>
          </a:ln>
        </p:spPr>
      </p:pic>
      <p:sp>
        <p:nvSpPr>
          <p:cNvPr id="6" name="TextBox 5">
            <a:extLst>
              <a:ext uri="{FF2B5EF4-FFF2-40B4-BE49-F238E27FC236}">
                <a16:creationId xmlns:a16="http://schemas.microsoft.com/office/drawing/2014/main" id="{9669B99A-4F2B-4175-824D-3B3CBA6CE483}"/>
              </a:ext>
            </a:extLst>
          </p:cNvPr>
          <p:cNvSpPr txBox="1"/>
          <p:nvPr/>
        </p:nvSpPr>
        <p:spPr>
          <a:xfrm>
            <a:off x="1522413" y="5761132"/>
            <a:ext cx="9900591" cy="671915"/>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dirty="0" err="1">
                <a:effectLst/>
                <a:latin typeface="Century" panose="02040604050505020304" pitchFamily="18" charset="0"/>
                <a:ea typeface="Calibri" panose="020F0502020204030204" pitchFamily="34" charset="0"/>
                <a:cs typeface="Times New Roman" panose="02020603050405020304" pitchFamily="18" charset="0"/>
              </a:rPr>
              <a:t>XGBClassifier</a:t>
            </a:r>
            <a:r>
              <a:rPr lang="en-IN" dirty="0">
                <a:effectLst/>
                <a:latin typeface="Century" panose="02040604050505020304" pitchFamily="18" charset="0"/>
                <a:ea typeface="Calibri" panose="020F0502020204030204" pitchFamily="34" charset="0"/>
                <a:cs typeface="Times New Roman" panose="02020603050405020304" pitchFamily="18" charset="0"/>
              </a:rPr>
              <a:t> has given me 95% accuracy and the difference between model accuracy and cross validation score is 1.48%, but still we have to look into multiple models.</a:t>
            </a:r>
          </a:p>
        </p:txBody>
      </p:sp>
      <p:pic>
        <p:nvPicPr>
          <p:cNvPr id="7" name="Picture 6">
            <a:extLst>
              <a:ext uri="{FF2B5EF4-FFF2-40B4-BE49-F238E27FC236}">
                <a16:creationId xmlns:a16="http://schemas.microsoft.com/office/drawing/2014/main" id="{2591DC54-5CB9-4E66-8817-9FA2148C1C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2413" y="649428"/>
            <a:ext cx="9829799" cy="4363748"/>
          </a:xfrm>
          <a:prstGeom prst="rect">
            <a:avLst/>
          </a:prstGeom>
          <a:noFill/>
          <a:ln>
            <a:noFill/>
          </a:ln>
        </p:spPr>
      </p:pic>
    </p:spTree>
    <p:extLst>
      <p:ext uri="{BB962C8B-B14F-4D97-AF65-F5344CB8AC3E}">
        <p14:creationId xmlns:p14="http://schemas.microsoft.com/office/powerpoint/2010/main" val="26996630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AB6-445A-4000-8F0A-80CDEAAAC6FB}"/>
              </a:ext>
            </a:extLst>
          </p:cNvPr>
          <p:cNvSpPr>
            <a:spLocks noGrp="1"/>
          </p:cNvSpPr>
          <p:nvPr>
            <p:ph type="title"/>
          </p:nvPr>
        </p:nvSpPr>
        <p:spPr>
          <a:xfrm>
            <a:off x="1522413" y="44624"/>
            <a:ext cx="9829799" cy="648072"/>
          </a:xfrm>
        </p:spPr>
        <p:txBody>
          <a:bodyPr>
            <a:normAutofit/>
          </a:bodyPr>
          <a:lstStyle/>
          <a:p>
            <a:r>
              <a:rPr lang="en-IN" dirty="0"/>
              <a:t>ii) DecisionTreeClassifier:</a:t>
            </a:r>
          </a:p>
        </p:txBody>
      </p:sp>
      <p:pic>
        <p:nvPicPr>
          <p:cNvPr id="8" name="Content Placeholder 7">
            <a:extLst>
              <a:ext uri="{FF2B5EF4-FFF2-40B4-BE49-F238E27FC236}">
                <a16:creationId xmlns:a16="http://schemas.microsoft.com/office/drawing/2014/main" id="{558C4132-3C46-4DBC-84B3-A029A7C553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706690" y="3782246"/>
            <a:ext cx="4775445" cy="438095"/>
          </a:xfrm>
          <a:prstGeom prst="rect">
            <a:avLst/>
          </a:prstGeom>
          <a:noFill/>
          <a:ln>
            <a:noFill/>
          </a:ln>
        </p:spPr>
      </p:pic>
      <p:sp>
        <p:nvSpPr>
          <p:cNvPr id="6" name="TextBox 5">
            <a:extLst>
              <a:ext uri="{FF2B5EF4-FFF2-40B4-BE49-F238E27FC236}">
                <a16:creationId xmlns:a16="http://schemas.microsoft.com/office/drawing/2014/main" id="{9F41BA82-B4C4-49DB-825E-3885A5215110}"/>
              </a:ext>
            </a:extLst>
          </p:cNvPr>
          <p:cNvSpPr txBox="1"/>
          <p:nvPr/>
        </p:nvSpPr>
        <p:spPr>
          <a:xfrm>
            <a:off x="2133972" y="5949280"/>
            <a:ext cx="7776864" cy="669542"/>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DecisionTreeClassifier is giving me 92% accuracy and the difference between model accuracy and cross validation score is 0.77%.</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C4500C92-F318-4A02-83C2-6303C9F202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2413" y="651964"/>
            <a:ext cx="9829798" cy="4470400"/>
          </a:xfrm>
          <a:prstGeom prst="rect">
            <a:avLst/>
          </a:prstGeom>
          <a:noFill/>
          <a:ln>
            <a:noFill/>
          </a:ln>
        </p:spPr>
      </p:pic>
    </p:spTree>
    <p:extLst>
      <p:ext uri="{BB962C8B-B14F-4D97-AF65-F5344CB8AC3E}">
        <p14:creationId xmlns:p14="http://schemas.microsoft.com/office/powerpoint/2010/main" val="16157943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5DCF-1F74-4789-989D-AE70AC6116D5}"/>
              </a:ext>
            </a:extLst>
          </p:cNvPr>
          <p:cNvSpPr>
            <a:spLocks noGrp="1"/>
          </p:cNvSpPr>
          <p:nvPr>
            <p:ph type="title"/>
          </p:nvPr>
        </p:nvSpPr>
        <p:spPr>
          <a:xfrm>
            <a:off x="1522413" y="0"/>
            <a:ext cx="9829799" cy="620688"/>
          </a:xfrm>
        </p:spPr>
        <p:txBody>
          <a:bodyPr>
            <a:normAutofit/>
          </a:bodyPr>
          <a:lstStyle/>
          <a:p>
            <a:r>
              <a:rPr lang="en-IN" dirty="0"/>
              <a:t>iii) BaggingClassifier:</a:t>
            </a:r>
          </a:p>
        </p:txBody>
      </p:sp>
      <p:pic>
        <p:nvPicPr>
          <p:cNvPr id="8" name="Content Placeholder 7">
            <a:extLst>
              <a:ext uri="{FF2B5EF4-FFF2-40B4-BE49-F238E27FC236}">
                <a16:creationId xmlns:a16="http://schemas.microsoft.com/office/drawing/2014/main" id="{BDF5412A-BE36-40DE-83F6-3C1748D8C9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697164" y="3775937"/>
            <a:ext cx="4794496" cy="450714"/>
          </a:xfrm>
          <a:prstGeom prst="rect">
            <a:avLst/>
          </a:prstGeom>
          <a:noFill/>
          <a:ln>
            <a:noFill/>
          </a:ln>
        </p:spPr>
      </p:pic>
      <p:sp>
        <p:nvSpPr>
          <p:cNvPr id="6" name="TextBox 5">
            <a:extLst>
              <a:ext uri="{FF2B5EF4-FFF2-40B4-BE49-F238E27FC236}">
                <a16:creationId xmlns:a16="http://schemas.microsoft.com/office/drawing/2014/main" id="{ABF90F64-C4BF-4048-8729-76884961F432}"/>
              </a:ext>
            </a:extLst>
          </p:cNvPr>
          <p:cNvSpPr txBox="1"/>
          <p:nvPr/>
        </p:nvSpPr>
        <p:spPr>
          <a:xfrm>
            <a:off x="2277988" y="5977880"/>
            <a:ext cx="7848872" cy="669542"/>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BaggingClassifier is giving me 94% accuracy and the difference between model accuracy and cross validation score is 0.44%.</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47B4945C-6B09-41F1-A7F8-F13A61FDAE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2413" y="620689"/>
            <a:ext cx="9829798" cy="4608512"/>
          </a:xfrm>
          <a:prstGeom prst="rect">
            <a:avLst/>
          </a:prstGeom>
          <a:noFill/>
          <a:ln>
            <a:noFill/>
          </a:ln>
        </p:spPr>
      </p:pic>
    </p:spTree>
    <p:extLst>
      <p:ext uri="{BB962C8B-B14F-4D97-AF65-F5344CB8AC3E}">
        <p14:creationId xmlns:p14="http://schemas.microsoft.com/office/powerpoint/2010/main" val="2170862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9302-59E9-417A-8302-B15076C4ABFD}"/>
              </a:ext>
            </a:extLst>
          </p:cNvPr>
          <p:cNvSpPr>
            <a:spLocks noGrp="1"/>
          </p:cNvSpPr>
          <p:nvPr>
            <p:ph type="title"/>
          </p:nvPr>
        </p:nvSpPr>
        <p:spPr>
          <a:xfrm>
            <a:off x="1522413" y="0"/>
            <a:ext cx="9829799" cy="620688"/>
          </a:xfrm>
        </p:spPr>
        <p:txBody>
          <a:bodyPr/>
          <a:lstStyle/>
          <a:p>
            <a:r>
              <a:rPr lang="en-IN" dirty="0"/>
              <a:t>iv) </a:t>
            </a:r>
            <a:r>
              <a:rPr lang="en-IN" dirty="0" err="1"/>
              <a:t>GradientBoostingRegressor</a:t>
            </a:r>
            <a:r>
              <a:rPr lang="en-IN" dirty="0"/>
              <a:t>:</a:t>
            </a:r>
          </a:p>
        </p:txBody>
      </p:sp>
      <p:sp>
        <p:nvSpPr>
          <p:cNvPr id="6" name="TextBox 5">
            <a:extLst>
              <a:ext uri="{FF2B5EF4-FFF2-40B4-BE49-F238E27FC236}">
                <a16:creationId xmlns:a16="http://schemas.microsoft.com/office/drawing/2014/main" id="{2E136A79-3D0B-4B0F-A3F8-1AF810E28A64}"/>
              </a:ext>
            </a:extLst>
          </p:cNvPr>
          <p:cNvSpPr txBox="1"/>
          <p:nvPr/>
        </p:nvSpPr>
        <p:spPr>
          <a:xfrm>
            <a:off x="1917948" y="5765035"/>
            <a:ext cx="9361040" cy="660758"/>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ü"/>
            </a:pPr>
            <a:r>
              <a:rPr lang="en-IN" sz="1800" dirty="0" err="1">
                <a:effectLst/>
                <a:latin typeface="Century" panose="02040604050505020304" pitchFamily="18" charset="0"/>
                <a:ea typeface="Calibri" panose="020F0502020204030204" pitchFamily="34" charset="0"/>
                <a:cs typeface="Times New Roman" panose="02020603050405020304" pitchFamily="18" charset="0"/>
              </a:rPr>
              <a:t>AdaBoostClassifier</a:t>
            </a:r>
            <a:r>
              <a:rPr lang="en-IN" sz="1800" dirty="0">
                <a:effectLst/>
                <a:latin typeface="Century" panose="02040604050505020304" pitchFamily="18" charset="0"/>
                <a:ea typeface="Calibri" panose="020F0502020204030204" pitchFamily="34" charset="0"/>
                <a:cs typeface="Times New Roman" panose="02020603050405020304" pitchFamily="18" charset="0"/>
              </a:rPr>
              <a:t> is giving me 85% accuracy and the difference between model accuracy and cross validation score is 0.48%.</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C5FC0D13-C84A-42AF-9481-9438D4FEB9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0087" y="618323"/>
            <a:ext cx="9938320" cy="4536504"/>
          </a:xfrm>
          <a:prstGeom prst="rect">
            <a:avLst/>
          </a:prstGeom>
          <a:noFill/>
          <a:ln>
            <a:noFill/>
          </a:ln>
        </p:spPr>
      </p:pic>
      <p:pic>
        <p:nvPicPr>
          <p:cNvPr id="8" name="Picture 7">
            <a:extLst>
              <a:ext uri="{FF2B5EF4-FFF2-40B4-BE49-F238E27FC236}">
                <a16:creationId xmlns:a16="http://schemas.microsoft.com/office/drawing/2014/main" id="{69C1EFCE-03CB-4886-ACB3-F576AAA335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1105" y="5307835"/>
            <a:ext cx="8570168" cy="457200"/>
          </a:xfrm>
          <a:prstGeom prst="rect">
            <a:avLst/>
          </a:prstGeom>
          <a:noFill/>
          <a:ln>
            <a:noFill/>
          </a:ln>
        </p:spPr>
      </p:pic>
    </p:spTree>
    <p:extLst>
      <p:ext uri="{BB962C8B-B14F-4D97-AF65-F5344CB8AC3E}">
        <p14:creationId xmlns:p14="http://schemas.microsoft.com/office/powerpoint/2010/main" val="3111404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D30F-E617-426B-A405-AF6390864ACA}"/>
              </a:ext>
            </a:extLst>
          </p:cNvPr>
          <p:cNvSpPr>
            <a:spLocks noGrp="1"/>
          </p:cNvSpPr>
          <p:nvPr>
            <p:ph type="title"/>
          </p:nvPr>
        </p:nvSpPr>
        <p:spPr>
          <a:xfrm>
            <a:off x="1522413" y="44624"/>
            <a:ext cx="9829799" cy="576064"/>
          </a:xfrm>
        </p:spPr>
        <p:txBody>
          <a:bodyPr>
            <a:normAutofit fontScale="90000"/>
          </a:bodyPr>
          <a:lstStyle/>
          <a:p>
            <a:r>
              <a:rPr lang="en-IN" dirty="0"/>
              <a:t>ROC-AUC Curve:</a:t>
            </a:r>
          </a:p>
        </p:txBody>
      </p:sp>
      <p:sp>
        <p:nvSpPr>
          <p:cNvPr id="3" name="Content Placeholder 2">
            <a:extLst>
              <a:ext uri="{FF2B5EF4-FFF2-40B4-BE49-F238E27FC236}">
                <a16:creationId xmlns:a16="http://schemas.microsoft.com/office/drawing/2014/main" id="{C4991DEA-E499-4DEE-BE7E-46FD49FC0D2F}"/>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AUC value is high for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XGBClassifier</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and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BaggingClassifier.I</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got least difference in model accuracy and cross validation score for BaggingClassifier so BC is my best model.</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1B44214-D175-4FA5-B02C-E52ECEA31C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2413" y="620688"/>
            <a:ext cx="9829799" cy="4536504"/>
          </a:xfrm>
          <a:prstGeom prst="rect">
            <a:avLst/>
          </a:prstGeom>
          <a:noFill/>
          <a:ln>
            <a:noFill/>
          </a:ln>
        </p:spPr>
      </p:pic>
    </p:spTree>
    <p:extLst>
      <p:ext uri="{BB962C8B-B14F-4D97-AF65-F5344CB8AC3E}">
        <p14:creationId xmlns:p14="http://schemas.microsoft.com/office/powerpoint/2010/main" val="2526385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a:xfrm>
            <a:off x="1522413" y="44624"/>
            <a:ext cx="9829799" cy="648072"/>
          </a:xfrm>
        </p:spPr>
        <p:txBody>
          <a:bodyPr/>
          <a:lstStyle/>
          <a:p>
            <a:r>
              <a:rPr lang="en-IN" dirty="0"/>
              <a:t>Hyper Parameter Tunning:</a:t>
            </a:r>
          </a:p>
        </p:txBody>
      </p:sp>
      <p:sp>
        <p:nvSpPr>
          <p:cNvPr id="5" name="Content Placeholder 4">
            <a:extLst>
              <a:ext uri="{FF2B5EF4-FFF2-40B4-BE49-F238E27FC236}">
                <a16:creationId xmlns:a16="http://schemas.microsoft.com/office/drawing/2014/main" id="{F010914F-665E-4DB0-89A3-31029056DBB8}"/>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CCDDF818-F09F-40FC-BA40-30090F9E04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3892" y="965200"/>
            <a:ext cx="9938320" cy="5272112"/>
          </a:xfrm>
          <a:prstGeom prst="rect">
            <a:avLst/>
          </a:prstGeom>
          <a:noFill/>
          <a:ln>
            <a:noFill/>
          </a:ln>
        </p:spPr>
      </p:pic>
    </p:spTree>
    <p:extLst>
      <p:ext uri="{BB962C8B-B14F-4D97-AF65-F5344CB8AC3E}">
        <p14:creationId xmlns:p14="http://schemas.microsoft.com/office/powerpoint/2010/main" val="2943827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15D3-5AE3-4A97-A0DD-07373C0FCF78}"/>
              </a:ext>
            </a:extLst>
          </p:cNvPr>
          <p:cNvSpPr>
            <a:spLocks noGrp="1"/>
          </p:cNvSpPr>
          <p:nvPr>
            <p:ph type="title"/>
          </p:nvPr>
        </p:nvSpPr>
        <p:spPr>
          <a:xfrm>
            <a:off x="1522413" y="0"/>
            <a:ext cx="9829799" cy="688975"/>
          </a:xfrm>
        </p:spPr>
        <p:txBody>
          <a:bodyPr/>
          <a:lstStyle/>
          <a:p>
            <a:r>
              <a:rPr lang="en-IN" dirty="0"/>
              <a:t>Hyper Parameter Tunning:</a:t>
            </a:r>
          </a:p>
        </p:txBody>
      </p:sp>
      <p:sp>
        <p:nvSpPr>
          <p:cNvPr id="6" name="TextBox 5">
            <a:extLst>
              <a:ext uri="{FF2B5EF4-FFF2-40B4-BE49-F238E27FC236}">
                <a16:creationId xmlns:a16="http://schemas.microsoft.com/office/drawing/2014/main" id="{E67BC49D-BE1B-4638-968E-0A464BE96EC9}"/>
              </a:ext>
            </a:extLst>
          </p:cNvPr>
          <p:cNvSpPr txBox="1"/>
          <p:nvPr/>
        </p:nvSpPr>
        <p:spPr>
          <a:xfrm>
            <a:off x="1629915" y="5373216"/>
            <a:ext cx="9722297" cy="671915"/>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dirty="0">
                <a:effectLst/>
                <a:latin typeface="Century" panose="02040604050505020304" pitchFamily="18" charset="0"/>
                <a:ea typeface="Calibri" panose="020F0502020204030204" pitchFamily="34" charset="0"/>
                <a:cs typeface="Times New Roman" panose="02020603050405020304" pitchFamily="18" charset="0"/>
              </a:rPr>
              <a:t>I have choosed all parameters of BaggingClassifier, after tunning the model with best parameters I have </a:t>
            </a:r>
            <a:r>
              <a:rPr lang="en-IN" sz="1800" b="1" dirty="0" err="1">
                <a:effectLst/>
                <a:latin typeface="Century" panose="02040604050505020304" pitchFamily="18" charset="0"/>
                <a:ea typeface="Calibri" panose="020F0502020204030204" pitchFamily="34" charset="0"/>
                <a:cs typeface="Times New Roman" panose="02020603050405020304" pitchFamily="18" charset="0"/>
              </a:rPr>
              <a:t>incresed</a:t>
            </a:r>
            <a:r>
              <a:rPr lang="en-IN" sz="1800" b="1" dirty="0">
                <a:effectLst/>
                <a:latin typeface="Century" panose="02040604050505020304" pitchFamily="18" charset="0"/>
                <a:ea typeface="Calibri" panose="020F0502020204030204" pitchFamily="34" charset="0"/>
                <a:cs typeface="Times New Roman" panose="02020603050405020304" pitchFamily="18" charset="0"/>
              </a:rPr>
              <a:t> my model accuracy from 94.16% to 94.82%.</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6C502AB-806B-4A40-BB68-086E02B0AC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2413" y="688975"/>
            <a:ext cx="9829799" cy="4451350"/>
          </a:xfrm>
          <a:prstGeom prst="rect">
            <a:avLst/>
          </a:prstGeom>
          <a:noFill/>
          <a:ln>
            <a:noFill/>
          </a:ln>
        </p:spPr>
      </p:pic>
    </p:spTree>
    <p:extLst>
      <p:ext uri="{BB962C8B-B14F-4D97-AF65-F5344CB8AC3E}">
        <p14:creationId xmlns:p14="http://schemas.microsoft.com/office/powerpoint/2010/main" val="293603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146E-F39C-4815-A26D-C17861174330}"/>
              </a:ext>
            </a:extLst>
          </p:cNvPr>
          <p:cNvSpPr>
            <a:spLocks noGrp="1"/>
          </p:cNvSpPr>
          <p:nvPr>
            <p:ph type="title"/>
          </p:nvPr>
        </p:nvSpPr>
        <p:spPr>
          <a:xfrm>
            <a:off x="1522413" y="0"/>
            <a:ext cx="9829799" cy="688975"/>
          </a:xfrm>
        </p:spPr>
        <p:txBody>
          <a:bodyPr/>
          <a:lstStyle/>
          <a:p>
            <a:r>
              <a:rPr lang="en-IN" dirty="0"/>
              <a:t>ROC-Curve For Final Model:</a:t>
            </a:r>
          </a:p>
        </p:txBody>
      </p:sp>
      <p:pic>
        <p:nvPicPr>
          <p:cNvPr id="4" name="Content Placeholder 3">
            <a:extLst>
              <a:ext uri="{FF2B5EF4-FFF2-40B4-BE49-F238E27FC236}">
                <a16:creationId xmlns:a16="http://schemas.microsoft.com/office/drawing/2014/main" id="{EEEAF827-2C31-4505-B09E-B79D3A4734B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1924" y="688975"/>
            <a:ext cx="9577064" cy="4900265"/>
          </a:xfrm>
          <a:prstGeom prst="rect">
            <a:avLst/>
          </a:prstGeom>
          <a:noFill/>
          <a:ln>
            <a:noFill/>
          </a:ln>
        </p:spPr>
      </p:pic>
      <p:sp>
        <p:nvSpPr>
          <p:cNvPr id="6" name="TextBox 5">
            <a:extLst>
              <a:ext uri="{FF2B5EF4-FFF2-40B4-BE49-F238E27FC236}">
                <a16:creationId xmlns:a16="http://schemas.microsoft.com/office/drawing/2014/main" id="{CE61C1FA-11CB-4F05-BA85-5FC518CB8347}"/>
              </a:ext>
            </a:extLst>
          </p:cNvPr>
          <p:cNvSpPr txBox="1"/>
          <p:nvPr/>
        </p:nvSpPr>
        <p:spPr>
          <a:xfrm>
            <a:off x="2061964" y="5761106"/>
            <a:ext cx="8568952" cy="66075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after hyperparameter tuning we got improvement in roc curve and AUC also.</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18204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Micro Credit Defaulters.</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the cleaned dataset.</a:t>
            </a:r>
          </a:p>
          <a:p>
            <a:pPr lvl="1"/>
            <a:r>
              <a:rPr lang="en-US" dirty="0">
                <a:solidFill>
                  <a:schemeClr val="tx2"/>
                </a:solidFill>
                <a:latin typeface="Century" panose="02040604050505020304" pitchFamily="18" charset="0"/>
              </a:rPr>
              <a:t>Predicting defaulters for saved model.</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DC4A-EAA2-4E00-965C-67003F049E5E}"/>
              </a:ext>
            </a:extLst>
          </p:cNvPr>
          <p:cNvSpPr>
            <a:spLocks noGrp="1"/>
          </p:cNvSpPr>
          <p:nvPr>
            <p:ph type="title"/>
          </p:nvPr>
        </p:nvSpPr>
        <p:spPr/>
        <p:txBody>
          <a:bodyPr>
            <a:normAutofit/>
          </a:bodyPr>
          <a:lstStyle/>
          <a:p>
            <a:r>
              <a:rPr lang="en-IN" sz="3200" dirty="0"/>
              <a:t>Saving the model and predictions using saved model:</a:t>
            </a:r>
          </a:p>
        </p:txBody>
      </p:sp>
      <p:sp>
        <p:nvSpPr>
          <p:cNvPr id="6" name="Content Placeholder 5">
            <a:extLst>
              <a:ext uri="{FF2B5EF4-FFF2-40B4-BE49-F238E27FC236}">
                <a16:creationId xmlns:a16="http://schemas.microsoft.com/office/drawing/2014/main" id="{BA3609A6-9419-4DB3-B725-DA4BF3C4D0DD}"/>
              </a:ext>
            </a:extLst>
          </p:cNvPr>
          <p:cNvSpPr>
            <a:spLocks noGrp="1"/>
          </p:cNvSpPr>
          <p:nvPr>
            <p:ph idx="1"/>
          </p:nvPr>
        </p:nvSpPr>
        <p:spPr>
          <a:xfrm>
            <a:off x="1522413" y="1700808"/>
            <a:ext cx="9829799" cy="4468217"/>
          </a:xfrm>
        </p:spPr>
        <p:txBody>
          <a:bodyPr/>
          <a:lstStyle/>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a:t>
            </a:r>
          </a:p>
          <a:p>
            <a:pPr marL="0" indent="0">
              <a:spcBef>
                <a:spcPts val="300"/>
              </a:spcBef>
              <a:spcAft>
                <a:spcPts val="300"/>
              </a:spcAft>
              <a:buNone/>
            </a:pPr>
            <a:endParaRPr lang="en-IN" dirty="0">
              <a:latin typeface="Century" panose="02040604050505020304" pitchFamily="18" charset="0"/>
            </a:endParaRPr>
          </a:p>
        </p:txBody>
      </p:sp>
      <p:sp>
        <p:nvSpPr>
          <p:cNvPr id="9" name="TextBox 8">
            <a:extLst>
              <a:ext uri="{FF2B5EF4-FFF2-40B4-BE49-F238E27FC236}">
                <a16:creationId xmlns:a16="http://schemas.microsoft.com/office/drawing/2014/main" id="{E681DA89-A5EE-4ED7-B816-E80ADAE3AFFD}"/>
              </a:ext>
            </a:extLst>
          </p:cNvPr>
          <p:cNvSpPr txBox="1"/>
          <p:nvPr/>
        </p:nvSpPr>
        <p:spPr>
          <a:xfrm>
            <a:off x="1629916" y="5669558"/>
            <a:ext cx="9722296" cy="67191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I have predicted the defaulters using saved model, and the predictions look good. And the predictions are almost similar to actual values.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D57DCDBC-3C89-4CBD-B117-883925751FB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5940" y="2518092"/>
            <a:ext cx="9506272" cy="3050858"/>
          </a:xfrm>
          <a:prstGeom prst="rect">
            <a:avLst/>
          </a:prstGeom>
          <a:noFill/>
          <a:ln>
            <a:noFill/>
          </a:ln>
        </p:spPr>
      </p:pic>
    </p:spTree>
    <p:extLst>
      <p:ext uri="{BB962C8B-B14F-4D97-AF65-F5344CB8AC3E}">
        <p14:creationId xmlns:p14="http://schemas.microsoft.com/office/powerpoint/2010/main" val="183315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2413" y="116632"/>
            <a:ext cx="9829799" cy="576064"/>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522413" y="836712"/>
            <a:ext cx="9829799" cy="5904656"/>
          </a:xfrm>
        </p:spPr>
        <p:txBody>
          <a:bodyPr>
            <a:noAutofit/>
          </a:bodyPr>
          <a:lstStyle/>
          <a:p>
            <a:pPr>
              <a:lnSpc>
                <a:spcPct val="107000"/>
              </a:lnSpc>
              <a:spcBef>
                <a:spcPts val="300"/>
              </a:spcBef>
              <a:spcAft>
                <a:spcPts val="300"/>
              </a:spcAft>
              <a:buFont typeface="Wingdings" panose="05000000000000000000" pitchFamily="2" charset="2"/>
              <a:buChar char="ü"/>
            </a:pPr>
            <a:r>
              <a:rPr lang="en-IN" sz="165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micro credit defaulters. We have mentioned the step by step procedure to </a:t>
            </a:r>
            <a:r>
              <a:rPr lang="en-IN" sz="165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165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65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65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zero values. </a:t>
            </a:r>
          </a:p>
          <a:p>
            <a:pPr>
              <a:lnSpc>
                <a:spcPct val="107000"/>
              </a:lnSpc>
              <a:spcBef>
                <a:spcPts val="300"/>
              </a:spcBef>
              <a:spcAft>
                <a:spcPts val="300"/>
              </a:spcAft>
              <a:buFont typeface="Wingdings" panose="05000000000000000000" pitchFamily="2" charset="2"/>
              <a:buChar char="ü"/>
            </a:pPr>
            <a:r>
              <a:rPr lang="en-IN" sz="165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four 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165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label. It was good the </a:t>
            </a:r>
            <a:r>
              <a:rPr lang="en-IN" sz="1650" dirty="0" err="1">
                <a:effectLst/>
                <a:latin typeface="Century" panose="02040604050505020304" pitchFamily="18" charset="0"/>
                <a:ea typeface="Calibri" panose="020F0502020204030204" pitchFamily="34" charset="0"/>
                <a:cs typeface="Times New Roman" panose="02020603050405020304" pitchFamily="18" charset="0"/>
              </a:rPr>
              <a:t>the</a:t>
            </a:r>
            <a:r>
              <a:rPr lang="en-IN" sz="1650" dirty="0">
                <a:effectLst/>
                <a:latin typeface="Century" panose="02040604050505020304" pitchFamily="18" charset="0"/>
                <a:ea typeface="Calibri" panose="020F0502020204030204" pitchFamily="34" charset="0"/>
                <a:cs typeface="Times New Roman" panose="02020603050405020304" pitchFamily="18" charset="0"/>
              </a:rPr>
              <a:t> predicted and actual values were almost same.</a:t>
            </a:r>
            <a:r>
              <a:rPr lang="en-IN" sz="16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a:t>
            </a:r>
          </a:p>
          <a:p>
            <a:pPr>
              <a:lnSpc>
                <a:spcPct val="107000"/>
              </a:lnSpc>
              <a:spcBef>
                <a:spcPts val="300"/>
              </a:spcBef>
              <a:spcAft>
                <a:spcPts val="300"/>
              </a:spcAft>
              <a:buFont typeface="Wingdings" panose="05000000000000000000" pitchFamily="2" charset="2"/>
              <a:buChar char="ü"/>
            </a:pPr>
            <a:r>
              <a:rPr lang="en-IN" sz="16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micro credit is still at an early stage. We hope this study has moved a small step ahead in providing some methodological and empirical contributions to crediting institutes, and presenting an alternative approach to the valuation of defaulters.</a:t>
            </a:r>
          </a:p>
          <a:p>
            <a:pPr>
              <a:lnSpc>
                <a:spcPct val="107000"/>
              </a:lnSpc>
              <a:spcBef>
                <a:spcPts val="300"/>
              </a:spcBef>
              <a:spcAft>
                <a:spcPts val="300"/>
              </a:spcAft>
              <a:buFont typeface="Wingdings" panose="05000000000000000000" pitchFamily="2" charset="2"/>
              <a:buChar char="ü"/>
            </a:pPr>
            <a:r>
              <a:rPr lang="en-IN" sz="16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Future direction of research may consider incorporating additional micro credit transaction data from a larger economical background with more features.</a:t>
            </a:r>
            <a:endParaRPr lang="en-IN" sz="165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6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5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writing implement, stationary, pen&#10;&#10;Description automatically generated">
            <a:extLst>
              <a:ext uri="{FF2B5EF4-FFF2-40B4-BE49-F238E27FC236}">
                <a16:creationId xmlns:a16="http://schemas.microsoft.com/office/drawing/2014/main" id="{4EED5AE2-2ABE-DC4B-2535-CC20CBE4761C}"/>
              </a:ext>
            </a:extLst>
          </p:cNvPr>
          <p:cNvPicPr>
            <a:picLocks noGrp="1" noChangeAspect="1"/>
          </p:cNvPicPr>
          <p:nvPr>
            <p:ph idx="1"/>
          </p:nvPr>
        </p:nvPicPr>
        <p:blipFill>
          <a:blip r:embed="rId2"/>
          <a:stretch>
            <a:fillRect/>
          </a:stretch>
        </p:blipFill>
        <p:spPr>
          <a:xfrm>
            <a:off x="282536" y="101595"/>
            <a:ext cx="11391988" cy="6349790"/>
          </a:xfrm>
        </p:spPr>
      </p:pic>
    </p:spTree>
    <p:extLst>
      <p:ext uri="{BB962C8B-B14F-4D97-AF65-F5344CB8AC3E}">
        <p14:creationId xmlns:p14="http://schemas.microsoft.com/office/powerpoint/2010/main" val="6362274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1522413" y="1700808"/>
            <a:ext cx="9829799" cy="5157192"/>
          </a:xfrm>
        </p:spPr>
        <p:txBody>
          <a:bodyPr>
            <a:noAutofit/>
          </a:bodyPr>
          <a:lstStyle/>
          <a:p>
            <a:pPr marL="0" indent="0">
              <a:lnSpc>
                <a:spcPct val="107000"/>
              </a:lnSpc>
              <a:spcAft>
                <a:spcPts val="800"/>
              </a:spcAft>
              <a:buNone/>
            </a:pPr>
            <a:r>
              <a:rPr lang="en-IN" sz="2000" dirty="0"/>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p:txBody>
          <a:bodyPr/>
          <a:lstStyle/>
          <a:p>
            <a:r>
              <a:rPr lang="en-IN" dirty="0"/>
              <a:t>Problem Understanding:</a:t>
            </a: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a:xfrm>
            <a:off x="1522413" y="1700808"/>
            <a:ext cx="9829799" cy="5112568"/>
          </a:xfrm>
        </p:spPr>
        <p:txBody>
          <a:bodyPr>
            <a:noAutofit/>
          </a:bodyPr>
          <a:lstStyle/>
          <a:p>
            <a:pPr marL="0" indent="0">
              <a:lnSpc>
                <a:spcPct val="107000"/>
              </a:lnSpc>
              <a:spcAft>
                <a:spcPts val="800"/>
              </a:spcAft>
              <a:buNone/>
            </a:pPr>
            <a:r>
              <a:rPr lang="en-IN" sz="1800" dirty="0">
                <a:effectLst/>
                <a:latin typeface="Century" panose="02040604050505020304" pitchFamily="18" charset="0"/>
                <a:ea typeface="Calibri" panose="020F0502020204030204" pitchFamily="34" charset="0"/>
                <a:cs typeface="Times New Roman" panose="02020603050405020304" pitchFamily="18" charset="0"/>
              </a:rPr>
              <a:t>Telecom Industries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We have to build a model which can be used to predict in terms of a probability for each loan transaction, whether the customer will be paying back the loaned amount within 5 days of insurance of loan. In this case, Label ‘1’ indicates that the loan has been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payed</a:t>
            </a:r>
            <a:r>
              <a:rPr lang="en-IN" sz="1800" dirty="0">
                <a:effectLst/>
                <a:latin typeface="Century" panose="02040604050505020304" pitchFamily="18" charset="0"/>
                <a:ea typeface="Calibri" panose="020F0502020204030204" pitchFamily="34" charset="0"/>
                <a:cs typeface="Times New Roman" panose="02020603050405020304" pitchFamily="18" charset="0"/>
              </a:rPr>
              <a:t> i.e. Non- defaulter, while, Label ‘0’ indicates that the loan has not been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payed</a:t>
            </a:r>
            <a:r>
              <a:rPr lang="en-IN" sz="1800" dirty="0">
                <a:effectLst/>
                <a:latin typeface="Century" panose="02040604050505020304" pitchFamily="18" charset="0"/>
                <a:ea typeface="Calibri" panose="020F0502020204030204" pitchFamily="34" charset="0"/>
                <a:cs typeface="Times New Roman" panose="02020603050405020304" pitchFamily="18" charset="0"/>
              </a:rPr>
              <a:t> i.e. defaulter.  </a:t>
            </a: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2415" y="404664"/>
            <a:ext cx="9829798" cy="1296144"/>
          </a:xfrm>
        </p:spPr>
        <p:txBody>
          <a:bodyPr/>
          <a:lstStyle/>
          <a:p>
            <a:r>
              <a:rPr lang="en-IN" dirty="0"/>
              <a:t>What is Micro Credit?</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1488168" y="1984248"/>
            <a:ext cx="5974396" cy="2740896"/>
          </a:xfrm>
        </p:spPr>
        <p:txBody>
          <a:bodyPr/>
          <a:lstStyle/>
          <a:p>
            <a:pPr>
              <a:buFont typeface="Wingdings" panose="05000000000000000000" pitchFamily="2" charset="2"/>
              <a:buChar char="ü"/>
            </a:pPr>
            <a:r>
              <a:rPr lang="en-IN" sz="2400" dirty="0"/>
              <a:t> </a:t>
            </a:r>
            <a:r>
              <a:rPr lang="en-US" sz="2000" b="0" i="0" dirty="0">
                <a:solidFill>
                  <a:srgbClr val="202124"/>
                </a:solidFill>
                <a:effectLst/>
                <a:latin typeface="Century" panose="02040604050505020304" pitchFamily="18" charset="0"/>
              </a:rPr>
              <a:t>Microcredit is an </a:t>
            </a:r>
            <a:r>
              <a:rPr lang="en-US" sz="2000" b="1" i="0" dirty="0">
                <a:solidFill>
                  <a:srgbClr val="202124"/>
                </a:solidFill>
                <a:effectLst/>
                <a:latin typeface="Century" panose="02040604050505020304" pitchFamily="18" charset="0"/>
              </a:rPr>
              <a:t>extremely small loan given to those who lack a steady source of income</a:t>
            </a:r>
            <a:r>
              <a:rPr lang="en-US" sz="2000" b="0" i="0" dirty="0">
                <a:solidFill>
                  <a:srgbClr val="202124"/>
                </a:solidFill>
                <a:effectLst/>
                <a:latin typeface="Century" panose="02040604050505020304" pitchFamily="18" charset="0"/>
              </a:rPr>
              <a:t>, collateral. It is used as a way to obtain a loan, acting as a protection against potential loss for the lender should the borrower default in his payments., or any credit history.</a:t>
            </a:r>
            <a:endParaRPr lang="en-IN" sz="2000" dirty="0">
              <a:latin typeface="Century" panose="02040604050505020304" pitchFamily="18" charset="0"/>
            </a:endParaRPr>
          </a:p>
        </p:txBody>
      </p:sp>
      <p:pic>
        <p:nvPicPr>
          <p:cNvPr id="6" name="Picture 6">
            <a:extLst>
              <a:ext uri="{FF2B5EF4-FFF2-40B4-BE49-F238E27FC236}">
                <a16:creationId xmlns:a16="http://schemas.microsoft.com/office/drawing/2014/main" id="{6A8226AB-3164-F4A4-EC7F-CD4509C5FB14}"/>
              </a:ext>
            </a:extLst>
          </p:cNvPr>
          <p:cNvPicPr>
            <a:picLocks noGrp="1" noChangeAspect="1"/>
          </p:cNvPicPr>
          <p:nvPr>
            <p:ph sz="half" idx="2"/>
          </p:nvPr>
        </p:nvPicPr>
        <p:blipFill>
          <a:blip r:embed="rId2"/>
          <a:stretch>
            <a:fillRect/>
          </a:stretch>
        </p:blipFill>
        <p:spPr>
          <a:xfrm>
            <a:off x="7451284" y="1513249"/>
            <a:ext cx="4485107" cy="4055852"/>
          </a:xfr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p:txBody>
          <a:bodyPr/>
          <a:lstStyle/>
          <a:p>
            <a:r>
              <a:rPr lang="en-IN" dirty="0"/>
              <a:t>Importance of Micro Credit Defaulters Model.</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488168" y="1984248"/>
            <a:ext cx="6262428" cy="4187952"/>
          </a:xfrm>
        </p:spPr>
        <p:txBody>
          <a:bodyPr>
            <a:normAutofit/>
          </a:bodyPr>
          <a:lstStyle/>
          <a:p>
            <a:pPr>
              <a:buFont typeface="Wingdings" panose="05000000000000000000" pitchFamily="2" charset="2"/>
              <a:buChar char="ü"/>
            </a:pPr>
            <a:r>
              <a:rPr lang="en-IN" sz="2200" dirty="0">
                <a:latin typeface="Century" panose="02040604050505020304" pitchFamily="18" charset="0"/>
              </a:rPr>
              <a:t> </a:t>
            </a:r>
            <a:r>
              <a:rPr lang="en-US" sz="1800" dirty="0">
                <a:latin typeface="Century" panose="02040604050505020304" pitchFamily="18" charset="0"/>
              </a:rPr>
              <a:t>Poverty 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 The borrowers have no collateral to put up against loans and often are refused the needed capital because of the high risk of default. If they resort to underground sources, they are often charged exorbitant interest. This quick fix solution does not address the main structural problem: a lack of proper funding channels.</a:t>
            </a:r>
            <a:endParaRPr lang="en-IN" sz="1800" dirty="0">
              <a:latin typeface="Century" panose="02040604050505020304" pitchFamily="18" charset="0"/>
            </a:endParaRPr>
          </a:p>
        </p:txBody>
      </p:sp>
      <p:pic>
        <p:nvPicPr>
          <p:cNvPr id="6" name="Picture 6" descr="A picture containing text, indoor&#10;&#10;Description automatically generated">
            <a:extLst>
              <a:ext uri="{FF2B5EF4-FFF2-40B4-BE49-F238E27FC236}">
                <a16:creationId xmlns:a16="http://schemas.microsoft.com/office/drawing/2014/main" id="{6BC328E1-47C0-7645-E543-08A1748CB346}"/>
              </a:ext>
            </a:extLst>
          </p:cNvPr>
          <p:cNvPicPr>
            <a:picLocks noGrp="1" noChangeAspect="1"/>
          </p:cNvPicPr>
          <p:nvPr>
            <p:ph sz="half" idx="2"/>
          </p:nvPr>
        </p:nvPicPr>
        <p:blipFill>
          <a:blip r:embed="rId2"/>
          <a:stretch>
            <a:fillRect/>
          </a:stretch>
        </p:blipFill>
        <p:spPr>
          <a:xfrm>
            <a:off x="8119334" y="1495393"/>
            <a:ext cx="3567627" cy="5630922"/>
          </a:xfrm>
        </p:spPr>
      </p:pic>
    </p:spTree>
    <p:extLst>
      <p:ext uri="{BB962C8B-B14F-4D97-AF65-F5344CB8AC3E}">
        <p14:creationId xmlns:p14="http://schemas.microsoft.com/office/powerpoint/2010/main" val="3563598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p:txBody>
          <a:bodyPr>
            <a:normAutofit fontScale="85000" lnSpcReduction="20000"/>
          </a:bodyPr>
          <a:lstStyle/>
          <a:p>
            <a:pPr marL="342900" lvl="0" indent="-342900">
              <a:lnSpc>
                <a:spcPct val="107000"/>
              </a:lnSpc>
              <a:buFont typeface="Wingdings" panose="05000000000000000000" pitchFamily="2" charset="2"/>
              <a:buChar char=""/>
            </a:pPr>
            <a:r>
              <a:rPr lang="en-IN" sz="2200" dirty="0">
                <a:latin typeface="Century" panose="02040604050505020304" pitchFamily="18" charset="0"/>
                <a:cs typeface="Calibri" panose="020F0502020204030204" pitchFamily="34" charset="0"/>
              </a:rPr>
              <a:t> </a:t>
            </a:r>
            <a:r>
              <a:rPr lang="en-IN" sz="2200" dirty="0">
                <a:effectLst/>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the dataset which was in csv format.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Then I did all th</a:t>
            </a:r>
            <a:r>
              <a:rPr lang="en-IN" sz="2200"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sz="2200" dirty="0" err="1">
                <a:effectLst/>
                <a:latin typeface="Century" panose="02040604050505020304" pitchFamily="18" charset="0"/>
                <a:ea typeface="Calibri" panose="020F0502020204030204" pitchFamily="34" charset="0"/>
                <a:cs typeface="Calibri" panose="020F0502020204030204" pitchFamily="34" charset="0"/>
              </a:rPr>
              <a:t>nunique</a:t>
            </a:r>
            <a:r>
              <a:rPr lang="en-IN" sz="2200" dirty="0">
                <a:effectLst/>
                <a:latin typeface="Century" panose="02040604050505020304" pitchFamily="18" charset="0"/>
                <a:ea typeface="Calibri" panose="020F0502020204030204" pitchFamily="34" charset="0"/>
                <a:cs typeface="Calibri" panose="020F0502020204030204" pitchFamily="34" charset="0"/>
              </a:rPr>
              <a:t>, value counts, info etc….. </a:t>
            </a: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While checking the </a:t>
            </a:r>
            <a:r>
              <a:rPr lang="en-IN" sz="2200" dirty="0">
                <a:latin typeface="Century" panose="02040604050505020304" pitchFamily="18" charset="0"/>
                <a:ea typeface="Calibri" panose="020F0502020204030204" pitchFamily="34" charset="0"/>
                <a:cs typeface="Calibri" panose="020F0502020204030204" pitchFamily="34" charset="0"/>
              </a:rPr>
              <a:t>value counts</a:t>
            </a:r>
            <a:r>
              <a:rPr lang="en-IN" sz="2200" dirty="0">
                <a:effectLst/>
                <a:latin typeface="Century" panose="02040604050505020304" pitchFamily="18" charset="0"/>
                <a:ea typeface="Calibri" panose="020F0502020204030204" pitchFamily="34" charset="0"/>
                <a:cs typeface="Calibri" panose="020F0502020204030204" pitchFamily="34" charset="0"/>
              </a:rPr>
              <a:t> of the datasets I found some columns with more than 90% </a:t>
            </a:r>
            <a:r>
              <a:rPr lang="en-IN" sz="2200" dirty="0">
                <a:latin typeface="Century" panose="02040604050505020304" pitchFamily="18" charset="0"/>
                <a:ea typeface="Calibri" panose="020F0502020204030204" pitchFamily="34" charset="0"/>
                <a:cs typeface="Calibri" panose="020F0502020204030204" pitchFamily="34" charset="0"/>
              </a:rPr>
              <a:t>zero</a:t>
            </a:r>
            <a:r>
              <a:rPr lang="en-IN" sz="2200" dirty="0">
                <a:effectLst/>
                <a:latin typeface="Century" panose="02040604050505020304" pitchFamily="18" charset="0"/>
                <a:ea typeface="Calibri" panose="020F0502020204030204" pitchFamily="34" charset="0"/>
                <a:cs typeface="Calibri" panose="020F0502020204030204" pitchFamily="34" charset="0"/>
              </a:rPr>
              <a:t> values, so these columns will create skewness in datasets so I decided to drop those columns.</a:t>
            </a:r>
          </a:p>
          <a:p>
            <a:pPr marL="342900" lvl="0" indent="-342900">
              <a:lnSpc>
                <a:spcPct val="107000"/>
              </a:lnSpc>
              <a:buFont typeface="Wingdings" panose="05000000000000000000" pitchFamily="2" charset="2"/>
              <a:buChar char=""/>
            </a:pPr>
            <a:r>
              <a:rPr lang="en-IN" sz="2400" dirty="0">
                <a:effectLst/>
                <a:latin typeface="Century" panose="02040604050505020304" pitchFamily="18" charset="0"/>
                <a:ea typeface="Calibri" panose="020F0502020204030204" pitchFamily="34" charset="0"/>
                <a:cs typeface="Times New Roman" panose="02020603050405020304" pitchFamily="18" charset="0"/>
              </a:rPr>
              <a:t>While Checking the null values I found there is no null values in the dataset.</a:t>
            </a: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Then I have extracted day, month, year fro</a:t>
            </a:r>
            <a:r>
              <a:rPr lang="en-IN" sz="2200" dirty="0">
                <a:latin typeface="Century" panose="02040604050505020304" pitchFamily="18" charset="0"/>
                <a:ea typeface="Calibri" panose="020F0502020204030204" pitchFamily="34" charset="0"/>
                <a:cs typeface="Calibri" panose="020F0502020204030204" pitchFamily="34" charset="0"/>
              </a:rPr>
              <a:t>m pdate.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In the dataset there was some negative values so I converted those negative values to positive values using abs.</a:t>
            </a: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1522413" y="116632"/>
            <a:ext cx="9829799" cy="648072"/>
          </a:xfrm>
        </p:spPr>
        <p:txBody>
          <a:bodyPr>
            <a:normAutofit/>
          </a:bodyPr>
          <a:lstStyle/>
          <a:p>
            <a:r>
              <a:rPr lang="en-IN" dirty="0"/>
              <a:t>Visualization[Univariate]:</a:t>
            </a:r>
          </a:p>
        </p:txBody>
      </p:sp>
      <p:pic>
        <p:nvPicPr>
          <p:cNvPr id="5" name="Picture 2">
            <a:extLst>
              <a:ext uri="{FF2B5EF4-FFF2-40B4-BE49-F238E27FC236}">
                <a16:creationId xmlns:a16="http://schemas.microsoft.com/office/drawing/2014/main" id="{E9F4C0BB-9D2F-4C38-9706-C305FFE790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3700"/>
          <a:stretch/>
        </p:blipFill>
        <p:spPr bwMode="auto">
          <a:xfrm>
            <a:off x="1125860" y="764704"/>
            <a:ext cx="10945216" cy="6093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510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384</TotalTime>
  <Words>2737</Words>
  <Application>Microsoft Office PowerPoint</Application>
  <PresentationFormat>Custom</PresentationFormat>
  <Paragraphs>145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Project Presentation On  “Micro-Credit Defaulter Model”</vt:lpstr>
      <vt:lpstr>Agenda:</vt:lpstr>
      <vt:lpstr>Overview:</vt:lpstr>
      <vt:lpstr>Problem Statement:</vt:lpstr>
      <vt:lpstr>Problem Understanding:</vt:lpstr>
      <vt:lpstr>What is Micro Credit?</vt:lpstr>
      <vt:lpstr>Importance of Micro Credit Defaulters Model.</vt:lpstr>
      <vt:lpstr>Exploratory Data Analysis:</vt:lpstr>
      <vt:lpstr>Visualization[Univariate]:</vt:lpstr>
      <vt:lpstr>Visualization[Univariate]:</vt:lpstr>
      <vt:lpstr>Vizualization[Univariate-Target]:</vt:lpstr>
      <vt:lpstr>Vizualization[Bivariate]:</vt:lpstr>
      <vt:lpstr>Observations:</vt:lpstr>
      <vt:lpstr>Vizualization of numerical columns:</vt:lpstr>
      <vt:lpstr>Observations:</vt:lpstr>
      <vt:lpstr>Vizualization of categorical columns:</vt:lpstr>
      <vt:lpstr>Observations:</vt:lpstr>
      <vt:lpstr>Analysis:</vt:lpstr>
      <vt:lpstr>Data Cleaning Steps:</vt:lpstr>
      <vt:lpstr>Data Balancing:</vt:lpstr>
      <vt:lpstr>Model Building:</vt:lpstr>
      <vt:lpstr>i) XGBClassifier:</vt:lpstr>
      <vt:lpstr>ii) DecisionTreeClassifier:</vt:lpstr>
      <vt:lpstr>iii) BaggingClassifier:</vt:lpstr>
      <vt:lpstr>iv) GradientBoostingRegressor:</vt:lpstr>
      <vt:lpstr>ROC-AUC Curve:</vt:lpstr>
      <vt:lpstr>Hyper Parameter Tunning:</vt:lpstr>
      <vt:lpstr>Hyper Parameter Tunning:</vt:lpstr>
      <vt:lpstr>ROC-Curve For Final Model:</vt:lpstr>
      <vt:lpstr>Saving the model and predictions using saved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Pooja gowda</cp:lastModifiedBy>
  <cp:revision>38</cp:revision>
  <dcterms:created xsi:type="dcterms:W3CDTF">2021-10-01T13:22:47Z</dcterms:created>
  <dcterms:modified xsi:type="dcterms:W3CDTF">2022-05-30T18:15:28Z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