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3" r:id="rId3"/>
    <p:sldId id="264" r:id="rId4"/>
    <p:sldId id="266" r:id="rId5"/>
    <p:sldId id="267" r:id="rId6"/>
    <p:sldId id="268" r:id="rId7"/>
    <p:sldId id="288"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9" r:id="rId23"/>
    <p:sldId id="28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FA1A2-E547-469A-A41E-D5BD4FD5BEA0}" v="424" dt="2022-07-27T19:29:13.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1" qsCatId="simple" csTypeId="urn:microsoft.com/office/officeart/2005/8/colors/accent2_2" csCatId="accent2"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9D248F3A-9472-45C8-852A-DEABF9441FFD}" type="pres">
      <dgm:prSet presAssocID="{C53CC6D8-DEFC-45FD-8207-E1ECCC27EA85}" presName="Name0" presStyleCnt="0">
        <dgm:presLayoutVars>
          <dgm:dir/>
          <dgm:animLvl val="lvl"/>
          <dgm:resizeHandles val="exact"/>
        </dgm:presLayoutVars>
      </dgm:prSet>
      <dgm:spPr/>
    </dgm:pt>
    <dgm:pt modelId="{06EDFDCC-2091-4006-BAE5-F959B0A6EE99}" type="pres">
      <dgm:prSet presAssocID="{516A4DDC-76BD-494E-B503-625555CCBC4A}" presName="vertFlow" presStyleCnt="0"/>
      <dgm:spPr/>
    </dgm:pt>
    <dgm:pt modelId="{87F5B767-DDBF-4960-A864-627FB24AF234}" type="pres">
      <dgm:prSet presAssocID="{516A4DDC-76BD-494E-B503-625555CCBC4A}" presName="header" presStyleLbl="node1" presStyleIdx="0" presStyleCnt="4"/>
      <dgm:spPr/>
    </dgm:pt>
    <dgm:pt modelId="{D6B1C8C2-3365-46CE-AC6B-82E3F4806120}" type="pres">
      <dgm:prSet presAssocID="{995C4470-49EF-4BD9-B00A-AD612181AB58}" presName="parTrans" presStyleLbl="sibTrans2D1" presStyleIdx="0" presStyleCnt="10"/>
      <dgm:spPr/>
    </dgm:pt>
    <dgm:pt modelId="{AC0432AC-502C-47C4-9BB8-EB8AA4EDD7DD}" type="pres">
      <dgm:prSet presAssocID="{CD410504-9F7F-47AE-B46E-CE985680360F}" presName="child" presStyleLbl="alignAccFollowNode1" presStyleIdx="0" presStyleCnt="10">
        <dgm:presLayoutVars>
          <dgm:chMax val="0"/>
          <dgm:bulletEnabled val="1"/>
        </dgm:presLayoutVars>
      </dgm:prSet>
      <dgm:spPr/>
    </dgm:pt>
    <dgm:pt modelId="{73566FE1-9384-4F06-A834-D9029CB6E171}" type="pres">
      <dgm:prSet presAssocID="{2B847D36-6E88-4DD3-AABD-579C99426233}" presName="sibTrans" presStyleLbl="sibTrans2D1" presStyleIdx="1" presStyleCnt="10"/>
      <dgm:spPr/>
    </dgm:pt>
    <dgm:pt modelId="{B73AE157-F58D-47AB-B310-D16493E21E23}" type="pres">
      <dgm:prSet presAssocID="{C4FF5CFA-9CEF-4C34-984A-CC28F232798F}" presName="child" presStyleLbl="alignAccFollowNode1" presStyleIdx="1" presStyleCnt="10">
        <dgm:presLayoutVars>
          <dgm:chMax val="0"/>
          <dgm:bulletEnabled val="1"/>
        </dgm:presLayoutVars>
      </dgm:prSet>
      <dgm:spPr/>
    </dgm:pt>
    <dgm:pt modelId="{D2669CE0-E7C9-4330-8806-DA5CD4529E43}" type="pres">
      <dgm:prSet presAssocID="{B551F8FA-E415-4EE1-BA68-D13E7D2E980B}" presName="sibTrans" presStyleLbl="sibTrans2D1" presStyleIdx="2" presStyleCnt="10"/>
      <dgm:spPr/>
    </dgm:pt>
    <dgm:pt modelId="{95C73703-3443-44F2-A237-093CF12F0C05}" type="pres">
      <dgm:prSet presAssocID="{F7CED298-1605-4B60-9FC8-0A4C25C5AA00}" presName="child" presStyleLbl="alignAccFollowNode1" presStyleIdx="2" presStyleCnt="10">
        <dgm:presLayoutVars>
          <dgm:chMax val="0"/>
          <dgm:bulletEnabled val="1"/>
        </dgm:presLayoutVars>
      </dgm:prSet>
      <dgm:spPr/>
    </dgm:pt>
    <dgm:pt modelId="{56D2E819-57C4-4B2B-8807-912856211D7F}" type="pres">
      <dgm:prSet presAssocID="{1009FF03-5F93-449C-AF20-55447EEE50AB}" presName="sibTrans" presStyleLbl="sibTrans2D1" presStyleIdx="3" presStyleCnt="10"/>
      <dgm:spPr/>
    </dgm:pt>
    <dgm:pt modelId="{A497A10C-38D8-421D-BBAB-B864193C3E8F}" type="pres">
      <dgm:prSet presAssocID="{87D09C77-9C5B-45C2-ACC9-ACEA66F18198}" presName="child" presStyleLbl="alignAccFollowNode1" presStyleIdx="3" presStyleCnt="10">
        <dgm:presLayoutVars>
          <dgm:chMax val="0"/>
          <dgm:bulletEnabled val="1"/>
        </dgm:presLayoutVars>
      </dgm:prSet>
      <dgm:spPr/>
    </dgm:pt>
    <dgm:pt modelId="{AFD6EB3B-857C-4B6A-A69E-2103481167B7}" type="pres">
      <dgm:prSet presAssocID="{516A4DDC-76BD-494E-B503-625555CCBC4A}" presName="hSp" presStyleCnt="0"/>
      <dgm:spPr/>
    </dgm:pt>
    <dgm:pt modelId="{EB8BA0B3-3647-4E2C-BB16-2AAB90A3D06D}" type="pres">
      <dgm:prSet presAssocID="{41E3B52E-71B8-4BD0-B1ED-D051FFB12506}" presName="vertFlow" presStyleCnt="0"/>
      <dgm:spPr/>
    </dgm:pt>
    <dgm:pt modelId="{64ECAD75-D62C-4BF0-A393-8EADA2E6E2AF}" type="pres">
      <dgm:prSet presAssocID="{41E3B52E-71B8-4BD0-B1ED-D051FFB12506}" presName="header" presStyleLbl="node1" presStyleIdx="1" presStyleCnt="4"/>
      <dgm:spPr/>
    </dgm:pt>
    <dgm:pt modelId="{F29A1CCC-9A86-491E-BF9C-DE7A1312BAB9}" type="pres">
      <dgm:prSet presAssocID="{F342D04F-4D11-41CC-AB66-36041A902B44}" presName="parTrans" presStyleLbl="sibTrans2D1" presStyleIdx="4" presStyleCnt="10"/>
      <dgm:spPr/>
    </dgm:pt>
    <dgm:pt modelId="{65F9E910-6989-422D-BF16-E12A7DC9BA07}" type="pres">
      <dgm:prSet presAssocID="{5CBEC7DD-A25D-4956-9A65-6EA385F6FCB5}" presName="child" presStyleLbl="alignAccFollowNode1" presStyleIdx="4" presStyleCnt="10">
        <dgm:presLayoutVars>
          <dgm:chMax val="0"/>
          <dgm:bulletEnabled val="1"/>
        </dgm:presLayoutVars>
      </dgm:prSet>
      <dgm:spPr/>
    </dgm:pt>
    <dgm:pt modelId="{8B5E9CB8-E500-4074-B0A4-E43373CD9D55}" type="pres">
      <dgm:prSet presAssocID="{BD0F67B1-39E4-45ED-9534-FB8F89E8EEF6}" presName="sibTrans" presStyleLbl="sibTrans2D1" presStyleIdx="5" presStyleCnt="10"/>
      <dgm:spPr/>
    </dgm:pt>
    <dgm:pt modelId="{FAB7FF54-662F-4E4F-BBB4-1027BA836E53}" type="pres">
      <dgm:prSet presAssocID="{33BF0E2A-2B00-40A5-832E-FC800DCA5982}" presName="child" presStyleLbl="alignAccFollowNode1" presStyleIdx="5" presStyleCnt="10">
        <dgm:presLayoutVars>
          <dgm:chMax val="0"/>
          <dgm:bulletEnabled val="1"/>
        </dgm:presLayoutVars>
      </dgm:prSet>
      <dgm:spPr/>
    </dgm:pt>
    <dgm:pt modelId="{08E37185-E5B3-44A6-87F1-9C42413A5A72}" type="pres">
      <dgm:prSet presAssocID="{E373698D-1356-47A7-A591-B72BFE77C3D1}" presName="sibTrans" presStyleLbl="sibTrans2D1" presStyleIdx="6" presStyleCnt="10"/>
      <dgm:spPr/>
    </dgm:pt>
    <dgm:pt modelId="{D621962C-7C20-4B50-B058-0567B2D57B0A}" type="pres">
      <dgm:prSet presAssocID="{CAE20587-4D50-4B6B-A17D-199722D630E2}" presName="child" presStyleLbl="alignAccFollowNode1" presStyleIdx="6" presStyleCnt="10">
        <dgm:presLayoutVars>
          <dgm:chMax val="0"/>
          <dgm:bulletEnabled val="1"/>
        </dgm:presLayoutVars>
      </dgm:prSet>
      <dgm:spPr/>
    </dgm:pt>
    <dgm:pt modelId="{F36EA1FF-BD28-4787-AD5E-5C9DBAC94864}" type="pres">
      <dgm:prSet presAssocID="{41E3B52E-71B8-4BD0-B1ED-D051FFB12506}" presName="hSp" presStyleCnt="0"/>
      <dgm:spPr/>
    </dgm:pt>
    <dgm:pt modelId="{698D0598-7AD8-4449-9171-9BBB5458A501}" type="pres">
      <dgm:prSet presAssocID="{EA587102-578B-46F3-8D9E-CEC48527A898}" presName="vertFlow" presStyleCnt="0"/>
      <dgm:spPr/>
    </dgm:pt>
    <dgm:pt modelId="{9910E509-AC9E-4D7F-9FB9-D54EEAE89F53}" type="pres">
      <dgm:prSet presAssocID="{EA587102-578B-46F3-8D9E-CEC48527A898}" presName="header" presStyleLbl="node1" presStyleIdx="2" presStyleCnt="4"/>
      <dgm:spPr/>
    </dgm:pt>
    <dgm:pt modelId="{8409884C-460C-462A-A61A-26D5D815E23E}" type="pres">
      <dgm:prSet presAssocID="{403B4542-B2F8-496D-BBEA-3A684B1106F9}" presName="parTrans" presStyleLbl="sibTrans2D1" presStyleIdx="7" presStyleCnt="10"/>
      <dgm:spPr/>
    </dgm:pt>
    <dgm:pt modelId="{32EA8517-ED28-413C-98F8-22EEB1A7A08B}" type="pres">
      <dgm:prSet presAssocID="{038F6A6A-232A-44A4-9628-ADFA8F068F81}" presName="child" presStyleLbl="alignAccFollowNode1" presStyleIdx="7" presStyleCnt="10">
        <dgm:presLayoutVars>
          <dgm:chMax val="0"/>
          <dgm:bulletEnabled val="1"/>
        </dgm:presLayoutVars>
      </dgm:prSet>
      <dgm:spPr/>
    </dgm:pt>
    <dgm:pt modelId="{F42264D2-4DC9-4C03-A1B7-616D6FB2F779}" type="pres">
      <dgm:prSet presAssocID="{ABE7D012-6867-48DA-AF76-FDB8ECBB944D}" presName="sibTrans" presStyleLbl="sibTrans2D1" presStyleIdx="8" presStyleCnt="10"/>
      <dgm:spPr/>
    </dgm:pt>
    <dgm:pt modelId="{0113999C-A5EE-4968-B99C-66A51772737D}" type="pres">
      <dgm:prSet presAssocID="{15982A38-A73B-4943-B138-EA0EAB77BC29}" presName="child" presStyleLbl="alignAccFollowNode1" presStyleIdx="8" presStyleCnt="10">
        <dgm:presLayoutVars>
          <dgm:chMax val="0"/>
          <dgm:bulletEnabled val="1"/>
        </dgm:presLayoutVars>
      </dgm:prSet>
      <dgm:spPr/>
    </dgm:pt>
    <dgm:pt modelId="{E9F73583-E28A-430D-AB64-A5ABB042399E}" type="pres">
      <dgm:prSet presAssocID="{EA587102-578B-46F3-8D9E-CEC48527A898}" presName="hSp" presStyleCnt="0"/>
      <dgm:spPr/>
    </dgm:pt>
    <dgm:pt modelId="{7B126DA7-F187-4433-8A6E-06DA6EE06D05}" type="pres">
      <dgm:prSet presAssocID="{5CA89521-836B-470D-B51C-F8A4714D4EFF}" presName="vertFlow" presStyleCnt="0"/>
      <dgm:spPr/>
    </dgm:pt>
    <dgm:pt modelId="{6775F370-EB81-4406-98FE-84469E12DE5D}" type="pres">
      <dgm:prSet presAssocID="{5CA89521-836B-470D-B51C-F8A4714D4EFF}" presName="header" presStyleLbl="node1" presStyleIdx="3" presStyleCnt="4"/>
      <dgm:spPr/>
    </dgm:pt>
    <dgm:pt modelId="{85C379B0-C5D0-4BFB-8E4F-B5C2BF315E34}" type="pres">
      <dgm:prSet presAssocID="{525F31A2-90BB-4E18-B1F5-10D38B8099D9}" presName="parTrans" presStyleLbl="sibTrans2D1" presStyleIdx="9" presStyleCnt="10"/>
      <dgm:spPr/>
    </dgm:pt>
    <dgm:pt modelId="{CCF6B591-09E4-480E-92B1-8F4FA173BC80}" type="pres">
      <dgm:prSet presAssocID="{63746B76-9534-4F4F-B65B-B8A9AACC03F9}" presName="child" presStyleLbl="alignAccFollowNode1" presStyleIdx="9" presStyleCnt="10">
        <dgm:presLayoutVars>
          <dgm:chMax val="0"/>
          <dgm:bulletEnabled val="1"/>
        </dgm:presLayoutVars>
      </dgm:prSet>
      <dgm:spPr/>
    </dgm:pt>
  </dgm:ptLst>
  <dgm:cxnLst>
    <dgm:cxn modelId="{B767AB03-F7F7-492B-8158-C75E1682A10F}" srcId="{EA587102-578B-46F3-8D9E-CEC48527A898}" destId="{15982A38-A73B-4943-B138-EA0EAB77BC29}" srcOrd="1" destOrd="0" parTransId="{7CBA4BA7-B8C9-4EC9-9C51-4E810224FE14}" sibTransId="{9295158E-0763-4655-AD0E-61686A560F58}"/>
    <dgm:cxn modelId="{20103309-0C15-4288-A265-64CBE4FEE420}" type="presOf" srcId="{525F31A2-90BB-4E18-B1F5-10D38B8099D9}" destId="{85C379B0-C5D0-4BFB-8E4F-B5C2BF315E34}" srcOrd="0" destOrd="0" presId="urn:microsoft.com/office/officeart/2005/8/layout/lProcess1"/>
    <dgm:cxn modelId="{FF37AD1F-F218-435C-A7B2-F2C606E12B9E}" type="presOf" srcId="{038F6A6A-232A-44A4-9628-ADFA8F068F81}" destId="{32EA8517-ED28-413C-98F8-22EEB1A7A08B}"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0B72C02B-035B-4480-AD47-152D0339B145}" type="presOf" srcId="{41E3B52E-71B8-4BD0-B1ED-D051FFB12506}" destId="{64ECAD75-D62C-4BF0-A393-8EADA2E6E2AF}"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7595F333-3761-4952-8741-33F7C8683EB5}" type="presOf" srcId="{CAE20587-4D50-4B6B-A17D-199722D630E2}" destId="{D621962C-7C20-4B50-B058-0567B2D57B0A}" srcOrd="0" destOrd="0" presId="urn:microsoft.com/office/officeart/2005/8/layout/lProcess1"/>
    <dgm:cxn modelId="{ECF3F533-1C68-4A6C-9C2B-CDCEAF75BCD9}" type="presOf" srcId="{33BF0E2A-2B00-40A5-832E-FC800DCA5982}" destId="{FAB7FF54-662F-4E4F-BBB4-1027BA836E53}" srcOrd="0" destOrd="0" presId="urn:microsoft.com/office/officeart/2005/8/layout/lProcess1"/>
    <dgm:cxn modelId="{66BEA863-655B-4EEA-B26C-1967A468A267}" type="presOf" srcId="{87D09C77-9C5B-45C2-ACC9-ACEA66F18198}" destId="{A497A10C-38D8-421D-BBAB-B864193C3E8F}" srcOrd="0" destOrd="0" presId="urn:microsoft.com/office/officeart/2005/8/layout/lProcess1"/>
    <dgm:cxn modelId="{C7425C67-28F8-407F-B8A8-7B98F220D4CA}" type="presOf" srcId="{ABE7D012-6867-48DA-AF76-FDB8ECBB944D}" destId="{F42264D2-4DC9-4C03-A1B7-616D6FB2F779}" srcOrd="0" destOrd="0" presId="urn:microsoft.com/office/officeart/2005/8/layout/lProcess1"/>
    <dgm:cxn modelId="{9B441B6E-DF69-49B6-BAE9-45D911D6C416}" type="presOf" srcId="{403B4542-B2F8-496D-BBEA-3A684B1106F9}" destId="{8409884C-460C-462A-A61A-26D5D815E23E}"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6D853954-67EB-442C-9F5A-866B9247A562}" srcId="{C53CC6D8-DEFC-45FD-8207-E1ECCC27EA85}" destId="{5CA89521-836B-470D-B51C-F8A4714D4EFF}" srcOrd="3" destOrd="0" parTransId="{D7F37AAF-020D-463D-9735-A1336884A6AE}" sibTransId="{C27250CA-FF59-4A03-8472-477331DB98EB}"/>
    <dgm:cxn modelId="{59A7CA54-6F40-4D35-9449-D78B43950B29}" type="presOf" srcId="{BD0F67B1-39E4-45ED-9534-FB8F89E8EEF6}" destId="{8B5E9CB8-E500-4074-B0A4-E43373CD9D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7A29F18F-BF70-4E63-A9C4-0A2781D3C1E6}" type="presOf" srcId="{995C4470-49EF-4BD9-B00A-AD612181AB58}" destId="{D6B1C8C2-3365-46CE-AC6B-82E3F4806120}" srcOrd="0" destOrd="0" presId="urn:microsoft.com/office/officeart/2005/8/layout/lProcess1"/>
    <dgm:cxn modelId="{52ECF090-9007-40E1-8F30-7DAA77B5D7E6}" type="presOf" srcId="{516A4DDC-76BD-494E-B503-625555CCBC4A}" destId="{87F5B767-DDBF-4960-A864-627FB24AF234}"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C5D05495-2E03-41A1-B5C1-A2576DF8AF5E}" type="presOf" srcId="{CD410504-9F7F-47AE-B46E-CE985680360F}" destId="{AC0432AC-502C-47C4-9BB8-EB8AA4EDD7DD}" srcOrd="0" destOrd="0" presId="urn:microsoft.com/office/officeart/2005/8/layout/lProcess1"/>
    <dgm:cxn modelId="{57E2E396-9AD2-4F6C-B69D-50000CDB8AE7}" type="presOf" srcId="{E373698D-1356-47A7-A591-B72BFE77C3D1}" destId="{08E37185-E5B3-44A6-87F1-9C42413A5A72}"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4FD91CB4-9BF3-4054-8E7F-0219F3CEF0F8}" type="presOf" srcId="{2B847D36-6E88-4DD3-AABD-579C99426233}" destId="{73566FE1-9384-4F06-A834-D9029CB6E171}" srcOrd="0" destOrd="0" presId="urn:microsoft.com/office/officeart/2005/8/layout/lProcess1"/>
    <dgm:cxn modelId="{48542CBC-B4F3-46A3-B796-20EE8E8BE6DC}" type="presOf" srcId="{B551F8FA-E415-4EE1-BA68-D13E7D2E980B}" destId="{D2669CE0-E7C9-4330-8806-DA5CD4529E43}" srcOrd="0" destOrd="0" presId="urn:microsoft.com/office/officeart/2005/8/layout/lProcess1"/>
    <dgm:cxn modelId="{82A383C0-0E58-4E3D-B306-1365F8A692CB}" type="presOf" srcId="{F342D04F-4D11-41CC-AB66-36041A902B44}" destId="{F29A1CCC-9A86-491E-BF9C-DE7A1312BAB9}" srcOrd="0" destOrd="0" presId="urn:microsoft.com/office/officeart/2005/8/layout/lProcess1"/>
    <dgm:cxn modelId="{98B9D8D6-C1D4-4C15-A99B-ACFBE7414BF4}" type="presOf" srcId="{C53CC6D8-DEFC-45FD-8207-E1ECCC27EA85}" destId="{9D248F3A-9472-45C8-852A-DEABF9441FFD}" srcOrd="0" destOrd="0" presId="urn:microsoft.com/office/officeart/2005/8/layout/lProcess1"/>
    <dgm:cxn modelId="{7F8B32D7-E317-4B3A-AADD-D50F4B399238}" type="presOf" srcId="{C4FF5CFA-9CEF-4C34-984A-CC28F232798F}" destId="{B73AE157-F58D-47AB-B310-D16493E21E23}" srcOrd="0" destOrd="0" presId="urn:microsoft.com/office/officeart/2005/8/layout/lProcess1"/>
    <dgm:cxn modelId="{2C1B55DF-AFA1-4E05-A399-9046F8E0D6C4}" type="presOf" srcId="{5CA89521-836B-470D-B51C-F8A4714D4EFF}" destId="{6775F370-EB81-4406-98FE-84469E12DE5D}" srcOrd="0" destOrd="0" presId="urn:microsoft.com/office/officeart/2005/8/layout/lProcess1"/>
    <dgm:cxn modelId="{BA0F58E6-6EC8-48A8-A0D1-8DE7C5394538}" type="presOf" srcId="{63746B76-9534-4F4F-B65B-B8A9AACC03F9}" destId="{CCF6B591-09E4-480E-92B1-8F4FA173BC80}" srcOrd="0" destOrd="0" presId="urn:microsoft.com/office/officeart/2005/8/layout/lProcess1"/>
    <dgm:cxn modelId="{13EA90E9-60C2-4D7F-83E9-C2A15A69137E}" type="presOf" srcId="{5CBEC7DD-A25D-4956-9A65-6EA385F6FCB5}" destId="{65F9E910-6989-422D-BF16-E12A7DC9BA07}" srcOrd="0" destOrd="0" presId="urn:microsoft.com/office/officeart/2005/8/layout/lProcess1"/>
    <dgm:cxn modelId="{7F44A8E9-316E-4457-B00A-2117B6A1D4E7}" type="presOf" srcId="{EA587102-578B-46F3-8D9E-CEC48527A898}" destId="{9910E509-AC9E-4D7F-9FB9-D54EEAE89F53}" srcOrd="0" destOrd="0" presId="urn:microsoft.com/office/officeart/2005/8/layout/lProcess1"/>
    <dgm:cxn modelId="{B8B220EC-EBCC-4EFA-8B17-372F56D88A0B}" type="presOf" srcId="{15982A38-A73B-4943-B138-EA0EAB77BC29}" destId="{0113999C-A5EE-4968-B99C-66A51772737D}"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408B5EF3-D3BF-451D-BC4D-5E1B085E8C2F}" type="presOf" srcId="{1009FF03-5F93-449C-AF20-55447EEE50AB}" destId="{56D2E819-57C4-4B2B-8807-912856211D7F}" srcOrd="0" destOrd="0" presId="urn:microsoft.com/office/officeart/2005/8/layout/lProcess1"/>
    <dgm:cxn modelId="{7E0DE1F9-2185-44E8-A525-637873CA5F3A}" type="presOf" srcId="{F7CED298-1605-4B60-9FC8-0A4C25C5AA00}" destId="{95C73703-3443-44F2-A237-093CF12F0C05}" srcOrd="0" destOrd="0" presId="urn:microsoft.com/office/officeart/2005/8/layout/lProcess1"/>
    <dgm:cxn modelId="{5412743B-07B1-49D3-BDFB-4174DB48AC0D}" type="presParOf" srcId="{9D248F3A-9472-45C8-852A-DEABF9441FFD}" destId="{06EDFDCC-2091-4006-BAE5-F959B0A6EE99}" srcOrd="0" destOrd="0" presId="urn:microsoft.com/office/officeart/2005/8/layout/lProcess1"/>
    <dgm:cxn modelId="{491ACFF9-A34C-44B3-BCC9-E001292731A2}" type="presParOf" srcId="{06EDFDCC-2091-4006-BAE5-F959B0A6EE99}" destId="{87F5B767-DDBF-4960-A864-627FB24AF234}" srcOrd="0" destOrd="0" presId="urn:microsoft.com/office/officeart/2005/8/layout/lProcess1"/>
    <dgm:cxn modelId="{AEC129F2-0AED-4AB2-A66D-5DF0938E1B51}" type="presParOf" srcId="{06EDFDCC-2091-4006-BAE5-F959B0A6EE99}" destId="{D6B1C8C2-3365-46CE-AC6B-82E3F4806120}" srcOrd="1" destOrd="0" presId="urn:microsoft.com/office/officeart/2005/8/layout/lProcess1"/>
    <dgm:cxn modelId="{1F371FD4-9018-4F50-A0AD-68B2D71C0721}" type="presParOf" srcId="{06EDFDCC-2091-4006-BAE5-F959B0A6EE99}" destId="{AC0432AC-502C-47C4-9BB8-EB8AA4EDD7DD}" srcOrd="2" destOrd="0" presId="urn:microsoft.com/office/officeart/2005/8/layout/lProcess1"/>
    <dgm:cxn modelId="{6FB4CA24-B05C-4B1C-AB26-E00C3F26DE48}" type="presParOf" srcId="{06EDFDCC-2091-4006-BAE5-F959B0A6EE99}" destId="{73566FE1-9384-4F06-A834-D9029CB6E171}" srcOrd="3" destOrd="0" presId="urn:microsoft.com/office/officeart/2005/8/layout/lProcess1"/>
    <dgm:cxn modelId="{B2A9C68F-8FCB-4FBD-9CC9-23C3BA9FF6A1}" type="presParOf" srcId="{06EDFDCC-2091-4006-BAE5-F959B0A6EE99}" destId="{B73AE157-F58D-47AB-B310-D16493E21E23}" srcOrd="4" destOrd="0" presId="urn:microsoft.com/office/officeart/2005/8/layout/lProcess1"/>
    <dgm:cxn modelId="{7B9D2B61-8B97-420A-95EE-D0F3E10F7215}" type="presParOf" srcId="{06EDFDCC-2091-4006-BAE5-F959B0A6EE99}" destId="{D2669CE0-E7C9-4330-8806-DA5CD4529E43}" srcOrd="5" destOrd="0" presId="urn:microsoft.com/office/officeart/2005/8/layout/lProcess1"/>
    <dgm:cxn modelId="{649EEC15-DE2C-4FCD-8CF4-CFA84F2DD2EC}" type="presParOf" srcId="{06EDFDCC-2091-4006-BAE5-F959B0A6EE99}" destId="{95C73703-3443-44F2-A237-093CF12F0C05}" srcOrd="6" destOrd="0" presId="urn:microsoft.com/office/officeart/2005/8/layout/lProcess1"/>
    <dgm:cxn modelId="{1DDF5C80-0CA3-488B-B95C-80F5703E75F7}" type="presParOf" srcId="{06EDFDCC-2091-4006-BAE5-F959B0A6EE99}" destId="{56D2E819-57C4-4B2B-8807-912856211D7F}" srcOrd="7" destOrd="0" presId="urn:microsoft.com/office/officeart/2005/8/layout/lProcess1"/>
    <dgm:cxn modelId="{43BDA484-CCAF-4A60-8292-1E2B34A1256B}" type="presParOf" srcId="{06EDFDCC-2091-4006-BAE5-F959B0A6EE99}" destId="{A497A10C-38D8-421D-BBAB-B864193C3E8F}" srcOrd="8" destOrd="0" presId="urn:microsoft.com/office/officeart/2005/8/layout/lProcess1"/>
    <dgm:cxn modelId="{BEC400E0-1690-4F3A-B715-FE5494C7F406}" type="presParOf" srcId="{9D248F3A-9472-45C8-852A-DEABF9441FFD}" destId="{AFD6EB3B-857C-4B6A-A69E-2103481167B7}" srcOrd="1" destOrd="0" presId="urn:microsoft.com/office/officeart/2005/8/layout/lProcess1"/>
    <dgm:cxn modelId="{41A03B55-9C8E-4FCA-9EEC-3A5E7AEFD7B9}" type="presParOf" srcId="{9D248F3A-9472-45C8-852A-DEABF9441FFD}" destId="{EB8BA0B3-3647-4E2C-BB16-2AAB90A3D06D}" srcOrd="2" destOrd="0" presId="urn:microsoft.com/office/officeart/2005/8/layout/lProcess1"/>
    <dgm:cxn modelId="{86262C59-F778-4108-9E40-5BD979F9FC12}" type="presParOf" srcId="{EB8BA0B3-3647-4E2C-BB16-2AAB90A3D06D}" destId="{64ECAD75-D62C-4BF0-A393-8EADA2E6E2AF}" srcOrd="0" destOrd="0" presId="urn:microsoft.com/office/officeart/2005/8/layout/lProcess1"/>
    <dgm:cxn modelId="{CF05FB3A-CD98-4268-A413-0DAF3FBE8CC6}" type="presParOf" srcId="{EB8BA0B3-3647-4E2C-BB16-2AAB90A3D06D}" destId="{F29A1CCC-9A86-491E-BF9C-DE7A1312BAB9}" srcOrd="1" destOrd="0" presId="urn:microsoft.com/office/officeart/2005/8/layout/lProcess1"/>
    <dgm:cxn modelId="{16BA8EE3-637F-406E-A908-3DB0D87BC68E}" type="presParOf" srcId="{EB8BA0B3-3647-4E2C-BB16-2AAB90A3D06D}" destId="{65F9E910-6989-422D-BF16-E12A7DC9BA07}" srcOrd="2" destOrd="0" presId="urn:microsoft.com/office/officeart/2005/8/layout/lProcess1"/>
    <dgm:cxn modelId="{BED32B04-A15A-447F-A3E6-DB0A5B9A770A}" type="presParOf" srcId="{EB8BA0B3-3647-4E2C-BB16-2AAB90A3D06D}" destId="{8B5E9CB8-E500-4074-B0A4-E43373CD9D55}" srcOrd="3" destOrd="0" presId="urn:microsoft.com/office/officeart/2005/8/layout/lProcess1"/>
    <dgm:cxn modelId="{27A0E726-DC92-42EA-8326-681EC2BB8B1F}" type="presParOf" srcId="{EB8BA0B3-3647-4E2C-BB16-2AAB90A3D06D}" destId="{FAB7FF54-662F-4E4F-BBB4-1027BA836E53}" srcOrd="4" destOrd="0" presId="urn:microsoft.com/office/officeart/2005/8/layout/lProcess1"/>
    <dgm:cxn modelId="{5D7E8A96-B05A-4002-8055-9E6B29AA09B3}" type="presParOf" srcId="{EB8BA0B3-3647-4E2C-BB16-2AAB90A3D06D}" destId="{08E37185-E5B3-44A6-87F1-9C42413A5A72}" srcOrd="5" destOrd="0" presId="urn:microsoft.com/office/officeart/2005/8/layout/lProcess1"/>
    <dgm:cxn modelId="{5D75E5CE-EFD6-4CE6-A83D-220F6AA1BE14}" type="presParOf" srcId="{EB8BA0B3-3647-4E2C-BB16-2AAB90A3D06D}" destId="{D621962C-7C20-4B50-B058-0567B2D57B0A}" srcOrd="6" destOrd="0" presId="urn:microsoft.com/office/officeart/2005/8/layout/lProcess1"/>
    <dgm:cxn modelId="{5D9E972E-CBC0-4BF6-95F3-BCEAAC1520A9}" type="presParOf" srcId="{9D248F3A-9472-45C8-852A-DEABF9441FFD}" destId="{F36EA1FF-BD28-4787-AD5E-5C9DBAC94864}" srcOrd="3" destOrd="0" presId="urn:microsoft.com/office/officeart/2005/8/layout/lProcess1"/>
    <dgm:cxn modelId="{E46FD5A8-6DA2-4A06-ABCD-F1822A25F91A}" type="presParOf" srcId="{9D248F3A-9472-45C8-852A-DEABF9441FFD}" destId="{698D0598-7AD8-4449-9171-9BBB5458A501}" srcOrd="4" destOrd="0" presId="urn:microsoft.com/office/officeart/2005/8/layout/lProcess1"/>
    <dgm:cxn modelId="{0906A8D8-05E9-4978-BBB7-933F37279698}" type="presParOf" srcId="{698D0598-7AD8-4449-9171-9BBB5458A501}" destId="{9910E509-AC9E-4D7F-9FB9-D54EEAE89F53}" srcOrd="0" destOrd="0" presId="urn:microsoft.com/office/officeart/2005/8/layout/lProcess1"/>
    <dgm:cxn modelId="{0DBE004A-BCF1-4E13-8499-40CEED46D0F8}" type="presParOf" srcId="{698D0598-7AD8-4449-9171-9BBB5458A501}" destId="{8409884C-460C-462A-A61A-26D5D815E23E}" srcOrd="1" destOrd="0" presId="urn:microsoft.com/office/officeart/2005/8/layout/lProcess1"/>
    <dgm:cxn modelId="{1E66DE1C-7AFA-4933-9D17-6D4E7BD76A4F}" type="presParOf" srcId="{698D0598-7AD8-4449-9171-9BBB5458A501}" destId="{32EA8517-ED28-413C-98F8-22EEB1A7A08B}" srcOrd="2" destOrd="0" presId="urn:microsoft.com/office/officeart/2005/8/layout/lProcess1"/>
    <dgm:cxn modelId="{795448E5-2906-4ABB-8A43-77D23D573CFD}" type="presParOf" srcId="{698D0598-7AD8-4449-9171-9BBB5458A501}" destId="{F42264D2-4DC9-4C03-A1B7-616D6FB2F779}" srcOrd="3" destOrd="0" presId="urn:microsoft.com/office/officeart/2005/8/layout/lProcess1"/>
    <dgm:cxn modelId="{ABDE3130-B514-401F-8AE0-A035415BBFAD}" type="presParOf" srcId="{698D0598-7AD8-4449-9171-9BBB5458A501}" destId="{0113999C-A5EE-4968-B99C-66A51772737D}" srcOrd="4" destOrd="0" presId="urn:microsoft.com/office/officeart/2005/8/layout/lProcess1"/>
    <dgm:cxn modelId="{E2468C31-9333-4783-819C-190817045AB8}" type="presParOf" srcId="{9D248F3A-9472-45C8-852A-DEABF9441FFD}" destId="{E9F73583-E28A-430D-AB64-A5ABB042399E}" srcOrd="5" destOrd="0" presId="urn:microsoft.com/office/officeart/2005/8/layout/lProcess1"/>
    <dgm:cxn modelId="{DDB2A15B-75E5-4F84-AC4B-DD3CE18278AC}" type="presParOf" srcId="{9D248F3A-9472-45C8-852A-DEABF9441FFD}" destId="{7B126DA7-F187-4433-8A6E-06DA6EE06D05}" srcOrd="6" destOrd="0" presId="urn:microsoft.com/office/officeart/2005/8/layout/lProcess1"/>
    <dgm:cxn modelId="{7BFF857B-97E3-4753-88F2-252AE7643E2F}" type="presParOf" srcId="{7B126DA7-F187-4433-8A6E-06DA6EE06D05}" destId="{6775F370-EB81-4406-98FE-84469E12DE5D}" srcOrd="0" destOrd="0" presId="urn:microsoft.com/office/officeart/2005/8/layout/lProcess1"/>
    <dgm:cxn modelId="{842A49D7-59D7-4142-897E-D5E589F28606}" type="presParOf" srcId="{7B126DA7-F187-4433-8A6E-06DA6EE06D05}" destId="{85C379B0-C5D0-4BFB-8E4F-B5C2BF315E34}" srcOrd="1" destOrd="0" presId="urn:microsoft.com/office/officeart/2005/8/layout/lProcess1"/>
    <dgm:cxn modelId="{4FBF3008-519C-4A1E-B07F-2788798546E5}" type="presParOf" srcId="{7B126DA7-F187-4433-8A6E-06DA6EE06D05}" destId="{CCF6B591-09E4-480E-92B1-8F4FA173BC80}"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5B767-DDBF-4960-A864-627FB24AF234}">
      <dsp:nvSpPr>
        <dsp:cNvPr id="0" name=""/>
        <dsp:cNvSpPr/>
      </dsp:nvSpPr>
      <dsp:spPr>
        <a:xfrm>
          <a:off x="8191" y="275358"/>
          <a:ext cx="2375388" cy="5938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Web Scraping</a:t>
          </a:r>
        </a:p>
      </dsp:txBody>
      <dsp:txXfrm>
        <a:off x="25584" y="292751"/>
        <a:ext cx="2340602" cy="559061"/>
      </dsp:txXfrm>
    </dsp:sp>
    <dsp:sp modelId="{D6B1C8C2-3365-46CE-AC6B-82E3F4806120}">
      <dsp:nvSpPr>
        <dsp:cNvPr id="0" name=""/>
        <dsp:cNvSpPr/>
      </dsp:nvSpPr>
      <dsp:spPr>
        <a:xfrm rot="5400000">
          <a:off x="1143923" y="921166"/>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0432AC-502C-47C4-9BB8-EB8AA4EDD7DD}">
      <dsp:nvSpPr>
        <dsp:cNvPr id="0" name=""/>
        <dsp:cNvSpPr/>
      </dsp:nvSpPr>
      <dsp:spPr>
        <a:xfrm>
          <a:off x="8191" y="1077051"/>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Ensure that the webpages allow legal scraping of data</a:t>
          </a:r>
        </a:p>
      </dsp:txBody>
      <dsp:txXfrm>
        <a:off x="25584" y="1094444"/>
        <a:ext cx="2340602" cy="559061"/>
      </dsp:txXfrm>
    </dsp:sp>
    <dsp:sp modelId="{73566FE1-9384-4F06-A834-D9029CB6E171}">
      <dsp:nvSpPr>
        <dsp:cNvPr id="0" name=""/>
        <dsp:cNvSpPr/>
      </dsp:nvSpPr>
      <dsp:spPr>
        <a:xfrm rot="5400000">
          <a:off x="1143923" y="1722860"/>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3AE157-F58D-47AB-B310-D16493E21E23}">
      <dsp:nvSpPr>
        <dsp:cNvPr id="0" name=""/>
        <dsp:cNvSpPr/>
      </dsp:nvSpPr>
      <dsp:spPr>
        <a:xfrm>
          <a:off x="8191" y="1878745"/>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Extract the product URL’s from Amazon and Flipkart</a:t>
          </a:r>
        </a:p>
      </dsp:txBody>
      <dsp:txXfrm>
        <a:off x="25584" y="1896138"/>
        <a:ext cx="2340602" cy="559061"/>
      </dsp:txXfrm>
    </dsp:sp>
    <dsp:sp modelId="{D2669CE0-E7C9-4330-8806-DA5CD4529E43}">
      <dsp:nvSpPr>
        <dsp:cNvPr id="0" name=""/>
        <dsp:cNvSpPr/>
      </dsp:nvSpPr>
      <dsp:spPr>
        <a:xfrm rot="5400000">
          <a:off x="1143923" y="2524554"/>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C73703-3443-44F2-A237-093CF12F0C05}">
      <dsp:nvSpPr>
        <dsp:cNvPr id="0" name=""/>
        <dsp:cNvSpPr/>
      </dsp:nvSpPr>
      <dsp:spPr>
        <a:xfrm>
          <a:off x="8191" y="2680439"/>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a dataframe with Reviews and Ratings columns</a:t>
          </a:r>
        </a:p>
      </dsp:txBody>
      <dsp:txXfrm>
        <a:off x="25584" y="2697832"/>
        <a:ext cx="2340602" cy="559061"/>
      </dsp:txXfrm>
    </dsp:sp>
    <dsp:sp modelId="{56D2E819-57C4-4B2B-8807-912856211D7F}">
      <dsp:nvSpPr>
        <dsp:cNvPr id="0" name=""/>
        <dsp:cNvSpPr/>
      </dsp:nvSpPr>
      <dsp:spPr>
        <a:xfrm rot="5400000">
          <a:off x="1143923" y="3326247"/>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97A10C-38D8-421D-BBAB-B864193C3E8F}">
      <dsp:nvSpPr>
        <dsp:cNvPr id="0" name=""/>
        <dsp:cNvSpPr/>
      </dsp:nvSpPr>
      <dsp:spPr>
        <a:xfrm>
          <a:off x="8191" y="3482132"/>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Save the dataframe in CSV format</a:t>
          </a:r>
        </a:p>
      </dsp:txBody>
      <dsp:txXfrm>
        <a:off x="25584" y="3499525"/>
        <a:ext cx="2340602" cy="559061"/>
      </dsp:txXfrm>
    </dsp:sp>
    <dsp:sp modelId="{64ECAD75-D62C-4BF0-A393-8EADA2E6E2AF}">
      <dsp:nvSpPr>
        <dsp:cNvPr id="0" name=""/>
        <dsp:cNvSpPr/>
      </dsp:nvSpPr>
      <dsp:spPr>
        <a:xfrm>
          <a:off x="2716134" y="275358"/>
          <a:ext cx="2375388" cy="5938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EDA</a:t>
          </a:r>
        </a:p>
      </dsp:txBody>
      <dsp:txXfrm>
        <a:off x="2733527" y="292751"/>
        <a:ext cx="2340602" cy="559061"/>
      </dsp:txXfrm>
    </dsp:sp>
    <dsp:sp modelId="{F29A1CCC-9A86-491E-BF9C-DE7A1312BAB9}">
      <dsp:nvSpPr>
        <dsp:cNvPr id="0" name=""/>
        <dsp:cNvSpPr/>
      </dsp:nvSpPr>
      <dsp:spPr>
        <a:xfrm rot="5400000">
          <a:off x="3851866" y="921166"/>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F9E910-6989-422D-BF16-E12A7DC9BA07}">
      <dsp:nvSpPr>
        <dsp:cNvPr id="0" name=""/>
        <dsp:cNvSpPr/>
      </dsp:nvSpPr>
      <dsp:spPr>
        <a:xfrm>
          <a:off x="2716134" y="1077051"/>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Check for missing values</a:t>
          </a:r>
        </a:p>
      </dsp:txBody>
      <dsp:txXfrm>
        <a:off x="2733527" y="1094444"/>
        <a:ext cx="2340602" cy="559061"/>
      </dsp:txXfrm>
    </dsp:sp>
    <dsp:sp modelId="{8B5E9CB8-E500-4074-B0A4-E43373CD9D55}">
      <dsp:nvSpPr>
        <dsp:cNvPr id="0" name=""/>
        <dsp:cNvSpPr/>
      </dsp:nvSpPr>
      <dsp:spPr>
        <a:xfrm rot="5400000">
          <a:off x="3851866" y="1722860"/>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B7FF54-662F-4E4F-BBB4-1027BA836E53}">
      <dsp:nvSpPr>
        <dsp:cNvPr id="0" name=""/>
        <dsp:cNvSpPr/>
      </dsp:nvSpPr>
      <dsp:spPr>
        <a:xfrm>
          <a:off x="2716134" y="1878745"/>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 steps</a:t>
          </a:r>
        </a:p>
      </dsp:txBody>
      <dsp:txXfrm>
        <a:off x="2733527" y="1896138"/>
        <a:ext cx="2340602" cy="559061"/>
      </dsp:txXfrm>
    </dsp:sp>
    <dsp:sp modelId="{08E37185-E5B3-44A6-87F1-9C42413A5A72}">
      <dsp:nvSpPr>
        <dsp:cNvPr id="0" name=""/>
        <dsp:cNvSpPr/>
      </dsp:nvSpPr>
      <dsp:spPr>
        <a:xfrm rot="5400000">
          <a:off x="3851866" y="2524554"/>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21962C-7C20-4B50-B058-0567B2D57B0A}">
      <dsp:nvSpPr>
        <dsp:cNvPr id="0" name=""/>
        <dsp:cNvSpPr/>
      </dsp:nvSpPr>
      <dsp:spPr>
        <a:xfrm>
          <a:off x="2716134" y="2680439"/>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Handle outliers and class imbalance to avoid model biasness</a:t>
          </a:r>
        </a:p>
      </dsp:txBody>
      <dsp:txXfrm>
        <a:off x="2733527" y="2697832"/>
        <a:ext cx="2340602" cy="559061"/>
      </dsp:txXfrm>
    </dsp:sp>
    <dsp:sp modelId="{9910E509-AC9E-4D7F-9FB9-D54EEAE89F53}">
      <dsp:nvSpPr>
        <dsp:cNvPr id="0" name=""/>
        <dsp:cNvSpPr/>
      </dsp:nvSpPr>
      <dsp:spPr>
        <a:xfrm>
          <a:off x="5424077" y="275358"/>
          <a:ext cx="2375388" cy="5938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Visualization</a:t>
          </a:r>
        </a:p>
      </dsp:txBody>
      <dsp:txXfrm>
        <a:off x="5441470" y="292751"/>
        <a:ext cx="2340602" cy="559061"/>
      </dsp:txXfrm>
    </dsp:sp>
    <dsp:sp modelId="{8409884C-460C-462A-A61A-26D5D815E23E}">
      <dsp:nvSpPr>
        <dsp:cNvPr id="0" name=""/>
        <dsp:cNvSpPr/>
      </dsp:nvSpPr>
      <dsp:spPr>
        <a:xfrm rot="5400000">
          <a:off x="6559809" y="921166"/>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EA8517-ED28-413C-98F8-22EEB1A7A08B}">
      <dsp:nvSpPr>
        <dsp:cNvPr id="0" name=""/>
        <dsp:cNvSpPr/>
      </dsp:nvSpPr>
      <dsp:spPr>
        <a:xfrm>
          <a:off x="5424077" y="1077051"/>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Use Pandas Profiling to get initial insight on our dataset</a:t>
          </a:r>
        </a:p>
      </dsp:txBody>
      <dsp:txXfrm>
        <a:off x="5441470" y="1094444"/>
        <a:ext cx="2340602" cy="559061"/>
      </dsp:txXfrm>
    </dsp:sp>
    <dsp:sp modelId="{F42264D2-4DC9-4C03-A1B7-616D6FB2F779}">
      <dsp:nvSpPr>
        <dsp:cNvPr id="0" name=""/>
        <dsp:cNvSpPr/>
      </dsp:nvSpPr>
      <dsp:spPr>
        <a:xfrm rot="5400000">
          <a:off x="6559809" y="1722860"/>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13999C-A5EE-4968-B99C-66A51772737D}">
      <dsp:nvSpPr>
        <dsp:cNvPr id="0" name=""/>
        <dsp:cNvSpPr/>
      </dsp:nvSpPr>
      <dsp:spPr>
        <a:xfrm>
          <a:off x="5424077" y="1878745"/>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various visualization plots and Word Cloud</a:t>
          </a:r>
        </a:p>
      </dsp:txBody>
      <dsp:txXfrm>
        <a:off x="5441470" y="1896138"/>
        <a:ext cx="2340602" cy="559061"/>
      </dsp:txXfrm>
    </dsp:sp>
    <dsp:sp modelId="{6775F370-EB81-4406-98FE-84469E12DE5D}">
      <dsp:nvSpPr>
        <dsp:cNvPr id="0" name=""/>
        <dsp:cNvSpPr/>
      </dsp:nvSpPr>
      <dsp:spPr>
        <a:xfrm>
          <a:off x="8132020" y="275358"/>
          <a:ext cx="2375388" cy="5938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Model Building</a:t>
          </a:r>
        </a:p>
      </dsp:txBody>
      <dsp:txXfrm>
        <a:off x="8149413" y="292751"/>
        <a:ext cx="2340602" cy="559061"/>
      </dsp:txXfrm>
    </dsp:sp>
    <dsp:sp modelId="{85C379B0-C5D0-4BFB-8E4F-B5C2BF315E34}">
      <dsp:nvSpPr>
        <dsp:cNvPr id="0" name=""/>
        <dsp:cNvSpPr/>
      </dsp:nvSpPr>
      <dsp:spPr>
        <a:xfrm rot="5400000">
          <a:off x="9267752" y="921166"/>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F6B591-09E4-480E-92B1-8F4FA173BC80}">
      <dsp:nvSpPr>
        <dsp:cNvPr id="0" name=""/>
        <dsp:cNvSpPr/>
      </dsp:nvSpPr>
      <dsp:spPr>
        <a:xfrm>
          <a:off x="8132020" y="1077051"/>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Function for Classification Models and Evaluation Metrics</a:t>
          </a:r>
        </a:p>
      </dsp:txBody>
      <dsp:txXfrm>
        <a:off x="8149413" y="1094444"/>
        <a:ext cx="2340602" cy="5590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64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442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995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4391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145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0149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681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678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5674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759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708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1846637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7EDB9BC-9BA0-41CA-A5B1-F9ED4D86BC37}"/>
              </a:ext>
            </a:extLst>
          </p:cNvPr>
          <p:cNvSpPr/>
          <p:nvPr/>
        </p:nvSpPr>
        <p:spPr>
          <a:xfrm>
            <a:off x="6746628" y="1783959"/>
            <a:ext cx="4645250"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b="1" i="1" kern="1200" spc="-50">
                <a:ln w="9525">
                  <a:solidFill>
                    <a:schemeClr val="bg1"/>
                  </a:solidFill>
                  <a:prstDash val="solid"/>
                </a:ln>
                <a:solidFill>
                  <a:schemeClr val="bg1"/>
                </a:solidFill>
                <a:effectLst>
                  <a:outerShdw blurRad="12700" dist="38100" dir="2700000" algn="tl" rotWithShape="0">
                    <a:schemeClr val="bg1">
                      <a:lumMod val="50000"/>
                    </a:schemeClr>
                  </a:outerShdw>
                </a:effectLst>
                <a:latin typeface="+mj-lt"/>
                <a:ea typeface="+mj-ea"/>
                <a:cs typeface="+mj-cs"/>
              </a:rPr>
              <a:t>Presentation on </a:t>
            </a:r>
            <a:br>
              <a:rPr lang="en-US" sz="5100" b="1" i="1" kern="1200" cap="none" spc="-50">
                <a:ln w="12700" cmpd="sng">
                  <a:solidFill>
                    <a:schemeClr val="accent4"/>
                  </a:solidFill>
                  <a:prstDash val="solid"/>
                </a:ln>
                <a:solidFill>
                  <a:schemeClr val="bg1"/>
                </a:solidFill>
                <a:effectLst>
                  <a:outerShdw blurRad="50800" dist="38100" algn="l" rotWithShape="0">
                    <a:prstClr val="black">
                      <a:alpha val="40000"/>
                    </a:prstClr>
                  </a:outerShdw>
                </a:effectLst>
                <a:latin typeface="+mj-lt"/>
                <a:ea typeface="+mj-ea"/>
                <a:cs typeface="+mj-cs"/>
              </a:rPr>
            </a:br>
            <a:r>
              <a:rPr lang="en-US" sz="5100" b="1" i="1" u="sng" kern="1200" spc="-50">
                <a:ln w="9525">
                  <a:solidFill>
                    <a:schemeClr val="bg1"/>
                  </a:solidFill>
                  <a:prstDash val="solid"/>
                </a:ln>
                <a:solidFill>
                  <a:schemeClr val="bg1"/>
                </a:solidFill>
                <a:effectLst>
                  <a:outerShdw blurRad="12700" dist="38100" dir="2700000" algn="tl" rotWithShape="0">
                    <a:schemeClr val="bg1">
                      <a:lumMod val="50000"/>
                    </a:schemeClr>
                  </a:outerShdw>
                </a:effectLst>
                <a:latin typeface="+mj-lt"/>
                <a:ea typeface="+mj-ea"/>
                <a:cs typeface="+mj-cs"/>
              </a:rPr>
              <a:t>Rating Prediction Project</a:t>
            </a:r>
            <a:endParaRPr lang="en-US" sz="5100" b="1" i="1" u="sng" kern="1200" cap="none" spc="-50">
              <a:ln w="12700" cmpd="sng">
                <a:solidFill>
                  <a:schemeClr val="accent4"/>
                </a:solidFill>
                <a:prstDash val="solid"/>
              </a:ln>
              <a:solidFill>
                <a:schemeClr val="bg1"/>
              </a:solidFill>
              <a:effectLst>
                <a:outerShdw blurRad="50800" dist="38100" algn="l" rotWithShape="0">
                  <a:prstClr val="black">
                    <a:alpha val="40000"/>
                  </a:prstClr>
                </a:outerShdw>
              </a:effectLst>
              <a:latin typeface="+mj-lt"/>
              <a:ea typeface="+mj-ea"/>
              <a:cs typeface="+mj-cs"/>
            </a:endParaRPr>
          </a:p>
        </p:txBody>
      </p:sp>
      <p:sp>
        <p:nvSpPr>
          <p:cNvPr id="20"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text&#10;&#10;Description automatically generated">
            <a:extLst>
              <a:ext uri="{FF2B5EF4-FFF2-40B4-BE49-F238E27FC236}">
                <a16:creationId xmlns:a16="http://schemas.microsoft.com/office/drawing/2014/main" id="{01005899-9273-2792-6352-075B1AD823CA}"/>
              </a:ext>
            </a:extLst>
          </p:cNvPr>
          <p:cNvPicPr>
            <a:picLocks noChangeAspect="1"/>
          </p:cNvPicPr>
          <p:nvPr/>
        </p:nvPicPr>
        <p:blipFill>
          <a:blip r:embed="rId2"/>
          <a:stretch>
            <a:fillRect/>
          </a:stretch>
        </p:blipFill>
        <p:spPr>
          <a:xfrm>
            <a:off x="419382" y="1414186"/>
            <a:ext cx="4047843" cy="2661456"/>
          </a:xfrm>
          <a:prstGeom prst="rect">
            <a:avLst/>
          </a:prstGeom>
        </p:spPr>
      </p:pic>
      <p:sp>
        <p:nvSpPr>
          <p:cNvPr id="11" name="Rectangle 10">
            <a:extLst>
              <a:ext uri="{FF2B5EF4-FFF2-40B4-BE49-F238E27FC236}">
                <a16:creationId xmlns:a16="http://schemas.microsoft.com/office/drawing/2014/main" id="{06BF80CB-7701-4C16-B93C-53BE1CF1B931}"/>
              </a:ext>
            </a:extLst>
          </p:cNvPr>
          <p:cNvSpPr/>
          <p:nvPr/>
        </p:nvSpPr>
        <p:spPr>
          <a:xfrm>
            <a:off x="6357257" y="5602808"/>
            <a:ext cx="5651864" cy="615553"/>
          </a:xfrm>
          <a:prstGeom prst="rect">
            <a:avLst/>
          </a:prstGeom>
          <a:noFill/>
        </p:spPr>
        <p:txBody>
          <a:bodyPr wrap="square" lIns="91440" tIns="45720" rIns="91440" bIns="45720" anchor="t">
            <a:spAutoFit/>
          </a:bodyPr>
          <a:lstStyle/>
          <a:p>
            <a:pPr algn="ctr"/>
            <a:endParaRPr lang="en-IN" sz="3400" b="1" i="1" dirty="0">
              <a:ln w="12700" cmpd="sng">
                <a:solidFill>
                  <a:srgbClr val="F9B639"/>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cs typeface="Arial"/>
            </a:endParaRPr>
          </a:p>
        </p:txBody>
      </p:sp>
      <p:sp>
        <p:nvSpPr>
          <p:cNvPr id="5" name="TextBox 4">
            <a:extLst>
              <a:ext uri="{FF2B5EF4-FFF2-40B4-BE49-F238E27FC236}">
                <a16:creationId xmlns:a16="http://schemas.microsoft.com/office/drawing/2014/main" id="{ECFAA67A-1D27-8FB2-9F17-F646BCED76AF}"/>
              </a:ext>
            </a:extLst>
          </p:cNvPr>
          <p:cNvSpPr txBox="1"/>
          <p:nvPr/>
        </p:nvSpPr>
        <p:spPr>
          <a:xfrm>
            <a:off x="2337759" y="4911306"/>
            <a:ext cx="876731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3200" dirty="0">
                <a:solidFill>
                  <a:schemeClr val="bg1"/>
                </a:solidFill>
                <a:latin typeface="Corbel"/>
                <a:cs typeface="Segoe UI"/>
              </a:rPr>
              <a:t>Submitted by:​</a:t>
            </a:r>
          </a:p>
          <a:p>
            <a:pPr algn="r"/>
            <a:r>
              <a:rPr lang="en-US" sz="3200" dirty="0">
                <a:solidFill>
                  <a:schemeClr val="bg1"/>
                </a:solidFill>
                <a:latin typeface="Corbel"/>
                <a:cs typeface="Segoe UI"/>
              </a:rPr>
              <a:t>Rahul Ranjan​</a:t>
            </a:r>
          </a:p>
        </p:txBody>
      </p:sp>
    </p:spTree>
    <p:extLst>
      <p:ext uri="{BB962C8B-B14F-4D97-AF65-F5344CB8AC3E}">
        <p14:creationId xmlns:p14="http://schemas.microsoft.com/office/powerpoint/2010/main" val="10506870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a:xfrm>
            <a:off x="663647" y="578614"/>
            <a:ext cx="3885141" cy="1526741"/>
          </a:xfrm>
        </p:spPr>
        <p:txBody>
          <a:bodyPr vert="horz" lIns="91440" tIns="45720" rIns="91440" bIns="45720" rtlCol="0" anchor="ctr">
            <a:normAutofit/>
          </a:bodyPr>
          <a:lstStyle/>
          <a:p>
            <a:pPr algn="r"/>
            <a:r>
              <a:rPr lang="en-US" sz="3000">
                <a:ln w="0"/>
                <a:solidFill>
                  <a:schemeClr val="bg1"/>
                </a:solidFill>
                <a:effectLst>
                  <a:reflection blurRad="6350" stA="53000" endA="300" endPos="35500" dir="5400000" sy="-90000" algn="bl" rotWithShape="0"/>
                </a:effectLst>
              </a:rPr>
              <a:t>Visualization:</a:t>
            </a:r>
            <a:endParaRPr lang="en-US" sz="3000">
              <a:solidFill>
                <a:schemeClr val="bg1"/>
              </a:solidFill>
            </a:endParaRPr>
          </a:p>
        </p:txBody>
      </p:sp>
      <p:cxnSp>
        <p:nvCxnSpPr>
          <p:cNvPr id="15" name="Straight Connector 1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869FD7C-4A51-4C5E-80C1-D5DFADB28F42}"/>
              </a:ext>
            </a:extLst>
          </p:cNvPr>
          <p:cNvSpPr txBox="1"/>
          <p:nvPr/>
        </p:nvSpPr>
        <p:spPr>
          <a:xfrm>
            <a:off x="5089109" y="549859"/>
            <a:ext cx="6466148" cy="145485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pPr marL="342900" lvl="0" indent="-228600">
              <a:lnSpc>
                <a:spcPct val="90000"/>
              </a:lnSpc>
              <a:buFont typeface="Arial" panose="020B0604020202020204" pitchFamily="34" charset="0"/>
              <a:buChar char="•"/>
            </a:pPr>
            <a:r>
              <a:rPr lang="en-US" sz="1700" dirty="0">
                <a:solidFill>
                  <a:schemeClr val="tx1"/>
                </a:solidFill>
                <a:effectLst/>
              </a:rPr>
              <a:t>By observing the histogram we can clearly see that most of our text is having the number of words in the range of 0 to </a:t>
            </a:r>
            <a:r>
              <a:rPr lang="en-US" sz="1700" dirty="0">
                <a:solidFill>
                  <a:schemeClr val="tx1"/>
                </a:solidFill>
              </a:rPr>
              <a:t>80</a:t>
            </a:r>
            <a:r>
              <a:rPr lang="en-US" sz="1700" dirty="0">
                <a:solidFill>
                  <a:schemeClr val="tx1"/>
                </a:solidFill>
                <a:effectLst/>
              </a:rPr>
              <a:t> But some of the reviews are too lengthy which may act like outliers in our data.</a:t>
            </a:r>
            <a:endParaRPr lang="en-US" sz="1700" dirty="0">
              <a:solidFill>
                <a:schemeClr val="tx1"/>
              </a:solidFill>
              <a:effectLst/>
              <a:cs typeface="Calibri"/>
            </a:endParaRPr>
          </a:p>
          <a:p>
            <a:pPr marL="342900" lvl="0" indent="-228600">
              <a:lnSpc>
                <a:spcPct val="90000"/>
              </a:lnSpc>
              <a:spcAft>
                <a:spcPts val="800"/>
              </a:spcAft>
              <a:buFont typeface="Arial" panose="020B0604020202020204" pitchFamily="34" charset="0"/>
              <a:buChar char="•"/>
            </a:pPr>
            <a:r>
              <a:rPr lang="en-US" sz="1700" dirty="0">
                <a:solidFill>
                  <a:schemeClr val="tx1"/>
                </a:solidFill>
                <a:effectLst/>
              </a:rPr>
              <a:t>Above plot represents histogram for character count of Review text, which is quite similar to the histogram of word count.</a:t>
            </a:r>
            <a:endParaRPr lang="en-US" sz="1700" dirty="0">
              <a:solidFill>
                <a:schemeClr val="tx1"/>
              </a:solidFill>
              <a:effectLst/>
              <a:cs typeface="Calibri"/>
            </a:endParaRPr>
          </a:p>
        </p:txBody>
      </p:sp>
      <p:pic>
        <p:nvPicPr>
          <p:cNvPr id="10" name="Picture 10" descr="Chart, histogram&#10;&#10;Description automatically generated">
            <a:extLst>
              <a:ext uri="{FF2B5EF4-FFF2-40B4-BE49-F238E27FC236}">
                <a16:creationId xmlns:a16="http://schemas.microsoft.com/office/drawing/2014/main" id="{A754760D-9FDA-54E1-3230-755A04D2D45F}"/>
              </a:ext>
            </a:extLst>
          </p:cNvPr>
          <p:cNvPicPr>
            <a:picLocks noChangeAspect="1"/>
          </p:cNvPicPr>
          <p:nvPr/>
        </p:nvPicPr>
        <p:blipFill>
          <a:blip r:embed="rId2"/>
          <a:stretch>
            <a:fillRect/>
          </a:stretch>
        </p:blipFill>
        <p:spPr>
          <a:xfrm>
            <a:off x="224288" y="2503170"/>
            <a:ext cx="5489274" cy="4180791"/>
          </a:xfrm>
          <a:prstGeom prst="rect">
            <a:avLst/>
          </a:prstGeom>
        </p:spPr>
      </p:pic>
      <p:pic>
        <p:nvPicPr>
          <p:cNvPr id="11" name="Picture 11" descr="Chart, histogram&#10;&#10;Description automatically generated">
            <a:extLst>
              <a:ext uri="{FF2B5EF4-FFF2-40B4-BE49-F238E27FC236}">
                <a16:creationId xmlns:a16="http://schemas.microsoft.com/office/drawing/2014/main" id="{52D2BC18-8747-4633-A1EC-738FF75057A4}"/>
              </a:ext>
            </a:extLst>
          </p:cNvPr>
          <p:cNvPicPr>
            <a:picLocks noChangeAspect="1"/>
          </p:cNvPicPr>
          <p:nvPr/>
        </p:nvPicPr>
        <p:blipFill>
          <a:blip r:embed="rId3"/>
          <a:stretch>
            <a:fillRect/>
          </a:stretch>
        </p:blipFill>
        <p:spPr>
          <a:xfrm>
            <a:off x="6579079" y="2412090"/>
            <a:ext cx="5244859" cy="4061026"/>
          </a:xfrm>
          <a:prstGeom prst="rect">
            <a:avLst/>
          </a:prstGeom>
        </p:spPr>
      </p:pic>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b="1" dirty="0">
                <a:ln w="0"/>
                <a:effectLst>
                  <a:reflection blurRad="6350" stA="53000" endA="300" endPos="35500" dir="5400000" sy="-90000" algn="bl" rotWithShape="0"/>
                </a:effectLst>
              </a:rPr>
              <a:t>Visualization:</a:t>
            </a:r>
            <a:endParaRPr lang="en-IN" sz="4000" b="1">
              <a:ln w="0"/>
              <a:effectLst>
                <a:reflection blurRad="6350" stA="53000" endA="300" endPos="35500" dir="5400000" sy="-90000" algn="bl" rotWithShape="0"/>
              </a:effectLst>
              <a:cs typeface="Calibri Light"/>
            </a:endParaRPr>
          </a:p>
        </p:txBody>
      </p:sp>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t">
            <a:spAutoFit/>
          </a:bodyPr>
          <a:lstStyle/>
          <a:p>
            <a:pPr marL="285750" indent="-285750">
              <a:buFont typeface="Wingdings" panose="05000000000000000000" pitchFamily="2" charset="2"/>
              <a:buChar char="ü"/>
            </a:pPr>
            <a:r>
              <a:rPr lang="en-IN" sz="1800" dirty="0">
                <a:solidFill>
                  <a:srgbClr val="000000"/>
                </a:solidFill>
                <a:effectLst/>
                <a:latin typeface="Century"/>
                <a:ea typeface="Calibri" panose="020F0502020204030204" pitchFamily="34" charset="0"/>
              </a:rPr>
              <a:t>As we know that some of the review are too lengthy, so</a:t>
            </a:r>
            <a:r>
              <a:rPr lang="en-IN" dirty="0">
                <a:solidFill>
                  <a:srgbClr val="000000"/>
                </a:solidFill>
                <a:latin typeface="Century"/>
                <a:ea typeface="Calibri" panose="020F0502020204030204" pitchFamily="34" charset="0"/>
              </a:rPr>
              <a:t> I</a:t>
            </a:r>
            <a:r>
              <a:rPr lang="en-IN" sz="1800" dirty="0">
                <a:solidFill>
                  <a:srgbClr val="000000"/>
                </a:solidFill>
                <a:effectLst/>
                <a:latin typeface="Century"/>
                <a:ea typeface="Calibri" panose="020F0502020204030204" pitchFamily="34" charset="0"/>
              </a:rPr>
              <a:t> have to treat them as outliers and remove them using z</a:t>
            </a:r>
            <a:r>
              <a:rPr lang="en-IN" dirty="0">
                <a:solidFill>
                  <a:srgbClr val="000000"/>
                </a:solidFill>
                <a:latin typeface="Century"/>
                <a:ea typeface="Calibri" panose="020F0502020204030204" pitchFamily="34" charset="0"/>
              </a:rPr>
              <a:t> </a:t>
            </a:r>
            <a:r>
              <a:rPr lang="en-IN" sz="1800" dirty="0">
                <a:solidFill>
                  <a:srgbClr val="000000"/>
                </a:solidFill>
                <a:effectLst/>
                <a:latin typeface="Century"/>
                <a:ea typeface="Calibri" panose="020F0502020204030204" pitchFamily="34" charset="0"/>
              </a:rPr>
              <a:t>_score method.</a:t>
            </a:r>
            <a:r>
              <a:rPr lang="en-IN" dirty="0">
                <a:effectLst/>
                <a:latin typeface="Century"/>
              </a:rPr>
              <a:t> After removing the outliers the word count and character count looks as below.</a:t>
            </a:r>
            <a:r>
              <a:rPr lang="en-IN" dirty="0">
                <a:latin typeface="Century"/>
              </a:rPr>
              <a:t>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8" descr="Chart, histogram&#10;&#10;Description automatically generated">
            <a:extLst>
              <a:ext uri="{FF2B5EF4-FFF2-40B4-BE49-F238E27FC236}">
                <a16:creationId xmlns:a16="http://schemas.microsoft.com/office/drawing/2014/main" id="{159713E8-D1D7-E4AA-2639-7C254E759D8B}"/>
              </a:ext>
            </a:extLst>
          </p:cNvPr>
          <p:cNvPicPr>
            <a:picLocks noGrp="1" noChangeAspect="1"/>
          </p:cNvPicPr>
          <p:nvPr>
            <p:ph idx="1"/>
          </p:nvPr>
        </p:nvPicPr>
        <p:blipFill>
          <a:blip r:embed="rId2"/>
          <a:stretch>
            <a:fillRect/>
          </a:stretch>
        </p:blipFill>
        <p:spPr>
          <a:xfrm>
            <a:off x="942704" y="2695829"/>
            <a:ext cx="4210591" cy="2409647"/>
          </a:xfrm>
        </p:spPr>
      </p:pic>
      <p:pic>
        <p:nvPicPr>
          <p:cNvPr id="9" name="Picture 10" descr="Chart, histogram&#10;&#10;Description automatically generated">
            <a:extLst>
              <a:ext uri="{FF2B5EF4-FFF2-40B4-BE49-F238E27FC236}">
                <a16:creationId xmlns:a16="http://schemas.microsoft.com/office/drawing/2014/main" id="{364C80E5-6B33-9117-8446-F27C2244261D}"/>
              </a:ext>
            </a:extLst>
          </p:cNvPr>
          <p:cNvPicPr>
            <a:picLocks noChangeAspect="1"/>
          </p:cNvPicPr>
          <p:nvPr/>
        </p:nvPicPr>
        <p:blipFill>
          <a:blip r:embed="rId3"/>
          <a:stretch>
            <a:fillRect/>
          </a:stretch>
        </p:blipFill>
        <p:spPr>
          <a:xfrm>
            <a:off x="5443269" y="2773022"/>
            <a:ext cx="3893387" cy="2332749"/>
          </a:xfrm>
          <a:prstGeom prst="rect">
            <a:avLst/>
          </a:prstGeom>
        </p:spPr>
      </p:pic>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b="1" dirty="0">
                <a:ln w="0"/>
                <a:effectLst>
                  <a:reflection blurRad="6350" stA="53000" endA="300" endPos="35500" dir="5400000" sy="-90000" algn="bl" rotWithShape="0"/>
                </a:effectLst>
              </a:rPr>
              <a:t>Visualization:</a:t>
            </a:r>
            <a:endParaRPr lang="en-IN" b="1"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361" y="1609725"/>
            <a:ext cx="4772747" cy="3780881"/>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9278" y="1609725"/>
            <a:ext cx="4693921" cy="3780880"/>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t">
            <a:spAutoFit/>
          </a:bodyPr>
          <a:lstStyle/>
          <a:p>
            <a:pPr marL="342900" indent="-342900">
              <a:lnSpc>
                <a:spcPct val="107000"/>
              </a:lnSpc>
              <a:spcAft>
                <a:spcPts val="800"/>
              </a:spcAft>
              <a:buFont typeface="Wingdings" panose="05000000000000000000" pitchFamily="2" charset="2"/>
              <a:buChar char=""/>
            </a:pPr>
            <a:r>
              <a:rPr lang="en-IN" sz="2000" dirty="0">
                <a:solidFill>
                  <a:srgbClr val="000000"/>
                </a:solidFill>
                <a:effectLst/>
                <a:latin typeface="Century"/>
                <a:ea typeface="Calibri" panose="020F0502020204030204" pitchFamily="34" charset="0"/>
                <a:cs typeface="Calibri"/>
              </a:rPr>
              <a:t>By seeing the above plot we can see that Good, product, </a:t>
            </a:r>
            <a:r>
              <a:rPr lang="en-IN" sz="2000" dirty="0">
                <a:solidFill>
                  <a:srgbClr val="000000"/>
                </a:solidFill>
                <a:latin typeface="Century"/>
                <a:ea typeface="Calibri" panose="020F0502020204030204" pitchFamily="34" charset="0"/>
                <a:cs typeface="Calibri"/>
              </a:rPr>
              <a:t>watch</a:t>
            </a:r>
            <a:r>
              <a:rPr lang="en-IN" sz="2000" dirty="0">
                <a:solidFill>
                  <a:srgbClr val="000000"/>
                </a:solidFill>
                <a:effectLst/>
                <a:latin typeface="Century"/>
                <a:ea typeface="Calibri" panose="020F0502020204030204" pitchFamily="34" charset="0"/>
                <a:cs typeface="Calibri"/>
              </a:rPr>
              <a:t>......are occurring frequently.</a:t>
            </a:r>
            <a:r>
              <a:rPr lang="en-IN" sz="2000" dirty="0">
                <a:effectLst/>
                <a:latin typeface="Century"/>
                <a:ea typeface="Calibri" panose="020F0502020204030204" pitchFamily="34" charset="0"/>
                <a:cs typeface="Times New Roman"/>
              </a:rPr>
              <a:t> And the second plot shows rarely occuring words.</a:t>
            </a:r>
            <a:r>
              <a:rPr lang="en-IN" sz="2000" dirty="0">
                <a:latin typeface="Century"/>
                <a:ea typeface="Calibri" panose="020F0502020204030204" pitchFamily="34" charset="0"/>
                <a:cs typeface="Times New Roman"/>
              </a:rPr>
              <a:t>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b="1" dirty="0">
                <a:ln w="0"/>
                <a:effectLst>
                  <a:reflection blurRad="6350" stA="53000" endA="300" endPos="35500" dir="5400000" sy="-90000" algn="bl" rotWithShape="0"/>
                </a:effectLst>
              </a:rPr>
              <a:t>Visualization:</a:t>
            </a:r>
            <a:endParaRPr lang="en-IN" b="1">
              <a:cs typeface="Calibri Light"/>
            </a:endParaRPr>
          </a:p>
        </p:txBody>
      </p:sp>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2" descr="Text&#10;&#10;Description automatically generated">
            <a:extLst>
              <a:ext uri="{FF2B5EF4-FFF2-40B4-BE49-F238E27FC236}">
                <a16:creationId xmlns:a16="http://schemas.microsoft.com/office/drawing/2014/main" id="{8E52EC56-FE1D-94F1-97B1-3A813CDB5297}"/>
              </a:ext>
            </a:extLst>
          </p:cNvPr>
          <p:cNvPicPr>
            <a:picLocks noGrp="1" noChangeAspect="1"/>
          </p:cNvPicPr>
          <p:nvPr>
            <p:ph idx="1"/>
          </p:nvPr>
        </p:nvPicPr>
        <p:blipFill>
          <a:blip r:embed="rId2"/>
          <a:stretch>
            <a:fillRect/>
          </a:stretch>
        </p:blipFill>
        <p:spPr>
          <a:xfrm>
            <a:off x="319896" y="961651"/>
            <a:ext cx="2810775" cy="1967362"/>
          </a:xfrm>
        </p:spPr>
      </p:pic>
      <p:pic>
        <p:nvPicPr>
          <p:cNvPr id="13" name="Picture 14" descr="Text&#10;&#10;Description automatically generated">
            <a:extLst>
              <a:ext uri="{FF2B5EF4-FFF2-40B4-BE49-F238E27FC236}">
                <a16:creationId xmlns:a16="http://schemas.microsoft.com/office/drawing/2014/main" id="{A4B92AD1-EC37-CF6D-07EE-D907A50EA2E5}"/>
              </a:ext>
            </a:extLst>
          </p:cNvPr>
          <p:cNvPicPr>
            <a:picLocks noChangeAspect="1"/>
          </p:cNvPicPr>
          <p:nvPr/>
        </p:nvPicPr>
        <p:blipFill>
          <a:blip r:embed="rId3"/>
          <a:stretch>
            <a:fillRect/>
          </a:stretch>
        </p:blipFill>
        <p:spPr>
          <a:xfrm>
            <a:off x="3847381" y="883843"/>
            <a:ext cx="2743200" cy="2042315"/>
          </a:xfrm>
          <a:prstGeom prst="rect">
            <a:avLst/>
          </a:prstGeom>
        </p:spPr>
      </p:pic>
      <p:pic>
        <p:nvPicPr>
          <p:cNvPr id="15" name="Picture 16" descr="Text&#10;&#10;Description automatically generated">
            <a:extLst>
              <a:ext uri="{FF2B5EF4-FFF2-40B4-BE49-F238E27FC236}">
                <a16:creationId xmlns:a16="http://schemas.microsoft.com/office/drawing/2014/main" id="{A955D5DB-1EE8-8A7A-EBB5-81EE0957B9D5}"/>
              </a:ext>
            </a:extLst>
          </p:cNvPr>
          <p:cNvPicPr>
            <a:picLocks noChangeAspect="1"/>
          </p:cNvPicPr>
          <p:nvPr/>
        </p:nvPicPr>
        <p:blipFill>
          <a:blip r:embed="rId4"/>
          <a:stretch>
            <a:fillRect/>
          </a:stretch>
        </p:blipFill>
        <p:spPr>
          <a:xfrm>
            <a:off x="7139796" y="687029"/>
            <a:ext cx="2743200" cy="2062130"/>
          </a:xfrm>
          <a:prstGeom prst="rect">
            <a:avLst/>
          </a:prstGeom>
        </p:spPr>
      </p:pic>
      <p:pic>
        <p:nvPicPr>
          <p:cNvPr id="17" name="Picture 18" descr="A picture containing text, newspaper&#10;&#10;Description automatically generated">
            <a:extLst>
              <a:ext uri="{FF2B5EF4-FFF2-40B4-BE49-F238E27FC236}">
                <a16:creationId xmlns:a16="http://schemas.microsoft.com/office/drawing/2014/main" id="{00F94FE2-04D7-679A-A148-13CEEC3D308E}"/>
              </a:ext>
            </a:extLst>
          </p:cNvPr>
          <p:cNvPicPr>
            <a:picLocks noChangeAspect="1"/>
          </p:cNvPicPr>
          <p:nvPr/>
        </p:nvPicPr>
        <p:blipFill>
          <a:blip r:embed="rId5"/>
          <a:stretch>
            <a:fillRect/>
          </a:stretch>
        </p:blipFill>
        <p:spPr>
          <a:xfrm>
            <a:off x="1906438" y="3501619"/>
            <a:ext cx="2743200" cy="2011365"/>
          </a:xfrm>
          <a:prstGeom prst="rect">
            <a:avLst/>
          </a:prstGeom>
        </p:spPr>
      </p:pic>
      <p:pic>
        <p:nvPicPr>
          <p:cNvPr id="19" name="Picture 20" descr="Text&#10;&#10;Description automatically generated">
            <a:extLst>
              <a:ext uri="{FF2B5EF4-FFF2-40B4-BE49-F238E27FC236}">
                <a16:creationId xmlns:a16="http://schemas.microsoft.com/office/drawing/2014/main" id="{494DE2EB-FB90-5E7E-F3D9-B74E1FD7B78A}"/>
              </a:ext>
            </a:extLst>
          </p:cNvPr>
          <p:cNvPicPr>
            <a:picLocks noChangeAspect="1"/>
          </p:cNvPicPr>
          <p:nvPr/>
        </p:nvPicPr>
        <p:blipFill>
          <a:blip r:embed="rId6"/>
          <a:stretch>
            <a:fillRect/>
          </a:stretch>
        </p:blipFill>
        <p:spPr>
          <a:xfrm>
            <a:off x="5443268" y="3494471"/>
            <a:ext cx="2743200" cy="1968152"/>
          </a:xfrm>
          <a:prstGeom prst="rect">
            <a:avLst/>
          </a:prstGeom>
        </p:spPr>
      </p:pic>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b="1" dirty="0">
                <a:ln w="0"/>
                <a:effectLst>
                  <a:reflection blurRad="6350" stA="53000" endA="300" endPos="35500" dir="5400000" sy="-90000" algn="bl" rotWithShape="0"/>
                </a:effectLst>
              </a:rPr>
              <a:t>Analysis:</a:t>
            </a:r>
            <a:endParaRPr lang="en-IN" b="1">
              <a:cs typeface="Calibri Light"/>
            </a:endParaRPr>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b="1" dirty="0">
                <a:ln w="0"/>
                <a:effectLst>
                  <a:reflection blurRad="6350" stA="53000" endA="300" endPos="35500" dir="5400000" sy="-90000" algn="bl" rotWithShape="0"/>
                </a:effectLst>
              </a:rPr>
              <a:t>Model Building:</a:t>
            </a:r>
            <a:endParaRPr lang="en-IN" b="1">
              <a:cs typeface="Calibri Light"/>
            </a:endParaRPr>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62500" lnSpcReduction="20000"/>
          </a:bodyPr>
          <a:lstStyle/>
          <a:p>
            <a:pPr>
              <a:lnSpc>
                <a:spcPct val="107000"/>
              </a:lnSpc>
              <a:spcAft>
                <a:spcPts val="800"/>
              </a:spcAft>
            </a:pPr>
            <a:r>
              <a:rPr lang="en-IN" sz="2800" dirty="0">
                <a:effectLst/>
                <a:latin typeface="Century"/>
                <a:ea typeface="Calibri" panose="020F0502020204030204" pitchFamily="34" charset="0"/>
                <a:cs typeface="Times New Roman"/>
              </a:rPr>
              <a:t>In this </a:t>
            </a:r>
            <a:r>
              <a:rPr lang="en-IN" dirty="0">
                <a:latin typeface="Century"/>
                <a:ea typeface="Calibri" panose="020F0502020204030204" pitchFamily="34" charset="0"/>
                <a:cs typeface="Times New Roman"/>
              </a:rPr>
              <a:t>NLP </a:t>
            </a:r>
            <a:r>
              <a:rPr lang="en-IN" sz="2800" dirty="0">
                <a:effectLst/>
                <a:latin typeface="Century"/>
                <a:ea typeface="Calibri" panose="020F0502020204030204" pitchFamily="34" charset="0"/>
                <a:cs typeface="Times New Roman"/>
              </a:rPr>
              <a:t>based project we need to predict ratings which are </a:t>
            </a:r>
            <a:r>
              <a:rPr lang="en-IN" dirty="0">
                <a:latin typeface="Century"/>
                <a:ea typeface="Calibri" panose="020F0502020204030204" pitchFamily="34" charset="0"/>
                <a:cs typeface="Times New Roman"/>
              </a:rPr>
              <a:t>multi classifiers</a:t>
            </a:r>
            <a:r>
              <a:rPr lang="en-IN" sz="2800" dirty="0">
                <a:effectLst/>
                <a:latin typeface="Century"/>
                <a:ea typeface="Calibri" panose="020F0502020204030204" pitchFamily="34" charset="0"/>
                <a:cs typeface="Times New Roman"/>
              </a:rPr>
              <a:t>. I have converted the text into vectors using TFIDF vectorizer and separated our feature and labels then build the model using One Vs Rest Classifier.</a:t>
            </a:r>
            <a:r>
              <a:rPr lang="en-IN" dirty="0">
                <a:latin typeface="Century"/>
                <a:ea typeface="Calibri" panose="020F0502020204030204" pitchFamily="34" charset="0"/>
                <a:cs typeface="Times New Roman"/>
              </a:rPr>
              <a:t> </a:t>
            </a:r>
            <a:r>
              <a:rPr lang="en-IN" sz="2800" dirty="0">
                <a:effectLst/>
                <a:latin typeface="Century"/>
                <a:ea typeface="Calibri" panose="020F0502020204030204" pitchFamily="34" charset="0"/>
                <a:cs typeface="Times New Roman"/>
              </a:rPr>
              <a:t> Among all the algorithms which I have used for this purpose I have chosen </a:t>
            </a:r>
            <a:r>
              <a:rPr lang="en-IN" dirty="0">
                <a:latin typeface="Century"/>
                <a:ea typeface="Calibri" panose="020F0502020204030204" pitchFamily="34" charset="0"/>
                <a:cs typeface="Times New Roman"/>
              </a:rPr>
              <a:t>SGD Classifier</a:t>
            </a:r>
            <a:r>
              <a:rPr lang="en-IN" sz="2800" dirty="0">
                <a:effectLst/>
                <a:latin typeface="Century"/>
                <a:ea typeface="Calibri" panose="020F0502020204030204" pitchFamily="34" charset="0"/>
                <a:cs typeface="Times New Roman"/>
              </a:rPr>
              <a:t> as best suitable algorithm for our final model as it is performing well compared to other algorithms while evaluating with different metrics I have used following algorithms and evaluated them</a:t>
            </a:r>
          </a:p>
          <a:p>
            <a:pPr marL="342900" indent="-342900">
              <a:lnSpc>
                <a:spcPct val="107000"/>
              </a:lnSpc>
              <a:spcBef>
                <a:spcPts val="300"/>
              </a:spcBef>
              <a:spcAft>
                <a:spcPts val="300"/>
              </a:spcAft>
              <a:buFont typeface="Wingdings" panose="05000000000000000000" pitchFamily="2" charset="2"/>
              <a:buChar char=""/>
            </a:pPr>
            <a:r>
              <a:rPr lang="en-IN" dirty="0">
                <a:latin typeface="Century"/>
                <a:ea typeface="Calibri" panose="020F0502020204030204" pitchFamily="34" charset="0"/>
                <a:cs typeface="Times New Roman"/>
              </a:rPr>
              <a:t>Linear SVC </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indent="-342900">
              <a:lnSpc>
                <a:spcPct val="107000"/>
              </a:lnSpc>
              <a:spcBef>
                <a:spcPts val="300"/>
              </a:spcBef>
              <a:spcAft>
                <a:spcPts val="300"/>
              </a:spcAft>
              <a:buFont typeface="Wingdings" panose="05000000000000000000" pitchFamily="2" charset="2"/>
              <a:buChar char=""/>
            </a:pPr>
            <a:r>
              <a:rPr lang="en-IN" dirty="0">
                <a:ea typeface="+mn-lt"/>
                <a:cs typeface="+mn-lt"/>
              </a:rPr>
              <a:t>Multinomial NB</a:t>
            </a:r>
            <a:endParaRPr lang="en-IN" sz="2800" dirty="0">
              <a:effectLst/>
              <a:latin typeface="Calibri"/>
              <a:ea typeface="Calibri" panose="020F0502020204030204" pitchFamily="34" charset="0"/>
              <a:cs typeface="Calibri"/>
            </a:endParaRPr>
          </a:p>
          <a:p>
            <a:pPr marL="342900" indent="-342900">
              <a:lnSpc>
                <a:spcPct val="107000"/>
              </a:lnSpc>
              <a:spcBef>
                <a:spcPts val="300"/>
              </a:spcBef>
              <a:spcAft>
                <a:spcPts val="300"/>
              </a:spcAft>
              <a:buFont typeface="Wingdings" panose="05000000000000000000" pitchFamily="2" charset="2"/>
              <a:buChar char=""/>
            </a:pPr>
            <a:r>
              <a:rPr lang="en-IN" dirty="0">
                <a:ea typeface="+mn-lt"/>
                <a:cs typeface="+mn-lt"/>
              </a:rPr>
              <a:t>Bernoulli NB</a:t>
            </a:r>
            <a:endParaRPr lang="en-IN" dirty="0">
              <a:latin typeface="Century"/>
              <a:ea typeface="Calibri" panose="020F0502020204030204" pitchFamily="34" charset="0"/>
              <a:cs typeface="Times New Roman"/>
            </a:endParaRPr>
          </a:p>
          <a:p>
            <a:pPr marL="342900" indent="-342900">
              <a:lnSpc>
                <a:spcPct val="107000"/>
              </a:lnSpc>
              <a:spcBef>
                <a:spcPts val="300"/>
              </a:spcBef>
              <a:spcAft>
                <a:spcPts val="300"/>
              </a:spcAft>
              <a:buFont typeface="Wingdings" panose="05000000000000000000" pitchFamily="2" charset="2"/>
              <a:buChar char=""/>
            </a:pPr>
            <a:r>
              <a:rPr lang="en-IN" dirty="0">
                <a:latin typeface="Century"/>
                <a:ea typeface="Calibri" panose="020F0502020204030204" pitchFamily="34" charset="0"/>
                <a:cs typeface="Times New Roman"/>
              </a:rPr>
              <a:t>SGD Classifier </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Bef>
                <a:spcPts val="300"/>
              </a:spcBef>
              <a:spcAft>
                <a:spcPts val="300"/>
              </a:spcAft>
            </a:pPr>
            <a:r>
              <a:rPr lang="en-IN" sz="2800" dirty="0">
                <a:effectLst/>
                <a:latin typeface="Century"/>
                <a:ea typeface="Calibri" panose="020F0502020204030204" pitchFamily="34" charset="0"/>
                <a:cs typeface="Times New Roman"/>
              </a:rPr>
              <a:t>From all of these above models </a:t>
            </a:r>
            <a:r>
              <a:rPr lang="en-IN" dirty="0">
                <a:latin typeface="Century"/>
                <a:ea typeface="Calibri" panose="020F0502020204030204" pitchFamily="34" charset="0"/>
                <a:cs typeface="Times New Roman"/>
              </a:rPr>
              <a:t>SGD Classifier</a:t>
            </a:r>
            <a:r>
              <a:rPr lang="en-IN" sz="2800" dirty="0">
                <a:effectLst/>
                <a:latin typeface="Century"/>
                <a:ea typeface="Calibri" panose="020F0502020204030204" pitchFamily="34" charset="0"/>
                <a:cs typeface="Times New Roman"/>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t">
            <a:spAutoFit/>
          </a:bodyPr>
          <a:lstStyle/>
          <a:p>
            <a:pPr marL="285750" indent="-285750">
              <a:lnSpc>
                <a:spcPct val="107000"/>
              </a:lnSpc>
              <a:spcAft>
                <a:spcPts val="800"/>
              </a:spcAft>
              <a:buFont typeface="Wingdings" panose="05000000000000000000" pitchFamily="2" charset="2"/>
              <a:buChar char="ü"/>
            </a:pPr>
            <a:r>
              <a:rPr lang="en-IN" sz="1800">
                <a:effectLst/>
                <a:latin typeface="Century"/>
                <a:ea typeface="Calibri" panose="020F0502020204030204" pitchFamily="34" charset="0"/>
                <a:cs typeface="Times New Roman"/>
              </a:rPr>
              <a:t>I have used</a:t>
            </a:r>
            <a:r>
              <a:rPr lang="en-IN">
                <a:latin typeface="Century"/>
                <a:ea typeface="Calibri" panose="020F0502020204030204" pitchFamily="34" charset="0"/>
                <a:cs typeface="Times New Roman"/>
              </a:rPr>
              <a:t> 7</a:t>
            </a:r>
            <a:r>
              <a:rPr lang="en-IN" sz="1800">
                <a:effectLst/>
                <a:latin typeface="Century"/>
                <a:ea typeface="Calibri" panose="020F0502020204030204" pitchFamily="34" charset="0"/>
                <a:cs typeface="Times New Roman"/>
              </a:rPr>
              <a:t> classification algorithms. First, I have created</a:t>
            </a:r>
            <a:r>
              <a:rPr lang="en-IN">
                <a:latin typeface="Century"/>
                <a:ea typeface="Calibri" panose="020F0502020204030204" pitchFamily="34" charset="0"/>
                <a:cs typeface="Times New Roman"/>
              </a:rPr>
              <a:t> 7</a:t>
            </a:r>
            <a:r>
              <a:rPr lang="en-IN" sz="1800">
                <a:effectLst/>
                <a:latin typeface="Century"/>
                <a:ea typeface="Calibri" panose="020F0502020204030204" pitchFamily="34" charset="0"/>
                <a:cs typeface="Times New Roman"/>
              </a:rPr>
              <a:t> different </a:t>
            </a:r>
            <a:r>
              <a:rPr lang="en-IN" sz="1800" dirty="0">
                <a:effectLst/>
                <a:latin typeface="Century"/>
                <a:ea typeface="Calibri" panose="020F0502020204030204" pitchFamily="34" charset="0"/>
                <a:cs typeface="Times New Roman"/>
              </a:rPr>
              <a:t>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a:ea typeface="Calibri" panose="020F0502020204030204" pitchFamily="34" charset="0"/>
              <a:cs typeface="Times New Roman"/>
            </a:endParaRPr>
          </a:p>
        </p:txBody>
      </p:sp>
      <p:pic>
        <p:nvPicPr>
          <p:cNvPr id="6" name="Picture 7" descr="Text&#10;&#10;Description automatically generated">
            <a:extLst>
              <a:ext uri="{FF2B5EF4-FFF2-40B4-BE49-F238E27FC236}">
                <a16:creationId xmlns:a16="http://schemas.microsoft.com/office/drawing/2014/main" id="{0BFEB508-E1B5-FCFD-97CE-140FC706A681}"/>
              </a:ext>
            </a:extLst>
          </p:cNvPr>
          <p:cNvPicPr>
            <a:picLocks noGrp="1" noChangeAspect="1"/>
          </p:cNvPicPr>
          <p:nvPr>
            <p:ph idx="1"/>
          </p:nvPr>
        </p:nvPicPr>
        <p:blipFill>
          <a:blip r:embed="rId2"/>
          <a:stretch>
            <a:fillRect/>
          </a:stretch>
        </p:blipFill>
        <p:spPr>
          <a:xfrm>
            <a:off x="957533" y="2248058"/>
            <a:ext cx="8594783" cy="4187807"/>
          </a:xfrm>
        </p:spPr>
      </p:pic>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Table&#10;&#10;Description automatically generated">
            <a:extLst>
              <a:ext uri="{FF2B5EF4-FFF2-40B4-BE49-F238E27FC236}">
                <a16:creationId xmlns:a16="http://schemas.microsoft.com/office/drawing/2014/main" id="{7C6BAA2F-0541-1FC2-E49D-8549444CBAEB}"/>
              </a:ext>
            </a:extLst>
          </p:cNvPr>
          <p:cNvPicPr>
            <a:picLocks noChangeAspect="1"/>
          </p:cNvPicPr>
          <p:nvPr/>
        </p:nvPicPr>
        <p:blipFill>
          <a:blip r:embed="rId2"/>
          <a:stretch>
            <a:fillRect/>
          </a:stretch>
        </p:blipFill>
        <p:spPr>
          <a:xfrm>
            <a:off x="411193" y="261005"/>
            <a:ext cx="5101086" cy="6292859"/>
          </a:xfrm>
          <a:prstGeom prst="rect">
            <a:avLst/>
          </a:prstGeom>
        </p:spPr>
      </p:pic>
      <p:pic>
        <p:nvPicPr>
          <p:cNvPr id="8" name="Picture 8" descr="Table&#10;&#10;Description automatically generated">
            <a:extLst>
              <a:ext uri="{FF2B5EF4-FFF2-40B4-BE49-F238E27FC236}">
                <a16:creationId xmlns:a16="http://schemas.microsoft.com/office/drawing/2014/main" id="{F5729E1B-AC19-D355-9669-85E8BE8C7C98}"/>
              </a:ext>
            </a:extLst>
          </p:cNvPr>
          <p:cNvPicPr>
            <a:picLocks noChangeAspect="1"/>
          </p:cNvPicPr>
          <p:nvPr/>
        </p:nvPicPr>
        <p:blipFill>
          <a:blip r:embed="rId3"/>
          <a:stretch>
            <a:fillRect/>
          </a:stretch>
        </p:blipFill>
        <p:spPr>
          <a:xfrm>
            <a:off x="6363421" y="256423"/>
            <a:ext cx="5101085" cy="6388284"/>
          </a:xfrm>
          <a:prstGeom prst="rect">
            <a:avLst/>
          </a:prstGeom>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Table&#10;&#10;Description automatically generated">
            <a:extLst>
              <a:ext uri="{FF2B5EF4-FFF2-40B4-BE49-F238E27FC236}">
                <a16:creationId xmlns:a16="http://schemas.microsoft.com/office/drawing/2014/main" id="{58703532-58A1-D403-282B-68700A16DEA4}"/>
              </a:ext>
            </a:extLst>
          </p:cNvPr>
          <p:cNvPicPr>
            <a:picLocks noChangeAspect="1"/>
          </p:cNvPicPr>
          <p:nvPr/>
        </p:nvPicPr>
        <p:blipFill>
          <a:blip r:embed="rId2"/>
          <a:stretch>
            <a:fillRect/>
          </a:stretch>
        </p:blipFill>
        <p:spPr>
          <a:xfrm>
            <a:off x="281797" y="476526"/>
            <a:ext cx="3706482" cy="5732420"/>
          </a:xfrm>
          <a:prstGeom prst="rect">
            <a:avLst/>
          </a:prstGeom>
        </p:spPr>
      </p:pic>
      <p:pic>
        <p:nvPicPr>
          <p:cNvPr id="8" name="Picture 8" descr="Table&#10;&#10;Description automatically generated">
            <a:extLst>
              <a:ext uri="{FF2B5EF4-FFF2-40B4-BE49-F238E27FC236}">
                <a16:creationId xmlns:a16="http://schemas.microsoft.com/office/drawing/2014/main" id="{CA16E638-F09F-83F9-BBAC-8A46B74709AF}"/>
              </a:ext>
            </a:extLst>
          </p:cNvPr>
          <p:cNvPicPr>
            <a:picLocks noChangeAspect="1"/>
          </p:cNvPicPr>
          <p:nvPr/>
        </p:nvPicPr>
        <p:blipFill>
          <a:blip r:embed="rId3"/>
          <a:stretch>
            <a:fillRect/>
          </a:stretch>
        </p:blipFill>
        <p:spPr>
          <a:xfrm>
            <a:off x="4034287" y="410026"/>
            <a:ext cx="3634596" cy="5822286"/>
          </a:xfrm>
          <a:prstGeom prst="rect">
            <a:avLst/>
          </a:prstGeom>
        </p:spPr>
      </p:pic>
      <p:pic>
        <p:nvPicPr>
          <p:cNvPr id="9" name="Picture 9" descr="Table&#10;&#10;Description automatically generated">
            <a:extLst>
              <a:ext uri="{FF2B5EF4-FFF2-40B4-BE49-F238E27FC236}">
                <a16:creationId xmlns:a16="http://schemas.microsoft.com/office/drawing/2014/main" id="{FC794A5D-9804-7003-E403-CE9833247196}"/>
              </a:ext>
            </a:extLst>
          </p:cNvPr>
          <p:cNvPicPr>
            <a:picLocks noChangeAspect="1"/>
          </p:cNvPicPr>
          <p:nvPr/>
        </p:nvPicPr>
        <p:blipFill>
          <a:blip r:embed="rId4"/>
          <a:stretch>
            <a:fillRect/>
          </a:stretch>
        </p:blipFill>
        <p:spPr>
          <a:xfrm>
            <a:off x="7973683" y="472565"/>
            <a:ext cx="3835879" cy="5941626"/>
          </a:xfrm>
          <a:prstGeom prst="rect">
            <a:avLst/>
          </a:prstGeom>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6">
            <a:extLst>
              <a:ext uri="{FF2B5EF4-FFF2-40B4-BE49-F238E27FC236}">
                <a16:creationId xmlns:a16="http://schemas.microsoft.com/office/drawing/2014/main" id="{7BA90EFB-1534-D93D-71F4-7762469FAE42}"/>
              </a:ext>
            </a:extLst>
          </p:cNvPr>
          <p:cNvPicPr>
            <a:picLocks noChangeAspect="1"/>
          </p:cNvPicPr>
          <p:nvPr/>
        </p:nvPicPr>
        <p:blipFill>
          <a:blip r:embed="rId2"/>
          <a:stretch>
            <a:fillRect/>
          </a:stretch>
        </p:blipFill>
        <p:spPr>
          <a:xfrm>
            <a:off x="1446363" y="375951"/>
            <a:ext cx="8005312" cy="4352061"/>
          </a:xfrm>
          <a:prstGeom prst="rect">
            <a:avLst/>
          </a:prstGeom>
        </p:spPr>
      </p:pic>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b="1" dirty="0">
                <a:ln w="0"/>
                <a:effectLst>
                  <a:reflection blurRad="6350" stA="53000" endA="300" endPos="35500" dir="5400000" sy="-90000" algn="bl" rotWithShape="0"/>
                </a:effectLst>
              </a:rPr>
              <a:t>Agenda:</a:t>
            </a:r>
            <a:br>
              <a:rPr lang="en-US" sz="4000" b="1" cap="none" spc="0" dirty="0">
                <a:ln w="0"/>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b="1" dirty="0">
                <a:ln w="0"/>
                <a:effectLst>
                  <a:reflection blurRad="6350" stA="53000" endA="300" endPos="35500" dir="5400000" sy="-90000" algn="bl" rotWithShape="0"/>
                </a:effectLst>
              </a:rPr>
              <a:t>Hyper Parameter Tunning:</a:t>
            </a:r>
            <a:endParaRPr lang="en-IN" b="1">
              <a:cs typeface="Calibri Light"/>
            </a:endParaRPr>
          </a:p>
        </p:txBody>
      </p:sp>
      <p:sp>
        <p:nvSpPr>
          <p:cNvPr id="12" name="TextBox 11">
            <a:extLst>
              <a:ext uri="{FF2B5EF4-FFF2-40B4-BE49-F238E27FC236}">
                <a16:creationId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pic>
        <p:nvPicPr>
          <p:cNvPr id="3" name="Picture 4" descr="Text&#10;&#10;Description automatically generated">
            <a:extLst>
              <a:ext uri="{FF2B5EF4-FFF2-40B4-BE49-F238E27FC236}">
                <a16:creationId xmlns:a16="http://schemas.microsoft.com/office/drawing/2014/main" id="{08FEB24F-0517-BC3E-5BFA-ABFF083299ED}"/>
              </a:ext>
            </a:extLst>
          </p:cNvPr>
          <p:cNvPicPr>
            <a:picLocks noChangeAspect="1"/>
          </p:cNvPicPr>
          <p:nvPr/>
        </p:nvPicPr>
        <p:blipFill>
          <a:blip r:embed="rId2"/>
          <a:stretch>
            <a:fillRect/>
          </a:stretch>
        </p:blipFill>
        <p:spPr>
          <a:xfrm>
            <a:off x="964169" y="1740950"/>
            <a:ext cx="8810444" cy="2508954"/>
          </a:xfrm>
          <a:prstGeom prst="rect">
            <a:avLst/>
          </a:prstGeom>
        </p:spPr>
      </p:pic>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5F9DFF-4AFD-431E-A415-9997F281AB9D}"/>
              </a:ext>
            </a:extLst>
          </p:cNvPr>
          <p:cNvSpPr txBox="1"/>
          <p:nvPr/>
        </p:nvSpPr>
        <p:spPr>
          <a:xfrm>
            <a:off x="896874" y="5815584"/>
            <a:ext cx="8484870" cy="660758"/>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t">
            <a:spAutoFit/>
          </a:bodyPr>
          <a:lstStyle/>
          <a:p>
            <a:pPr marL="342900" indent="-342900">
              <a:lnSpc>
                <a:spcPct val="107000"/>
              </a:lnSpc>
              <a:spcAft>
                <a:spcPts val="800"/>
              </a:spcAft>
              <a:buFont typeface="Wingdings" panose="05000000000000000000" pitchFamily="2" charset="2"/>
              <a:buChar char=""/>
            </a:pPr>
            <a:r>
              <a:rPr lang="en-IN" sz="1800" dirty="0">
                <a:effectLst/>
                <a:latin typeface="Century"/>
                <a:ea typeface="Calibri" panose="020F0502020204030204" pitchFamily="34" charset="0"/>
                <a:cs typeface="Times New Roman"/>
              </a:rPr>
              <a:t>After training and building our final model I saved this model into .</a:t>
            </a:r>
            <a:r>
              <a:rPr lang="en-IN" dirty="0">
                <a:latin typeface="Century"/>
                <a:ea typeface="Calibri" panose="020F0502020204030204" pitchFamily="34" charset="0"/>
                <a:cs typeface="Times New Roman"/>
              </a:rPr>
              <a:t> </a:t>
            </a:r>
            <a:r>
              <a:rPr lang="en-IN" sz="1800" dirty="0" err="1">
                <a:effectLst/>
                <a:latin typeface="Century"/>
                <a:ea typeface="Calibri" panose="020F0502020204030204" pitchFamily="34" charset="0"/>
                <a:cs typeface="Times New Roman"/>
              </a:rPr>
              <a:t>pkl</a:t>
            </a:r>
            <a:r>
              <a:rPr lang="en-IN" sz="1800" dirty="0">
                <a:effectLst/>
                <a:latin typeface="Century"/>
                <a:ea typeface="Calibri" panose="020F0502020204030204" pitchFamily="34" charset="0"/>
                <a:cs typeface="Times New Roman"/>
              </a:rPr>
              <a:t> file.</a:t>
            </a:r>
            <a:r>
              <a:rPr lang="en-IN" dirty="0">
                <a:latin typeface="Century"/>
                <a:ea typeface="Calibri" panose="020F0502020204030204" pitchFamily="34" charset="0"/>
                <a:cs typeface="Times New Roman"/>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7" descr="A picture containing text&#10;&#10;Description automatically generated">
            <a:extLst>
              <a:ext uri="{FF2B5EF4-FFF2-40B4-BE49-F238E27FC236}">
                <a16:creationId xmlns:a16="http://schemas.microsoft.com/office/drawing/2014/main" id="{A4A86514-A2B7-F52E-9E13-7261D483C958}"/>
              </a:ext>
            </a:extLst>
          </p:cNvPr>
          <p:cNvPicPr>
            <a:picLocks noChangeAspect="1"/>
          </p:cNvPicPr>
          <p:nvPr/>
        </p:nvPicPr>
        <p:blipFill>
          <a:blip r:embed="rId2"/>
          <a:stretch>
            <a:fillRect/>
          </a:stretch>
        </p:blipFill>
        <p:spPr>
          <a:xfrm>
            <a:off x="1043797" y="611860"/>
            <a:ext cx="8005312" cy="4699753"/>
          </a:xfrm>
          <a:prstGeom prst="rect">
            <a:avLst/>
          </a:prstGeom>
        </p:spPr>
      </p:pic>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E377-25BD-1E89-C603-8E2B2F26A0BA}"/>
              </a:ext>
            </a:extLst>
          </p:cNvPr>
          <p:cNvSpPr>
            <a:spLocks noGrp="1"/>
          </p:cNvSpPr>
          <p:nvPr>
            <p:ph type="title"/>
          </p:nvPr>
        </p:nvSpPr>
        <p:spPr/>
        <p:txBody>
          <a:bodyPr/>
          <a:lstStyle/>
          <a:p>
            <a:r>
              <a:rPr lang="en-US" dirty="0">
                <a:ea typeface="+mj-lt"/>
                <a:cs typeface="+mj-lt"/>
              </a:rPr>
              <a:t>  </a:t>
            </a:r>
            <a:r>
              <a:rPr lang="en-US" b="1" dirty="0">
                <a:ea typeface="+mj-lt"/>
                <a:cs typeface="+mj-lt"/>
              </a:rPr>
              <a:t> Saving the model and Predictions:</a:t>
            </a:r>
            <a:endParaRPr lang="en-US" b="1">
              <a:cs typeface="Calibri Light"/>
            </a:endParaRPr>
          </a:p>
          <a:p>
            <a:endParaRPr lang="en-US" dirty="0">
              <a:cs typeface="Calibri Light"/>
            </a:endParaRPr>
          </a:p>
        </p:txBody>
      </p:sp>
      <p:pic>
        <p:nvPicPr>
          <p:cNvPr id="4" name="Picture 4" descr="Graphical user interface, text, application, email&#10;&#10;Description automatically generated">
            <a:extLst>
              <a:ext uri="{FF2B5EF4-FFF2-40B4-BE49-F238E27FC236}">
                <a16:creationId xmlns:a16="http://schemas.microsoft.com/office/drawing/2014/main" id="{B712C48C-81C8-FDA4-B3BA-B0AC428E948B}"/>
              </a:ext>
            </a:extLst>
          </p:cNvPr>
          <p:cNvPicPr>
            <a:picLocks noGrp="1" noChangeAspect="1"/>
          </p:cNvPicPr>
          <p:nvPr>
            <p:ph idx="1"/>
          </p:nvPr>
        </p:nvPicPr>
        <p:blipFill>
          <a:blip r:embed="rId2"/>
          <a:stretch>
            <a:fillRect/>
          </a:stretch>
        </p:blipFill>
        <p:spPr>
          <a:xfrm>
            <a:off x="1108764" y="1952701"/>
            <a:ext cx="8364207" cy="4183451"/>
          </a:xfrm>
        </p:spPr>
      </p:pic>
    </p:spTree>
    <p:extLst>
      <p:ext uri="{BB962C8B-B14F-4D97-AF65-F5344CB8AC3E}">
        <p14:creationId xmlns:p14="http://schemas.microsoft.com/office/powerpoint/2010/main" val="3205813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b="1" dirty="0">
                <a:ln w="0"/>
                <a:effectLst>
                  <a:reflection blurRad="6350" stA="53000" endA="300" endPos="35500" dir="5400000" sy="-90000" algn="bl" rotWithShape="0"/>
                </a:effectLst>
              </a:rPr>
              <a:t>Conclusion:</a:t>
            </a:r>
            <a:endParaRPr lang="en-IN" b="1">
              <a:cs typeface="Calibri Light"/>
            </a:endParaRPr>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a:ea typeface="Calibri" panose="020F0502020204030204" pitchFamily="34" charset="0"/>
                <a:cs typeface="Times New Roman"/>
              </a:rPr>
              <a:t>In this project report, we have used NLP machine learning algorithms to predict the Ratings. We have mentioned the step by step procedure to </a:t>
            </a:r>
            <a:r>
              <a:rPr lang="en-IN" dirty="0">
                <a:latin typeface="Century"/>
                <a:ea typeface="Calibri" panose="020F0502020204030204" pitchFamily="34" charset="0"/>
                <a:cs typeface="Times New Roman"/>
              </a:rPr>
              <a:t>analyse</a:t>
            </a:r>
            <a:r>
              <a:rPr lang="en-IN" sz="2800" dirty="0">
                <a:effectLst/>
                <a:latin typeface="Century"/>
                <a:ea typeface="Calibri" panose="020F0502020204030204" pitchFamily="34" charset="0"/>
                <a:cs typeface="Times New Roman"/>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dirty="0">
                <a:latin typeface="Century"/>
                <a:ea typeface="Calibri" panose="020F0502020204030204" pitchFamily="34" charset="0"/>
                <a:cs typeface="Times New Roman"/>
              </a:rPr>
              <a:t> </a:t>
            </a:r>
            <a:r>
              <a:rPr lang="en-IN" sz="2800" dirty="0">
                <a:effectLst/>
                <a:latin typeface="Century"/>
                <a:ea typeface="Calibri" panose="020F0502020204030204" pitchFamily="34" charset="0"/>
                <a:cs typeface="Times New Roman"/>
              </a:rPr>
              <a:t>Data cleaning is one of the most important steps to remove unrealistic values and unnecessary </a:t>
            </a:r>
            <a:r>
              <a:rPr lang="en-IN" dirty="0">
                <a:latin typeface="Century"/>
                <a:ea typeface="Calibri" panose="020F0502020204030204" pitchFamily="34" charset="0"/>
                <a:cs typeface="Times New Roman"/>
              </a:rPr>
              <a:t>punctuation</a:t>
            </a:r>
            <a:r>
              <a:rPr lang="en-IN" sz="2800" dirty="0">
                <a:effectLst/>
                <a:latin typeface="Century"/>
                <a:ea typeface="Calibri" panose="020F0502020204030204" pitchFamily="34" charset="0"/>
                <a:cs typeface="Times New Roman"/>
              </a:rPr>
              <a:t>, </a:t>
            </a:r>
            <a:r>
              <a:rPr lang="en-IN" dirty="0">
                <a:latin typeface="Century"/>
                <a:ea typeface="Calibri" panose="020F0502020204030204" pitchFamily="34" charset="0"/>
                <a:cs typeface="Times New Roman"/>
              </a:rPr>
              <a:t>URL</a:t>
            </a:r>
            <a:r>
              <a:rPr lang="en-IN" sz="2800" dirty="0">
                <a:effectLst/>
                <a:latin typeface="Century"/>
                <a:ea typeface="Calibri" panose="020F0502020204030204" pitchFamily="34" charset="0"/>
                <a:cs typeface="Times New Roman"/>
              </a:rPr>
              <a:t>, email address, stop words.</a:t>
            </a:r>
            <a:r>
              <a:rPr lang="en-IN" dirty="0">
                <a:latin typeface="Century"/>
                <a:ea typeface="Calibri" panose="020F0502020204030204" pitchFamily="34" charset="0"/>
                <a:cs typeface="Times New Roman"/>
              </a:rPr>
              <a:t> </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2800" dirty="0">
                <a:effectLst/>
                <a:latin typeface="Century"/>
                <a:ea typeface="Calibri" panose="020F0502020204030204" pitchFamily="34" charset="0"/>
                <a:cs typeface="Times New Roman"/>
              </a:rPr>
              <a:t>These feature set were then given as an input to</a:t>
            </a:r>
            <a:r>
              <a:rPr lang="en-IN" dirty="0">
                <a:latin typeface="Century"/>
                <a:ea typeface="Calibri" panose="020F0502020204030204" pitchFamily="34" charset="0"/>
                <a:cs typeface="Times New Roman"/>
              </a:rPr>
              <a:t> 7</a:t>
            </a:r>
            <a:r>
              <a:rPr lang="en-IN" sz="2800" dirty="0">
                <a:effectLst/>
                <a:latin typeface="Century"/>
                <a:ea typeface="Calibri" panose="020F0502020204030204" pitchFamily="34" charset="0"/>
                <a:cs typeface="Times New Roman"/>
              </a:rPr>
              <a:t>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dirty="0">
                <a:latin typeface="Century"/>
                <a:ea typeface="Calibri" panose="020F0502020204030204" pitchFamily="34" charset="0"/>
                <a:cs typeface="Times New Roman"/>
              </a:rPr>
              <a:t> </a:t>
            </a:r>
            <a:r>
              <a:rPr lang="en-IN" sz="2800" dirty="0">
                <a:effectLst/>
                <a:latin typeface="Century"/>
                <a:ea typeface="Calibri" panose="020F0502020204030204" pitchFamily="34" charset="0"/>
                <a:cs typeface="Times New Roman"/>
              </a:rPr>
              <a:t>Then we have also saved the </a:t>
            </a:r>
            <a:r>
              <a:rPr lang="en-IN" dirty="0">
                <a:latin typeface="Century"/>
                <a:ea typeface="Calibri" panose="020F0502020204030204" pitchFamily="34" charset="0"/>
                <a:cs typeface="Times New Roman"/>
              </a:rPr>
              <a:t>best</a:t>
            </a:r>
            <a:r>
              <a:rPr lang="en-IN" sz="2800" dirty="0">
                <a:effectLst/>
                <a:latin typeface="Century"/>
                <a:ea typeface="Calibri" panose="020F0502020204030204" pitchFamily="34" charset="0"/>
                <a:cs typeface="Times New Roman"/>
              </a:rPr>
              <a:t> model.</a:t>
            </a:r>
          </a:p>
          <a:p>
            <a:endParaRPr lang="en-IN" dirty="0"/>
          </a:p>
        </p:txBody>
      </p:sp>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ogo&#10;&#10;Description automatically generated">
            <a:extLst>
              <a:ext uri="{FF2B5EF4-FFF2-40B4-BE49-F238E27FC236}">
                <a16:creationId xmlns:a16="http://schemas.microsoft.com/office/drawing/2014/main" id="{FECDA661-DC5A-7AC5-D3A6-51F588D9C674}"/>
              </a:ext>
            </a:extLst>
          </p:cNvPr>
          <p:cNvPicPr>
            <a:picLocks noChangeAspect="1"/>
          </p:cNvPicPr>
          <p:nvPr/>
        </p:nvPicPr>
        <p:blipFill>
          <a:blip r:embed="rId2"/>
          <a:stretch>
            <a:fillRect/>
          </a:stretch>
        </p:blipFill>
        <p:spPr>
          <a:xfrm>
            <a:off x="-5750" y="352764"/>
            <a:ext cx="11844066" cy="6741944"/>
          </a:xfrm>
          <a:prstGeom prst="rect">
            <a:avLst/>
          </a:prstGeom>
        </p:spPr>
      </p:pic>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b="1" cap="none" spc="0" dirty="0">
                <a:ln w="0"/>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a:ln w="0"/>
                <a:effectLst>
                  <a:reflection blurRad="6350" stA="53000" endA="300" endPos="35500" dir="5400000" sy="-90000" algn="bl" rotWithShape="0"/>
                </a:effectLst>
              </a:rPr>
              <a:t>Problem Statement:</a:t>
            </a:r>
            <a:endParaRPr lang="en-US"/>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838200" y="2333297"/>
            <a:ext cx="4619621" cy="3843666"/>
          </a:xfr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r>
              <a:rPr lang="en-US" sz="2000" i="0">
                <a:solidFill>
                  <a:schemeClr val="tx1"/>
                </a:solidFill>
                <a:effectLst/>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US" sz="2000">
              <a:solidFill>
                <a:schemeClr val="tx1"/>
              </a:solidFill>
            </a:endParaRPr>
          </a:p>
          <a:p>
            <a:endParaRPr lang="en-US" sz="2000">
              <a:solidFill>
                <a:schemeClr val="tx1"/>
              </a:solidFill>
            </a:endParaRPr>
          </a:p>
        </p:txBody>
      </p:sp>
      <p:pic>
        <p:nvPicPr>
          <p:cNvPr id="7" name="Picture 7" descr="A picture containing text, indoor&#10;&#10;Description automatically generated">
            <a:extLst>
              <a:ext uri="{FF2B5EF4-FFF2-40B4-BE49-F238E27FC236}">
                <a16:creationId xmlns:a16="http://schemas.microsoft.com/office/drawing/2014/main" id="{CC669002-B15F-83A2-4636-A074BC776196}"/>
              </a:ext>
            </a:extLst>
          </p:cNvPr>
          <p:cNvPicPr>
            <a:picLocks noGrp="1" noChangeAspect="1"/>
          </p:cNvPicPr>
          <p:nvPr>
            <p:ph sz="half" idx="2"/>
          </p:nvPr>
        </p:nvPicPr>
        <p:blipFill rotWithShape="1">
          <a:blip r:embed="rId2"/>
          <a:srcRect t="894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b="1" dirty="0">
                <a:ln w="0"/>
                <a:effectLst>
                  <a:reflection blurRad="6350" stA="53000" endA="300" endPos="35500" dir="5400000" sy="-90000" algn="bl" rotWithShape="0"/>
                </a:effectLst>
              </a:rPr>
              <a:t>Problem Understanding:</a:t>
            </a:r>
            <a:endParaRPr lang="en-IN" b="1">
              <a:cs typeface="Calibri Light"/>
            </a:endParaRPr>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7118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a:xfrm>
            <a:off x="804672" y="640080"/>
            <a:ext cx="3282696" cy="5257800"/>
          </a:xfrm>
        </p:spPr>
        <p:txBody>
          <a:bodyPr>
            <a:normAutofit/>
          </a:bodyPr>
          <a:lstStyle/>
          <a:p>
            <a:r>
              <a:rPr lang="en-IN">
                <a:ln w="0"/>
                <a:solidFill>
                  <a:schemeClr val="bg1"/>
                </a:solidFill>
                <a:effectLst>
                  <a:reflection blurRad="6350" stA="53000" endA="300" endPos="35500" dir="5400000" sy="-90000" algn="bl" rotWithShape="0"/>
                </a:effectLst>
              </a:rPr>
              <a:t>What is RATING PREDICTION?</a:t>
            </a:r>
            <a:endParaRPr lang="en-IN">
              <a:solidFill>
                <a:schemeClr val="bg1"/>
              </a:solidFill>
            </a:endParaRPr>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a:xfrm>
            <a:off x="5358384" y="640081"/>
            <a:ext cx="6024654" cy="5257800"/>
          </a:xfrm>
        </p:spPr>
        <p:style>
          <a:lnRef idx="2">
            <a:schemeClr val="accent2"/>
          </a:lnRef>
          <a:fillRef idx="1">
            <a:schemeClr val="lt1"/>
          </a:fillRef>
          <a:effectRef idx="0">
            <a:schemeClr val="accent2"/>
          </a:effectRef>
          <a:fontRef idx="minor">
            <a:schemeClr val="dk1"/>
          </a:fontRef>
        </p:style>
        <p:txBody>
          <a:bodyPr anchor="ctr">
            <a:normAutofit/>
          </a:bodyPr>
          <a:lstStyle/>
          <a:p>
            <a:r>
              <a:rPr lang="en-US" sz="2400" b="0" i="0">
                <a:effectLst/>
                <a:latin typeface="Century" panose="02040604050505020304" pitchFamily="18" charset="0"/>
              </a:rPr>
              <a:t>Rating prediction is a </a:t>
            </a:r>
            <a:r>
              <a:rPr lang="en-US" sz="2400" b="1" i="0">
                <a:effectLst/>
                <a:latin typeface="Century" panose="02040604050505020304" pitchFamily="18" charset="0"/>
              </a:rPr>
              <a:t>well-known recommendation task aiming to predict a user's rating for those items which were not rated yet by her</a:t>
            </a:r>
            <a:r>
              <a:rPr lang="en-US" sz="2400" b="0" i="0">
                <a:effectLst/>
                <a:latin typeface="Century" panose="02040604050505020304" pitchFamily="18" charset="0"/>
              </a:rPr>
              <a:t>. Predictions are computed from users' explicit feedback, i.e. their ratings provided on some items in the past.</a:t>
            </a:r>
          </a:p>
          <a:p>
            <a:pPr marL="0" indent="0">
              <a:buNone/>
            </a:pPr>
            <a:endParaRPr lang="en-IN" sz="2400">
              <a:latin typeface="Century" panose="02040604050505020304" pitchFamily="18" charset="0"/>
            </a:endParaRPr>
          </a:p>
        </p:txBody>
      </p:sp>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12FDF6-431B-07D7-F2CF-7B6C89165F03}"/>
              </a:ext>
            </a:extLst>
          </p:cNvPr>
          <p:cNvSpPr>
            <a:spLocks noGrp="1"/>
          </p:cNvSpPr>
          <p:nvPr>
            <p:ph type="title"/>
          </p:nvPr>
        </p:nvSpPr>
        <p:spPr>
          <a:xfrm>
            <a:off x="804672" y="640080"/>
            <a:ext cx="3282696" cy="5257800"/>
          </a:xfrm>
        </p:spPr>
        <p:txBody>
          <a:bodyPr>
            <a:normAutofit/>
          </a:bodyPr>
          <a:lstStyle/>
          <a:p>
            <a:r>
              <a:rPr lang="en-IN">
                <a:solidFill>
                  <a:schemeClr val="bg1"/>
                </a:solidFill>
                <a:ea typeface="+mj-lt"/>
                <a:cs typeface="+mj-lt"/>
              </a:rPr>
              <a:t>MODEL BUILDING PHASE</a:t>
            </a:r>
            <a:endParaRPr lang="en-US">
              <a:solidFill>
                <a:schemeClr val="bg1"/>
              </a:solidFill>
              <a:ea typeface="+mj-lt"/>
              <a:cs typeface="+mj-lt"/>
            </a:endParaRPr>
          </a:p>
          <a:p>
            <a:endParaRPr lang="en-US">
              <a:solidFill>
                <a:schemeClr val="bg1"/>
              </a:solidFill>
              <a:ea typeface="+mj-lt"/>
              <a:cs typeface="+mj-lt"/>
            </a:endParaRPr>
          </a:p>
        </p:txBody>
      </p:sp>
      <p:sp>
        <p:nvSpPr>
          <p:cNvPr id="3" name="Content Placeholder 2">
            <a:extLst>
              <a:ext uri="{FF2B5EF4-FFF2-40B4-BE49-F238E27FC236}">
                <a16:creationId xmlns:a16="http://schemas.microsoft.com/office/drawing/2014/main" id="{798F7BA4-9A49-CA16-4D7F-4144020EDA19}"/>
              </a:ext>
            </a:extLst>
          </p:cNvPr>
          <p:cNvSpPr>
            <a:spLocks noGrp="1"/>
          </p:cNvSpPr>
          <p:nvPr>
            <p:ph idx="1"/>
          </p:nvPr>
        </p:nvSpPr>
        <p:spPr>
          <a:xfrm>
            <a:off x="5358384" y="640081"/>
            <a:ext cx="6024654" cy="5257800"/>
          </a:xfrm>
        </p:spPr>
        <p:txBody>
          <a:bodyPr vert="horz" lIns="91440" tIns="45720" rIns="91440" bIns="45720" rtlCol="0" anchor="ctr">
            <a:normAutofit/>
          </a:bodyPr>
          <a:lstStyle/>
          <a:p>
            <a:pPr marL="285750" indent="-285750">
              <a:spcBef>
                <a:spcPct val="20000"/>
              </a:spcBef>
              <a:spcAft>
                <a:spcPts val="600"/>
              </a:spcAft>
              <a:buFont typeface="Arial,Sans-Serif" panose="020B0604020202020204" pitchFamily="34" charset="0"/>
            </a:pPr>
            <a:r>
              <a:rPr lang="en-US" sz="2200">
                <a:latin typeface="Calibri Light"/>
                <a:cs typeface="Calibri Light"/>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endParaRPr lang="en-US" sz="2200">
              <a:ea typeface="+mn-lt"/>
              <a:cs typeface="+mn-lt"/>
            </a:endParaRPr>
          </a:p>
          <a:p>
            <a:pPr>
              <a:spcBef>
                <a:spcPct val="20000"/>
              </a:spcBef>
              <a:spcAft>
                <a:spcPts val="600"/>
              </a:spcAft>
            </a:pPr>
            <a:r>
              <a:rPr lang="en-US" sz="2200">
                <a:latin typeface="Calibri Light"/>
                <a:cs typeface="Calibri Light"/>
              </a:rPr>
              <a:t>1. Data Cleaning</a:t>
            </a:r>
            <a:endParaRPr lang="en-US" sz="2200">
              <a:ea typeface="+mn-lt"/>
              <a:cs typeface="+mn-lt"/>
            </a:endParaRPr>
          </a:p>
          <a:p>
            <a:pPr>
              <a:spcBef>
                <a:spcPct val="20000"/>
              </a:spcBef>
              <a:spcAft>
                <a:spcPts val="600"/>
              </a:spcAft>
            </a:pPr>
            <a:r>
              <a:rPr lang="en-US" sz="2200">
                <a:latin typeface="Calibri Light"/>
                <a:cs typeface="Calibri Light"/>
              </a:rPr>
              <a:t>2. Exploratory Data Analysis and Visualization</a:t>
            </a:r>
            <a:endParaRPr lang="en-US" sz="2200">
              <a:ea typeface="+mn-lt"/>
              <a:cs typeface="+mn-lt"/>
            </a:endParaRPr>
          </a:p>
          <a:p>
            <a:pPr>
              <a:spcBef>
                <a:spcPct val="20000"/>
              </a:spcBef>
              <a:spcAft>
                <a:spcPts val="600"/>
              </a:spcAft>
            </a:pPr>
            <a:r>
              <a:rPr lang="en-US" sz="2200">
                <a:latin typeface="Calibri Light"/>
                <a:cs typeface="Calibri Light"/>
              </a:rPr>
              <a:t>3. Data Pre-processing</a:t>
            </a:r>
            <a:endParaRPr lang="en-US" sz="2200">
              <a:ea typeface="+mn-lt"/>
              <a:cs typeface="+mn-lt"/>
            </a:endParaRPr>
          </a:p>
          <a:p>
            <a:pPr>
              <a:spcBef>
                <a:spcPct val="20000"/>
              </a:spcBef>
              <a:spcAft>
                <a:spcPts val="600"/>
              </a:spcAft>
            </a:pPr>
            <a:r>
              <a:rPr lang="en-US" sz="2200">
                <a:latin typeface="Calibri Light"/>
                <a:cs typeface="Calibri Light"/>
              </a:rPr>
              <a:t>4. Model Building</a:t>
            </a:r>
            <a:endParaRPr lang="en-US" sz="2200">
              <a:ea typeface="+mn-lt"/>
              <a:cs typeface="+mn-lt"/>
            </a:endParaRPr>
          </a:p>
          <a:p>
            <a:pPr>
              <a:spcBef>
                <a:spcPct val="20000"/>
              </a:spcBef>
              <a:spcAft>
                <a:spcPts val="600"/>
              </a:spcAft>
            </a:pPr>
            <a:r>
              <a:rPr lang="en-US" sz="2200">
                <a:latin typeface="Calibri Light"/>
                <a:cs typeface="Calibri Light"/>
              </a:rPr>
              <a:t>5. Model Evaluation</a:t>
            </a:r>
            <a:endParaRPr lang="en-US" sz="2200">
              <a:ea typeface="+mn-lt"/>
              <a:cs typeface="+mn-lt"/>
            </a:endParaRPr>
          </a:p>
          <a:p>
            <a:pPr>
              <a:spcBef>
                <a:spcPct val="20000"/>
              </a:spcBef>
              <a:spcAft>
                <a:spcPts val="600"/>
              </a:spcAft>
            </a:pPr>
            <a:r>
              <a:rPr lang="en-US" sz="2200">
                <a:latin typeface="Calibri Light"/>
                <a:cs typeface="Calibri Light"/>
              </a:rPr>
              <a:t>6. Selecting the Best classification model</a:t>
            </a:r>
            <a:endParaRPr lang="en-US" sz="2200">
              <a:ea typeface="+mn-lt"/>
              <a:cs typeface="+mn-lt"/>
            </a:endParaRPr>
          </a:p>
          <a:p>
            <a:pPr>
              <a:spcBef>
                <a:spcPct val="0"/>
              </a:spcBef>
            </a:pPr>
            <a:endParaRPr lang="en-US" sz="2200">
              <a:ea typeface="+mn-lt"/>
              <a:cs typeface="+mn-lt"/>
            </a:endParaRPr>
          </a:p>
          <a:p>
            <a:endParaRPr lang="en-US" sz="2200">
              <a:cs typeface="Calibri"/>
            </a:endParaRPr>
          </a:p>
        </p:txBody>
      </p:sp>
    </p:spTree>
    <p:extLst>
      <p:ext uri="{BB962C8B-B14F-4D97-AF65-F5344CB8AC3E}">
        <p14:creationId xmlns:p14="http://schemas.microsoft.com/office/powerpoint/2010/main" val="304418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788CF0-92F9-802B-51BF-CD6D9156DBF4}"/>
              </a:ext>
            </a:extLst>
          </p:cNvPr>
          <p:cNvSpPr txBox="1"/>
          <p:nvPr/>
        </p:nvSpPr>
        <p:spPr>
          <a:xfrm>
            <a:off x="838200" y="556995"/>
            <a:ext cx="10515600" cy="11336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200" b="1" i="1" u="sng" kern="1200">
                <a:solidFill>
                  <a:schemeClr val="tx1"/>
                </a:solidFill>
                <a:latin typeface="+mj-lt"/>
                <a:ea typeface="+mj-ea"/>
                <a:cs typeface="+mj-cs"/>
              </a:rPr>
              <a:t>PROJECT FLOW​</a:t>
            </a:r>
            <a:endParaRPr lang="en-US" sz="5200" b="1" u="sng" kern="1200">
              <a:solidFill>
                <a:schemeClr val="tx1"/>
              </a:solidFill>
              <a:latin typeface="+mj-lt"/>
              <a:ea typeface="+mj-ea"/>
              <a:cs typeface="+mj-cs"/>
            </a:endParaRPr>
          </a:p>
        </p:txBody>
      </p:sp>
      <p:graphicFrame>
        <p:nvGraphicFramePr>
          <p:cNvPr id="4"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FBF0ED50-A54E-E0F9-F7A9-93C34F717361}"/>
              </a:ext>
            </a:extLst>
          </p:cNvPr>
          <p:cNvGraphicFramePr>
            <a:graphicFrameLocks noGrp="1"/>
          </p:cNvGraphicFramePr>
          <p:nvPr>
            <p:extLst>
              <p:ext uri="{D42A27DB-BD31-4B8C-83A1-F6EECF244321}">
                <p14:modId xmlns:p14="http://schemas.microsoft.com/office/powerpoint/2010/main" val="16511013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a:xfrm>
            <a:off x="2311147" y="365760"/>
            <a:ext cx="7569706" cy="1288238"/>
          </a:xfrm>
        </p:spPr>
        <p:txBody>
          <a:bodyPr anchor="ctr">
            <a:normAutofit/>
          </a:bodyPr>
          <a:lstStyle/>
          <a:p>
            <a:pPr algn="ctr"/>
            <a:r>
              <a:rPr lang="en-IN">
                <a:ln w="0"/>
                <a:effectLst>
                  <a:reflection blurRad="6350" stA="53000" endA="300" endPos="35500" dir="5400000" sy="-90000" algn="bl" rotWithShape="0"/>
                </a:effectLst>
              </a:rPr>
              <a:t>Exploratory Data Analysis:</a:t>
            </a:r>
            <a:endParaRPr lang="en-IN"/>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2165569" y="1956816"/>
            <a:ext cx="7860863" cy="4024884"/>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Autofit/>
          </a:bodyPr>
          <a:lstStyle/>
          <a:p>
            <a:pPr marL="342900" lvl="0" indent="-342900">
              <a:buFont typeface="Wingdings" panose="05000000000000000000" pitchFamily="2" charset="2"/>
              <a:buChar char=""/>
            </a:pPr>
            <a:r>
              <a:rPr lang="en-IN" sz="1400" dirty="0">
                <a:effectLst/>
                <a:latin typeface="Century"/>
                <a:ea typeface="Calibri" panose="020F0502020204030204" pitchFamily="34" charset="0"/>
                <a:cs typeface="Calibri"/>
              </a:rPr>
              <a:t>Importing necessary libraries and loading dataset as a data frame.</a:t>
            </a:r>
          </a:p>
          <a:p>
            <a:pPr marL="342900" lvl="0" indent="-342900">
              <a:buFont typeface="Wingdings" panose="05000000000000000000" pitchFamily="2" charset="2"/>
              <a:buChar char=""/>
            </a:pPr>
            <a:r>
              <a:rPr lang="en-IN" sz="1400" dirty="0">
                <a:effectLst/>
                <a:latin typeface="Century"/>
                <a:ea typeface="Calibri" panose="020F0502020204030204" pitchFamily="34" charset="0"/>
                <a:cs typeface="Calibri"/>
              </a:rPr>
              <a:t>Checked some statistical information like shape, number of unique values present, info, null values, value counts etc.</a:t>
            </a:r>
          </a:p>
          <a:p>
            <a:pPr marL="342900" lvl="0" indent="-342900">
              <a:buFont typeface="Wingdings" panose="05000000000000000000" pitchFamily="2" charset="2"/>
              <a:buChar char=""/>
            </a:pPr>
            <a:r>
              <a:rPr lang="en-IN" sz="1400" dirty="0">
                <a:effectLst/>
                <a:latin typeface="Century"/>
                <a:ea typeface="Calibri" panose="020F0502020204030204" pitchFamily="34" charset="0"/>
                <a:cs typeface="Calibri"/>
              </a:rPr>
              <a:t>Checked for null values and I replaced those null values using imputation method. And removed Unnamed: 0.</a:t>
            </a:r>
          </a:p>
          <a:p>
            <a:pPr marL="342900" indent="-342900">
              <a:buFont typeface="Wingdings" panose="05000000000000000000" pitchFamily="2" charset="2"/>
              <a:buChar char=""/>
            </a:pPr>
            <a:r>
              <a:rPr lang="en-IN" sz="1400" dirty="0">
                <a:effectLst/>
                <a:latin typeface="Century"/>
                <a:ea typeface="Calibri" panose="020F0502020204030204" pitchFamily="34" charset="0"/>
                <a:cs typeface="Calibri"/>
              </a:rPr>
              <a:t>Visualized each feature using seaborn and matplotlib libraries by plotting distribution plot and </a:t>
            </a:r>
            <a:r>
              <a:rPr lang="en-IN" sz="1400" dirty="0">
                <a:latin typeface="Century"/>
                <a:ea typeface="Calibri" panose="020F0502020204030204" pitchFamily="34" charset="0"/>
                <a:cs typeface="Calibri"/>
              </a:rPr>
              <a:t>word cloud</a:t>
            </a:r>
            <a:r>
              <a:rPr lang="en-IN" sz="1400" dirty="0">
                <a:effectLst/>
                <a:latin typeface="Century"/>
                <a:ea typeface="Calibri" panose="020F0502020204030204" pitchFamily="34" charset="0"/>
                <a:cs typeface="Calibri"/>
              </a:rPr>
              <a:t> for each ratings.</a:t>
            </a:r>
          </a:p>
          <a:p>
            <a:pPr marL="342900" lvl="0" indent="-342900">
              <a:buFont typeface="Wingdings" panose="05000000000000000000" pitchFamily="2" charset="2"/>
              <a:buChar char=""/>
            </a:pPr>
            <a:r>
              <a:rPr lang="en-IN" sz="1400" dirty="0">
                <a:effectLst/>
                <a:latin typeface="Century"/>
                <a:ea typeface="Calibri" panose="020F0502020204030204" pitchFamily="34" charset="0"/>
                <a:cs typeface="Calibri"/>
              </a:rPr>
              <a:t>Done text pre-processing techniques like Removing Punctuations and other special characters, Splitting the comments into individual words, Removing Stop Words, Stemming and Lemmatization.</a:t>
            </a:r>
          </a:p>
          <a:p>
            <a:pPr marL="342900" indent="-342900">
              <a:spcAft>
                <a:spcPts val="800"/>
              </a:spcAft>
              <a:buFont typeface="Wingdings" panose="05000000000000000000" pitchFamily="2" charset="2"/>
              <a:buChar char=""/>
            </a:pPr>
            <a:r>
              <a:rPr lang="en-IN" sz="1400" dirty="0">
                <a:latin typeface="Century"/>
                <a:ea typeface="Calibri" panose="020F0502020204030204" pitchFamily="34" charset="0"/>
                <a:cs typeface="Calibri"/>
              </a:rPr>
              <a:t> </a:t>
            </a:r>
            <a:r>
              <a:rPr lang="en-IN" sz="1400" dirty="0">
                <a:effectLst/>
                <a:latin typeface="Century"/>
                <a:ea typeface="Calibri" panose="020F0502020204030204" pitchFamily="34" charset="0"/>
                <a:cs typeface="Calibri"/>
              </a:rPr>
              <a:t>After getting a cleaned data used TF-IDF vectorizer. It’ll help to transform the text data to feature vector which can be used as input in our</a:t>
            </a:r>
            <a:r>
              <a:rPr lang="en-IN" sz="1400" dirty="0">
                <a:latin typeface="Century"/>
                <a:ea typeface="Calibri" panose="020F0502020204030204" pitchFamily="34" charset="0"/>
                <a:cs typeface="Calibri"/>
              </a:rPr>
              <a:t> 7</a:t>
            </a:r>
            <a:r>
              <a:rPr lang="en-IN" sz="1400" dirty="0">
                <a:effectLst/>
                <a:latin typeface="Century"/>
                <a:ea typeface="Calibri" panose="020F0502020204030204" pitchFamily="34" charset="0"/>
                <a:cs typeface="Calibri"/>
              </a:rPr>
              <a:t> modelling. It is a common algorithm to transform text into numbers. It measures the originality of a word by comparing the frequency of appearance of a word in a document with the number of documents the words appear in. Mathematically, TF-IDF = TF(t*d)*IDF(</a:t>
            </a:r>
            <a:r>
              <a:rPr lang="en-IN" sz="1400" dirty="0" err="1">
                <a:effectLst/>
                <a:latin typeface="Century"/>
                <a:ea typeface="Calibri" panose="020F0502020204030204" pitchFamily="34" charset="0"/>
                <a:cs typeface="Calibri"/>
              </a:rPr>
              <a:t>t,d</a:t>
            </a:r>
            <a:r>
              <a:rPr lang="en-IN" sz="1400" dirty="0">
                <a:effectLst/>
                <a:latin typeface="Century"/>
                <a:ea typeface="Calibri" panose="020F0502020204030204" pitchFamily="34" charset="0"/>
                <a:cs typeface="Calibri"/>
              </a:rPr>
              <a:t>)</a:t>
            </a:r>
            <a:r>
              <a:rPr lang="en-IN" sz="1400" dirty="0">
                <a:latin typeface="Century"/>
                <a:ea typeface="Calibri" panose="020F0502020204030204" pitchFamily="34" charset="0"/>
                <a:cs typeface="Calibri"/>
              </a:rPr>
              <a:t> </a:t>
            </a:r>
            <a:endParaRPr lang="en-IN" sz="1400">
              <a:effectLst/>
              <a:latin typeface="Century" panose="02040604050505020304" pitchFamily="18" charset="0"/>
              <a:ea typeface="Calibri" panose="020F0502020204030204" pitchFamily="34" charset="0"/>
              <a:cs typeface="Calibri" panose="020F0502020204030204" pitchFamily="34" charset="0"/>
            </a:endParaRPr>
          </a:p>
          <a:p>
            <a:endParaRPr lang="en-IN" sz="1400" dirty="0">
              <a:cs typeface="Calibri"/>
            </a:endParaRPr>
          </a:p>
        </p:txBody>
      </p:sp>
    </p:spTree>
    <p:extLst>
      <p:ext uri="{BB962C8B-B14F-4D97-AF65-F5344CB8AC3E}">
        <p14:creationId xmlns:p14="http://schemas.microsoft.com/office/powerpoint/2010/main" val="3904610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Celebration design slides presentation</Template>
  <TotalTime>176</TotalTime>
  <Words>1606</Words>
  <Application>Microsoft Office PowerPoint</Application>
  <PresentationFormat>Widescreen</PresentationFormat>
  <Paragraphs>92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Agenda: </vt:lpstr>
      <vt:lpstr>OVERVIEW:</vt:lpstr>
      <vt:lpstr>Problem Statement:</vt:lpstr>
      <vt:lpstr>Problem Understanding:</vt:lpstr>
      <vt:lpstr>What is RATING PREDICTION?</vt:lpstr>
      <vt:lpstr>MODEL BUILDING PHASE </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   Saving the model and Predictions: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Pooja gowda</cp:lastModifiedBy>
  <cp:revision>247</cp:revision>
  <dcterms:created xsi:type="dcterms:W3CDTF">2021-12-26T08:24:41Z</dcterms:created>
  <dcterms:modified xsi:type="dcterms:W3CDTF">2022-07-27T19:30:02Z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