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71" r:id="rId10"/>
    <p:sldId id="272" r:id="rId11"/>
    <p:sldId id="273" r:id="rId12"/>
    <p:sldId id="264" r:id="rId13"/>
    <p:sldId id="274" r:id="rId14"/>
    <p:sldId id="275" r:id="rId15"/>
    <p:sldId id="276" r:id="rId16"/>
    <p:sldId id="265" r:id="rId17"/>
    <p:sldId id="266" r:id="rId18"/>
    <p:sldId id="278" r:id="rId19"/>
    <p:sldId id="267" r:id="rId20"/>
    <p:sldId id="279" r:id="rId21"/>
    <p:sldId id="268" r:id="rId22"/>
    <p:sldId id="280" r:id="rId23"/>
    <p:sldId id="281" r:id="rId24"/>
    <p:sldId id="269" r:id="rId25"/>
    <p:sldId id="282" r:id="rId26"/>
    <p:sldId id="283" r:id="rId27"/>
    <p:sldId id="284" r:id="rId28"/>
    <p:sldId id="285" r:id="rId29"/>
    <p:sldId id="270" r:id="rId30"/>
    <p:sldId id="286" r:id="rId31"/>
  </p:sldIdLst>
  <p:sldSz cx="12192000" cy="6858000"/>
  <p:notesSz cx="6858000" cy="9144000"/>
  <p:embeddedFontLst>
    <p:embeddedFont>
      <p:font typeface="Anton" pitchFamily="2" charset="0"/>
      <p:regular r:id="rId33"/>
    </p:embeddedFont>
    <p:embeddedFont>
      <p:font typeface="Architects Daughter" panose="020B0604020202020204" charset="0"/>
      <p:regular r:id="rId34"/>
    </p:embeddedFont>
    <p:embeddedFont>
      <p:font typeface="Bradley Hand ITC" panose="03070402050302030203" pitchFamily="66" charset="0"/>
      <p:regular r:id="rId35"/>
    </p:embeddedFont>
    <p:embeddedFont>
      <p:font typeface="Source Sans Pro" panose="020B05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tHmrrpuyKMAUBHHVKpDXoqENI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5"/>
  </p:normalViewPr>
  <p:slideViewPr>
    <p:cSldViewPr snapToGrid="0" snapToObjects="1">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38c2af338_2_7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1938c2af338_2_7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938c2af338_2_2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g1938c2af338_2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9567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8856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9572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f1f0ddca2b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1f1f0ddca2b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403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4439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448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1187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430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259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6833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8066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135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7724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4411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0" name="Google Shape;1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31415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8" name="Google Shape;1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4" name="Google Shape;1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3" name="Google Shape;1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9435a6a2af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19435a6a2a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FFFFFF"/>
        </a:solidFill>
        <a:effectLst/>
      </p:bgPr>
    </p:bg>
    <p:spTree>
      <p:nvGrpSpPr>
        <p:cNvPr id="1" name="Shape 15"/>
        <p:cNvGrpSpPr/>
        <p:nvPr/>
      </p:nvGrpSpPr>
      <p:grpSpPr>
        <a:xfrm>
          <a:off x="0" y="0"/>
          <a:ext cx="0" cy="0"/>
          <a:chOff x="0" y="0"/>
          <a:chExt cx="0" cy="0"/>
        </a:xfrm>
      </p:grpSpPr>
      <p:sp>
        <p:nvSpPr>
          <p:cNvPr id="16" name="Google Shape;16;p13"/>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17" name="Google Shape;17;p13"/>
          <p:cNvSpPr/>
          <p:nvPr/>
        </p:nvSpPr>
        <p:spPr>
          <a:xfrm>
            <a:off x="0" y="0"/>
            <a:ext cx="12192000" cy="46136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18" name="Google Shape;18;p13"/>
          <p:cNvSpPr/>
          <p:nvPr/>
        </p:nvSpPr>
        <p:spPr>
          <a:xfrm rot="10800000">
            <a:off x="5267419" y="200"/>
            <a:ext cx="4613200" cy="4613200"/>
          </a:xfrm>
          <a:prstGeom prst="flowChartDelay">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19" name="Google Shape;19;p13"/>
          <p:cNvSpPr/>
          <p:nvPr/>
        </p:nvSpPr>
        <p:spPr>
          <a:xfrm rot="10800000">
            <a:off x="5267419" y="167"/>
            <a:ext cx="4613200" cy="4613200"/>
          </a:xfrm>
          <a:prstGeom prst="flowChartDelay">
            <a:avLst/>
          </a:prstGeom>
          <a:solidFill>
            <a:srgbClr val="FFFFFF">
              <a:alpha val="1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0" name="Google Shape;20;p13"/>
          <p:cNvSpPr/>
          <p:nvPr/>
        </p:nvSpPr>
        <p:spPr>
          <a:xfrm rot="10800000">
            <a:off x="6444393" y="200"/>
            <a:ext cx="4613200" cy="4613200"/>
          </a:xfrm>
          <a:prstGeom prst="flowChartDelay">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1" name="Google Shape;21;p13"/>
          <p:cNvSpPr/>
          <p:nvPr/>
        </p:nvSpPr>
        <p:spPr>
          <a:xfrm rot="10800000">
            <a:off x="6444393" y="167"/>
            <a:ext cx="4613200" cy="4613200"/>
          </a:xfrm>
          <a:prstGeom prst="flowChartDelay">
            <a:avLst/>
          </a:prstGeom>
          <a:solidFill>
            <a:srgbClr val="FFFFFF">
              <a:alpha val="17254"/>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2" name="Google Shape;22;p13"/>
          <p:cNvSpPr/>
          <p:nvPr/>
        </p:nvSpPr>
        <p:spPr>
          <a:xfrm rot="10800000">
            <a:off x="7578800" y="167"/>
            <a:ext cx="4613200" cy="4613200"/>
          </a:xfrm>
          <a:prstGeom prst="flowChartDelay">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3" name="Google Shape;23;p13"/>
          <p:cNvSpPr/>
          <p:nvPr/>
        </p:nvSpPr>
        <p:spPr>
          <a:xfrm rot="10800000">
            <a:off x="7578800" y="167"/>
            <a:ext cx="4613200" cy="4613200"/>
          </a:xfrm>
          <a:prstGeom prst="flowChartDelay">
            <a:avLst/>
          </a:prstGeom>
          <a:solidFill>
            <a:srgbClr val="FFFFFF">
              <a:alpha val="2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4" name="Google Shape;24;p13"/>
          <p:cNvSpPr txBox="1">
            <a:spLocks noGrp="1"/>
          </p:cNvSpPr>
          <p:nvPr>
            <p:ph type="title"/>
          </p:nvPr>
        </p:nvSpPr>
        <p:spPr>
          <a:xfrm>
            <a:off x="432633" y="621300"/>
            <a:ext cx="4758400" cy="378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67"/>
              <a:buFont typeface="Calibri"/>
              <a:buNone/>
              <a:defRPr sz="4267" b="1">
                <a:solidFill>
                  <a:schemeClr val="lt1"/>
                </a:solidFill>
              </a:defRPr>
            </a:lvl1pPr>
            <a:lvl2pPr lvl="1" algn="l">
              <a:lnSpc>
                <a:spcPct val="100000"/>
              </a:lnSpc>
              <a:spcBef>
                <a:spcPts val="0"/>
              </a:spcBef>
              <a:spcAft>
                <a:spcPts val="0"/>
              </a:spcAft>
              <a:buClr>
                <a:schemeClr val="lt1"/>
              </a:buClr>
              <a:buSzPts val="4267"/>
              <a:buNone/>
              <a:defRPr sz="4267" b="1">
                <a:solidFill>
                  <a:schemeClr val="lt1"/>
                </a:solidFill>
              </a:defRPr>
            </a:lvl2pPr>
            <a:lvl3pPr lvl="2" algn="l">
              <a:lnSpc>
                <a:spcPct val="100000"/>
              </a:lnSpc>
              <a:spcBef>
                <a:spcPts val="0"/>
              </a:spcBef>
              <a:spcAft>
                <a:spcPts val="0"/>
              </a:spcAft>
              <a:buClr>
                <a:schemeClr val="lt1"/>
              </a:buClr>
              <a:buSzPts val="4267"/>
              <a:buNone/>
              <a:defRPr sz="4267" b="1">
                <a:solidFill>
                  <a:schemeClr val="lt1"/>
                </a:solidFill>
              </a:defRPr>
            </a:lvl3pPr>
            <a:lvl4pPr lvl="3" algn="l">
              <a:lnSpc>
                <a:spcPct val="100000"/>
              </a:lnSpc>
              <a:spcBef>
                <a:spcPts val="0"/>
              </a:spcBef>
              <a:spcAft>
                <a:spcPts val="0"/>
              </a:spcAft>
              <a:buClr>
                <a:schemeClr val="lt1"/>
              </a:buClr>
              <a:buSzPts val="4267"/>
              <a:buNone/>
              <a:defRPr sz="4267" b="1">
                <a:solidFill>
                  <a:schemeClr val="lt1"/>
                </a:solidFill>
              </a:defRPr>
            </a:lvl4pPr>
            <a:lvl5pPr lvl="4" algn="l">
              <a:lnSpc>
                <a:spcPct val="100000"/>
              </a:lnSpc>
              <a:spcBef>
                <a:spcPts val="0"/>
              </a:spcBef>
              <a:spcAft>
                <a:spcPts val="0"/>
              </a:spcAft>
              <a:buClr>
                <a:schemeClr val="lt1"/>
              </a:buClr>
              <a:buSzPts val="4267"/>
              <a:buNone/>
              <a:defRPr sz="4267" b="1">
                <a:solidFill>
                  <a:schemeClr val="lt1"/>
                </a:solidFill>
              </a:defRPr>
            </a:lvl5pPr>
            <a:lvl6pPr lvl="5" algn="l">
              <a:lnSpc>
                <a:spcPct val="100000"/>
              </a:lnSpc>
              <a:spcBef>
                <a:spcPts val="0"/>
              </a:spcBef>
              <a:spcAft>
                <a:spcPts val="0"/>
              </a:spcAft>
              <a:buClr>
                <a:schemeClr val="lt1"/>
              </a:buClr>
              <a:buSzPts val="4267"/>
              <a:buNone/>
              <a:defRPr sz="4267" b="1">
                <a:solidFill>
                  <a:schemeClr val="lt1"/>
                </a:solidFill>
              </a:defRPr>
            </a:lvl6pPr>
            <a:lvl7pPr lvl="6" algn="l">
              <a:lnSpc>
                <a:spcPct val="100000"/>
              </a:lnSpc>
              <a:spcBef>
                <a:spcPts val="0"/>
              </a:spcBef>
              <a:spcAft>
                <a:spcPts val="0"/>
              </a:spcAft>
              <a:buClr>
                <a:schemeClr val="lt1"/>
              </a:buClr>
              <a:buSzPts val="4267"/>
              <a:buNone/>
              <a:defRPr sz="4267" b="1">
                <a:solidFill>
                  <a:schemeClr val="lt1"/>
                </a:solidFill>
              </a:defRPr>
            </a:lvl7pPr>
            <a:lvl8pPr lvl="7" algn="l">
              <a:lnSpc>
                <a:spcPct val="100000"/>
              </a:lnSpc>
              <a:spcBef>
                <a:spcPts val="0"/>
              </a:spcBef>
              <a:spcAft>
                <a:spcPts val="0"/>
              </a:spcAft>
              <a:buClr>
                <a:schemeClr val="lt1"/>
              </a:buClr>
              <a:buSzPts val="4267"/>
              <a:buNone/>
              <a:defRPr sz="4267" b="1">
                <a:solidFill>
                  <a:schemeClr val="lt1"/>
                </a:solidFill>
              </a:defRPr>
            </a:lvl8pPr>
            <a:lvl9pPr lvl="8" algn="l">
              <a:lnSpc>
                <a:spcPct val="100000"/>
              </a:lnSpc>
              <a:spcBef>
                <a:spcPts val="0"/>
              </a:spcBef>
              <a:spcAft>
                <a:spcPts val="0"/>
              </a:spcAft>
              <a:buClr>
                <a:schemeClr val="lt1"/>
              </a:buClr>
              <a:buSzPts val="4267"/>
              <a:buNone/>
              <a:defRPr sz="4267" b="1">
                <a:solidFill>
                  <a:schemeClr val="lt1"/>
                </a:solidFill>
              </a:defRPr>
            </a:lvl9pPr>
          </a:lstStyle>
          <a:p>
            <a:endParaRPr/>
          </a:p>
        </p:txBody>
      </p:sp>
      <p:sp>
        <p:nvSpPr>
          <p:cNvPr id="25" name="Google Shape;25;p13"/>
          <p:cNvSpPr txBox="1">
            <a:spLocks noGrp="1"/>
          </p:cNvSpPr>
          <p:nvPr>
            <p:ph type="subTitle" idx="1"/>
          </p:nvPr>
        </p:nvSpPr>
        <p:spPr>
          <a:xfrm>
            <a:off x="432633" y="4816803"/>
            <a:ext cx="6832400" cy="1736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2"/>
              </a:buClr>
              <a:buSzPts val="1800"/>
              <a:buNone/>
              <a:defRPr sz="2400">
                <a:solidFill>
                  <a:schemeClr val="dk2"/>
                </a:solidFill>
              </a:defRPr>
            </a:lvl1pPr>
            <a:lvl2pPr lvl="1" algn="l">
              <a:lnSpc>
                <a:spcPct val="100000"/>
              </a:lnSpc>
              <a:spcBef>
                <a:spcPts val="0"/>
              </a:spcBef>
              <a:spcAft>
                <a:spcPts val="0"/>
              </a:spcAft>
              <a:buClr>
                <a:schemeClr val="dk2"/>
              </a:buClr>
              <a:buSzPts val="1800"/>
              <a:buNone/>
              <a:defRPr sz="2400">
                <a:solidFill>
                  <a:schemeClr val="dk2"/>
                </a:solidFill>
              </a:defRPr>
            </a:lvl2pPr>
            <a:lvl3pPr lvl="2" algn="l">
              <a:lnSpc>
                <a:spcPct val="100000"/>
              </a:lnSpc>
              <a:spcBef>
                <a:spcPts val="0"/>
              </a:spcBef>
              <a:spcAft>
                <a:spcPts val="0"/>
              </a:spcAft>
              <a:buClr>
                <a:schemeClr val="dk2"/>
              </a:buClr>
              <a:buSzPts val="1800"/>
              <a:buNone/>
              <a:defRPr sz="2400">
                <a:solidFill>
                  <a:schemeClr val="dk2"/>
                </a:solidFill>
              </a:defRPr>
            </a:lvl3pPr>
            <a:lvl4pPr lvl="3" algn="l">
              <a:lnSpc>
                <a:spcPct val="100000"/>
              </a:lnSpc>
              <a:spcBef>
                <a:spcPts val="0"/>
              </a:spcBef>
              <a:spcAft>
                <a:spcPts val="0"/>
              </a:spcAft>
              <a:buClr>
                <a:schemeClr val="dk2"/>
              </a:buClr>
              <a:buSzPts val="1800"/>
              <a:buNone/>
              <a:defRPr sz="2400">
                <a:solidFill>
                  <a:schemeClr val="dk2"/>
                </a:solidFill>
              </a:defRPr>
            </a:lvl4pPr>
            <a:lvl5pPr lvl="4" algn="l">
              <a:lnSpc>
                <a:spcPct val="100000"/>
              </a:lnSpc>
              <a:spcBef>
                <a:spcPts val="0"/>
              </a:spcBef>
              <a:spcAft>
                <a:spcPts val="0"/>
              </a:spcAft>
              <a:buClr>
                <a:schemeClr val="dk2"/>
              </a:buClr>
              <a:buSzPts val="1800"/>
              <a:buNone/>
              <a:defRPr sz="2400">
                <a:solidFill>
                  <a:schemeClr val="dk2"/>
                </a:solidFill>
              </a:defRPr>
            </a:lvl5pPr>
            <a:lvl6pPr lvl="5" algn="l">
              <a:lnSpc>
                <a:spcPct val="100000"/>
              </a:lnSpc>
              <a:spcBef>
                <a:spcPts val="0"/>
              </a:spcBef>
              <a:spcAft>
                <a:spcPts val="0"/>
              </a:spcAft>
              <a:buClr>
                <a:schemeClr val="dk2"/>
              </a:buClr>
              <a:buSzPts val="1800"/>
              <a:buNone/>
              <a:defRPr sz="2400">
                <a:solidFill>
                  <a:schemeClr val="dk2"/>
                </a:solidFill>
              </a:defRPr>
            </a:lvl6pPr>
            <a:lvl7pPr lvl="6" algn="l">
              <a:lnSpc>
                <a:spcPct val="100000"/>
              </a:lnSpc>
              <a:spcBef>
                <a:spcPts val="0"/>
              </a:spcBef>
              <a:spcAft>
                <a:spcPts val="0"/>
              </a:spcAft>
              <a:buClr>
                <a:schemeClr val="dk2"/>
              </a:buClr>
              <a:buSzPts val="1800"/>
              <a:buNone/>
              <a:defRPr sz="2400">
                <a:solidFill>
                  <a:schemeClr val="dk2"/>
                </a:solidFill>
              </a:defRPr>
            </a:lvl7pPr>
            <a:lvl8pPr lvl="7" algn="l">
              <a:lnSpc>
                <a:spcPct val="100000"/>
              </a:lnSpc>
              <a:spcBef>
                <a:spcPts val="0"/>
              </a:spcBef>
              <a:spcAft>
                <a:spcPts val="0"/>
              </a:spcAft>
              <a:buClr>
                <a:schemeClr val="dk2"/>
              </a:buClr>
              <a:buSzPts val="1800"/>
              <a:buNone/>
              <a:defRPr sz="2400">
                <a:solidFill>
                  <a:schemeClr val="dk2"/>
                </a:solidFill>
              </a:defRPr>
            </a:lvl8pPr>
            <a:lvl9pPr lvl="8" algn="l">
              <a:lnSpc>
                <a:spcPct val="100000"/>
              </a:lnSpc>
              <a:spcBef>
                <a:spcPts val="0"/>
              </a:spcBef>
              <a:spcAft>
                <a:spcPts val="0"/>
              </a:spcAft>
              <a:buClr>
                <a:schemeClr val="dk2"/>
              </a:buClr>
              <a:buSzPts val="1800"/>
              <a:buNone/>
              <a:defRPr sz="2400">
                <a:solidFill>
                  <a:schemeClr val="dk2"/>
                </a:solidFill>
              </a:defRPr>
            </a:lvl9pPr>
          </a:lstStyle>
          <a:p>
            <a:endParaRPr/>
          </a:p>
        </p:txBody>
      </p:sp>
      <p:sp>
        <p:nvSpPr>
          <p:cNvPr id="26" name="Google Shape;26;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7" name="Google Shape;9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 name="Google Shape;9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5"/>
          <p:cNvSpPr>
            <a:spLocks noGrp="1"/>
          </p:cNvSpPr>
          <p:nvPr>
            <p:ph type="pic" idx="2"/>
          </p:nvPr>
        </p:nvSpPr>
        <p:spPr>
          <a:xfrm>
            <a:off x="5183188" y="987425"/>
            <a:ext cx="6172200" cy="4873625"/>
          </a:xfrm>
          <a:prstGeom prst="rect">
            <a:avLst/>
          </a:prstGeom>
          <a:noFill/>
          <a:ln>
            <a:noFill/>
          </a:ln>
        </p:spPr>
      </p:sp>
      <p:sp>
        <p:nvSpPr>
          <p:cNvPr id="104" name="Google Shape;10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5" name="Google Shape;10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27"/>
        <p:cNvGrpSpPr/>
        <p:nvPr/>
      </p:nvGrpSpPr>
      <p:grpSpPr>
        <a:xfrm>
          <a:off x="0" y="0"/>
          <a:ext cx="0" cy="0"/>
          <a:chOff x="0" y="0"/>
          <a:chExt cx="0" cy="0"/>
        </a:xfrm>
      </p:grpSpPr>
      <p:sp>
        <p:nvSpPr>
          <p:cNvPr id="28" name="Google Shape;28;p14"/>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grpSp>
        <p:nvGrpSpPr>
          <p:cNvPr id="29" name="Google Shape;29;p14"/>
          <p:cNvGrpSpPr/>
          <p:nvPr/>
        </p:nvGrpSpPr>
        <p:grpSpPr>
          <a:xfrm>
            <a:off x="0" y="0"/>
            <a:ext cx="5755600" cy="6858000"/>
            <a:chOff x="0" y="0"/>
            <a:chExt cx="4316700" cy="5143500"/>
          </a:xfrm>
        </p:grpSpPr>
        <p:sp>
          <p:nvSpPr>
            <p:cNvPr id="30" name="Google Shape;30;p14"/>
            <p:cNvSpPr/>
            <p:nvPr/>
          </p:nvSpPr>
          <p:spPr>
            <a:xfrm>
              <a:off x="0" y="0"/>
              <a:ext cx="4316700" cy="5143500"/>
            </a:xfrm>
            <a:prstGeom prst="rect">
              <a:avLst/>
            </a:prstGeom>
            <a:solidFill>
              <a:srgbClr val="284F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1" name="Google Shape;31;p14"/>
            <p:cNvSpPr/>
            <p:nvPr/>
          </p:nvSpPr>
          <p:spPr>
            <a:xfrm>
              <a:off x="386075" y="4599625"/>
              <a:ext cx="13545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2" name="Google Shape;32;p14"/>
            <p:cNvSpPr/>
            <p:nvPr/>
          </p:nvSpPr>
          <p:spPr>
            <a:xfrm>
              <a:off x="841363"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3" name="Google Shape;33;p14"/>
            <p:cNvSpPr/>
            <p:nvPr/>
          </p:nvSpPr>
          <p:spPr>
            <a:xfrm>
              <a:off x="1142492"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4" name="Google Shape;34;p14"/>
            <p:cNvSpPr/>
            <p:nvPr/>
          </p:nvSpPr>
          <p:spPr>
            <a:xfrm>
              <a:off x="3875425" y="3810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5" name="Google Shape;35;p14"/>
            <p:cNvSpPr/>
            <p:nvPr/>
          </p:nvSpPr>
          <p:spPr>
            <a:xfrm>
              <a:off x="3732625" y="518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grpSp>
      <p:sp>
        <p:nvSpPr>
          <p:cNvPr id="36" name="Google Shape;36;p14"/>
          <p:cNvSpPr txBox="1">
            <a:spLocks noGrp="1"/>
          </p:cNvSpPr>
          <p:nvPr>
            <p:ph type="title"/>
          </p:nvPr>
        </p:nvSpPr>
        <p:spPr>
          <a:xfrm>
            <a:off x="415633" y="871101"/>
            <a:ext cx="4942000" cy="4446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200"/>
              <a:buFont typeface="Calibri"/>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a:endParaRPr/>
          </a:p>
        </p:txBody>
      </p:sp>
      <p:sp>
        <p:nvSpPr>
          <p:cNvPr id="37" name="Google Shape;37;p14"/>
          <p:cNvSpPr txBox="1">
            <a:spLocks noGrp="1"/>
          </p:cNvSpPr>
          <p:nvPr>
            <p:ph type="body" idx="1"/>
          </p:nvPr>
        </p:nvSpPr>
        <p:spPr>
          <a:xfrm>
            <a:off x="6160767" y="871100"/>
            <a:ext cx="5615600" cy="4988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284F7D"/>
              </a:buClr>
              <a:buSzPts val="1200"/>
              <a:buChar char="●"/>
              <a:defRPr sz="1600">
                <a:solidFill>
                  <a:srgbClr val="284F7D"/>
                </a:solidFill>
              </a:defRPr>
            </a:lvl1pPr>
            <a:lvl2pPr marL="914400" lvl="1" indent="-292100" algn="l">
              <a:lnSpc>
                <a:spcPct val="115000"/>
              </a:lnSpc>
              <a:spcBef>
                <a:spcPts val="0"/>
              </a:spcBef>
              <a:spcAft>
                <a:spcPts val="0"/>
              </a:spcAft>
              <a:buClr>
                <a:srgbClr val="284F7D"/>
              </a:buClr>
              <a:buSzPts val="1000"/>
              <a:buChar char="○"/>
              <a:defRPr sz="1333">
                <a:solidFill>
                  <a:srgbClr val="284F7D"/>
                </a:solidFill>
              </a:defRPr>
            </a:lvl2pPr>
            <a:lvl3pPr marL="1371600" lvl="2" indent="-292100" algn="l">
              <a:lnSpc>
                <a:spcPct val="115000"/>
              </a:lnSpc>
              <a:spcBef>
                <a:spcPts val="0"/>
              </a:spcBef>
              <a:spcAft>
                <a:spcPts val="0"/>
              </a:spcAft>
              <a:buClr>
                <a:srgbClr val="284F7D"/>
              </a:buClr>
              <a:buSzPts val="1000"/>
              <a:buChar char="■"/>
              <a:defRPr sz="1333">
                <a:solidFill>
                  <a:srgbClr val="284F7D"/>
                </a:solidFill>
              </a:defRPr>
            </a:lvl3pPr>
            <a:lvl4pPr marL="1828800" lvl="3" indent="-292100" algn="l">
              <a:lnSpc>
                <a:spcPct val="115000"/>
              </a:lnSpc>
              <a:spcBef>
                <a:spcPts val="0"/>
              </a:spcBef>
              <a:spcAft>
                <a:spcPts val="0"/>
              </a:spcAft>
              <a:buClr>
                <a:srgbClr val="284F7D"/>
              </a:buClr>
              <a:buSzPts val="1000"/>
              <a:buChar char="●"/>
              <a:defRPr sz="1333">
                <a:solidFill>
                  <a:srgbClr val="284F7D"/>
                </a:solidFill>
              </a:defRPr>
            </a:lvl4pPr>
            <a:lvl5pPr marL="2286000" lvl="4" indent="-292100" algn="l">
              <a:lnSpc>
                <a:spcPct val="115000"/>
              </a:lnSpc>
              <a:spcBef>
                <a:spcPts val="0"/>
              </a:spcBef>
              <a:spcAft>
                <a:spcPts val="0"/>
              </a:spcAft>
              <a:buClr>
                <a:srgbClr val="284F7D"/>
              </a:buClr>
              <a:buSzPts val="1000"/>
              <a:buChar char="○"/>
              <a:defRPr sz="1333">
                <a:solidFill>
                  <a:srgbClr val="284F7D"/>
                </a:solidFill>
              </a:defRPr>
            </a:lvl5pPr>
            <a:lvl6pPr marL="2743200" lvl="5" indent="-292100" algn="l">
              <a:lnSpc>
                <a:spcPct val="115000"/>
              </a:lnSpc>
              <a:spcBef>
                <a:spcPts val="0"/>
              </a:spcBef>
              <a:spcAft>
                <a:spcPts val="0"/>
              </a:spcAft>
              <a:buClr>
                <a:srgbClr val="284F7D"/>
              </a:buClr>
              <a:buSzPts val="1000"/>
              <a:buChar char="■"/>
              <a:defRPr sz="1333">
                <a:solidFill>
                  <a:srgbClr val="284F7D"/>
                </a:solidFill>
              </a:defRPr>
            </a:lvl6pPr>
            <a:lvl7pPr marL="3200400" lvl="6" indent="-292100" algn="l">
              <a:lnSpc>
                <a:spcPct val="115000"/>
              </a:lnSpc>
              <a:spcBef>
                <a:spcPts val="0"/>
              </a:spcBef>
              <a:spcAft>
                <a:spcPts val="0"/>
              </a:spcAft>
              <a:buClr>
                <a:srgbClr val="284F7D"/>
              </a:buClr>
              <a:buSzPts val="1000"/>
              <a:buChar char="●"/>
              <a:defRPr sz="1333">
                <a:solidFill>
                  <a:srgbClr val="284F7D"/>
                </a:solidFill>
              </a:defRPr>
            </a:lvl7pPr>
            <a:lvl8pPr marL="3657600" lvl="7" indent="-292100" algn="l">
              <a:lnSpc>
                <a:spcPct val="115000"/>
              </a:lnSpc>
              <a:spcBef>
                <a:spcPts val="0"/>
              </a:spcBef>
              <a:spcAft>
                <a:spcPts val="0"/>
              </a:spcAft>
              <a:buClr>
                <a:srgbClr val="284F7D"/>
              </a:buClr>
              <a:buSzPts val="1000"/>
              <a:buChar char="○"/>
              <a:defRPr sz="1333">
                <a:solidFill>
                  <a:srgbClr val="284F7D"/>
                </a:solidFill>
              </a:defRPr>
            </a:lvl8pPr>
            <a:lvl9pPr marL="4114800" lvl="8" indent="-292100" algn="l">
              <a:lnSpc>
                <a:spcPct val="115000"/>
              </a:lnSpc>
              <a:spcBef>
                <a:spcPts val="0"/>
              </a:spcBef>
              <a:spcAft>
                <a:spcPts val="0"/>
              </a:spcAft>
              <a:buClr>
                <a:srgbClr val="284F7D"/>
              </a:buClr>
              <a:buSzPts val="1000"/>
              <a:buChar char="■"/>
              <a:defRPr sz="1333">
                <a:solidFill>
                  <a:srgbClr val="284F7D"/>
                </a:solidFill>
              </a:defRPr>
            </a:lvl9pPr>
          </a:lstStyle>
          <a:p>
            <a:endParaRPr/>
          </a:p>
        </p:txBody>
      </p:sp>
      <p:sp>
        <p:nvSpPr>
          <p:cNvPr id="38" name="Google Shape;38;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1pPr>
            <a:lvl2pPr marL="0" marR="0" lvl="1"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2pPr>
            <a:lvl3pPr marL="0" marR="0" lvl="2"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3pPr>
            <a:lvl4pPr marL="0" marR="0" lvl="3"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4pPr>
            <a:lvl5pPr marL="0" marR="0" lvl="4"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5pPr>
            <a:lvl6pPr marL="0" marR="0" lvl="5"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6pPr>
            <a:lvl7pPr marL="0" marR="0" lvl="6"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7pPr>
            <a:lvl8pPr marL="0" marR="0" lvl="7"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8pPr>
            <a:lvl9pPr marL="0" marR="0" lvl="8"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39"/>
        <p:cNvGrpSpPr/>
        <p:nvPr/>
      </p:nvGrpSpPr>
      <p:grpSpPr>
        <a:xfrm>
          <a:off x="0" y="0"/>
          <a:ext cx="0" cy="0"/>
          <a:chOff x="0" y="0"/>
          <a:chExt cx="0" cy="0"/>
        </a:xfrm>
      </p:grpSpPr>
      <p:sp>
        <p:nvSpPr>
          <p:cNvPr id="40" name="Google Shape;40;p15"/>
          <p:cNvSpPr>
            <a:spLocks noGrp="1"/>
          </p:cNvSpPr>
          <p:nvPr>
            <p:ph type="pic" idx="2"/>
          </p:nvPr>
        </p:nvSpPr>
        <p:spPr>
          <a:xfrm>
            <a:off x="2451039" y="0"/>
            <a:ext cx="9741200" cy="6858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16"/>
          <p:cNvGrpSpPr/>
          <p:nvPr/>
        </p:nvGrpSpPr>
        <p:grpSpPr>
          <a:xfrm>
            <a:off x="0" y="5204893"/>
            <a:ext cx="12192000" cy="1653233"/>
            <a:chOff x="0" y="3903669"/>
            <a:chExt cx="9144000" cy="1239925"/>
          </a:xfrm>
        </p:grpSpPr>
        <p:sp>
          <p:nvSpPr>
            <p:cNvPr id="43" name="Google Shape;43;p1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44" name="Google Shape;44;p1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45" name="Google Shape;45;p1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46" name="Google Shape;46;p1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47" name="Google Shape;47;p1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grpSp>
      <p:sp>
        <p:nvSpPr>
          <p:cNvPr id="48" name="Google Shape;48;p16"/>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9" name="Google Shape;49;p16"/>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0"/>
              </a:spcBef>
              <a:spcAft>
                <a:spcPts val="0"/>
              </a:spcAft>
              <a:buClr>
                <a:schemeClr val="dk1"/>
              </a:buClr>
              <a:buSzPts val="1400"/>
              <a:buChar char="○"/>
              <a:defRPr/>
            </a:lvl2pPr>
            <a:lvl3pPr marL="1371600" lvl="2" indent="-317500" algn="l">
              <a:lnSpc>
                <a:spcPct val="90000"/>
              </a:lnSpc>
              <a:spcBef>
                <a:spcPts val="0"/>
              </a:spcBef>
              <a:spcAft>
                <a:spcPts val="0"/>
              </a:spcAft>
              <a:buClr>
                <a:schemeClr val="dk1"/>
              </a:buClr>
              <a:buSzPts val="1400"/>
              <a:buChar char="■"/>
              <a:defRPr/>
            </a:lvl3pPr>
            <a:lvl4pPr marL="1828800" lvl="3" indent="-317500" algn="l">
              <a:lnSpc>
                <a:spcPct val="90000"/>
              </a:lnSpc>
              <a:spcBef>
                <a:spcPts val="0"/>
              </a:spcBef>
              <a:spcAft>
                <a:spcPts val="0"/>
              </a:spcAft>
              <a:buClr>
                <a:schemeClr val="dk1"/>
              </a:buClr>
              <a:buSzPts val="1400"/>
              <a:buChar char="●"/>
              <a:defRPr/>
            </a:lvl4pPr>
            <a:lvl5pPr marL="2286000" lvl="4" indent="-317500" algn="l">
              <a:lnSpc>
                <a:spcPct val="9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50" name="Google Shape;50;p16"/>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4" name="Google Shape;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1"/>
          <p:cNvSpPr/>
          <p:nvPr/>
        </p:nvSpPr>
        <p:spPr>
          <a:xfrm>
            <a:off x="0" y="0"/>
            <a:ext cx="12192000" cy="6858000"/>
          </a:xfrm>
          <a:custGeom>
            <a:avLst/>
            <a:gdLst/>
            <a:ahLst/>
            <a:cxnLst/>
            <a:rect l="l" t="t" r="r" b="b"/>
            <a:pathLst>
              <a:path w="12192000" h="6858000" extrusionOk="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lt2">
              <a:alpha val="4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
          <p:cNvSpPr txBox="1">
            <a:spLocks noGrp="1"/>
          </p:cNvSpPr>
          <p:nvPr>
            <p:ph type="title"/>
          </p:nvPr>
        </p:nvSpPr>
        <p:spPr>
          <a:xfrm>
            <a:off x="1188921" y="3418415"/>
            <a:ext cx="9811109" cy="150660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chitects Daughter"/>
              <a:buNone/>
            </a:pPr>
            <a:r>
              <a:rPr lang="en-US" sz="3700">
                <a:solidFill>
                  <a:schemeClr val="dk1"/>
                </a:solidFill>
                <a:latin typeface="Architects Daughter"/>
                <a:ea typeface="Architects Daughter"/>
                <a:cs typeface="Architects Daughter"/>
                <a:sym typeface="Architects Daughter"/>
              </a:rPr>
              <a:t>CANADIAN GOVERNMENT INTERVENTION IN ENSURING CRITICAL INFRASTRUCTURE PROTECTION.</a:t>
            </a:r>
            <a:endParaRPr/>
          </a:p>
        </p:txBody>
      </p:sp>
      <p:sp>
        <p:nvSpPr>
          <p:cNvPr id="128" name="Google Shape;128;p1"/>
          <p:cNvSpPr txBox="1">
            <a:spLocks noGrp="1"/>
          </p:cNvSpPr>
          <p:nvPr>
            <p:ph type="subTitle" idx="1"/>
          </p:nvPr>
        </p:nvSpPr>
        <p:spPr>
          <a:xfrm>
            <a:off x="1288650" y="5329557"/>
            <a:ext cx="9614700" cy="2022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118"/>
              <a:buNone/>
            </a:pPr>
            <a:r>
              <a:rPr lang="en-US">
                <a:solidFill>
                  <a:srgbClr val="000000"/>
                </a:solidFill>
                <a:latin typeface="Architects Daughter"/>
                <a:ea typeface="Architects Daughter"/>
                <a:cs typeface="Architects Daughter"/>
                <a:sym typeface="Architects Daughter"/>
              </a:rPr>
              <a:t>Josephine Famiyeh </a:t>
            </a:r>
            <a:r>
              <a:rPr lang="en-US" i="0" u="none" strike="noStrike">
                <a:solidFill>
                  <a:srgbClr val="000000"/>
                </a:solidFill>
                <a:latin typeface="Architects Daughter"/>
                <a:ea typeface="Architects Daughter"/>
                <a:cs typeface="Architects Daughter"/>
                <a:sym typeface="Architects Daughter"/>
              </a:rPr>
              <a:t>40262544</a:t>
            </a:r>
            <a:endParaRPr sz="2400">
              <a:solidFill>
                <a:schemeClr val="dk1"/>
              </a:solidFill>
              <a:latin typeface="Architects Daughter"/>
              <a:ea typeface="Architects Daughter"/>
              <a:cs typeface="Architects Daughter"/>
              <a:sym typeface="Architects Daughter"/>
            </a:endParaRPr>
          </a:p>
          <a:p>
            <a:pPr marL="0" lvl="0" indent="0" algn="ctr" rtl="0">
              <a:lnSpc>
                <a:spcPct val="90000"/>
              </a:lnSpc>
              <a:spcBef>
                <a:spcPts val="1000"/>
              </a:spcBef>
              <a:spcAft>
                <a:spcPts val="0"/>
              </a:spcAft>
              <a:buSzPts val="2118"/>
              <a:buNone/>
            </a:pPr>
            <a:r>
              <a:rPr lang="en-US" sz="2400">
                <a:solidFill>
                  <a:schemeClr val="dk1"/>
                </a:solidFill>
                <a:latin typeface="Architects Daughter"/>
                <a:ea typeface="Architects Daughter"/>
                <a:cs typeface="Architects Daughter"/>
                <a:sym typeface="Architects Daughter"/>
              </a:rPr>
              <a:t>Anita Francis Archibong 27729790</a:t>
            </a:r>
            <a:endParaRPr sz="2400">
              <a:solidFill>
                <a:schemeClr val="dk1"/>
              </a:solidFill>
              <a:latin typeface="Architects Daughter"/>
              <a:ea typeface="Architects Daughter"/>
              <a:cs typeface="Architects Daughter"/>
              <a:sym typeface="Architects Daughter"/>
            </a:endParaRPr>
          </a:p>
          <a:p>
            <a:pPr marL="0" lvl="0" indent="0" algn="ctr" rtl="0">
              <a:lnSpc>
                <a:spcPct val="90000"/>
              </a:lnSpc>
              <a:spcBef>
                <a:spcPts val="1000"/>
              </a:spcBef>
              <a:spcAft>
                <a:spcPts val="0"/>
              </a:spcAft>
              <a:buSzPts val="2118"/>
              <a:buNone/>
            </a:pPr>
            <a:r>
              <a:rPr lang="en-US" sz="2400">
                <a:solidFill>
                  <a:schemeClr val="dk1"/>
                </a:solidFill>
                <a:latin typeface="Architects Daughter"/>
                <a:ea typeface="Architects Daughter"/>
                <a:cs typeface="Architects Daughter"/>
                <a:sym typeface="Architects Daughter"/>
              </a:rPr>
              <a:t>Rah</a:t>
            </a:r>
            <a:r>
              <a:rPr lang="en-US">
                <a:solidFill>
                  <a:schemeClr val="dk1"/>
                </a:solidFill>
                <a:latin typeface="Architects Daughter"/>
                <a:ea typeface="Architects Daughter"/>
                <a:cs typeface="Architects Daughter"/>
                <a:sym typeface="Architects Daughter"/>
              </a:rPr>
              <a:t>ul Hulli </a:t>
            </a:r>
            <a:r>
              <a:rPr lang="en-US" i="0" u="none" strike="noStrike">
                <a:solidFill>
                  <a:srgbClr val="000000"/>
                </a:solidFill>
                <a:latin typeface="Architects Daughter"/>
                <a:ea typeface="Architects Daughter"/>
                <a:cs typeface="Architects Daughter"/>
                <a:sym typeface="Architects Daughter"/>
              </a:rPr>
              <a:t>40234542</a:t>
            </a:r>
            <a:endParaRPr sz="2400">
              <a:solidFill>
                <a:schemeClr val="dk1"/>
              </a:solidFill>
              <a:latin typeface="Architects Daughter"/>
              <a:ea typeface="Architects Daughter"/>
              <a:cs typeface="Architects Daughter"/>
              <a:sym typeface="Architects Daughter"/>
            </a:endParaRPr>
          </a:p>
        </p:txBody>
      </p:sp>
      <p:pic>
        <p:nvPicPr>
          <p:cNvPr id="129" name="Google Shape;129;p1"/>
          <p:cNvPicPr preferRelativeResize="0"/>
          <p:nvPr/>
        </p:nvPicPr>
        <p:blipFill rotWithShape="1">
          <a:blip r:embed="rId3">
            <a:alphaModFix/>
          </a:blip>
          <a:srcRect/>
          <a:stretch/>
        </p:blipFill>
        <p:spPr>
          <a:xfrm>
            <a:off x="4348596" y="1890755"/>
            <a:ext cx="3217333" cy="11231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p:nvPr/>
        </p:nvSpPr>
        <p:spPr>
          <a:xfrm rot="10800000" flipH="1">
            <a:off x="2448152"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3" name="Google Shape;243;p25"/>
          <p:cNvSpPr/>
          <p:nvPr/>
        </p:nvSpPr>
        <p:spPr>
          <a:xfrm rot="10800000" flipH="1">
            <a:off x="2583090"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4" name="Google Shape;244;p25"/>
          <p:cNvSpPr/>
          <p:nvPr/>
        </p:nvSpPr>
        <p:spPr>
          <a:xfrm rot="10800000" flipH="1">
            <a:off x="2719615"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5" name="Google Shape;245;p25"/>
          <p:cNvSpPr/>
          <p:nvPr/>
        </p:nvSpPr>
        <p:spPr>
          <a:xfrm rot="10800000" flipH="1">
            <a:off x="2854552"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6" name="Google Shape;246;p25"/>
          <p:cNvSpPr/>
          <p:nvPr/>
        </p:nvSpPr>
        <p:spPr>
          <a:xfrm rot="10800000" flipH="1">
            <a:off x="2991078"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7" name="Google Shape;247;p25"/>
          <p:cNvSpPr/>
          <p:nvPr/>
        </p:nvSpPr>
        <p:spPr>
          <a:xfrm rot="10800000" flipH="1">
            <a:off x="2448152"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8" name="Google Shape;248;p25"/>
          <p:cNvSpPr/>
          <p:nvPr/>
        </p:nvSpPr>
        <p:spPr>
          <a:xfrm rot="10800000" flipH="1">
            <a:off x="2583090"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9" name="Google Shape;249;p25"/>
          <p:cNvSpPr/>
          <p:nvPr/>
        </p:nvSpPr>
        <p:spPr>
          <a:xfrm rot="10800000" flipH="1">
            <a:off x="2719615"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0" name="Google Shape;250;p25"/>
          <p:cNvSpPr/>
          <p:nvPr/>
        </p:nvSpPr>
        <p:spPr>
          <a:xfrm rot="10800000" flipH="1">
            <a:off x="2854552"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1" name="Google Shape;251;p25"/>
          <p:cNvSpPr/>
          <p:nvPr/>
        </p:nvSpPr>
        <p:spPr>
          <a:xfrm rot="10800000" flipH="1">
            <a:off x="2991078"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2" name="Google Shape;252;p25"/>
          <p:cNvSpPr/>
          <p:nvPr/>
        </p:nvSpPr>
        <p:spPr>
          <a:xfrm rot="10800000" flipH="1">
            <a:off x="2448152"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3" name="Google Shape;253;p25"/>
          <p:cNvSpPr/>
          <p:nvPr/>
        </p:nvSpPr>
        <p:spPr>
          <a:xfrm rot="10800000" flipH="1">
            <a:off x="2583090"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4" name="Google Shape;254;p25"/>
          <p:cNvSpPr/>
          <p:nvPr/>
        </p:nvSpPr>
        <p:spPr>
          <a:xfrm rot="10800000" flipH="1">
            <a:off x="2719615"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5" name="Google Shape;255;p25"/>
          <p:cNvSpPr/>
          <p:nvPr/>
        </p:nvSpPr>
        <p:spPr>
          <a:xfrm rot="10800000" flipH="1">
            <a:off x="2854552"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6" name="Google Shape;256;p25"/>
          <p:cNvSpPr/>
          <p:nvPr/>
        </p:nvSpPr>
        <p:spPr>
          <a:xfrm rot="10800000" flipH="1">
            <a:off x="2991078"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7" name="Google Shape;257;p25"/>
          <p:cNvSpPr/>
          <p:nvPr/>
        </p:nvSpPr>
        <p:spPr>
          <a:xfrm rot="10800000" flipH="1">
            <a:off x="2448152"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8" name="Google Shape;258;p25"/>
          <p:cNvSpPr/>
          <p:nvPr/>
        </p:nvSpPr>
        <p:spPr>
          <a:xfrm rot="10800000" flipH="1">
            <a:off x="2583090"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9" name="Google Shape;259;p25"/>
          <p:cNvSpPr/>
          <p:nvPr/>
        </p:nvSpPr>
        <p:spPr>
          <a:xfrm rot="10800000" flipH="1">
            <a:off x="2719615"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0" name="Google Shape;260;p25"/>
          <p:cNvSpPr/>
          <p:nvPr/>
        </p:nvSpPr>
        <p:spPr>
          <a:xfrm rot="10800000" flipH="1">
            <a:off x="2854552"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1" name="Google Shape;261;p25"/>
          <p:cNvSpPr/>
          <p:nvPr/>
        </p:nvSpPr>
        <p:spPr>
          <a:xfrm rot="10800000" flipH="1">
            <a:off x="2991078"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2" name="Google Shape;262;p25"/>
          <p:cNvSpPr/>
          <p:nvPr/>
        </p:nvSpPr>
        <p:spPr>
          <a:xfrm rot="10800000" flipH="1">
            <a:off x="2448152"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3" name="Google Shape;263;p25"/>
          <p:cNvSpPr/>
          <p:nvPr/>
        </p:nvSpPr>
        <p:spPr>
          <a:xfrm rot="10800000" flipH="1">
            <a:off x="2583090"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4" name="Google Shape;264;p25"/>
          <p:cNvSpPr/>
          <p:nvPr/>
        </p:nvSpPr>
        <p:spPr>
          <a:xfrm rot="10800000" flipH="1">
            <a:off x="2719615"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5" name="Google Shape;265;p25"/>
          <p:cNvSpPr/>
          <p:nvPr/>
        </p:nvSpPr>
        <p:spPr>
          <a:xfrm rot="10800000" flipH="1">
            <a:off x="2854552"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6" name="Google Shape;266;p25"/>
          <p:cNvSpPr/>
          <p:nvPr/>
        </p:nvSpPr>
        <p:spPr>
          <a:xfrm rot="10800000" flipH="1">
            <a:off x="2991078"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7" name="Google Shape;267;p25"/>
          <p:cNvSpPr/>
          <p:nvPr/>
        </p:nvSpPr>
        <p:spPr>
          <a:xfrm rot="10800000" flipH="1">
            <a:off x="2448152"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8" name="Google Shape;268;p25"/>
          <p:cNvSpPr/>
          <p:nvPr/>
        </p:nvSpPr>
        <p:spPr>
          <a:xfrm rot="10800000" flipH="1">
            <a:off x="2583090"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9" name="Google Shape;269;p25"/>
          <p:cNvSpPr/>
          <p:nvPr/>
        </p:nvSpPr>
        <p:spPr>
          <a:xfrm rot="10800000" flipH="1">
            <a:off x="2719615"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0" name="Google Shape;270;p25"/>
          <p:cNvSpPr/>
          <p:nvPr/>
        </p:nvSpPr>
        <p:spPr>
          <a:xfrm rot="10800000" flipH="1">
            <a:off x="2854552"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1" name="Google Shape;271;p25"/>
          <p:cNvSpPr/>
          <p:nvPr/>
        </p:nvSpPr>
        <p:spPr>
          <a:xfrm rot="10800000" flipH="1">
            <a:off x="2991078"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2" name="Google Shape;272;p25"/>
          <p:cNvSpPr/>
          <p:nvPr/>
        </p:nvSpPr>
        <p:spPr>
          <a:xfrm rot="10800000" flipH="1">
            <a:off x="2448152"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3" name="Google Shape;273;p25"/>
          <p:cNvSpPr/>
          <p:nvPr/>
        </p:nvSpPr>
        <p:spPr>
          <a:xfrm rot="10800000" flipH="1">
            <a:off x="2583090"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4" name="Google Shape;274;p25"/>
          <p:cNvSpPr/>
          <p:nvPr/>
        </p:nvSpPr>
        <p:spPr>
          <a:xfrm rot="10800000" flipH="1">
            <a:off x="2719615"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5" name="Google Shape;275;p25"/>
          <p:cNvSpPr/>
          <p:nvPr/>
        </p:nvSpPr>
        <p:spPr>
          <a:xfrm rot="10800000" flipH="1">
            <a:off x="2854552"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6" name="Google Shape;276;p25"/>
          <p:cNvSpPr/>
          <p:nvPr/>
        </p:nvSpPr>
        <p:spPr>
          <a:xfrm rot="10800000" flipH="1">
            <a:off x="2991078"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7" name="Google Shape;277;p25"/>
          <p:cNvSpPr/>
          <p:nvPr/>
        </p:nvSpPr>
        <p:spPr>
          <a:xfrm rot="10800000" flipH="1">
            <a:off x="2448152"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8" name="Google Shape;278;p25"/>
          <p:cNvSpPr/>
          <p:nvPr/>
        </p:nvSpPr>
        <p:spPr>
          <a:xfrm rot="10800000" flipH="1">
            <a:off x="2583090"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9" name="Google Shape;279;p25"/>
          <p:cNvSpPr/>
          <p:nvPr/>
        </p:nvSpPr>
        <p:spPr>
          <a:xfrm rot="10800000" flipH="1">
            <a:off x="2719615"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0" name="Google Shape;280;p25"/>
          <p:cNvSpPr/>
          <p:nvPr/>
        </p:nvSpPr>
        <p:spPr>
          <a:xfrm rot="10800000" flipH="1">
            <a:off x="2854552"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1" name="Google Shape;281;p25"/>
          <p:cNvSpPr/>
          <p:nvPr/>
        </p:nvSpPr>
        <p:spPr>
          <a:xfrm rot="10800000" flipH="1">
            <a:off x="2991078"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2" name="Google Shape;282;p25"/>
          <p:cNvSpPr/>
          <p:nvPr/>
        </p:nvSpPr>
        <p:spPr>
          <a:xfrm rot="10800000" flipH="1">
            <a:off x="2448152"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3" name="Google Shape;283;p25"/>
          <p:cNvSpPr/>
          <p:nvPr/>
        </p:nvSpPr>
        <p:spPr>
          <a:xfrm rot="10800000" flipH="1">
            <a:off x="2583090"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4" name="Google Shape;284;p25"/>
          <p:cNvSpPr/>
          <p:nvPr/>
        </p:nvSpPr>
        <p:spPr>
          <a:xfrm rot="10800000" flipH="1">
            <a:off x="2719615"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5" name="Google Shape;285;p25"/>
          <p:cNvSpPr/>
          <p:nvPr/>
        </p:nvSpPr>
        <p:spPr>
          <a:xfrm rot="10800000" flipH="1">
            <a:off x="2854552"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6" name="Google Shape;286;p25"/>
          <p:cNvSpPr/>
          <p:nvPr/>
        </p:nvSpPr>
        <p:spPr>
          <a:xfrm rot="10800000" flipH="1">
            <a:off x="2991078"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7" name="Google Shape;287;p25"/>
          <p:cNvSpPr/>
          <p:nvPr/>
        </p:nvSpPr>
        <p:spPr>
          <a:xfrm rot="10800000" flipH="1">
            <a:off x="2448152"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8" name="Google Shape;288;p25"/>
          <p:cNvSpPr/>
          <p:nvPr/>
        </p:nvSpPr>
        <p:spPr>
          <a:xfrm rot="10800000" flipH="1">
            <a:off x="2583090"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9" name="Google Shape;289;p25"/>
          <p:cNvSpPr/>
          <p:nvPr/>
        </p:nvSpPr>
        <p:spPr>
          <a:xfrm rot="10800000" flipH="1">
            <a:off x="2719615"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0" name="Google Shape;290;p25"/>
          <p:cNvSpPr/>
          <p:nvPr/>
        </p:nvSpPr>
        <p:spPr>
          <a:xfrm rot="10800000" flipH="1">
            <a:off x="2854552"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1" name="Google Shape;291;p25"/>
          <p:cNvSpPr/>
          <p:nvPr/>
        </p:nvSpPr>
        <p:spPr>
          <a:xfrm rot="10800000" flipH="1">
            <a:off x="2991078"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2" name="Google Shape;292;p25"/>
          <p:cNvSpPr/>
          <p:nvPr/>
        </p:nvSpPr>
        <p:spPr>
          <a:xfrm rot="10800000" flipH="1">
            <a:off x="2448152"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3" name="Google Shape;293;p25"/>
          <p:cNvSpPr/>
          <p:nvPr/>
        </p:nvSpPr>
        <p:spPr>
          <a:xfrm rot="10800000" flipH="1">
            <a:off x="2583090"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4" name="Google Shape;294;p25"/>
          <p:cNvSpPr/>
          <p:nvPr/>
        </p:nvSpPr>
        <p:spPr>
          <a:xfrm rot="10800000" flipH="1">
            <a:off x="2719615"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5" name="Google Shape;295;p25"/>
          <p:cNvSpPr/>
          <p:nvPr/>
        </p:nvSpPr>
        <p:spPr>
          <a:xfrm rot="10800000" flipH="1">
            <a:off x="2854552"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6" name="Google Shape;296;p25"/>
          <p:cNvSpPr/>
          <p:nvPr/>
        </p:nvSpPr>
        <p:spPr>
          <a:xfrm rot="10800000" flipH="1">
            <a:off x="2991078"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7" name="Google Shape;297;p25"/>
          <p:cNvSpPr/>
          <p:nvPr/>
        </p:nvSpPr>
        <p:spPr>
          <a:xfrm rot="10800000" flipH="1">
            <a:off x="2448152"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8" name="Google Shape;298;p25"/>
          <p:cNvSpPr/>
          <p:nvPr/>
        </p:nvSpPr>
        <p:spPr>
          <a:xfrm rot="10800000" flipH="1">
            <a:off x="2583090"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9" name="Google Shape;299;p25"/>
          <p:cNvSpPr/>
          <p:nvPr/>
        </p:nvSpPr>
        <p:spPr>
          <a:xfrm rot="10800000" flipH="1">
            <a:off x="2719615"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0" name="Google Shape;300;p25"/>
          <p:cNvSpPr/>
          <p:nvPr/>
        </p:nvSpPr>
        <p:spPr>
          <a:xfrm rot="10800000" flipH="1">
            <a:off x="2854552"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1" name="Google Shape;301;p25"/>
          <p:cNvSpPr/>
          <p:nvPr/>
        </p:nvSpPr>
        <p:spPr>
          <a:xfrm rot="10800000" flipH="1">
            <a:off x="2991078"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2" name="Google Shape;302;p25"/>
          <p:cNvSpPr/>
          <p:nvPr/>
        </p:nvSpPr>
        <p:spPr>
          <a:xfrm rot="10800000" flipH="1">
            <a:off x="2448152"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3" name="Google Shape;303;p25"/>
          <p:cNvSpPr/>
          <p:nvPr/>
        </p:nvSpPr>
        <p:spPr>
          <a:xfrm rot="10800000" flipH="1">
            <a:off x="2583090"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4" name="Google Shape;304;p25"/>
          <p:cNvSpPr/>
          <p:nvPr/>
        </p:nvSpPr>
        <p:spPr>
          <a:xfrm rot="10800000" flipH="1">
            <a:off x="2719615"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5" name="Google Shape;305;p25"/>
          <p:cNvSpPr/>
          <p:nvPr/>
        </p:nvSpPr>
        <p:spPr>
          <a:xfrm rot="10800000" flipH="1">
            <a:off x="2854552"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6" name="Google Shape;306;p25"/>
          <p:cNvSpPr/>
          <p:nvPr/>
        </p:nvSpPr>
        <p:spPr>
          <a:xfrm rot="10800000" flipH="1">
            <a:off x="2991078"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7" name="Google Shape;307;p25"/>
          <p:cNvSpPr/>
          <p:nvPr/>
        </p:nvSpPr>
        <p:spPr>
          <a:xfrm rot="10800000" flipH="1">
            <a:off x="2448152"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8" name="Google Shape;308;p25"/>
          <p:cNvSpPr/>
          <p:nvPr/>
        </p:nvSpPr>
        <p:spPr>
          <a:xfrm rot="10800000" flipH="1">
            <a:off x="2583090"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9" name="Google Shape;309;p25"/>
          <p:cNvSpPr/>
          <p:nvPr/>
        </p:nvSpPr>
        <p:spPr>
          <a:xfrm rot="10800000" flipH="1">
            <a:off x="2719615"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0" name="Google Shape;310;p25"/>
          <p:cNvSpPr/>
          <p:nvPr/>
        </p:nvSpPr>
        <p:spPr>
          <a:xfrm rot="10800000" flipH="1">
            <a:off x="2854552"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1" name="Google Shape;311;p25"/>
          <p:cNvSpPr/>
          <p:nvPr/>
        </p:nvSpPr>
        <p:spPr>
          <a:xfrm rot="10800000" flipH="1">
            <a:off x="2991078"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2" name="Google Shape;312;p25"/>
          <p:cNvSpPr/>
          <p:nvPr/>
        </p:nvSpPr>
        <p:spPr>
          <a:xfrm rot="10800000" flipH="1">
            <a:off x="2448152"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3" name="Google Shape;313;p25"/>
          <p:cNvSpPr/>
          <p:nvPr/>
        </p:nvSpPr>
        <p:spPr>
          <a:xfrm rot="10800000" flipH="1">
            <a:off x="2583090"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4" name="Google Shape;314;p25"/>
          <p:cNvSpPr/>
          <p:nvPr/>
        </p:nvSpPr>
        <p:spPr>
          <a:xfrm rot="10800000" flipH="1">
            <a:off x="2719615"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5" name="Google Shape;315;p25"/>
          <p:cNvSpPr/>
          <p:nvPr/>
        </p:nvSpPr>
        <p:spPr>
          <a:xfrm rot="10800000" flipH="1">
            <a:off x="2854552"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6" name="Google Shape;316;p25"/>
          <p:cNvSpPr/>
          <p:nvPr/>
        </p:nvSpPr>
        <p:spPr>
          <a:xfrm rot="10800000" flipH="1">
            <a:off x="2991078"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7" name="Google Shape;317;p25"/>
          <p:cNvSpPr/>
          <p:nvPr/>
        </p:nvSpPr>
        <p:spPr>
          <a:xfrm rot="10800000" flipH="1">
            <a:off x="2448152"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8" name="Google Shape;318;p25"/>
          <p:cNvSpPr/>
          <p:nvPr/>
        </p:nvSpPr>
        <p:spPr>
          <a:xfrm rot="10800000" flipH="1">
            <a:off x="2583090"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9" name="Google Shape;319;p25"/>
          <p:cNvSpPr/>
          <p:nvPr/>
        </p:nvSpPr>
        <p:spPr>
          <a:xfrm rot="10800000" flipH="1">
            <a:off x="2719615"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0" name="Google Shape;320;p25"/>
          <p:cNvSpPr/>
          <p:nvPr/>
        </p:nvSpPr>
        <p:spPr>
          <a:xfrm rot="10800000" flipH="1">
            <a:off x="2854552"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1" name="Google Shape;321;p25"/>
          <p:cNvSpPr/>
          <p:nvPr/>
        </p:nvSpPr>
        <p:spPr>
          <a:xfrm rot="10800000" flipH="1">
            <a:off x="2991078"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2" name="Google Shape;322;p25"/>
          <p:cNvSpPr/>
          <p:nvPr/>
        </p:nvSpPr>
        <p:spPr>
          <a:xfrm rot="10800000" flipH="1">
            <a:off x="2448152"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3" name="Google Shape;323;p25"/>
          <p:cNvSpPr/>
          <p:nvPr/>
        </p:nvSpPr>
        <p:spPr>
          <a:xfrm rot="10800000" flipH="1">
            <a:off x="2583090"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4" name="Google Shape;324;p25"/>
          <p:cNvSpPr/>
          <p:nvPr/>
        </p:nvSpPr>
        <p:spPr>
          <a:xfrm rot="10800000" flipH="1">
            <a:off x="2719615"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5" name="Google Shape;325;p25"/>
          <p:cNvSpPr/>
          <p:nvPr/>
        </p:nvSpPr>
        <p:spPr>
          <a:xfrm rot="10800000" flipH="1">
            <a:off x="2854552"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6" name="Google Shape;326;p25"/>
          <p:cNvSpPr/>
          <p:nvPr/>
        </p:nvSpPr>
        <p:spPr>
          <a:xfrm rot="10800000" flipH="1">
            <a:off x="2991078"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7" name="Google Shape;327;p25"/>
          <p:cNvSpPr/>
          <p:nvPr/>
        </p:nvSpPr>
        <p:spPr>
          <a:xfrm rot="10800000" flipH="1">
            <a:off x="2448152"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8" name="Google Shape;328;p25"/>
          <p:cNvSpPr/>
          <p:nvPr/>
        </p:nvSpPr>
        <p:spPr>
          <a:xfrm rot="10800000" flipH="1">
            <a:off x="2583090"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9" name="Google Shape;329;p25"/>
          <p:cNvSpPr/>
          <p:nvPr/>
        </p:nvSpPr>
        <p:spPr>
          <a:xfrm rot="10800000" flipH="1">
            <a:off x="2719615"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0" name="Google Shape;330;p25"/>
          <p:cNvSpPr/>
          <p:nvPr/>
        </p:nvSpPr>
        <p:spPr>
          <a:xfrm rot="10800000" flipH="1">
            <a:off x="2854552"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1" name="Google Shape;331;p25"/>
          <p:cNvSpPr/>
          <p:nvPr/>
        </p:nvSpPr>
        <p:spPr>
          <a:xfrm rot="10800000" flipH="1">
            <a:off x="2991078"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2" name="Google Shape;332;p25"/>
          <p:cNvSpPr/>
          <p:nvPr/>
        </p:nvSpPr>
        <p:spPr>
          <a:xfrm rot="10800000" flipH="1">
            <a:off x="2448152"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3" name="Google Shape;333;p25"/>
          <p:cNvSpPr/>
          <p:nvPr/>
        </p:nvSpPr>
        <p:spPr>
          <a:xfrm rot="10800000" flipH="1">
            <a:off x="2583090"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4" name="Google Shape;334;p25"/>
          <p:cNvSpPr/>
          <p:nvPr/>
        </p:nvSpPr>
        <p:spPr>
          <a:xfrm rot="10800000" flipH="1">
            <a:off x="2719615"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5" name="Google Shape;335;p25"/>
          <p:cNvSpPr/>
          <p:nvPr/>
        </p:nvSpPr>
        <p:spPr>
          <a:xfrm rot="10800000" flipH="1">
            <a:off x="2854552"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6" name="Google Shape;336;p25"/>
          <p:cNvSpPr/>
          <p:nvPr/>
        </p:nvSpPr>
        <p:spPr>
          <a:xfrm rot="10800000" flipH="1">
            <a:off x="2991078"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7" name="Google Shape;337;p25"/>
          <p:cNvSpPr/>
          <p:nvPr/>
        </p:nvSpPr>
        <p:spPr>
          <a:xfrm rot="10800000" flipH="1">
            <a:off x="2448152"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8" name="Google Shape;338;p25"/>
          <p:cNvSpPr/>
          <p:nvPr/>
        </p:nvSpPr>
        <p:spPr>
          <a:xfrm rot="10800000" flipH="1">
            <a:off x="2583090"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9" name="Google Shape;339;p25"/>
          <p:cNvSpPr/>
          <p:nvPr/>
        </p:nvSpPr>
        <p:spPr>
          <a:xfrm rot="10800000" flipH="1">
            <a:off x="27196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0" name="Google Shape;340;p25"/>
          <p:cNvSpPr/>
          <p:nvPr/>
        </p:nvSpPr>
        <p:spPr>
          <a:xfrm rot="10800000" flipH="1">
            <a:off x="2854552"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1" name="Google Shape;341;p25"/>
          <p:cNvSpPr/>
          <p:nvPr/>
        </p:nvSpPr>
        <p:spPr>
          <a:xfrm rot="10800000" flipH="1">
            <a:off x="29910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2" name="Google Shape;342;p25"/>
          <p:cNvSpPr txBox="1"/>
          <p:nvPr/>
        </p:nvSpPr>
        <p:spPr>
          <a:xfrm>
            <a:off x="1563290" y="4193747"/>
            <a:ext cx="2281200" cy="790400"/>
          </a:xfrm>
          <a:prstGeom prst="rect">
            <a:avLst/>
          </a:prstGeom>
          <a:noFill/>
          <a:ln>
            <a:noFill/>
          </a:ln>
        </p:spPr>
        <p:txBody>
          <a:bodyPr spcFirstLastPara="1" wrap="square" lIns="91433" tIns="45700" rIns="91433" bIns="45700" anchor="ctr" anchorCtr="0">
            <a:noAutofit/>
          </a:bodyPr>
          <a:lstStyle/>
          <a:p>
            <a:pPr algn="ctr">
              <a:lnSpc>
                <a:spcPct val="123000"/>
              </a:lnSpc>
              <a:buClr>
                <a:schemeClr val="accent5"/>
              </a:buClr>
              <a:buSzPts val="4100"/>
            </a:pPr>
            <a:r>
              <a:rPr lang="en" sz="4133" b="1" dirty="0">
                <a:solidFill>
                  <a:schemeClr val="accent5"/>
                </a:solidFill>
                <a:latin typeface="Anton"/>
                <a:ea typeface="Anton"/>
                <a:cs typeface="Anton"/>
                <a:sym typeface="Anton"/>
              </a:rPr>
              <a:t>$244M</a:t>
            </a:r>
            <a:endParaRPr sz="1467" dirty="0"/>
          </a:p>
        </p:txBody>
      </p:sp>
      <p:sp>
        <p:nvSpPr>
          <p:cNvPr id="343" name="Google Shape;343;p25"/>
          <p:cNvSpPr txBox="1"/>
          <p:nvPr/>
        </p:nvSpPr>
        <p:spPr>
          <a:xfrm>
            <a:off x="1924490" y="5097779"/>
            <a:ext cx="1558800" cy="1005600"/>
          </a:xfrm>
          <a:prstGeom prst="rect">
            <a:avLst/>
          </a:prstGeom>
          <a:noFill/>
          <a:ln>
            <a:noFill/>
          </a:ln>
        </p:spPr>
        <p:txBody>
          <a:bodyPr spcFirstLastPara="1" wrap="square" lIns="91433" tIns="45700" rIns="91433" bIns="45700" anchor="ctr" anchorCtr="0">
            <a:noAutofit/>
          </a:bodyPr>
          <a:lstStyle/>
          <a:p>
            <a:pPr algn="ctr">
              <a:lnSpc>
                <a:spcPct val="123000"/>
              </a:lnSpc>
              <a:buClr>
                <a:srgbClr val="7F7F7F"/>
              </a:buClr>
              <a:buSzPts val="1500"/>
            </a:pPr>
            <a:endParaRPr sz="2000" dirty="0">
              <a:solidFill>
                <a:srgbClr val="7F7F7F"/>
              </a:solidFill>
              <a:latin typeface="Anton"/>
              <a:ea typeface="Anton"/>
              <a:cs typeface="Anton"/>
              <a:sym typeface="Anton"/>
            </a:endParaRPr>
          </a:p>
          <a:p>
            <a:pPr algn="ctr">
              <a:lnSpc>
                <a:spcPct val="123000"/>
              </a:lnSpc>
              <a:buClr>
                <a:srgbClr val="7F7F7F"/>
              </a:buClr>
              <a:buSzPts val="1500"/>
            </a:pPr>
            <a:r>
              <a:rPr lang="en" sz="2000" dirty="0">
                <a:solidFill>
                  <a:srgbClr val="7F7F7F"/>
                </a:solidFill>
                <a:latin typeface="Anton"/>
                <a:ea typeface="Anton"/>
                <a:cs typeface="Anton"/>
                <a:sym typeface="Anton"/>
              </a:rPr>
              <a:t>1st Strategy</a:t>
            </a:r>
            <a:endParaRPr sz="2000" dirty="0">
              <a:solidFill>
                <a:srgbClr val="7F7F7F"/>
              </a:solidFill>
              <a:latin typeface="Anton"/>
              <a:ea typeface="Anton"/>
              <a:cs typeface="Anton"/>
              <a:sym typeface="Anton"/>
            </a:endParaRPr>
          </a:p>
          <a:p>
            <a:pPr algn="ctr">
              <a:lnSpc>
                <a:spcPct val="123000"/>
              </a:lnSpc>
              <a:buClr>
                <a:srgbClr val="7F7F7F"/>
              </a:buClr>
              <a:buSzPts val="1500"/>
            </a:pPr>
            <a:r>
              <a:rPr lang="en" sz="2000" dirty="0">
                <a:solidFill>
                  <a:srgbClr val="7F7F7F"/>
                </a:solidFill>
                <a:latin typeface="Anton"/>
                <a:ea typeface="Anton"/>
                <a:cs typeface="Anton"/>
                <a:sym typeface="Anton"/>
              </a:rPr>
              <a:t>5 years</a:t>
            </a:r>
            <a:endParaRPr sz="2000" dirty="0">
              <a:solidFill>
                <a:srgbClr val="7F7F7F"/>
              </a:solidFill>
              <a:latin typeface="Anton"/>
              <a:ea typeface="Anton"/>
              <a:cs typeface="Anton"/>
              <a:sym typeface="Anton"/>
            </a:endParaRPr>
          </a:p>
          <a:p>
            <a:pPr algn="ctr">
              <a:lnSpc>
                <a:spcPct val="123000"/>
              </a:lnSpc>
              <a:buClr>
                <a:srgbClr val="7F7F7F"/>
              </a:buClr>
              <a:buSzPts val="1500"/>
            </a:pPr>
            <a:endParaRPr sz="2000" dirty="0">
              <a:solidFill>
                <a:srgbClr val="7F7F7F"/>
              </a:solidFill>
              <a:latin typeface="Anton"/>
              <a:ea typeface="Anton"/>
              <a:cs typeface="Anton"/>
              <a:sym typeface="Anton"/>
            </a:endParaRPr>
          </a:p>
          <a:p>
            <a:pPr algn="ctr">
              <a:lnSpc>
                <a:spcPct val="123000"/>
              </a:lnSpc>
              <a:buClr>
                <a:srgbClr val="7F7F7F"/>
              </a:buClr>
              <a:buSzPts val="1500"/>
            </a:pPr>
            <a:endParaRPr sz="2000" dirty="0">
              <a:solidFill>
                <a:srgbClr val="7F7F7F"/>
              </a:solidFill>
              <a:latin typeface="Anton"/>
              <a:ea typeface="Anton"/>
              <a:cs typeface="Anton"/>
              <a:sym typeface="Anton"/>
            </a:endParaRPr>
          </a:p>
        </p:txBody>
      </p:sp>
      <p:sp>
        <p:nvSpPr>
          <p:cNvPr id="344" name="Google Shape;344;p25"/>
          <p:cNvSpPr/>
          <p:nvPr/>
        </p:nvSpPr>
        <p:spPr>
          <a:xfrm rot="10800000" flipH="1">
            <a:off x="4830990"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5" name="Google Shape;345;p25"/>
          <p:cNvSpPr/>
          <p:nvPr/>
        </p:nvSpPr>
        <p:spPr>
          <a:xfrm rot="10800000" flipH="1">
            <a:off x="4967515"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6" name="Google Shape;346;p25"/>
          <p:cNvSpPr/>
          <p:nvPr/>
        </p:nvSpPr>
        <p:spPr>
          <a:xfrm rot="10800000" flipH="1">
            <a:off x="5102452"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7" name="Google Shape;347;p25"/>
          <p:cNvSpPr/>
          <p:nvPr/>
        </p:nvSpPr>
        <p:spPr>
          <a:xfrm rot="10800000" flipH="1">
            <a:off x="5238978"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8" name="Google Shape;348;p25"/>
          <p:cNvSpPr/>
          <p:nvPr/>
        </p:nvSpPr>
        <p:spPr>
          <a:xfrm rot="10800000" flipH="1">
            <a:off x="5373915"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9" name="Google Shape;349;p25"/>
          <p:cNvSpPr/>
          <p:nvPr/>
        </p:nvSpPr>
        <p:spPr>
          <a:xfrm rot="10800000" flipH="1">
            <a:off x="4830990"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0" name="Google Shape;350;p25"/>
          <p:cNvSpPr/>
          <p:nvPr/>
        </p:nvSpPr>
        <p:spPr>
          <a:xfrm rot="10800000" flipH="1">
            <a:off x="4967515"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1" name="Google Shape;351;p25"/>
          <p:cNvSpPr/>
          <p:nvPr/>
        </p:nvSpPr>
        <p:spPr>
          <a:xfrm rot="10800000" flipH="1">
            <a:off x="5102452"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2" name="Google Shape;352;p25"/>
          <p:cNvSpPr/>
          <p:nvPr/>
        </p:nvSpPr>
        <p:spPr>
          <a:xfrm rot="10800000" flipH="1">
            <a:off x="5238978"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3" name="Google Shape;353;p25"/>
          <p:cNvSpPr/>
          <p:nvPr/>
        </p:nvSpPr>
        <p:spPr>
          <a:xfrm rot="10800000" flipH="1">
            <a:off x="5373915"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4" name="Google Shape;354;p25"/>
          <p:cNvSpPr/>
          <p:nvPr/>
        </p:nvSpPr>
        <p:spPr>
          <a:xfrm rot="10800000" flipH="1">
            <a:off x="4830990"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5" name="Google Shape;355;p25"/>
          <p:cNvSpPr/>
          <p:nvPr/>
        </p:nvSpPr>
        <p:spPr>
          <a:xfrm rot="10800000" flipH="1">
            <a:off x="4967515"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6" name="Google Shape;356;p25"/>
          <p:cNvSpPr/>
          <p:nvPr/>
        </p:nvSpPr>
        <p:spPr>
          <a:xfrm rot="10800000" flipH="1">
            <a:off x="5102452"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7" name="Google Shape;357;p25"/>
          <p:cNvSpPr/>
          <p:nvPr/>
        </p:nvSpPr>
        <p:spPr>
          <a:xfrm rot="10800000" flipH="1">
            <a:off x="5238978"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8" name="Google Shape;358;p25"/>
          <p:cNvSpPr/>
          <p:nvPr/>
        </p:nvSpPr>
        <p:spPr>
          <a:xfrm rot="10800000" flipH="1">
            <a:off x="5373915"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9" name="Google Shape;359;p25"/>
          <p:cNvSpPr/>
          <p:nvPr/>
        </p:nvSpPr>
        <p:spPr>
          <a:xfrm rot="10800000" flipH="1">
            <a:off x="4830990"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0" name="Google Shape;360;p25"/>
          <p:cNvSpPr/>
          <p:nvPr/>
        </p:nvSpPr>
        <p:spPr>
          <a:xfrm rot="10800000" flipH="1">
            <a:off x="4967515"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1" name="Google Shape;361;p25"/>
          <p:cNvSpPr/>
          <p:nvPr/>
        </p:nvSpPr>
        <p:spPr>
          <a:xfrm rot="10800000" flipH="1">
            <a:off x="5102452"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2" name="Google Shape;362;p25"/>
          <p:cNvSpPr/>
          <p:nvPr/>
        </p:nvSpPr>
        <p:spPr>
          <a:xfrm rot="10800000" flipH="1">
            <a:off x="5238978"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3" name="Google Shape;363;p25"/>
          <p:cNvSpPr/>
          <p:nvPr/>
        </p:nvSpPr>
        <p:spPr>
          <a:xfrm rot="10800000" flipH="1">
            <a:off x="5373915"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4" name="Google Shape;364;p25"/>
          <p:cNvSpPr/>
          <p:nvPr/>
        </p:nvSpPr>
        <p:spPr>
          <a:xfrm rot="10800000" flipH="1">
            <a:off x="4830990"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5" name="Google Shape;365;p25"/>
          <p:cNvSpPr/>
          <p:nvPr/>
        </p:nvSpPr>
        <p:spPr>
          <a:xfrm rot="10800000" flipH="1">
            <a:off x="4967515"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6" name="Google Shape;366;p25"/>
          <p:cNvSpPr/>
          <p:nvPr/>
        </p:nvSpPr>
        <p:spPr>
          <a:xfrm rot="10800000" flipH="1">
            <a:off x="5102452"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7" name="Google Shape;367;p25"/>
          <p:cNvSpPr/>
          <p:nvPr/>
        </p:nvSpPr>
        <p:spPr>
          <a:xfrm rot="10800000" flipH="1">
            <a:off x="5238978"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8" name="Google Shape;368;p25"/>
          <p:cNvSpPr/>
          <p:nvPr/>
        </p:nvSpPr>
        <p:spPr>
          <a:xfrm rot="10800000" flipH="1">
            <a:off x="5373915"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9" name="Google Shape;369;p25"/>
          <p:cNvSpPr/>
          <p:nvPr/>
        </p:nvSpPr>
        <p:spPr>
          <a:xfrm rot="10800000" flipH="1">
            <a:off x="4830990" y="32580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0" name="Google Shape;370;p25"/>
          <p:cNvSpPr/>
          <p:nvPr/>
        </p:nvSpPr>
        <p:spPr>
          <a:xfrm rot="10800000" flipH="1">
            <a:off x="4967515" y="32580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1" name="Google Shape;371;p25"/>
          <p:cNvSpPr/>
          <p:nvPr/>
        </p:nvSpPr>
        <p:spPr>
          <a:xfrm rot="10800000" flipH="1">
            <a:off x="5102452" y="32580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2" name="Google Shape;372;p25"/>
          <p:cNvSpPr/>
          <p:nvPr/>
        </p:nvSpPr>
        <p:spPr>
          <a:xfrm rot="10800000" flipH="1">
            <a:off x="5238978" y="325804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3" name="Google Shape;373;p25"/>
          <p:cNvSpPr/>
          <p:nvPr/>
        </p:nvSpPr>
        <p:spPr>
          <a:xfrm rot="10800000" flipH="1">
            <a:off x="5373915" y="325804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4" name="Google Shape;374;p25"/>
          <p:cNvSpPr/>
          <p:nvPr/>
        </p:nvSpPr>
        <p:spPr>
          <a:xfrm rot="10800000" flipH="1">
            <a:off x="4830990"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5" name="Google Shape;375;p25"/>
          <p:cNvSpPr/>
          <p:nvPr/>
        </p:nvSpPr>
        <p:spPr>
          <a:xfrm rot="10800000" flipH="1">
            <a:off x="4967515"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6" name="Google Shape;376;p25"/>
          <p:cNvSpPr/>
          <p:nvPr/>
        </p:nvSpPr>
        <p:spPr>
          <a:xfrm rot="10800000" flipH="1">
            <a:off x="5102452"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7" name="Google Shape;377;p25"/>
          <p:cNvSpPr/>
          <p:nvPr/>
        </p:nvSpPr>
        <p:spPr>
          <a:xfrm rot="10800000" flipH="1">
            <a:off x="5238978"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8" name="Google Shape;378;p25"/>
          <p:cNvSpPr/>
          <p:nvPr/>
        </p:nvSpPr>
        <p:spPr>
          <a:xfrm rot="10800000" flipH="1">
            <a:off x="5373915"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9" name="Google Shape;379;p25"/>
          <p:cNvSpPr/>
          <p:nvPr/>
        </p:nvSpPr>
        <p:spPr>
          <a:xfrm rot="10800000" flipH="1">
            <a:off x="4830990"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0" name="Google Shape;380;p25"/>
          <p:cNvSpPr/>
          <p:nvPr/>
        </p:nvSpPr>
        <p:spPr>
          <a:xfrm rot="10800000" flipH="1">
            <a:off x="4967515"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1" name="Google Shape;381;p25"/>
          <p:cNvSpPr/>
          <p:nvPr/>
        </p:nvSpPr>
        <p:spPr>
          <a:xfrm rot="10800000" flipH="1">
            <a:off x="5102452"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2" name="Google Shape;382;p25"/>
          <p:cNvSpPr/>
          <p:nvPr/>
        </p:nvSpPr>
        <p:spPr>
          <a:xfrm rot="10800000" flipH="1">
            <a:off x="5238978"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3" name="Google Shape;383;p25"/>
          <p:cNvSpPr/>
          <p:nvPr/>
        </p:nvSpPr>
        <p:spPr>
          <a:xfrm rot="10800000" flipH="1">
            <a:off x="5373915"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4" name="Google Shape;384;p25"/>
          <p:cNvSpPr/>
          <p:nvPr/>
        </p:nvSpPr>
        <p:spPr>
          <a:xfrm rot="10800000" flipH="1">
            <a:off x="4830990"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5" name="Google Shape;385;p25"/>
          <p:cNvSpPr/>
          <p:nvPr/>
        </p:nvSpPr>
        <p:spPr>
          <a:xfrm rot="10800000" flipH="1">
            <a:off x="4967515"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6" name="Google Shape;386;p25"/>
          <p:cNvSpPr/>
          <p:nvPr/>
        </p:nvSpPr>
        <p:spPr>
          <a:xfrm rot="10800000" flipH="1">
            <a:off x="5102452"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7" name="Google Shape;387;p25"/>
          <p:cNvSpPr/>
          <p:nvPr/>
        </p:nvSpPr>
        <p:spPr>
          <a:xfrm rot="10800000" flipH="1">
            <a:off x="5238978"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8" name="Google Shape;388;p25"/>
          <p:cNvSpPr/>
          <p:nvPr/>
        </p:nvSpPr>
        <p:spPr>
          <a:xfrm rot="10800000" flipH="1">
            <a:off x="5373915"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9" name="Google Shape;389;p25"/>
          <p:cNvSpPr/>
          <p:nvPr/>
        </p:nvSpPr>
        <p:spPr>
          <a:xfrm rot="10800000" flipH="1">
            <a:off x="4830990"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0" name="Google Shape;390;p25"/>
          <p:cNvSpPr/>
          <p:nvPr/>
        </p:nvSpPr>
        <p:spPr>
          <a:xfrm rot="10800000" flipH="1">
            <a:off x="4967515"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1" name="Google Shape;391;p25"/>
          <p:cNvSpPr/>
          <p:nvPr/>
        </p:nvSpPr>
        <p:spPr>
          <a:xfrm rot="10800000" flipH="1">
            <a:off x="5102452"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2" name="Google Shape;392;p25"/>
          <p:cNvSpPr/>
          <p:nvPr/>
        </p:nvSpPr>
        <p:spPr>
          <a:xfrm rot="10800000" flipH="1">
            <a:off x="5238978"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3" name="Google Shape;393;p25"/>
          <p:cNvSpPr/>
          <p:nvPr/>
        </p:nvSpPr>
        <p:spPr>
          <a:xfrm rot="10800000" flipH="1">
            <a:off x="5373915"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4" name="Google Shape;394;p25"/>
          <p:cNvSpPr/>
          <p:nvPr/>
        </p:nvSpPr>
        <p:spPr>
          <a:xfrm rot="10800000" flipH="1">
            <a:off x="4830990"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5" name="Google Shape;395;p25"/>
          <p:cNvSpPr/>
          <p:nvPr/>
        </p:nvSpPr>
        <p:spPr>
          <a:xfrm rot="10800000" flipH="1">
            <a:off x="4967515"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6" name="Google Shape;396;p25"/>
          <p:cNvSpPr/>
          <p:nvPr/>
        </p:nvSpPr>
        <p:spPr>
          <a:xfrm rot="10800000" flipH="1">
            <a:off x="5102452"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7" name="Google Shape;397;p25"/>
          <p:cNvSpPr/>
          <p:nvPr/>
        </p:nvSpPr>
        <p:spPr>
          <a:xfrm rot="10800000" flipH="1">
            <a:off x="5238978"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8" name="Google Shape;398;p25"/>
          <p:cNvSpPr/>
          <p:nvPr/>
        </p:nvSpPr>
        <p:spPr>
          <a:xfrm rot="10800000" flipH="1">
            <a:off x="5373915"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9" name="Google Shape;399;p25"/>
          <p:cNvSpPr/>
          <p:nvPr/>
        </p:nvSpPr>
        <p:spPr>
          <a:xfrm rot="10800000" flipH="1">
            <a:off x="4830990"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0" name="Google Shape;400;p25"/>
          <p:cNvSpPr/>
          <p:nvPr/>
        </p:nvSpPr>
        <p:spPr>
          <a:xfrm rot="10800000" flipH="1">
            <a:off x="4967515"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1" name="Google Shape;401;p25"/>
          <p:cNvSpPr/>
          <p:nvPr/>
        </p:nvSpPr>
        <p:spPr>
          <a:xfrm rot="10800000" flipH="1">
            <a:off x="5102452"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2" name="Google Shape;402;p25"/>
          <p:cNvSpPr/>
          <p:nvPr/>
        </p:nvSpPr>
        <p:spPr>
          <a:xfrm rot="10800000" flipH="1">
            <a:off x="5238978"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3" name="Google Shape;403;p25"/>
          <p:cNvSpPr/>
          <p:nvPr/>
        </p:nvSpPr>
        <p:spPr>
          <a:xfrm rot="10800000" flipH="1">
            <a:off x="5373915"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4" name="Google Shape;404;p25"/>
          <p:cNvSpPr/>
          <p:nvPr/>
        </p:nvSpPr>
        <p:spPr>
          <a:xfrm rot="10800000" flipH="1">
            <a:off x="4830990"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5" name="Google Shape;405;p25"/>
          <p:cNvSpPr/>
          <p:nvPr/>
        </p:nvSpPr>
        <p:spPr>
          <a:xfrm rot="10800000" flipH="1">
            <a:off x="4967515"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6" name="Google Shape;406;p25"/>
          <p:cNvSpPr/>
          <p:nvPr/>
        </p:nvSpPr>
        <p:spPr>
          <a:xfrm rot="10800000" flipH="1">
            <a:off x="5102452"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7" name="Google Shape;407;p25"/>
          <p:cNvSpPr/>
          <p:nvPr/>
        </p:nvSpPr>
        <p:spPr>
          <a:xfrm rot="10800000" flipH="1">
            <a:off x="5238978"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8" name="Google Shape;408;p25"/>
          <p:cNvSpPr/>
          <p:nvPr/>
        </p:nvSpPr>
        <p:spPr>
          <a:xfrm rot="10800000" flipH="1">
            <a:off x="5373915"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9" name="Google Shape;409;p25"/>
          <p:cNvSpPr/>
          <p:nvPr/>
        </p:nvSpPr>
        <p:spPr>
          <a:xfrm rot="10800000" flipH="1">
            <a:off x="4830990"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0" name="Google Shape;410;p25"/>
          <p:cNvSpPr/>
          <p:nvPr/>
        </p:nvSpPr>
        <p:spPr>
          <a:xfrm rot="10800000" flipH="1">
            <a:off x="4967515"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1" name="Google Shape;411;p25"/>
          <p:cNvSpPr/>
          <p:nvPr/>
        </p:nvSpPr>
        <p:spPr>
          <a:xfrm rot="10800000" flipH="1">
            <a:off x="5102452"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2" name="Google Shape;412;p25"/>
          <p:cNvSpPr/>
          <p:nvPr/>
        </p:nvSpPr>
        <p:spPr>
          <a:xfrm rot="10800000" flipH="1">
            <a:off x="5238978"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3" name="Google Shape;413;p25"/>
          <p:cNvSpPr/>
          <p:nvPr/>
        </p:nvSpPr>
        <p:spPr>
          <a:xfrm rot="10800000" flipH="1">
            <a:off x="5373915"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4" name="Google Shape;414;p25"/>
          <p:cNvSpPr/>
          <p:nvPr/>
        </p:nvSpPr>
        <p:spPr>
          <a:xfrm rot="10800000" flipH="1">
            <a:off x="4830990"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5" name="Google Shape;415;p25"/>
          <p:cNvSpPr/>
          <p:nvPr/>
        </p:nvSpPr>
        <p:spPr>
          <a:xfrm rot="10800000" flipH="1">
            <a:off x="4967515"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6" name="Google Shape;416;p25"/>
          <p:cNvSpPr/>
          <p:nvPr/>
        </p:nvSpPr>
        <p:spPr>
          <a:xfrm rot="10800000" flipH="1">
            <a:off x="5102452"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7" name="Google Shape;417;p25"/>
          <p:cNvSpPr/>
          <p:nvPr/>
        </p:nvSpPr>
        <p:spPr>
          <a:xfrm rot="10800000" flipH="1">
            <a:off x="5238978"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8" name="Google Shape;418;p25"/>
          <p:cNvSpPr/>
          <p:nvPr/>
        </p:nvSpPr>
        <p:spPr>
          <a:xfrm rot="10800000" flipH="1">
            <a:off x="5373915"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9" name="Google Shape;419;p25"/>
          <p:cNvSpPr/>
          <p:nvPr/>
        </p:nvSpPr>
        <p:spPr>
          <a:xfrm rot="10800000" flipH="1">
            <a:off x="4830990"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0" name="Google Shape;420;p25"/>
          <p:cNvSpPr/>
          <p:nvPr/>
        </p:nvSpPr>
        <p:spPr>
          <a:xfrm rot="10800000" flipH="1">
            <a:off x="4967515"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1" name="Google Shape;421;p25"/>
          <p:cNvSpPr/>
          <p:nvPr/>
        </p:nvSpPr>
        <p:spPr>
          <a:xfrm rot="10800000" flipH="1">
            <a:off x="5102452"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2" name="Google Shape;422;p25"/>
          <p:cNvSpPr/>
          <p:nvPr/>
        </p:nvSpPr>
        <p:spPr>
          <a:xfrm rot="10800000" flipH="1">
            <a:off x="5238978"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3" name="Google Shape;423;p25"/>
          <p:cNvSpPr/>
          <p:nvPr/>
        </p:nvSpPr>
        <p:spPr>
          <a:xfrm rot="10800000" flipH="1">
            <a:off x="5373915"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4" name="Google Shape;424;p25"/>
          <p:cNvSpPr/>
          <p:nvPr/>
        </p:nvSpPr>
        <p:spPr>
          <a:xfrm rot="10800000" flipH="1">
            <a:off x="4830990"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5" name="Google Shape;425;p25"/>
          <p:cNvSpPr/>
          <p:nvPr/>
        </p:nvSpPr>
        <p:spPr>
          <a:xfrm rot="10800000" flipH="1">
            <a:off x="4967515"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6" name="Google Shape;426;p25"/>
          <p:cNvSpPr/>
          <p:nvPr/>
        </p:nvSpPr>
        <p:spPr>
          <a:xfrm rot="10800000" flipH="1">
            <a:off x="5102452"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7" name="Google Shape;427;p25"/>
          <p:cNvSpPr/>
          <p:nvPr/>
        </p:nvSpPr>
        <p:spPr>
          <a:xfrm rot="10800000" flipH="1">
            <a:off x="5238978"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8" name="Google Shape;428;p25"/>
          <p:cNvSpPr/>
          <p:nvPr/>
        </p:nvSpPr>
        <p:spPr>
          <a:xfrm rot="10800000" flipH="1">
            <a:off x="5373915"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9" name="Google Shape;429;p25"/>
          <p:cNvSpPr/>
          <p:nvPr/>
        </p:nvSpPr>
        <p:spPr>
          <a:xfrm rot="10800000" flipH="1">
            <a:off x="4830990"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0" name="Google Shape;430;p25"/>
          <p:cNvSpPr/>
          <p:nvPr/>
        </p:nvSpPr>
        <p:spPr>
          <a:xfrm rot="10800000" flipH="1">
            <a:off x="4967515"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1" name="Google Shape;431;p25"/>
          <p:cNvSpPr/>
          <p:nvPr/>
        </p:nvSpPr>
        <p:spPr>
          <a:xfrm rot="10800000" flipH="1">
            <a:off x="5102452"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2" name="Google Shape;432;p25"/>
          <p:cNvSpPr/>
          <p:nvPr/>
        </p:nvSpPr>
        <p:spPr>
          <a:xfrm rot="10800000" flipH="1">
            <a:off x="5238978"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3" name="Google Shape;433;p25"/>
          <p:cNvSpPr/>
          <p:nvPr/>
        </p:nvSpPr>
        <p:spPr>
          <a:xfrm rot="10800000" flipH="1">
            <a:off x="5373915"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4" name="Google Shape;434;p25"/>
          <p:cNvSpPr/>
          <p:nvPr/>
        </p:nvSpPr>
        <p:spPr>
          <a:xfrm rot="10800000" flipH="1">
            <a:off x="4830990"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5" name="Google Shape;435;p25"/>
          <p:cNvSpPr/>
          <p:nvPr/>
        </p:nvSpPr>
        <p:spPr>
          <a:xfrm rot="10800000" flipH="1">
            <a:off x="4967515"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6" name="Google Shape;436;p25"/>
          <p:cNvSpPr/>
          <p:nvPr/>
        </p:nvSpPr>
        <p:spPr>
          <a:xfrm rot="10800000" flipH="1">
            <a:off x="5102452"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7" name="Google Shape;437;p25"/>
          <p:cNvSpPr/>
          <p:nvPr/>
        </p:nvSpPr>
        <p:spPr>
          <a:xfrm rot="10800000" flipH="1">
            <a:off x="5238978"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8" name="Google Shape;438;p25"/>
          <p:cNvSpPr/>
          <p:nvPr/>
        </p:nvSpPr>
        <p:spPr>
          <a:xfrm rot="10800000" flipH="1">
            <a:off x="5373915"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9" name="Google Shape;439;p25"/>
          <p:cNvSpPr/>
          <p:nvPr/>
        </p:nvSpPr>
        <p:spPr>
          <a:xfrm rot="10800000" flipH="1">
            <a:off x="4830990"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0" name="Google Shape;440;p25"/>
          <p:cNvSpPr/>
          <p:nvPr/>
        </p:nvSpPr>
        <p:spPr>
          <a:xfrm rot="10800000" flipH="1">
            <a:off x="49675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1" name="Google Shape;441;p25"/>
          <p:cNvSpPr/>
          <p:nvPr/>
        </p:nvSpPr>
        <p:spPr>
          <a:xfrm rot="10800000" flipH="1">
            <a:off x="5102452"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2" name="Google Shape;442;p25"/>
          <p:cNvSpPr/>
          <p:nvPr/>
        </p:nvSpPr>
        <p:spPr>
          <a:xfrm rot="10800000" flipH="1">
            <a:off x="52389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3" name="Google Shape;443;p25"/>
          <p:cNvSpPr/>
          <p:nvPr/>
        </p:nvSpPr>
        <p:spPr>
          <a:xfrm rot="10800000" flipH="1">
            <a:off x="53739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4" name="Google Shape;444;p25"/>
          <p:cNvSpPr txBox="1"/>
          <p:nvPr/>
        </p:nvSpPr>
        <p:spPr>
          <a:xfrm>
            <a:off x="4022952" y="4157905"/>
            <a:ext cx="2281200" cy="790400"/>
          </a:xfrm>
          <a:prstGeom prst="rect">
            <a:avLst/>
          </a:prstGeom>
          <a:noFill/>
          <a:ln>
            <a:noFill/>
          </a:ln>
        </p:spPr>
        <p:txBody>
          <a:bodyPr spcFirstLastPara="1" wrap="square" lIns="91433" tIns="45700" rIns="91433" bIns="45700" anchor="ctr" anchorCtr="0">
            <a:noAutofit/>
          </a:bodyPr>
          <a:lstStyle/>
          <a:p>
            <a:pPr algn="ctr">
              <a:lnSpc>
                <a:spcPct val="123000"/>
              </a:lnSpc>
              <a:buClr>
                <a:srgbClr val="3FD5BA"/>
              </a:buClr>
              <a:buSzPts val="4100"/>
            </a:pPr>
            <a:r>
              <a:rPr lang="en" sz="4133" dirty="0">
                <a:solidFill>
                  <a:srgbClr val="3FD5BA"/>
                </a:solidFill>
                <a:latin typeface="Anton"/>
                <a:ea typeface="Anton"/>
                <a:cs typeface="Anton"/>
                <a:sym typeface="Anton"/>
              </a:rPr>
              <a:t>$60M</a:t>
            </a:r>
            <a:endParaRPr sz="400" dirty="0"/>
          </a:p>
        </p:txBody>
      </p:sp>
      <p:sp>
        <p:nvSpPr>
          <p:cNvPr id="445" name="Google Shape;445;p25"/>
          <p:cNvSpPr txBox="1"/>
          <p:nvPr/>
        </p:nvSpPr>
        <p:spPr>
          <a:xfrm>
            <a:off x="4459577" y="4984147"/>
            <a:ext cx="1558800" cy="1419600"/>
          </a:xfrm>
          <a:prstGeom prst="rect">
            <a:avLst/>
          </a:prstGeom>
          <a:noFill/>
          <a:ln>
            <a:noFill/>
          </a:ln>
        </p:spPr>
        <p:txBody>
          <a:bodyPr spcFirstLastPara="1" wrap="square" lIns="91433" tIns="45700" rIns="91433" bIns="45700" anchor="ctr" anchorCtr="0">
            <a:noAutofit/>
          </a:bodyPr>
          <a:lstStyle/>
          <a:p>
            <a:pPr algn="ctr">
              <a:lnSpc>
                <a:spcPct val="123000"/>
              </a:lnSpc>
              <a:buClr>
                <a:srgbClr val="7F7F7F"/>
              </a:buClr>
              <a:buSzPts val="1500"/>
            </a:pPr>
            <a:r>
              <a:rPr lang="en" sz="2000" dirty="0">
                <a:solidFill>
                  <a:srgbClr val="7F7F7F"/>
                </a:solidFill>
                <a:latin typeface="Anton"/>
                <a:ea typeface="Anton"/>
                <a:cs typeface="Anton"/>
                <a:sym typeface="Anton"/>
              </a:rPr>
              <a:t>1st Strategy</a:t>
            </a:r>
            <a:endParaRPr sz="2000" dirty="0">
              <a:solidFill>
                <a:srgbClr val="7F7F7F"/>
              </a:solidFill>
              <a:latin typeface="Anton"/>
              <a:ea typeface="Anton"/>
              <a:cs typeface="Anton"/>
              <a:sym typeface="Anton"/>
            </a:endParaRPr>
          </a:p>
          <a:p>
            <a:pPr algn="ctr">
              <a:lnSpc>
                <a:spcPct val="123000"/>
              </a:lnSpc>
              <a:buClr>
                <a:srgbClr val="7F7F7F"/>
              </a:buClr>
              <a:buSzPts val="1500"/>
            </a:pPr>
            <a:r>
              <a:rPr lang="en" sz="2000" dirty="0">
                <a:solidFill>
                  <a:srgbClr val="7F7F7F"/>
                </a:solidFill>
                <a:latin typeface="Anton"/>
                <a:ea typeface="Anton"/>
                <a:cs typeface="Anton"/>
                <a:sym typeface="Anton"/>
              </a:rPr>
              <a:t>Annually subsequent years</a:t>
            </a:r>
            <a:endParaRPr sz="2000" dirty="0">
              <a:solidFill>
                <a:srgbClr val="7F7F7F"/>
              </a:solidFill>
              <a:latin typeface="Anton"/>
              <a:ea typeface="Anton"/>
              <a:cs typeface="Anton"/>
              <a:sym typeface="Anton"/>
            </a:endParaRPr>
          </a:p>
        </p:txBody>
      </p:sp>
      <p:sp>
        <p:nvSpPr>
          <p:cNvPr id="446" name="Google Shape;446;p25"/>
          <p:cNvSpPr/>
          <p:nvPr/>
        </p:nvSpPr>
        <p:spPr>
          <a:xfrm rot="10800000" flipH="1">
            <a:off x="7215415"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7" name="Google Shape;447;p25"/>
          <p:cNvSpPr/>
          <p:nvPr/>
        </p:nvSpPr>
        <p:spPr>
          <a:xfrm rot="10800000" flipH="1">
            <a:off x="7350352"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8" name="Google Shape;448;p25"/>
          <p:cNvSpPr/>
          <p:nvPr/>
        </p:nvSpPr>
        <p:spPr>
          <a:xfrm rot="10800000" flipH="1">
            <a:off x="7486878"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9" name="Google Shape;449;p25"/>
          <p:cNvSpPr/>
          <p:nvPr/>
        </p:nvSpPr>
        <p:spPr>
          <a:xfrm rot="10800000" flipH="1">
            <a:off x="7621815"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0" name="Google Shape;450;p25"/>
          <p:cNvSpPr/>
          <p:nvPr/>
        </p:nvSpPr>
        <p:spPr>
          <a:xfrm rot="10800000" flipH="1">
            <a:off x="7758340"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1" name="Google Shape;451;p25"/>
          <p:cNvSpPr/>
          <p:nvPr/>
        </p:nvSpPr>
        <p:spPr>
          <a:xfrm rot="10800000" flipH="1">
            <a:off x="7215415"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2" name="Google Shape;452;p25"/>
          <p:cNvSpPr/>
          <p:nvPr/>
        </p:nvSpPr>
        <p:spPr>
          <a:xfrm rot="10800000" flipH="1">
            <a:off x="7350352"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3" name="Google Shape;453;p25"/>
          <p:cNvSpPr/>
          <p:nvPr/>
        </p:nvSpPr>
        <p:spPr>
          <a:xfrm rot="10800000" flipH="1">
            <a:off x="7486878"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4" name="Google Shape;454;p25"/>
          <p:cNvSpPr/>
          <p:nvPr/>
        </p:nvSpPr>
        <p:spPr>
          <a:xfrm rot="10800000" flipH="1">
            <a:off x="7621815"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5" name="Google Shape;455;p25"/>
          <p:cNvSpPr/>
          <p:nvPr/>
        </p:nvSpPr>
        <p:spPr>
          <a:xfrm rot="10800000" flipH="1">
            <a:off x="7758340"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6" name="Google Shape;456;p25"/>
          <p:cNvSpPr/>
          <p:nvPr/>
        </p:nvSpPr>
        <p:spPr>
          <a:xfrm rot="10800000" flipH="1">
            <a:off x="7215415"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7" name="Google Shape;457;p25"/>
          <p:cNvSpPr/>
          <p:nvPr/>
        </p:nvSpPr>
        <p:spPr>
          <a:xfrm rot="10800000" flipH="1">
            <a:off x="7350352"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8" name="Google Shape;458;p25"/>
          <p:cNvSpPr/>
          <p:nvPr/>
        </p:nvSpPr>
        <p:spPr>
          <a:xfrm rot="10800000" flipH="1">
            <a:off x="7486878"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9" name="Google Shape;459;p25"/>
          <p:cNvSpPr/>
          <p:nvPr/>
        </p:nvSpPr>
        <p:spPr>
          <a:xfrm rot="10800000" flipH="1">
            <a:off x="7621815"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0" name="Google Shape;460;p25"/>
          <p:cNvSpPr/>
          <p:nvPr/>
        </p:nvSpPr>
        <p:spPr>
          <a:xfrm rot="10800000" flipH="1">
            <a:off x="7758340"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1" name="Google Shape;461;p25"/>
          <p:cNvSpPr/>
          <p:nvPr/>
        </p:nvSpPr>
        <p:spPr>
          <a:xfrm rot="10800000" flipH="1">
            <a:off x="7215415"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2" name="Google Shape;462;p25"/>
          <p:cNvSpPr/>
          <p:nvPr/>
        </p:nvSpPr>
        <p:spPr>
          <a:xfrm rot="10800000" flipH="1">
            <a:off x="7350352"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3" name="Google Shape;463;p25"/>
          <p:cNvSpPr/>
          <p:nvPr/>
        </p:nvSpPr>
        <p:spPr>
          <a:xfrm rot="10800000" flipH="1">
            <a:off x="7486878"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4" name="Google Shape;464;p25"/>
          <p:cNvSpPr/>
          <p:nvPr/>
        </p:nvSpPr>
        <p:spPr>
          <a:xfrm rot="10800000" flipH="1">
            <a:off x="7621815"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5" name="Google Shape;465;p25"/>
          <p:cNvSpPr/>
          <p:nvPr/>
        </p:nvSpPr>
        <p:spPr>
          <a:xfrm rot="10800000" flipH="1">
            <a:off x="7758340"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6" name="Google Shape;466;p25"/>
          <p:cNvSpPr/>
          <p:nvPr/>
        </p:nvSpPr>
        <p:spPr>
          <a:xfrm rot="10800000" flipH="1">
            <a:off x="7215415"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7" name="Google Shape;467;p25"/>
          <p:cNvSpPr/>
          <p:nvPr/>
        </p:nvSpPr>
        <p:spPr>
          <a:xfrm rot="10800000" flipH="1">
            <a:off x="7350352"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8" name="Google Shape;468;p25"/>
          <p:cNvSpPr/>
          <p:nvPr/>
        </p:nvSpPr>
        <p:spPr>
          <a:xfrm rot="10800000" flipH="1">
            <a:off x="7486878"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9" name="Google Shape;469;p25"/>
          <p:cNvSpPr/>
          <p:nvPr/>
        </p:nvSpPr>
        <p:spPr>
          <a:xfrm rot="10800000" flipH="1">
            <a:off x="7621815"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0" name="Google Shape;470;p25"/>
          <p:cNvSpPr/>
          <p:nvPr/>
        </p:nvSpPr>
        <p:spPr>
          <a:xfrm rot="10800000" flipH="1">
            <a:off x="7758340"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1" name="Google Shape;471;p25"/>
          <p:cNvSpPr/>
          <p:nvPr/>
        </p:nvSpPr>
        <p:spPr>
          <a:xfrm rot="10800000" flipH="1">
            <a:off x="7215415"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2" name="Google Shape;472;p25"/>
          <p:cNvSpPr/>
          <p:nvPr/>
        </p:nvSpPr>
        <p:spPr>
          <a:xfrm rot="10800000" flipH="1">
            <a:off x="7350352"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3" name="Google Shape;473;p25"/>
          <p:cNvSpPr/>
          <p:nvPr/>
        </p:nvSpPr>
        <p:spPr>
          <a:xfrm rot="10800000" flipH="1">
            <a:off x="7486878"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4" name="Google Shape;474;p25"/>
          <p:cNvSpPr/>
          <p:nvPr/>
        </p:nvSpPr>
        <p:spPr>
          <a:xfrm rot="10800000" flipH="1">
            <a:off x="7621815"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5" name="Google Shape;475;p25"/>
          <p:cNvSpPr/>
          <p:nvPr/>
        </p:nvSpPr>
        <p:spPr>
          <a:xfrm rot="10800000" flipH="1">
            <a:off x="7758340"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6" name="Google Shape;476;p25"/>
          <p:cNvSpPr/>
          <p:nvPr/>
        </p:nvSpPr>
        <p:spPr>
          <a:xfrm rot="10800000" flipH="1">
            <a:off x="7215415"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7" name="Google Shape;477;p25"/>
          <p:cNvSpPr/>
          <p:nvPr/>
        </p:nvSpPr>
        <p:spPr>
          <a:xfrm rot="10800000" flipH="1">
            <a:off x="7350352"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8" name="Google Shape;478;p25"/>
          <p:cNvSpPr/>
          <p:nvPr/>
        </p:nvSpPr>
        <p:spPr>
          <a:xfrm rot="10800000" flipH="1">
            <a:off x="7486878"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9" name="Google Shape;479;p25"/>
          <p:cNvSpPr/>
          <p:nvPr/>
        </p:nvSpPr>
        <p:spPr>
          <a:xfrm rot="10800000" flipH="1">
            <a:off x="7621815"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0" name="Google Shape;480;p25"/>
          <p:cNvSpPr/>
          <p:nvPr/>
        </p:nvSpPr>
        <p:spPr>
          <a:xfrm rot="10800000" flipH="1">
            <a:off x="7758340"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1" name="Google Shape;481;p25"/>
          <p:cNvSpPr/>
          <p:nvPr/>
        </p:nvSpPr>
        <p:spPr>
          <a:xfrm rot="10800000" flipH="1">
            <a:off x="7215415"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2" name="Google Shape;482;p25"/>
          <p:cNvSpPr/>
          <p:nvPr/>
        </p:nvSpPr>
        <p:spPr>
          <a:xfrm rot="10800000" flipH="1">
            <a:off x="7350352"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3" name="Google Shape;483;p25"/>
          <p:cNvSpPr/>
          <p:nvPr/>
        </p:nvSpPr>
        <p:spPr>
          <a:xfrm rot="10800000" flipH="1">
            <a:off x="7486878"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4" name="Google Shape;484;p25"/>
          <p:cNvSpPr/>
          <p:nvPr/>
        </p:nvSpPr>
        <p:spPr>
          <a:xfrm rot="10800000" flipH="1">
            <a:off x="7621815"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5" name="Google Shape;485;p25"/>
          <p:cNvSpPr/>
          <p:nvPr/>
        </p:nvSpPr>
        <p:spPr>
          <a:xfrm rot="10800000" flipH="1">
            <a:off x="7758340"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6" name="Google Shape;486;p25"/>
          <p:cNvSpPr/>
          <p:nvPr/>
        </p:nvSpPr>
        <p:spPr>
          <a:xfrm rot="10800000" flipH="1">
            <a:off x="7215415"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7" name="Google Shape;487;p25"/>
          <p:cNvSpPr/>
          <p:nvPr/>
        </p:nvSpPr>
        <p:spPr>
          <a:xfrm rot="10800000" flipH="1">
            <a:off x="7350352"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8" name="Google Shape;488;p25"/>
          <p:cNvSpPr/>
          <p:nvPr/>
        </p:nvSpPr>
        <p:spPr>
          <a:xfrm rot="10800000" flipH="1">
            <a:off x="7486878"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9" name="Google Shape;489;p25"/>
          <p:cNvSpPr/>
          <p:nvPr/>
        </p:nvSpPr>
        <p:spPr>
          <a:xfrm rot="10800000" flipH="1">
            <a:off x="7621815"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0" name="Google Shape;490;p25"/>
          <p:cNvSpPr/>
          <p:nvPr/>
        </p:nvSpPr>
        <p:spPr>
          <a:xfrm rot="10800000" flipH="1">
            <a:off x="7758340"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1" name="Google Shape;491;p25"/>
          <p:cNvSpPr/>
          <p:nvPr/>
        </p:nvSpPr>
        <p:spPr>
          <a:xfrm rot="10800000" flipH="1">
            <a:off x="7215415"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2" name="Google Shape;492;p25"/>
          <p:cNvSpPr/>
          <p:nvPr/>
        </p:nvSpPr>
        <p:spPr>
          <a:xfrm rot="10800000" flipH="1">
            <a:off x="7350352"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3" name="Google Shape;493;p25"/>
          <p:cNvSpPr/>
          <p:nvPr/>
        </p:nvSpPr>
        <p:spPr>
          <a:xfrm rot="10800000" flipH="1">
            <a:off x="7486878"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4" name="Google Shape;494;p25"/>
          <p:cNvSpPr/>
          <p:nvPr/>
        </p:nvSpPr>
        <p:spPr>
          <a:xfrm rot="10800000" flipH="1">
            <a:off x="7621815"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5" name="Google Shape;495;p25"/>
          <p:cNvSpPr/>
          <p:nvPr/>
        </p:nvSpPr>
        <p:spPr>
          <a:xfrm rot="10800000" flipH="1">
            <a:off x="7758340"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6" name="Google Shape;496;p25"/>
          <p:cNvSpPr/>
          <p:nvPr/>
        </p:nvSpPr>
        <p:spPr>
          <a:xfrm rot="10800000" flipH="1">
            <a:off x="7215415"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7" name="Google Shape;497;p25"/>
          <p:cNvSpPr/>
          <p:nvPr/>
        </p:nvSpPr>
        <p:spPr>
          <a:xfrm rot="10800000" flipH="1">
            <a:off x="7350352"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8" name="Google Shape;498;p25"/>
          <p:cNvSpPr/>
          <p:nvPr/>
        </p:nvSpPr>
        <p:spPr>
          <a:xfrm rot="10800000" flipH="1">
            <a:off x="7486878"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9" name="Google Shape;499;p25"/>
          <p:cNvSpPr/>
          <p:nvPr/>
        </p:nvSpPr>
        <p:spPr>
          <a:xfrm rot="10800000" flipH="1">
            <a:off x="7621815"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0" name="Google Shape;500;p25"/>
          <p:cNvSpPr/>
          <p:nvPr/>
        </p:nvSpPr>
        <p:spPr>
          <a:xfrm rot="10800000" flipH="1">
            <a:off x="7758340"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1" name="Google Shape;501;p25"/>
          <p:cNvSpPr/>
          <p:nvPr/>
        </p:nvSpPr>
        <p:spPr>
          <a:xfrm rot="10800000" flipH="1">
            <a:off x="7215415"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2" name="Google Shape;502;p25"/>
          <p:cNvSpPr/>
          <p:nvPr/>
        </p:nvSpPr>
        <p:spPr>
          <a:xfrm rot="10800000" flipH="1">
            <a:off x="7350352"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3" name="Google Shape;503;p25"/>
          <p:cNvSpPr/>
          <p:nvPr/>
        </p:nvSpPr>
        <p:spPr>
          <a:xfrm rot="10800000" flipH="1">
            <a:off x="7486878"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4" name="Google Shape;504;p25"/>
          <p:cNvSpPr/>
          <p:nvPr/>
        </p:nvSpPr>
        <p:spPr>
          <a:xfrm rot="10800000" flipH="1">
            <a:off x="7621815"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5" name="Google Shape;505;p25"/>
          <p:cNvSpPr/>
          <p:nvPr/>
        </p:nvSpPr>
        <p:spPr>
          <a:xfrm rot="10800000" flipH="1">
            <a:off x="7758340"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6" name="Google Shape;506;p25"/>
          <p:cNvSpPr/>
          <p:nvPr/>
        </p:nvSpPr>
        <p:spPr>
          <a:xfrm rot="10800000" flipH="1">
            <a:off x="7215415"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7" name="Google Shape;507;p25"/>
          <p:cNvSpPr/>
          <p:nvPr/>
        </p:nvSpPr>
        <p:spPr>
          <a:xfrm rot="10800000" flipH="1">
            <a:off x="7350352"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8" name="Google Shape;508;p25"/>
          <p:cNvSpPr/>
          <p:nvPr/>
        </p:nvSpPr>
        <p:spPr>
          <a:xfrm rot="10800000" flipH="1">
            <a:off x="7486878"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9" name="Google Shape;509;p25"/>
          <p:cNvSpPr/>
          <p:nvPr/>
        </p:nvSpPr>
        <p:spPr>
          <a:xfrm rot="10800000" flipH="1">
            <a:off x="7621815"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0" name="Google Shape;510;p25"/>
          <p:cNvSpPr/>
          <p:nvPr/>
        </p:nvSpPr>
        <p:spPr>
          <a:xfrm rot="10800000" flipH="1">
            <a:off x="7758340"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1" name="Google Shape;511;p25"/>
          <p:cNvSpPr/>
          <p:nvPr/>
        </p:nvSpPr>
        <p:spPr>
          <a:xfrm rot="10800000" flipH="1">
            <a:off x="7215415"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2" name="Google Shape;512;p25"/>
          <p:cNvSpPr/>
          <p:nvPr/>
        </p:nvSpPr>
        <p:spPr>
          <a:xfrm rot="10800000" flipH="1">
            <a:off x="7350352"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3" name="Google Shape;513;p25"/>
          <p:cNvSpPr/>
          <p:nvPr/>
        </p:nvSpPr>
        <p:spPr>
          <a:xfrm rot="10800000" flipH="1">
            <a:off x="7486878"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4" name="Google Shape;514;p25"/>
          <p:cNvSpPr/>
          <p:nvPr/>
        </p:nvSpPr>
        <p:spPr>
          <a:xfrm rot="10800000" flipH="1">
            <a:off x="7621815"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5" name="Google Shape;515;p25"/>
          <p:cNvSpPr/>
          <p:nvPr/>
        </p:nvSpPr>
        <p:spPr>
          <a:xfrm rot="10800000" flipH="1">
            <a:off x="7758340"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6" name="Google Shape;516;p25"/>
          <p:cNvSpPr/>
          <p:nvPr/>
        </p:nvSpPr>
        <p:spPr>
          <a:xfrm rot="10800000" flipH="1">
            <a:off x="7215415"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7" name="Google Shape;517;p25"/>
          <p:cNvSpPr/>
          <p:nvPr/>
        </p:nvSpPr>
        <p:spPr>
          <a:xfrm rot="10800000" flipH="1">
            <a:off x="7350352"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8" name="Google Shape;518;p25"/>
          <p:cNvSpPr/>
          <p:nvPr/>
        </p:nvSpPr>
        <p:spPr>
          <a:xfrm rot="10800000" flipH="1">
            <a:off x="7486878"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9" name="Google Shape;519;p25"/>
          <p:cNvSpPr/>
          <p:nvPr/>
        </p:nvSpPr>
        <p:spPr>
          <a:xfrm rot="10800000" flipH="1">
            <a:off x="7621815"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0" name="Google Shape;520;p25"/>
          <p:cNvSpPr/>
          <p:nvPr/>
        </p:nvSpPr>
        <p:spPr>
          <a:xfrm rot="10800000" flipH="1">
            <a:off x="7758340"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1" name="Google Shape;521;p25"/>
          <p:cNvSpPr/>
          <p:nvPr/>
        </p:nvSpPr>
        <p:spPr>
          <a:xfrm rot="10800000" flipH="1">
            <a:off x="7215415"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2" name="Google Shape;522;p25"/>
          <p:cNvSpPr/>
          <p:nvPr/>
        </p:nvSpPr>
        <p:spPr>
          <a:xfrm rot="10800000" flipH="1">
            <a:off x="7350352"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3" name="Google Shape;523;p25"/>
          <p:cNvSpPr/>
          <p:nvPr/>
        </p:nvSpPr>
        <p:spPr>
          <a:xfrm rot="10800000" flipH="1">
            <a:off x="7486878"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4" name="Google Shape;524;p25"/>
          <p:cNvSpPr/>
          <p:nvPr/>
        </p:nvSpPr>
        <p:spPr>
          <a:xfrm rot="10800000" flipH="1">
            <a:off x="7621815"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5" name="Google Shape;525;p25"/>
          <p:cNvSpPr/>
          <p:nvPr/>
        </p:nvSpPr>
        <p:spPr>
          <a:xfrm rot="10800000" flipH="1">
            <a:off x="7758340"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6" name="Google Shape;526;p25"/>
          <p:cNvSpPr/>
          <p:nvPr/>
        </p:nvSpPr>
        <p:spPr>
          <a:xfrm rot="10800000" flipH="1">
            <a:off x="7215415"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7" name="Google Shape;527;p25"/>
          <p:cNvSpPr/>
          <p:nvPr/>
        </p:nvSpPr>
        <p:spPr>
          <a:xfrm rot="10800000" flipH="1">
            <a:off x="7350352"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8" name="Google Shape;528;p25"/>
          <p:cNvSpPr/>
          <p:nvPr/>
        </p:nvSpPr>
        <p:spPr>
          <a:xfrm rot="10800000" flipH="1">
            <a:off x="7486878"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9" name="Google Shape;529;p25"/>
          <p:cNvSpPr/>
          <p:nvPr/>
        </p:nvSpPr>
        <p:spPr>
          <a:xfrm rot="10800000" flipH="1">
            <a:off x="7621815"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0" name="Google Shape;530;p25"/>
          <p:cNvSpPr/>
          <p:nvPr/>
        </p:nvSpPr>
        <p:spPr>
          <a:xfrm rot="10800000" flipH="1">
            <a:off x="7758340"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1" name="Google Shape;531;p25"/>
          <p:cNvSpPr/>
          <p:nvPr/>
        </p:nvSpPr>
        <p:spPr>
          <a:xfrm rot="10800000" flipH="1">
            <a:off x="7215415"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2" name="Google Shape;532;p25"/>
          <p:cNvSpPr/>
          <p:nvPr/>
        </p:nvSpPr>
        <p:spPr>
          <a:xfrm rot="10800000" flipH="1">
            <a:off x="7350352"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3" name="Google Shape;533;p25"/>
          <p:cNvSpPr/>
          <p:nvPr/>
        </p:nvSpPr>
        <p:spPr>
          <a:xfrm rot="10800000" flipH="1">
            <a:off x="7486878"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4" name="Google Shape;534;p25"/>
          <p:cNvSpPr/>
          <p:nvPr/>
        </p:nvSpPr>
        <p:spPr>
          <a:xfrm rot="10800000" flipH="1">
            <a:off x="7621815"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5" name="Google Shape;535;p25"/>
          <p:cNvSpPr/>
          <p:nvPr/>
        </p:nvSpPr>
        <p:spPr>
          <a:xfrm rot="10800000" flipH="1">
            <a:off x="7758340"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6" name="Google Shape;536;p25"/>
          <p:cNvSpPr/>
          <p:nvPr/>
        </p:nvSpPr>
        <p:spPr>
          <a:xfrm rot="10800000" flipH="1">
            <a:off x="7215415"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7" name="Google Shape;537;p25"/>
          <p:cNvSpPr/>
          <p:nvPr/>
        </p:nvSpPr>
        <p:spPr>
          <a:xfrm rot="10800000" flipH="1">
            <a:off x="7350352"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8" name="Google Shape;538;p25"/>
          <p:cNvSpPr/>
          <p:nvPr/>
        </p:nvSpPr>
        <p:spPr>
          <a:xfrm rot="10800000" flipH="1">
            <a:off x="7486878"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9" name="Google Shape;539;p25"/>
          <p:cNvSpPr/>
          <p:nvPr/>
        </p:nvSpPr>
        <p:spPr>
          <a:xfrm rot="10800000" flipH="1">
            <a:off x="7621815"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0" name="Google Shape;540;p25"/>
          <p:cNvSpPr/>
          <p:nvPr/>
        </p:nvSpPr>
        <p:spPr>
          <a:xfrm rot="10800000" flipH="1">
            <a:off x="7758340"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1" name="Google Shape;541;p25"/>
          <p:cNvSpPr/>
          <p:nvPr/>
        </p:nvSpPr>
        <p:spPr>
          <a:xfrm rot="10800000" flipH="1">
            <a:off x="7215415" y="12911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2" name="Google Shape;542;p25"/>
          <p:cNvSpPr/>
          <p:nvPr/>
        </p:nvSpPr>
        <p:spPr>
          <a:xfrm rot="10800000" flipH="1">
            <a:off x="7350352" y="12911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3" name="Google Shape;543;p25"/>
          <p:cNvSpPr/>
          <p:nvPr/>
        </p:nvSpPr>
        <p:spPr>
          <a:xfrm rot="10800000" flipH="1">
            <a:off x="74868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4" name="Google Shape;544;p25"/>
          <p:cNvSpPr/>
          <p:nvPr/>
        </p:nvSpPr>
        <p:spPr>
          <a:xfrm rot="10800000" flipH="1">
            <a:off x="76218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5" name="Google Shape;545;p25"/>
          <p:cNvSpPr/>
          <p:nvPr/>
        </p:nvSpPr>
        <p:spPr>
          <a:xfrm rot="10800000" flipH="1">
            <a:off x="7758340"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6" name="Google Shape;546;p25"/>
          <p:cNvSpPr txBox="1"/>
          <p:nvPr/>
        </p:nvSpPr>
        <p:spPr>
          <a:xfrm>
            <a:off x="6405790" y="4157905"/>
            <a:ext cx="2281200" cy="790400"/>
          </a:xfrm>
          <a:prstGeom prst="rect">
            <a:avLst/>
          </a:prstGeom>
          <a:noFill/>
          <a:ln>
            <a:noFill/>
          </a:ln>
        </p:spPr>
        <p:txBody>
          <a:bodyPr spcFirstLastPara="1" wrap="square" lIns="91433" tIns="45700" rIns="91433" bIns="45700" anchor="ctr" anchorCtr="0">
            <a:noAutofit/>
          </a:bodyPr>
          <a:lstStyle/>
          <a:p>
            <a:pPr>
              <a:lnSpc>
                <a:spcPct val="123000"/>
              </a:lnSpc>
              <a:buClr>
                <a:srgbClr val="53BBF4"/>
              </a:buClr>
              <a:buSzPts val="4100"/>
            </a:pPr>
            <a:r>
              <a:rPr lang="en" sz="4133" dirty="0">
                <a:solidFill>
                  <a:srgbClr val="53BBF4"/>
                </a:solidFill>
                <a:latin typeface="Anton"/>
                <a:ea typeface="Anton"/>
                <a:cs typeface="Anton"/>
                <a:sym typeface="Anton"/>
              </a:rPr>
              <a:t>    $508M</a:t>
            </a:r>
            <a:endParaRPr sz="133" dirty="0"/>
          </a:p>
        </p:txBody>
      </p:sp>
      <p:sp>
        <p:nvSpPr>
          <p:cNvPr id="547" name="Google Shape;547;p25"/>
          <p:cNvSpPr txBox="1"/>
          <p:nvPr/>
        </p:nvSpPr>
        <p:spPr>
          <a:xfrm>
            <a:off x="6516915" y="5423141"/>
            <a:ext cx="2058800" cy="302712"/>
          </a:xfrm>
          <a:prstGeom prst="rect">
            <a:avLst/>
          </a:prstGeom>
          <a:noFill/>
          <a:ln>
            <a:noFill/>
          </a:ln>
        </p:spPr>
        <p:txBody>
          <a:bodyPr spcFirstLastPara="1" wrap="square" lIns="38100" tIns="38100" rIns="38100" bIns="38100" anchor="t" anchorCtr="0">
            <a:spAutoFit/>
          </a:bodyPr>
          <a:lstStyle/>
          <a:p>
            <a:pPr algn="ctr">
              <a:buClr>
                <a:srgbClr val="A6A6A6"/>
              </a:buClr>
              <a:buSzPts val="900"/>
            </a:pPr>
            <a:endParaRPr sz="1467"/>
          </a:p>
        </p:txBody>
      </p:sp>
      <p:sp>
        <p:nvSpPr>
          <p:cNvPr id="548" name="Google Shape;548;p25"/>
          <p:cNvSpPr txBox="1"/>
          <p:nvPr/>
        </p:nvSpPr>
        <p:spPr>
          <a:xfrm>
            <a:off x="6945086" y="4984147"/>
            <a:ext cx="1557200" cy="1088400"/>
          </a:xfrm>
          <a:prstGeom prst="rect">
            <a:avLst/>
          </a:prstGeom>
          <a:noFill/>
          <a:ln>
            <a:noFill/>
          </a:ln>
        </p:spPr>
        <p:txBody>
          <a:bodyPr spcFirstLastPara="1" wrap="square" lIns="91433" tIns="45700" rIns="91433" bIns="45700" anchor="ctr" anchorCtr="0">
            <a:noAutofit/>
          </a:bodyPr>
          <a:lstStyle/>
          <a:p>
            <a:pPr algn="ctr">
              <a:lnSpc>
                <a:spcPct val="123000"/>
              </a:lnSpc>
              <a:buClr>
                <a:schemeClr val="dk1"/>
              </a:buClr>
              <a:buSzPts val="1500"/>
            </a:pPr>
            <a:r>
              <a:rPr lang="en" sz="2000" dirty="0">
                <a:solidFill>
                  <a:schemeClr val="dk1"/>
                </a:solidFill>
                <a:latin typeface="Anton"/>
                <a:ea typeface="Anton"/>
                <a:cs typeface="Anton"/>
                <a:sym typeface="Anton"/>
              </a:rPr>
              <a:t>2nd Strategy</a:t>
            </a:r>
            <a:endParaRPr sz="2000" dirty="0">
              <a:solidFill>
                <a:schemeClr val="dk1"/>
              </a:solidFill>
              <a:latin typeface="Anton"/>
              <a:ea typeface="Anton"/>
              <a:cs typeface="Anton"/>
              <a:sym typeface="Anton"/>
            </a:endParaRPr>
          </a:p>
          <a:p>
            <a:pPr algn="ctr">
              <a:lnSpc>
                <a:spcPct val="123000"/>
              </a:lnSpc>
              <a:buClr>
                <a:schemeClr val="dk1"/>
              </a:buClr>
              <a:buSzPts val="1500"/>
            </a:pPr>
            <a:r>
              <a:rPr lang="en" sz="2000" dirty="0">
                <a:solidFill>
                  <a:schemeClr val="dk1"/>
                </a:solidFill>
                <a:latin typeface="Anton"/>
                <a:ea typeface="Anton"/>
                <a:cs typeface="Anton"/>
                <a:sym typeface="Anton"/>
              </a:rPr>
              <a:t>5 years</a:t>
            </a:r>
            <a:endParaRPr sz="2000" dirty="0">
              <a:solidFill>
                <a:schemeClr val="dk1"/>
              </a:solidFill>
              <a:latin typeface="Anton"/>
              <a:ea typeface="Anton"/>
              <a:cs typeface="Anton"/>
              <a:sym typeface="Anton"/>
            </a:endParaRPr>
          </a:p>
          <a:p>
            <a:pPr algn="ctr">
              <a:lnSpc>
                <a:spcPct val="123000"/>
              </a:lnSpc>
              <a:buClr>
                <a:srgbClr val="7F7F7F"/>
              </a:buClr>
              <a:buSzPts val="1500"/>
            </a:pPr>
            <a:endParaRPr sz="1467" dirty="0"/>
          </a:p>
        </p:txBody>
      </p:sp>
      <p:sp>
        <p:nvSpPr>
          <p:cNvPr id="549" name="Google Shape;549;p25"/>
          <p:cNvSpPr/>
          <p:nvPr/>
        </p:nvSpPr>
        <p:spPr>
          <a:xfrm rot="10800000" flipH="1">
            <a:off x="9598252"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0" name="Google Shape;550;p25"/>
          <p:cNvSpPr/>
          <p:nvPr/>
        </p:nvSpPr>
        <p:spPr>
          <a:xfrm rot="10800000" flipH="1">
            <a:off x="9734778"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1" name="Google Shape;551;p25"/>
          <p:cNvSpPr/>
          <p:nvPr/>
        </p:nvSpPr>
        <p:spPr>
          <a:xfrm rot="10800000" flipH="1">
            <a:off x="9869715"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2" name="Google Shape;552;p25"/>
          <p:cNvSpPr/>
          <p:nvPr/>
        </p:nvSpPr>
        <p:spPr>
          <a:xfrm rot="10800000" flipH="1">
            <a:off x="10006240"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3" name="Google Shape;553;p25"/>
          <p:cNvSpPr/>
          <p:nvPr/>
        </p:nvSpPr>
        <p:spPr>
          <a:xfrm rot="10800000" flipH="1">
            <a:off x="10141178"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4" name="Google Shape;554;p25"/>
          <p:cNvSpPr/>
          <p:nvPr/>
        </p:nvSpPr>
        <p:spPr>
          <a:xfrm rot="10800000" flipH="1">
            <a:off x="9598252"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5" name="Google Shape;555;p25"/>
          <p:cNvSpPr/>
          <p:nvPr/>
        </p:nvSpPr>
        <p:spPr>
          <a:xfrm rot="10800000" flipH="1">
            <a:off x="9734778"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6" name="Google Shape;556;p25"/>
          <p:cNvSpPr/>
          <p:nvPr/>
        </p:nvSpPr>
        <p:spPr>
          <a:xfrm rot="10800000" flipH="1">
            <a:off x="9869715"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7" name="Google Shape;557;p25"/>
          <p:cNvSpPr/>
          <p:nvPr/>
        </p:nvSpPr>
        <p:spPr>
          <a:xfrm rot="10800000" flipH="1">
            <a:off x="10006240"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8" name="Google Shape;558;p25"/>
          <p:cNvSpPr/>
          <p:nvPr/>
        </p:nvSpPr>
        <p:spPr>
          <a:xfrm rot="10800000" flipH="1">
            <a:off x="10141178"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9" name="Google Shape;559;p25"/>
          <p:cNvSpPr/>
          <p:nvPr/>
        </p:nvSpPr>
        <p:spPr>
          <a:xfrm rot="10800000" flipH="1">
            <a:off x="9598252"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0" name="Google Shape;560;p25"/>
          <p:cNvSpPr/>
          <p:nvPr/>
        </p:nvSpPr>
        <p:spPr>
          <a:xfrm rot="10800000" flipH="1">
            <a:off x="9734778"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1" name="Google Shape;561;p25"/>
          <p:cNvSpPr/>
          <p:nvPr/>
        </p:nvSpPr>
        <p:spPr>
          <a:xfrm rot="10800000" flipH="1">
            <a:off x="9869715"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2" name="Google Shape;562;p25"/>
          <p:cNvSpPr/>
          <p:nvPr/>
        </p:nvSpPr>
        <p:spPr>
          <a:xfrm rot="10800000" flipH="1">
            <a:off x="10006240"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3" name="Google Shape;563;p25"/>
          <p:cNvSpPr/>
          <p:nvPr/>
        </p:nvSpPr>
        <p:spPr>
          <a:xfrm rot="10800000" flipH="1">
            <a:off x="10141178"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4" name="Google Shape;564;p25"/>
          <p:cNvSpPr/>
          <p:nvPr/>
        </p:nvSpPr>
        <p:spPr>
          <a:xfrm rot="10800000" flipH="1">
            <a:off x="9598252"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5" name="Google Shape;565;p25"/>
          <p:cNvSpPr/>
          <p:nvPr/>
        </p:nvSpPr>
        <p:spPr>
          <a:xfrm rot="10800000" flipH="1">
            <a:off x="9734778"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6" name="Google Shape;566;p25"/>
          <p:cNvSpPr/>
          <p:nvPr/>
        </p:nvSpPr>
        <p:spPr>
          <a:xfrm rot="10800000" flipH="1">
            <a:off x="9869715"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7" name="Google Shape;567;p25"/>
          <p:cNvSpPr/>
          <p:nvPr/>
        </p:nvSpPr>
        <p:spPr>
          <a:xfrm rot="10800000" flipH="1">
            <a:off x="10006240"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8" name="Google Shape;568;p25"/>
          <p:cNvSpPr/>
          <p:nvPr/>
        </p:nvSpPr>
        <p:spPr>
          <a:xfrm rot="10800000" flipH="1">
            <a:off x="10141178"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9" name="Google Shape;569;p25"/>
          <p:cNvSpPr/>
          <p:nvPr/>
        </p:nvSpPr>
        <p:spPr>
          <a:xfrm rot="10800000" flipH="1">
            <a:off x="9598252"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0" name="Google Shape;570;p25"/>
          <p:cNvSpPr/>
          <p:nvPr/>
        </p:nvSpPr>
        <p:spPr>
          <a:xfrm rot="10800000" flipH="1">
            <a:off x="9734778"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1" name="Google Shape;571;p25"/>
          <p:cNvSpPr/>
          <p:nvPr/>
        </p:nvSpPr>
        <p:spPr>
          <a:xfrm rot="10800000" flipH="1">
            <a:off x="9869715"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2" name="Google Shape;572;p25"/>
          <p:cNvSpPr/>
          <p:nvPr/>
        </p:nvSpPr>
        <p:spPr>
          <a:xfrm rot="10800000" flipH="1">
            <a:off x="10006240"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3" name="Google Shape;573;p25"/>
          <p:cNvSpPr/>
          <p:nvPr/>
        </p:nvSpPr>
        <p:spPr>
          <a:xfrm rot="10800000" flipH="1">
            <a:off x="10141178"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4" name="Google Shape;574;p25"/>
          <p:cNvSpPr/>
          <p:nvPr/>
        </p:nvSpPr>
        <p:spPr>
          <a:xfrm rot="10800000" flipH="1">
            <a:off x="9598252"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5" name="Google Shape;575;p25"/>
          <p:cNvSpPr/>
          <p:nvPr/>
        </p:nvSpPr>
        <p:spPr>
          <a:xfrm rot="10800000" flipH="1">
            <a:off x="9734778"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6" name="Google Shape;576;p25"/>
          <p:cNvSpPr/>
          <p:nvPr/>
        </p:nvSpPr>
        <p:spPr>
          <a:xfrm rot="10800000" flipH="1">
            <a:off x="9869715"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7" name="Google Shape;577;p25"/>
          <p:cNvSpPr/>
          <p:nvPr/>
        </p:nvSpPr>
        <p:spPr>
          <a:xfrm rot="10800000" flipH="1">
            <a:off x="10006240"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8" name="Google Shape;578;p25"/>
          <p:cNvSpPr/>
          <p:nvPr/>
        </p:nvSpPr>
        <p:spPr>
          <a:xfrm rot="10800000" flipH="1">
            <a:off x="10141178"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9" name="Google Shape;579;p25"/>
          <p:cNvSpPr/>
          <p:nvPr/>
        </p:nvSpPr>
        <p:spPr>
          <a:xfrm rot="10800000" flipH="1">
            <a:off x="9598252"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0" name="Google Shape;580;p25"/>
          <p:cNvSpPr/>
          <p:nvPr/>
        </p:nvSpPr>
        <p:spPr>
          <a:xfrm rot="10800000" flipH="1">
            <a:off x="9734778"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1" name="Google Shape;581;p25"/>
          <p:cNvSpPr/>
          <p:nvPr/>
        </p:nvSpPr>
        <p:spPr>
          <a:xfrm rot="10800000" flipH="1">
            <a:off x="9869715"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2" name="Google Shape;582;p25"/>
          <p:cNvSpPr/>
          <p:nvPr/>
        </p:nvSpPr>
        <p:spPr>
          <a:xfrm rot="10800000" flipH="1">
            <a:off x="10006240"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3" name="Google Shape;583;p25"/>
          <p:cNvSpPr/>
          <p:nvPr/>
        </p:nvSpPr>
        <p:spPr>
          <a:xfrm rot="10800000" flipH="1">
            <a:off x="10141178"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4" name="Google Shape;584;p25"/>
          <p:cNvSpPr/>
          <p:nvPr/>
        </p:nvSpPr>
        <p:spPr>
          <a:xfrm rot="10800000" flipH="1">
            <a:off x="9598252"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5" name="Google Shape;585;p25"/>
          <p:cNvSpPr/>
          <p:nvPr/>
        </p:nvSpPr>
        <p:spPr>
          <a:xfrm rot="10800000" flipH="1">
            <a:off x="9734778"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6" name="Google Shape;586;p25"/>
          <p:cNvSpPr/>
          <p:nvPr/>
        </p:nvSpPr>
        <p:spPr>
          <a:xfrm rot="10800000" flipH="1">
            <a:off x="9869715"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7" name="Google Shape;587;p25"/>
          <p:cNvSpPr/>
          <p:nvPr/>
        </p:nvSpPr>
        <p:spPr>
          <a:xfrm rot="10800000" flipH="1">
            <a:off x="10006240"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8" name="Google Shape;588;p25"/>
          <p:cNvSpPr/>
          <p:nvPr/>
        </p:nvSpPr>
        <p:spPr>
          <a:xfrm rot="10800000" flipH="1">
            <a:off x="10141178"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9" name="Google Shape;589;p25"/>
          <p:cNvSpPr/>
          <p:nvPr/>
        </p:nvSpPr>
        <p:spPr>
          <a:xfrm rot="10800000" flipH="1">
            <a:off x="9598252" y="2835766"/>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0" name="Google Shape;590;p25"/>
          <p:cNvSpPr/>
          <p:nvPr/>
        </p:nvSpPr>
        <p:spPr>
          <a:xfrm rot="10800000" flipH="1">
            <a:off x="9734778"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1" name="Google Shape;591;p25"/>
          <p:cNvSpPr/>
          <p:nvPr/>
        </p:nvSpPr>
        <p:spPr>
          <a:xfrm rot="10800000" flipH="1">
            <a:off x="9869715"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2" name="Google Shape;592;p25"/>
          <p:cNvSpPr/>
          <p:nvPr/>
        </p:nvSpPr>
        <p:spPr>
          <a:xfrm rot="10800000" flipH="1">
            <a:off x="10006240"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3" name="Google Shape;593;p25"/>
          <p:cNvSpPr/>
          <p:nvPr/>
        </p:nvSpPr>
        <p:spPr>
          <a:xfrm rot="10800000" flipH="1">
            <a:off x="10141178"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4" name="Google Shape;594;p25"/>
          <p:cNvSpPr/>
          <p:nvPr/>
        </p:nvSpPr>
        <p:spPr>
          <a:xfrm rot="10800000" flipH="1">
            <a:off x="9598252"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5" name="Google Shape;595;p25"/>
          <p:cNvSpPr/>
          <p:nvPr/>
        </p:nvSpPr>
        <p:spPr>
          <a:xfrm rot="10800000" flipH="1">
            <a:off x="9734778"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6" name="Google Shape;596;p25"/>
          <p:cNvSpPr/>
          <p:nvPr/>
        </p:nvSpPr>
        <p:spPr>
          <a:xfrm rot="10800000" flipH="1">
            <a:off x="9869715"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7" name="Google Shape;597;p25"/>
          <p:cNvSpPr/>
          <p:nvPr/>
        </p:nvSpPr>
        <p:spPr>
          <a:xfrm rot="10800000" flipH="1">
            <a:off x="10006240"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8" name="Google Shape;598;p25"/>
          <p:cNvSpPr/>
          <p:nvPr/>
        </p:nvSpPr>
        <p:spPr>
          <a:xfrm rot="10800000" flipH="1">
            <a:off x="10141178"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9" name="Google Shape;599;p25"/>
          <p:cNvSpPr/>
          <p:nvPr/>
        </p:nvSpPr>
        <p:spPr>
          <a:xfrm rot="10800000" flipH="1">
            <a:off x="9598252"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0" name="Google Shape;600;p25"/>
          <p:cNvSpPr/>
          <p:nvPr/>
        </p:nvSpPr>
        <p:spPr>
          <a:xfrm rot="10800000" flipH="1">
            <a:off x="9734778"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1" name="Google Shape;601;p25"/>
          <p:cNvSpPr/>
          <p:nvPr/>
        </p:nvSpPr>
        <p:spPr>
          <a:xfrm rot="10800000" flipH="1">
            <a:off x="9869715"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2" name="Google Shape;602;p25"/>
          <p:cNvSpPr/>
          <p:nvPr/>
        </p:nvSpPr>
        <p:spPr>
          <a:xfrm rot="10800000" flipH="1">
            <a:off x="10006240"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3" name="Google Shape;603;p25"/>
          <p:cNvSpPr/>
          <p:nvPr/>
        </p:nvSpPr>
        <p:spPr>
          <a:xfrm rot="10800000" flipH="1">
            <a:off x="10141178"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4" name="Google Shape;604;p25"/>
          <p:cNvSpPr/>
          <p:nvPr/>
        </p:nvSpPr>
        <p:spPr>
          <a:xfrm rot="10800000" flipH="1">
            <a:off x="9598252"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5" name="Google Shape;605;p25"/>
          <p:cNvSpPr/>
          <p:nvPr/>
        </p:nvSpPr>
        <p:spPr>
          <a:xfrm rot="10800000" flipH="1">
            <a:off x="9734778"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6" name="Google Shape;606;p25"/>
          <p:cNvSpPr/>
          <p:nvPr/>
        </p:nvSpPr>
        <p:spPr>
          <a:xfrm rot="10800000" flipH="1">
            <a:off x="9869715"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7" name="Google Shape;607;p25"/>
          <p:cNvSpPr/>
          <p:nvPr/>
        </p:nvSpPr>
        <p:spPr>
          <a:xfrm rot="10800000" flipH="1">
            <a:off x="10006240"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8" name="Google Shape;608;p25"/>
          <p:cNvSpPr/>
          <p:nvPr/>
        </p:nvSpPr>
        <p:spPr>
          <a:xfrm rot="10800000" flipH="1">
            <a:off x="10141178"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9" name="Google Shape;609;p25"/>
          <p:cNvSpPr/>
          <p:nvPr/>
        </p:nvSpPr>
        <p:spPr>
          <a:xfrm rot="10800000" flipH="1">
            <a:off x="9598252"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0" name="Google Shape;610;p25"/>
          <p:cNvSpPr/>
          <p:nvPr/>
        </p:nvSpPr>
        <p:spPr>
          <a:xfrm rot="10800000" flipH="1">
            <a:off x="9734778"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1" name="Google Shape;611;p25"/>
          <p:cNvSpPr/>
          <p:nvPr/>
        </p:nvSpPr>
        <p:spPr>
          <a:xfrm rot="10800000" flipH="1">
            <a:off x="9869715"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2" name="Google Shape;612;p25"/>
          <p:cNvSpPr/>
          <p:nvPr/>
        </p:nvSpPr>
        <p:spPr>
          <a:xfrm rot="10800000" flipH="1">
            <a:off x="10006240"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3" name="Google Shape;613;p25"/>
          <p:cNvSpPr/>
          <p:nvPr/>
        </p:nvSpPr>
        <p:spPr>
          <a:xfrm rot="10800000" flipH="1">
            <a:off x="10141178"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4" name="Google Shape;614;p25"/>
          <p:cNvSpPr/>
          <p:nvPr/>
        </p:nvSpPr>
        <p:spPr>
          <a:xfrm rot="10800000" flipH="1">
            <a:off x="9598252"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5" name="Google Shape;615;p25"/>
          <p:cNvSpPr/>
          <p:nvPr/>
        </p:nvSpPr>
        <p:spPr>
          <a:xfrm rot="10800000" flipH="1">
            <a:off x="9734778"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6" name="Google Shape;616;p25"/>
          <p:cNvSpPr/>
          <p:nvPr/>
        </p:nvSpPr>
        <p:spPr>
          <a:xfrm rot="10800000" flipH="1">
            <a:off x="9869715"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7" name="Google Shape;617;p25"/>
          <p:cNvSpPr/>
          <p:nvPr/>
        </p:nvSpPr>
        <p:spPr>
          <a:xfrm rot="10800000" flipH="1">
            <a:off x="10006240"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8" name="Google Shape;618;p25"/>
          <p:cNvSpPr/>
          <p:nvPr/>
        </p:nvSpPr>
        <p:spPr>
          <a:xfrm rot="10800000" flipH="1">
            <a:off x="10141178"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9" name="Google Shape;619;p25"/>
          <p:cNvSpPr/>
          <p:nvPr/>
        </p:nvSpPr>
        <p:spPr>
          <a:xfrm rot="10800000" flipH="1">
            <a:off x="9598252"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0" name="Google Shape;620;p25"/>
          <p:cNvSpPr/>
          <p:nvPr/>
        </p:nvSpPr>
        <p:spPr>
          <a:xfrm rot="10800000" flipH="1">
            <a:off x="9734778"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1" name="Google Shape;621;p25"/>
          <p:cNvSpPr/>
          <p:nvPr/>
        </p:nvSpPr>
        <p:spPr>
          <a:xfrm rot="10800000" flipH="1">
            <a:off x="9869715"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2" name="Google Shape;622;p25"/>
          <p:cNvSpPr/>
          <p:nvPr/>
        </p:nvSpPr>
        <p:spPr>
          <a:xfrm rot="10800000" flipH="1">
            <a:off x="10006240"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3" name="Google Shape;623;p25"/>
          <p:cNvSpPr/>
          <p:nvPr/>
        </p:nvSpPr>
        <p:spPr>
          <a:xfrm rot="10800000" flipH="1">
            <a:off x="10141178"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4" name="Google Shape;624;p25"/>
          <p:cNvSpPr/>
          <p:nvPr/>
        </p:nvSpPr>
        <p:spPr>
          <a:xfrm rot="10800000" flipH="1">
            <a:off x="9598252"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5" name="Google Shape;625;p25"/>
          <p:cNvSpPr/>
          <p:nvPr/>
        </p:nvSpPr>
        <p:spPr>
          <a:xfrm rot="10800000" flipH="1">
            <a:off x="9734778"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6" name="Google Shape;626;p25"/>
          <p:cNvSpPr/>
          <p:nvPr/>
        </p:nvSpPr>
        <p:spPr>
          <a:xfrm rot="10800000" flipH="1">
            <a:off x="9869715"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7" name="Google Shape;627;p25"/>
          <p:cNvSpPr/>
          <p:nvPr/>
        </p:nvSpPr>
        <p:spPr>
          <a:xfrm rot="10800000" flipH="1">
            <a:off x="10006240"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8" name="Google Shape;628;p25"/>
          <p:cNvSpPr/>
          <p:nvPr/>
        </p:nvSpPr>
        <p:spPr>
          <a:xfrm rot="10800000" flipH="1">
            <a:off x="10141178"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9" name="Google Shape;629;p25"/>
          <p:cNvSpPr/>
          <p:nvPr/>
        </p:nvSpPr>
        <p:spPr>
          <a:xfrm rot="10800000" flipH="1">
            <a:off x="9598252"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0" name="Google Shape;630;p25"/>
          <p:cNvSpPr/>
          <p:nvPr/>
        </p:nvSpPr>
        <p:spPr>
          <a:xfrm rot="10800000" flipH="1">
            <a:off x="9734778"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1" name="Google Shape;631;p25"/>
          <p:cNvSpPr/>
          <p:nvPr/>
        </p:nvSpPr>
        <p:spPr>
          <a:xfrm rot="10800000" flipH="1">
            <a:off x="9869715"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2" name="Google Shape;632;p25"/>
          <p:cNvSpPr/>
          <p:nvPr/>
        </p:nvSpPr>
        <p:spPr>
          <a:xfrm rot="10800000" flipH="1">
            <a:off x="10006240"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3" name="Google Shape;633;p25"/>
          <p:cNvSpPr/>
          <p:nvPr/>
        </p:nvSpPr>
        <p:spPr>
          <a:xfrm rot="10800000" flipH="1">
            <a:off x="10141178"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4" name="Google Shape;634;p25"/>
          <p:cNvSpPr/>
          <p:nvPr/>
        </p:nvSpPr>
        <p:spPr>
          <a:xfrm rot="10800000" flipH="1">
            <a:off x="9598252"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5" name="Google Shape;635;p25"/>
          <p:cNvSpPr/>
          <p:nvPr/>
        </p:nvSpPr>
        <p:spPr>
          <a:xfrm rot="10800000" flipH="1">
            <a:off x="9734778"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6" name="Google Shape;636;p25"/>
          <p:cNvSpPr/>
          <p:nvPr/>
        </p:nvSpPr>
        <p:spPr>
          <a:xfrm rot="10800000" flipH="1">
            <a:off x="9869715"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7" name="Google Shape;637;p25"/>
          <p:cNvSpPr/>
          <p:nvPr/>
        </p:nvSpPr>
        <p:spPr>
          <a:xfrm rot="10800000" flipH="1">
            <a:off x="10006240"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8" name="Google Shape;638;p25"/>
          <p:cNvSpPr/>
          <p:nvPr/>
        </p:nvSpPr>
        <p:spPr>
          <a:xfrm rot="10800000" flipH="1">
            <a:off x="10141178"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9" name="Google Shape;639;p25"/>
          <p:cNvSpPr/>
          <p:nvPr/>
        </p:nvSpPr>
        <p:spPr>
          <a:xfrm rot="10800000" flipH="1">
            <a:off x="9598252"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0" name="Google Shape;640;p25"/>
          <p:cNvSpPr/>
          <p:nvPr/>
        </p:nvSpPr>
        <p:spPr>
          <a:xfrm rot="10800000" flipH="1">
            <a:off x="9734778"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1" name="Google Shape;641;p25"/>
          <p:cNvSpPr/>
          <p:nvPr/>
        </p:nvSpPr>
        <p:spPr>
          <a:xfrm rot="10800000" flipH="1">
            <a:off x="9869715"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2" name="Google Shape;642;p25"/>
          <p:cNvSpPr/>
          <p:nvPr/>
        </p:nvSpPr>
        <p:spPr>
          <a:xfrm rot="10800000" flipH="1">
            <a:off x="10006240"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3" name="Google Shape;643;p25"/>
          <p:cNvSpPr/>
          <p:nvPr/>
        </p:nvSpPr>
        <p:spPr>
          <a:xfrm rot="10800000" flipH="1">
            <a:off x="10141178"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4" name="Google Shape;644;p25"/>
          <p:cNvSpPr/>
          <p:nvPr/>
        </p:nvSpPr>
        <p:spPr>
          <a:xfrm rot="10800000" flipH="1">
            <a:off x="9598252"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5" name="Google Shape;645;p25"/>
          <p:cNvSpPr/>
          <p:nvPr/>
        </p:nvSpPr>
        <p:spPr>
          <a:xfrm rot="10800000" flipH="1">
            <a:off x="97347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6" name="Google Shape;646;p25"/>
          <p:cNvSpPr/>
          <p:nvPr/>
        </p:nvSpPr>
        <p:spPr>
          <a:xfrm rot="10800000" flipH="1">
            <a:off x="98697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7" name="Google Shape;647;p25"/>
          <p:cNvSpPr/>
          <p:nvPr/>
        </p:nvSpPr>
        <p:spPr>
          <a:xfrm rot="10800000" flipH="1">
            <a:off x="10006240"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8" name="Google Shape;648;p25"/>
          <p:cNvSpPr/>
          <p:nvPr/>
        </p:nvSpPr>
        <p:spPr>
          <a:xfrm rot="10800000" flipH="1">
            <a:off x="101411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9" name="Google Shape;649;p25"/>
          <p:cNvSpPr txBox="1"/>
          <p:nvPr/>
        </p:nvSpPr>
        <p:spPr>
          <a:xfrm>
            <a:off x="8788627" y="4157905"/>
            <a:ext cx="2282800" cy="790400"/>
          </a:xfrm>
          <a:prstGeom prst="rect">
            <a:avLst/>
          </a:prstGeom>
          <a:noFill/>
          <a:ln>
            <a:noFill/>
          </a:ln>
        </p:spPr>
        <p:txBody>
          <a:bodyPr spcFirstLastPara="1" wrap="square" lIns="91433" tIns="45700" rIns="91433" bIns="45700" anchor="ctr" anchorCtr="0">
            <a:noAutofit/>
          </a:bodyPr>
          <a:lstStyle/>
          <a:p>
            <a:pPr algn="ctr">
              <a:lnSpc>
                <a:spcPct val="123000"/>
              </a:lnSpc>
              <a:buClr>
                <a:srgbClr val="FFAC00"/>
              </a:buClr>
              <a:buSzPts val="4100"/>
            </a:pPr>
            <a:r>
              <a:rPr lang="en" sz="4133" dirty="0">
                <a:solidFill>
                  <a:srgbClr val="FFAC00"/>
                </a:solidFill>
                <a:latin typeface="Anton"/>
                <a:ea typeface="Anton"/>
                <a:cs typeface="Anton"/>
                <a:sym typeface="Anton"/>
              </a:rPr>
              <a:t>$109M</a:t>
            </a:r>
            <a:endParaRPr sz="133" dirty="0"/>
          </a:p>
        </p:txBody>
      </p:sp>
      <p:sp>
        <p:nvSpPr>
          <p:cNvPr id="650" name="Google Shape;650;p25"/>
          <p:cNvSpPr txBox="1"/>
          <p:nvPr/>
        </p:nvSpPr>
        <p:spPr>
          <a:xfrm>
            <a:off x="9294273" y="4984147"/>
            <a:ext cx="1558800" cy="1499200"/>
          </a:xfrm>
          <a:prstGeom prst="rect">
            <a:avLst/>
          </a:prstGeom>
          <a:noFill/>
          <a:ln>
            <a:noFill/>
          </a:ln>
        </p:spPr>
        <p:txBody>
          <a:bodyPr spcFirstLastPara="1" wrap="square" lIns="91433" tIns="45700" rIns="91433" bIns="45700" anchor="ctr" anchorCtr="0">
            <a:noAutofit/>
          </a:bodyPr>
          <a:lstStyle/>
          <a:p>
            <a:pPr>
              <a:lnSpc>
                <a:spcPct val="123000"/>
              </a:lnSpc>
              <a:buClr>
                <a:schemeClr val="dk1"/>
              </a:buClr>
              <a:buSzPts val="1500"/>
            </a:pPr>
            <a:endParaRPr sz="2000" dirty="0">
              <a:solidFill>
                <a:schemeClr val="dk1"/>
              </a:solidFill>
              <a:latin typeface="Anton"/>
              <a:ea typeface="Anton"/>
              <a:cs typeface="Anton"/>
              <a:sym typeface="Anton"/>
            </a:endParaRPr>
          </a:p>
          <a:p>
            <a:pPr>
              <a:lnSpc>
                <a:spcPct val="123000"/>
              </a:lnSpc>
              <a:buClr>
                <a:schemeClr val="dk1"/>
              </a:buClr>
              <a:buSzPts val="1500"/>
            </a:pPr>
            <a:r>
              <a:rPr lang="en" sz="2000" dirty="0">
                <a:solidFill>
                  <a:schemeClr val="dk1"/>
                </a:solidFill>
                <a:latin typeface="Anton"/>
                <a:ea typeface="Anton"/>
                <a:cs typeface="Anton"/>
                <a:sym typeface="Anton"/>
              </a:rPr>
              <a:t>1st Strategy</a:t>
            </a:r>
            <a:endParaRPr sz="2000" dirty="0">
              <a:solidFill>
                <a:schemeClr val="dk1"/>
              </a:solidFill>
              <a:latin typeface="Anton"/>
              <a:ea typeface="Anton"/>
              <a:cs typeface="Anton"/>
              <a:sym typeface="Anton"/>
            </a:endParaRPr>
          </a:p>
          <a:p>
            <a:pPr algn="ctr">
              <a:lnSpc>
                <a:spcPct val="123000"/>
              </a:lnSpc>
              <a:buClr>
                <a:schemeClr val="dk1"/>
              </a:buClr>
              <a:buSzPts val="1500"/>
            </a:pPr>
            <a:r>
              <a:rPr lang="en" sz="2000" dirty="0">
                <a:solidFill>
                  <a:schemeClr val="dk1"/>
                </a:solidFill>
                <a:latin typeface="Anton"/>
                <a:ea typeface="Anton"/>
                <a:cs typeface="Anton"/>
                <a:sym typeface="Anton"/>
              </a:rPr>
              <a:t>Annually subsequent years</a:t>
            </a:r>
            <a:endParaRPr sz="2000" dirty="0">
              <a:solidFill>
                <a:schemeClr val="dk1"/>
              </a:solidFill>
              <a:latin typeface="Anton"/>
              <a:ea typeface="Anton"/>
              <a:cs typeface="Anton"/>
              <a:sym typeface="Anton"/>
            </a:endParaRPr>
          </a:p>
          <a:p>
            <a:pPr algn="ctr">
              <a:lnSpc>
                <a:spcPct val="123000"/>
              </a:lnSpc>
              <a:buClr>
                <a:srgbClr val="7F7F7F"/>
              </a:buClr>
              <a:buSzPts val="1500"/>
            </a:pPr>
            <a:endParaRPr sz="1467" dirty="0"/>
          </a:p>
        </p:txBody>
      </p:sp>
      <p:sp>
        <p:nvSpPr>
          <p:cNvPr id="651" name="Google Shape;651;p25"/>
          <p:cNvSpPr txBox="1"/>
          <p:nvPr/>
        </p:nvSpPr>
        <p:spPr>
          <a:xfrm>
            <a:off x="552600" y="271664"/>
            <a:ext cx="11086800" cy="612645"/>
          </a:xfrm>
          <a:prstGeom prst="rect">
            <a:avLst/>
          </a:prstGeom>
          <a:noFill/>
          <a:ln>
            <a:noFill/>
          </a:ln>
        </p:spPr>
        <p:txBody>
          <a:bodyPr spcFirstLastPara="1" wrap="square" lIns="90000" tIns="90000" rIns="90000" bIns="90000" anchor="ctr" anchorCtr="0">
            <a:spAutoFit/>
          </a:bodyPr>
          <a:lstStyle/>
          <a:p>
            <a:pPr algn="ctr">
              <a:buClr>
                <a:srgbClr val="7F7F7F"/>
              </a:buClr>
              <a:buSzPts val="3000"/>
            </a:pPr>
            <a:r>
              <a:rPr lang="en-US" sz="2800" b="1" dirty="0">
                <a:solidFill>
                  <a:schemeClr val="dk1"/>
                </a:solidFill>
                <a:latin typeface="Architects Daughter"/>
                <a:ea typeface="Architects Daughter"/>
                <a:cs typeface="Architects Daughter"/>
                <a:sym typeface="Architects Daughter"/>
              </a:rPr>
              <a:t>SECURITY BUDGET INVESTMENTS</a:t>
            </a:r>
            <a:endParaRPr sz="28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26"/>
          <p:cNvSpPr/>
          <p:nvPr/>
        </p:nvSpPr>
        <p:spPr>
          <a:xfrm rot="5400000">
            <a:off x="3941495" y="3988096"/>
            <a:ext cx="2843776" cy="2897157"/>
          </a:xfrm>
          <a:custGeom>
            <a:avLst/>
            <a:gdLst/>
            <a:ahLst/>
            <a:cxnLst/>
            <a:rect l="l" t="t" r="r" b="b"/>
            <a:pathLst>
              <a:path w="2843776" h="2897158" extrusionOk="0">
                <a:moveTo>
                  <a:pt x="0" y="2324157"/>
                </a:moveTo>
                <a:cubicBezTo>
                  <a:pt x="0" y="2308256"/>
                  <a:pt x="5471" y="2292389"/>
                  <a:pt x="16411" y="2280320"/>
                </a:cubicBezTo>
                <a:cubicBezTo>
                  <a:pt x="21820" y="2274353"/>
                  <a:pt x="28212" y="2269742"/>
                  <a:pt x="35096" y="2266758"/>
                </a:cubicBezTo>
                <a:lnTo>
                  <a:pt x="52798" y="2262961"/>
                </a:lnTo>
                <a:lnTo>
                  <a:pt x="202096" y="2262961"/>
                </a:lnTo>
                <a:lnTo>
                  <a:pt x="202096" y="1249875"/>
                </a:lnTo>
                <a:cubicBezTo>
                  <a:pt x="202096" y="566532"/>
                  <a:pt x="756055" y="12574"/>
                  <a:pt x="1439397" y="12574"/>
                </a:cubicBezTo>
                <a:lnTo>
                  <a:pt x="2843776" y="0"/>
                </a:lnTo>
                <a:lnTo>
                  <a:pt x="2843776" y="616245"/>
                </a:lnTo>
                <a:lnTo>
                  <a:pt x="1690248" y="608848"/>
                </a:lnTo>
                <a:cubicBezTo>
                  <a:pt x="1214940" y="608848"/>
                  <a:pt x="829626" y="994162"/>
                  <a:pt x="829626" y="1469470"/>
                </a:cubicBezTo>
                <a:cubicBezTo>
                  <a:pt x="831269" y="1733967"/>
                  <a:pt x="832913" y="1998464"/>
                  <a:pt x="834556" y="2262961"/>
                </a:cubicBezTo>
                <a:lnTo>
                  <a:pt x="975989" y="2262961"/>
                </a:lnTo>
                <a:lnTo>
                  <a:pt x="987544" y="2262961"/>
                </a:lnTo>
                <a:lnTo>
                  <a:pt x="1002787" y="2266216"/>
                </a:lnTo>
                <a:cubicBezTo>
                  <a:pt x="1009671" y="2269199"/>
                  <a:pt x="1016063" y="2273810"/>
                  <a:pt x="1021472" y="2279777"/>
                </a:cubicBezTo>
                <a:cubicBezTo>
                  <a:pt x="1037945" y="2297949"/>
                  <a:pt x="1042124" y="2324530"/>
                  <a:pt x="1033765" y="2347042"/>
                </a:cubicBezTo>
                <a:lnTo>
                  <a:pt x="1023685" y="2363858"/>
                </a:lnTo>
                <a:lnTo>
                  <a:pt x="1018276" y="2369825"/>
                </a:lnTo>
                <a:lnTo>
                  <a:pt x="560000" y="2875393"/>
                </a:lnTo>
                <a:lnTo>
                  <a:pt x="554591" y="2881360"/>
                </a:lnTo>
                <a:lnTo>
                  <a:pt x="539348" y="2892480"/>
                </a:lnTo>
                <a:cubicBezTo>
                  <a:pt x="525826" y="2898718"/>
                  <a:pt x="510583" y="2898718"/>
                  <a:pt x="497061" y="2892480"/>
                </a:cubicBezTo>
                <a:lnTo>
                  <a:pt x="481572" y="2881360"/>
                </a:lnTo>
                <a:lnTo>
                  <a:pt x="476163" y="2875393"/>
                </a:lnTo>
                <a:lnTo>
                  <a:pt x="16411" y="2368197"/>
                </a:lnTo>
                <a:cubicBezTo>
                  <a:pt x="5471" y="2355992"/>
                  <a:pt x="0" y="2340057"/>
                  <a:pt x="0" y="2324157"/>
                </a:cubicBezTo>
                <a:close/>
              </a:path>
            </a:pathLst>
          </a:custGeom>
          <a:solidFill>
            <a:srgbClr val="FFAC00">
              <a:alpha val="745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57" name="Google Shape;657;p26"/>
          <p:cNvSpPr/>
          <p:nvPr/>
        </p:nvSpPr>
        <p:spPr>
          <a:xfrm rot="-5400000" flipH="1">
            <a:off x="4240872" y="3452154"/>
            <a:ext cx="3899065" cy="2906607"/>
          </a:xfrm>
          <a:custGeom>
            <a:avLst/>
            <a:gdLst/>
            <a:ahLst/>
            <a:cxnLst/>
            <a:rect l="l" t="t" r="r" b="b"/>
            <a:pathLst>
              <a:path w="3899065" h="2906607" extrusionOk="0">
                <a:moveTo>
                  <a:pt x="0" y="2333606"/>
                </a:moveTo>
                <a:cubicBezTo>
                  <a:pt x="0" y="2349506"/>
                  <a:pt x="5471" y="2365441"/>
                  <a:pt x="16411" y="2377646"/>
                </a:cubicBezTo>
                <a:lnTo>
                  <a:pt x="476163" y="2884841"/>
                </a:lnTo>
                <a:lnTo>
                  <a:pt x="481572" y="2890808"/>
                </a:lnTo>
                <a:lnTo>
                  <a:pt x="497061" y="2901928"/>
                </a:lnTo>
                <a:cubicBezTo>
                  <a:pt x="510583" y="2908167"/>
                  <a:pt x="525826" y="2908167"/>
                  <a:pt x="539348" y="2901928"/>
                </a:cubicBezTo>
                <a:lnTo>
                  <a:pt x="554591" y="2890808"/>
                </a:lnTo>
                <a:lnTo>
                  <a:pt x="560000" y="2884841"/>
                </a:lnTo>
                <a:lnTo>
                  <a:pt x="1018276" y="2379273"/>
                </a:lnTo>
                <a:lnTo>
                  <a:pt x="1023685" y="2373306"/>
                </a:lnTo>
                <a:lnTo>
                  <a:pt x="1033765" y="2356490"/>
                </a:lnTo>
                <a:cubicBezTo>
                  <a:pt x="1042124" y="2333978"/>
                  <a:pt x="1037945" y="2307398"/>
                  <a:pt x="1021472" y="2289226"/>
                </a:cubicBezTo>
                <a:cubicBezTo>
                  <a:pt x="1016063" y="2283259"/>
                  <a:pt x="1009671" y="2278648"/>
                  <a:pt x="1002787" y="2275664"/>
                </a:cubicBezTo>
                <a:lnTo>
                  <a:pt x="987544" y="2272410"/>
                </a:lnTo>
                <a:lnTo>
                  <a:pt x="975989" y="2272410"/>
                </a:lnTo>
                <a:lnTo>
                  <a:pt x="834556" y="2272410"/>
                </a:lnTo>
                <a:cubicBezTo>
                  <a:pt x="832913" y="2007913"/>
                  <a:pt x="831269" y="1743416"/>
                  <a:pt x="829626" y="1478919"/>
                </a:cubicBezTo>
                <a:cubicBezTo>
                  <a:pt x="829626" y="1003611"/>
                  <a:pt x="1214940" y="618297"/>
                  <a:pt x="1690248" y="618297"/>
                </a:cubicBezTo>
                <a:lnTo>
                  <a:pt x="3899065" y="632460"/>
                </a:lnTo>
                <a:lnTo>
                  <a:pt x="3899065" y="0"/>
                </a:lnTo>
                <a:lnTo>
                  <a:pt x="1439397" y="22023"/>
                </a:lnTo>
                <a:cubicBezTo>
                  <a:pt x="756055" y="22023"/>
                  <a:pt x="202096" y="575981"/>
                  <a:pt x="202096" y="1259324"/>
                </a:cubicBezTo>
                <a:cubicBezTo>
                  <a:pt x="202096" y="1597019"/>
                  <a:pt x="202095" y="1934715"/>
                  <a:pt x="202095" y="2272410"/>
                </a:cubicBezTo>
                <a:lnTo>
                  <a:pt x="52798" y="2272410"/>
                </a:lnTo>
                <a:lnTo>
                  <a:pt x="35096" y="2276207"/>
                </a:lnTo>
                <a:cubicBezTo>
                  <a:pt x="28212" y="2279190"/>
                  <a:pt x="21820" y="2283801"/>
                  <a:pt x="16411" y="2289768"/>
                </a:cubicBezTo>
                <a:cubicBezTo>
                  <a:pt x="5471" y="2301838"/>
                  <a:pt x="0" y="2317705"/>
                  <a:pt x="0" y="2333606"/>
                </a:cubicBezTo>
                <a:close/>
              </a:path>
            </a:pathLst>
          </a:custGeom>
          <a:solidFill>
            <a:srgbClr val="FF432E">
              <a:alpha val="745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58" name="Google Shape;658;p26"/>
          <p:cNvSpPr/>
          <p:nvPr/>
        </p:nvSpPr>
        <p:spPr>
          <a:xfrm rot="5400000">
            <a:off x="2296818" y="3061218"/>
            <a:ext cx="4688701" cy="2903313"/>
          </a:xfrm>
          <a:custGeom>
            <a:avLst/>
            <a:gdLst/>
            <a:ahLst/>
            <a:cxnLst/>
            <a:rect l="l" t="t" r="r" b="b"/>
            <a:pathLst>
              <a:path w="4688701" h="2903313" extrusionOk="0">
                <a:moveTo>
                  <a:pt x="0" y="2330312"/>
                </a:moveTo>
                <a:cubicBezTo>
                  <a:pt x="0" y="2314411"/>
                  <a:pt x="5470" y="2298544"/>
                  <a:pt x="16411" y="2286475"/>
                </a:cubicBezTo>
                <a:cubicBezTo>
                  <a:pt x="21819" y="2280508"/>
                  <a:pt x="28212" y="2275897"/>
                  <a:pt x="35096" y="2272913"/>
                </a:cubicBezTo>
                <a:lnTo>
                  <a:pt x="52797" y="2269116"/>
                </a:lnTo>
                <a:lnTo>
                  <a:pt x="202095" y="2269116"/>
                </a:lnTo>
                <a:lnTo>
                  <a:pt x="202095" y="1256030"/>
                </a:lnTo>
                <a:cubicBezTo>
                  <a:pt x="202095" y="572687"/>
                  <a:pt x="756054" y="18729"/>
                  <a:pt x="1439396" y="18729"/>
                </a:cubicBezTo>
                <a:lnTo>
                  <a:pt x="4688701" y="0"/>
                </a:lnTo>
                <a:lnTo>
                  <a:pt x="4688701" y="626899"/>
                </a:lnTo>
                <a:lnTo>
                  <a:pt x="1690247" y="615003"/>
                </a:lnTo>
                <a:cubicBezTo>
                  <a:pt x="1214939" y="615003"/>
                  <a:pt x="829625" y="1000317"/>
                  <a:pt x="829625" y="1475625"/>
                </a:cubicBezTo>
                <a:lnTo>
                  <a:pt x="834554" y="2269116"/>
                </a:lnTo>
                <a:lnTo>
                  <a:pt x="975987" y="2269116"/>
                </a:lnTo>
                <a:lnTo>
                  <a:pt x="987543" y="2269116"/>
                </a:lnTo>
                <a:lnTo>
                  <a:pt x="1002786" y="2272371"/>
                </a:lnTo>
                <a:cubicBezTo>
                  <a:pt x="1009670" y="2275354"/>
                  <a:pt x="1016062" y="2279965"/>
                  <a:pt x="1021471" y="2285932"/>
                </a:cubicBezTo>
                <a:cubicBezTo>
                  <a:pt x="1037943" y="2304104"/>
                  <a:pt x="1042123" y="2330685"/>
                  <a:pt x="1033764" y="2353197"/>
                </a:cubicBezTo>
                <a:lnTo>
                  <a:pt x="1023684" y="2370013"/>
                </a:lnTo>
                <a:lnTo>
                  <a:pt x="1018275" y="2375980"/>
                </a:lnTo>
                <a:lnTo>
                  <a:pt x="559998" y="2881548"/>
                </a:lnTo>
                <a:lnTo>
                  <a:pt x="554590" y="2887515"/>
                </a:lnTo>
                <a:lnTo>
                  <a:pt x="539347" y="2898635"/>
                </a:lnTo>
                <a:cubicBezTo>
                  <a:pt x="525824" y="2904873"/>
                  <a:pt x="510581" y="2904873"/>
                  <a:pt x="497060" y="2898635"/>
                </a:cubicBezTo>
                <a:lnTo>
                  <a:pt x="481571" y="2887515"/>
                </a:lnTo>
                <a:lnTo>
                  <a:pt x="476162" y="2881548"/>
                </a:lnTo>
                <a:lnTo>
                  <a:pt x="16411" y="2374352"/>
                </a:lnTo>
                <a:cubicBezTo>
                  <a:pt x="5470" y="2362147"/>
                  <a:pt x="0" y="2346212"/>
                  <a:pt x="0" y="2330312"/>
                </a:cubicBezTo>
                <a:close/>
              </a:path>
            </a:pathLst>
          </a:custGeom>
          <a:solidFill>
            <a:srgbClr val="3FD5BA">
              <a:alpha val="745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59" name="Google Shape;659;p26"/>
          <p:cNvSpPr/>
          <p:nvPr/>
        </p:nvSpPr>
        <p:spPr>
          <a:xfrm rot="-5400000" flipH="1">
            <a:off x="5335215" y="3149973"/>
            <a:ext cx="1521333" cy="5895740"/>
          </a:xfrm>
          <a:custGeom>
            <a:avLst/>
            <a:gdLst/>
            <a:ahLst/>
            <a:cxnLst/>
            <a:rect l="l" t="t" r="r" b="b"/>
            <a:pathLst>
              <a:path w="1521334" h="5895740" extrusionOk="0">
                <a:moveTo>
                  <a:pt x="0" y="5322738"/>
                </a:moveTo>
                <a:cubicBezTo>
                  <a:pt x="0" y="5338640"/>
                  <a:pt x="5470" y="5354574"/>
                  <a:pt x="16410" y="5366778"/>
                </a:cubicBezTo>
                <a:lnTo>
                  <a:pt x="476162" y="5873974"/>
                </a:lnTo>
                <a:lnTo>
                  <a:pt x="481571" y="5879942"/>
                </a:lnTo>
                <a:lnTo>
                  <a:pt x="497060" y="5891062"/>
                </a:lnTo>
                <a:cubicBezTo>
                  <a:pt x="510582" y="5897300"/>
                  <a:pt x="525825" y="5897300"/>
                  <a:pt x="539347" y="5891062"/>
                </a:cubicBezTo>
                <a:lnTo>
                  <a:pt x="554590" y="5879942"/>
                </a:lnTo>
                <a:lnTo>
                  <a:pt x="559999" y="5873974"/>
                </a:lnTo>
                <a:lnTo>
                  <a:pt x="1018275" y="5368406"/>
                </a:lnTo>
                <a:lnTo>
                  <a:pt x="1023684" y="5362440"/>
                </a:lnTo>
                <a:lnTo>
                  <a:pt x="1033764" y="5345624"/>
                </a:lnTo>
                <a:cubicBezTo>
                  <a:pt x="1042123" y="5323112"/>
                  <a:pt x="1037944" y="5296532"/>
                  <a:pt x="1021471" y="5278358"/>
                </a:cubicBezTo>
                <a:cubicBezTo>
                  <a:pt x="1016063" y="5272392"/>
                  <a:pt x="1009670" y="5267780"/>
                  <a:pt x="1002786" y="5264798"/>
                </a:cubicBezTo>
                <a:lnTo>
                  <a:pt x="987543" y="5261542"/>
                </a:lnTo>
                <a:lnTo>
                  <a:pt x="975988" y="5261542"/>
                </a:lnTo>
                <a:lnTo>
                  <a:pt x="834554" y="5261542"/>
                </a:lnTo>
                <a:lnTo>
                  <a:pt x="834554" y="1466127"/>
                </a:lnTo>
                <a:lnTo>
                  <a:pt x="829625" y="1466127"/>
                </a:lnTo>
                <a:lnTo>
                  <a:pt x="829625" y="1456896"/>
                </a:lnTo>
                <a:cubicBezTo>
                  <a:pt x="829625" y="1041002"/>
                  <a:pt x="1124631" y="694009"/>
                  <a:pt x="1516801" y="613759"/>
                </a:cubicBezTo>
                <a:lnTo>
                  <a:pt x="1521334" y="613302"/>
                </a:lnTo>
                <a:lnTo>
                  <a:pt x="1521334" y="0"/>
                </a:lnTo>
                <a:lnTo>
                  <a:pt x="1439395" y="0"/>
                </a:lnTo>
                <a:cubicBezTo>
                  <a:pt x="756053" y="0"/>
                  <a:pt x="202095" y="553958"/>
                  <a:pt x="202095" y="1237301"/>
                </a:cubicBezTo>
                <a:cubicBezTo>
                  <a:pt x="202095" y="2578715"/>
                  <a:pt x="202094" y="3920129"/>
                  <a:pt x="202094" y="5261542"/>
                </a:cubicBezTo>
                <a:lnTo>
                  <a:pt x="52797" y="5261542"/>
                </a:lnTo>
                <a:lnTo>
                  <a:pt x="35096" y="5265340"/>
                </a:lnTo>
                <a:cubicBezTo>
                  <a:pt x="28212" y="5268324"/>
                  <a:pt x="21819" y="5272934"/>
                  <a:pt x="16410" y="5278902"/>
                </a:cubicBezTo>
                <a:cubicBezTo>
                  <a:pt x="5470" y="5290970"/>
                  <a:pt x="0" y="5306838"/>
                  <a:pt x="0" y="5322738"/>
                </a:cubicBezTo>
                <a:close/>
              </a:path>
            </a:pathLst>
          </a:custGeom>
          <a:solidFill>
            <a:srgbClr val="53BBF4">
              <a:alpha val="745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60" name="Google Shape;660;p26"/>
          <p:cNvSpPr txBox="1"/>
          <p:nvPr/>
        </p:nvSpPr>
        <p:spPr>
          <a:xfrm>
            <a:off x="254000" y="1536673"/>
            <a:ext cx="2894000" cy="1932092"/>
          </a:xfrm>
          <a:prstGeom prst="rect">
            <a:avLst/>
          </a:prstGeom>
          <a:noFill/>
          <a:ln>
            <a:noFill/>
          </a:ln>
        </p:spPr>
        <p:txBody>
          <a:bodyPr spcFirstLastPara="1" wrap="square" lIns="91433" tIns="45700" rIns="91433" bIns="45700" anchor="ctr" anchorCtr="0">
            <a:spAutoFit/>
          </a:bodyPr>
          <a:lstStyle/>
          <a:p>
            <a:pPr algn="ctr">
              <a:lnSpc>
                <a:spcPct val="124000"/>
              </a:lnSpc>
              <a:buClr>
                <a:srgbClr val="3FD5BA"/>
              </a:buClr>
              <a:buSzPts val="1500"/>
            </a:pPr>
            <a:r>
              <a:rPr lang="en" sz="1800" b="1" dirty="0">
                <a:solidFill>
                  <a:schemeClr val="dk1"/>
                </a:solidFill>
                <a:latin typeface="Source Sans Pro"/>
                <a:ea typeface="Source Sans Pro"/>
                <a:cs typeface="Source Sans Pro"/>
                <a:sym typeface="Source Sans Pro"/>
              </a:rPr>
              <a:t>Intro</a:t>
            </a:r>
            <a:endParaRPr sz="1800" b="1" dirty="0">
              <a:solidFill>
                <a:schemeClr val="dk1"/>
              </a:solidFill>
              <a:latin typeface="Source Sans Pro"/>
              <a:ea typeface="Source Sans Pro"/>
              <a:cs typeface="Source Sans Pro"/>
              <a:sym typeface="Source Sans Pro"/>
            </a:endParaRPr>
          </a:p>
          <a:p>
            <a:pPr marL="609585" indent="-414856">
              <a:lnSpc>
                <a:spcPct val="90000"/>
              </a:lnSpc>
              <a:spcBef>
                <a:spcPts val="1333"/>
              </a:spcBef>
              <a:buClr>
                <a:schemeClr val="dk1"/>
              </a:buClr>
              <a:buSzPts val="1300"/>
              <a:buFont typeface="Wingdings" pitchFamily="2" charset="2"/>
              <a:buChar char="q"/>
            </a:pPr>
            <a:r>
              <a:rPr lang="en" sz="1200" dirty="0">
                <a:solidFill>
                  <a:schemeClr val="dk1"/>
                </a:solidFill>
              </a:rPr>
              <a:t>Cyber physical systems and Industrial control system.</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Created in July 2022 by Canadian Center for Cyber Security</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Educate operators of CI on risks of OT and security measures</a:t>
            </a:r>
            <a:endParaRPr sz="1200" dirty="0">
              <a:solidFill>
                <a:schemeClr val="dk1"/>
              </a:solidFill>
            </a:endParaRPr>
          </a:p>
        </p:txBody>
      </p:sp>
      <p:sp>
        <p:nvSpPr>
          <p:cNvPr id="661" name="Google Shape;661;p26"/>
          <p:cNvSpPr txBox="1"/>
          <p:nvPr/>
        </p:nvSpPr>
        <p:spPr>
          <a:xfrm>
            <a:off x="741129" y="4523501"/>
            <a:ext cx="2892400" cy="1826357"/>
          </a:xfrm>
          <a:prstGeom prst="rect">
            <a:avLst/>
          </a:prstGeom>
          <a:noFill/>
          <a:ln>
            <a:noFill/>
          </a:ln>
        </p:spPr>
        <p:txBody>
          <a:bodyPr spcFirstLastPara="1" wrap="square" lIns="91433" tIns="45700" rIns="91433" bIns="45700" anchor="ctr" anchorCtr="0">
            <a:spAutoFit/>
          </a:bodyPr>
          <a:lstStyle/>
          <a:p>
            <a:pPr algn="ctr">
              <a:lnSpc>
                <a:spcPct val="124000"/>
              </a:lnSpc>
              <a:buClr>
                <a:srgbClr val="FFAC00"/>
              </a:buClr>
              <a:buSzPts val="1500"/>
            </a:pPr>
            <a:r>
              <a:rPr lang="en" sz="1800" b="1" dirty="0">
                <a:solidFill>
                  <a:schemeClr val="dk1"/>
                </a:solidFill>
                <a:latin typeface="Source Sans Pro"/>
                <a:ea typeface="Source Sans Pro"/>
                <a:cs typeface="Source Sans Pro"/>
                <a:sym typeface="Source Sans Pro"/>
              </a:rPr>
              <a:t>Threats</a:t>
            </a:r>
            <a:endParaRPr sz="1800" b="1" dirty="0">
              <a:solidFill>
                <a:schemeClr val="dk1"/>
              </a:solidFill>
              <a:latin typeface="Source Sans Pro"/>
              <a:ea typeface="Source Sans Pro"/>
              <a:cs typeface="Source Sans Pro"/>
              <a:sym typeface="Source Sans Pro"/>
            </a:endParaRPr>
          </a:p>
          <a:p>
            <a:pPr marL="609585" indent="-423323">
              <a:lnSpc>
                <a:spcPct val="107000"/>
              </a:lnSpc>
              <a:spcBef>
                <a:spcPts val="1333"/>
              </a:spcBef>
              <a:buClr>
                <a:schemeClr val="dk1"/>
              </a:buClr>
              <a:buSzPts val="1400"/>
              <a:buFont typeface="Wingdings" pitchFamily="2" charset="2"/>
              <a:buChar char="q"/>
            </a:pPr>
            <a:r>
              <a:rPr lang="en" sz="1200" dirty="0">
                <a:solidFill>
                  <a:schemeClr val="dk1"/>
                </a:solidFill>
              </a:rPr>
              <a:t>Remote access</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Ransomware</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Malware</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DoS</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Outdated systems.</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Unpatched Software</a:t>
            </a:r>
            <a:endParaRPr sz="1200" dirty="0"/>
          </a:p>
        </p:txBody>
      </p:sp>
      <p:sp>
        <p:nvSpPr>
          <p:cNvPr id="662" name="Google Shape;662;p26"/>
          <p:cNvSpPr txBox="1"/>
          <p:nvPr/>
        </p:nvSpPr>
        <p:spPr>
          <a:xfrm flipH="1">
            <a:off x="7744298" y="1776739"/>
            <a:ext cx="2894000" cy="1451960"/>
          </a:xfrm>
          <a:prstGeom prst="rect">
            <a:avLst/>
          </a:prstGeom>
          <a:noFill/>
          <a:ln>
            <a:noFill/>
          </a:ln>
        </p:spPr>
        <p:txBody>
          <a:bodyPr spcFirstLastPara="1" wrap="square" lIns="91433" tIns="45700" rIns="91433" bIns="45700" anchor="ctr" anchorCtr="0">
            <a:spAutoFit/>
          </a:bodyPr>
          <a:lstStyle/>
          <a:p>
            <a:pPr algn="ctr">
              <a:lnSpc>
                <a:spcPct val="124000"/>
              </a:lnSpc>
              <a:buClr>
                <a:srgbClr val="FF432E"/>
              </a:buClr>
              <a:buSzPts val="1500"/>
            </a:pPr>
            <a:r>
              <a:rPr lang="en" sz="1800" b="1" dirty="0">
                <a:solidFill>
                  <a:schemeClr val="dk1"/>
                </a:solidFill>
                <a:latin typeface="Source Sans Pro"/>
                <a:ea typeface="Source Sans Pro"/>
                <a:cs typeface="Source Sans Pro"/>
                <a:sym typeface="Source Sans Pro"/>
              </a:rPr>
              <a:t>Protection</a:t>
            </a:r>
            <a:endParaRPr sz="1800" b="1" dirty="0">
              <a:solidFill>
                <a:schemeClr val="dk1"/>
              </a:solidFill>
              <a:latin typeface="Source Sans Pro"/>
              <a:ea typeface="Source Sans Pro"/>
              <a:cs typeface="Source Sans Pro"/>
              <a:sym typeface="Source Sans Pro"/>
            </a:endParaRPr>
          </a:p>
          <a:p>
            <a:pPr marL="609585" indent="-414856">
              <a:lnSpc>
                <a:spcPct val="90000"/>
              </a:lnSpc>
              <a:spcBef>
                <a:spcPts val="1333"/>
              </a:spcBef>
              <a:buClr>
                <a:schemeClr val="dk1"/>
              </a:buClr>
              <a:buSzPts val="1300"/>
              <a:buFont typeface="Wingdings" pitchFamily="2" charset="2"/>
              <a:buChar char="q"/>
            </a:pPr>
            <a:r>
              <a:rPr lang="en" sz="1200" dirty="0">
                <a:solidFill>
                  <a:schemeClr val="dk1"/>
                </a:solidFill>
              </a:rPr>
              <a:t>Monitoring and logging</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Updating and patching</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Isolating system processes</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least privilege</a:t>
            </a:r>
            <a:endParaRPr sz="1200" dirty="0">
              <a:solidFill>
                <a:schemeClr val="dk1"/>
              </a:solidFill>
            </a:endParaRPr>
          </a:p>
          <a:p>
            <a:pPr>
              <a:buClr>
                <a:srgbClr val="A6A6A6"/>
              </a:buClr>
              <a:buSzPts val="900"/>
            </a:pPr>
            <a:endParaRPr sz="1200" dirty="0">
              <a:solidFill>
                <a:srgbClr val="A6A6A6"/>
              </a:solidFill>
              <a:latin typeface="Source Sans Pro"/>
              <a:ea typeface="Source Sans Pro"/>
              <a:cs typeface="Source Sans Pro"/>
              <a:sym typeface="Source Sans Pro"/>
            </a:endParaRPr>
          </a:p>
        </p:txBody>
      </p:sp>
      <p:sp>
        <p:nvSpPr>
          <p:cNvPr id="663" name="Google Shape;663;p26"/>
          <p:cNvSpPr txBox="1"/>
          <p:nvPr/>
        </p:nvSpPr>
        <p:spPr>
          <a:xfrm flipH="1">
            <a:off x="8849365" y="4149788"/>
            <a:ext cx="3088400" cy="1932092"/>
          </a:xfrm>
          <a:prstGeom prst="rect">
            <a:avLst/>
          </a:prstGeom>
          <a:noFill/>
          <a:ln>
            <a:noFill/>
          </a:ln>
        </p:spPr>
        <p:txBody>
          <a:bodyPr spcFirstLastPara="1" wrap="square" lIns="91433" tIns="45700" rIns="91433" bIns="45700" anchor="ctr" anchorCtr="0">
            <a:spAutoFit/>
          </a:bodyPr>
          <a:lstStyle/>
          <a:p>
            <a:pPr algn="ctr">
              <a:lnSpc>
                <a:spcPct val="124000"/>
              </a:lnSpc>
              <a:buClr>
                <a:srgbClr val="7CC8EC"/>
              </a:buClr>
              <a:buSzPts val="1500"/>
            </a:pPr>
            <a:r>
              <a:rPr lang="en" sz="1800" b="1" dirty="0">
                <a:solidFill>
                  <a:schemeClr val="dk1"/>
                </a:solidFill>
                <a:latin typeface="Source Sans Pro"/>
                <a:ea typeface="Source Sans Pro"/>
                <a:cs typeface="Source Sans Pro"/>
                <a:sym typeface="Source Sans Pro"/>
              </a:rPr>
              <a:t>Remediation</a:t>
            </a:r>
            <a:endParaRPr sz="1800" b="1" dirty="0">
              <a:solidFill>
                <a:schemeClr val="dk1"/>
              </a:solidFill>
              <a:latin typeface="Source Sans Pro"/>
              <a:ea typeface="Source Sans Pro"/>
              <a:cs typeface="Source Sans Pro"/>
              <a:sym typeface="Source Sans Pro"/>
            </a:endParaRPr>
          </a:p>
          <a:p>
            <a:pPr marL="609585" indent="-423323">
              <a:lnSpc>
                <a:spcPct val="90000"/>
              </a:lnSpc>
              <a:spcBef>
                <a:spcPts val="1333"/>
              </a:spcBef>
              <a:buClr>
                <a:schemeClr val="dk1"/>
              </a:buClr>
              <a:buSzPts val="1400"/>
              <a:buFont typeface="Wingdings" pitchFamily="2" charset="2"/>
              <a:buChar char="q"/>
            </a:pPr>
            <a:r>
              <a:rPr lang="en" sz="1200" dirty="0">
                <a:solidFill>
                  <a:schemeClr val="dk1"/>
                </a:solidFill>
              </a:rPr>
              <a:t>Evaluate the impact</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Identify the attack</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Isolate systems</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Repair</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Scan </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Report to CCCS and RCMP depending on the severity of incident.</a:t>
            </a:r>
            <a:endParaRPr sz="1200" dirty="0">
              <a:solidFill>
                <a:schemeClr val="dk1"/>
              </a:solidFill>
            </a:endParaRPr>
          </a:p>
        </p:txBody>
      </p:sp>
      <p:sp>
        <p:nvSpPr>
          <p:cNvPr id="664" name="Google Shape;664;p26"/>
          <p:cNvSpPr txBox="1"/>
          <p:nvPr/>
        </p:nvSpPr>
        <p:spPr>
          <a:xfrm>
            <a:off x="148165" y="359658"/>
            <a:ext cx="11789600" cy="1166643"/>
          </a:xfrm>
          <a:prstGeom prst="rect">
            <a:avLst/>
          </a:prstGeom>
          <a:noFill/>
          <a:ln>
            <a:noFill/>
          </a:ln>
        </p:spPr>
        <p:txBody>
          <a:bodyPr spcFirstLastPara="1" wrap="square" lIns="90000" tIns="90000" rIns="90000" bIns="90000" anchor="ctr" anchorCtr="0">
            <a:spAutoFit/>
          </a:bodyPr>
          <a:lstStyle/>
          <a:p>
            <a:pPr algn="ctr">
              <a:buClr>
                <a:srgbClr val="7F7F7F"/>
              </a:buClr>
              <a:buSzPts val="3000"/>
            </a:pPr>
            <a:r>
              <a:rPr lang="en-US" sz="3200" b="1" dirty="0">
                <a:solidFill>
                  <a:schemeClr val="dk1"/>
                </a:solidFill>
                <a:latin typeface="Architects Daughter"/>
                <a:ea typeface="Architects Daughter"/>
                <a:cs typeface="Architects Daughter"/>
                <a:sym typeface="Architects Daughter"/>
              </a:rPr>
              <a:t>AWARENESS SERIES FOR PROTECTING OPERATIONAL TECHNOLOGY (OT) (ITSAP.00.051)</a:t>
            </a:r>
            <a:endParaRPr sz="32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1038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ea typeface="Architects Daughter"/>
                <a:cs typeface="Architects Daughter"/>
                <a:sym typeface="Architects Daughter"/>
              </a:rPr>
              <a:t>ACTIONS TAKEN TO ADDRESS THREATS AGAINST CRITICAL INFRASTRUCTURE</a:t>
            </a:r>
            <a:endParaRPr dirty="0"/>
          </a:p>
        </p:txBody>
      </p:sp>
      <p:pic>
        <p:nvPicPr>
          <p:cNvPr id="252" name="Google Shape;252;p9"/>
          <p:cNvPicPr preferRelativeResize="0"/>
          <p:nvPr/>
        </p:nvPicPr>
        <p:blipFill rotWithShape="1">
          <a:blip r:embed="rId3">
            <a:alphaModFix/>
          </a:blip>
          <a:srcRect t="13726" b="4567"/>
          <a:stretch/>
        </p:blipFill>
        <p:spPr>
          <a:xfrm>
            <a:off x="1248033" y="1950036"/>
            <a:ext cx="9922476" cy="38947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1038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sym typeface="Architects Daughter"/>
              </a:rPr>
              <a:t>PREVENTION AND PREPAREDNESS APPROACHES</a:t>
            </a:r>
            <a:endParaRPr dirty="0"/>
          </a:p>
        </p:txBody>
      </p:sp>
      <p:pic>
        <p:nvPicPr>
          <p:cNvPr id="4" name="Google Shape;676;p28">
            <a:extLst>
              <a:ext uri="{FF2B5EF4-FFF2-40B4-BE49-F238E27FC236}">
                <a16:creationId xmlns:a16="http://schemas.microsoft.com/office/drawing/2014/main" id="{C23541F0-24B6-5945-82E2-46B22485F9E8}"/>
              </a:ext>
            </a:extLst>
          </p:cNvPr>
          <p:cNvPicPr preferRelativeResize="0"/>
          <p:nvPr/>
        </p:nvPicPr>
        <p:blipFill rotWithShape="1">
          <a:blip r:embed="rId3">
            <a:alphaModFix/>
          </a:blip>
          <a:srcRect t="8771"/>
          <a:stretch/>
        </p:blipFill>
        <p:spPr>
          <a:xfrm>
            <a:off x="1524000" y="1708029"/>
            <a:ext cx="9144000" cy="4692373"/>
          </a:xfrm>
          <a:prstGeom prst="rect">
            <a:avLst/>
          </a:prstGeom>
          <a:noFill/>
          <a:ln>
            <a:noFill/>
          </a:ln>
        </p:spPr>
      </p:pic>
    </p:spTree>
    <p:extLst>
      <p:ext uri="{BB962C8B-B14F-4D97-AF65-F5344CB8AC3E}">
        <p14:creationId xmlns:p14="http://schemas.microsoft.com/office/powerpoint/2010/main" val="314989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1038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sym typeface="Architects Daughter"/>
              </a:rPr>
              <a:t>RESPONSE APPROACHES</a:t>
            </a:r>
            <a:endParaRPr dirty="0"/>
          </a:p>
        </p:txBody>
      </p:sp>
      <p:pic>
        <p:nvPicPr>
          <p:cNvPr id="5" name="Google Shape;682;p29">
            <a:extLst>
              <a:ext uri="{FF2B5EF4-FFF2-40B4-BE49-F238E27FC236}">
                <a16:creationId xmlns:a16="http://schemas.microsoft.com/office/drawing/2014/main" id="{A9336181-8FF0-B241-9F9C-2668FACD76DC}"/>
              </a:ext>
            </a:extLst>
          </p:cNvPr>
          <p:cNvPicPr preferRelativeResize="0"/>
          <p:nvPr/>
        </p:nvPicPr>
        <p:blipFill rotWithShape="1">
          <a:blip r:embed="rId3">
            <a:alphaModFix/>
          </a:blip>
          <a:srcRect t="3955"/>
          <a:stretch/>
        </p:blipFill>
        <p:spPr>
          <a:xfrm>
            <a:off x="1725283" y="1429431"/>
            <a:ext cx="9144000" cy="4940074"/>
          </a:xfrm>
          <a:prstGeom prst="rect">
            <a:avLst/>
          </a:prstGeom>
          <a:noFill/>
          <a:ln>
            <a:noFill/>
          </a:ln>
        </p:spPr>
      </p:pic>
    </p:spTree>
    <p:extLst>
      <p:ext uri="{BB962C8B-B14F-4D97-AF65-F5344CB8AC3E}">
        <p14:creationId xmlns:p14="http://schemas.microsoft.com/office/powerpoint/2010/main" val="228596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1038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sym typeface="Architects Daughter"/>
              </a:rPr>
              <a:t>RECOVERY APPROACHES</a:t>
            </a:r>
            <a:endParaRPr dirty="0"/>
          </a:p>
        </p:txBody>
      </p:sp>
      <p:pic>
        <p:nvPicPr>
          <p:cNvPr id="4" name="Google Shape;688;p30">
            <a:extLst>
              <a:ext uri="{FF2B5EF4-FFF2-40B4-BE49-F238E27FC236}">
                <a16:creationId xmlns:a16="http://schemas.microsoft.com/office/drawing/2014/main" id="{10ADC72D-14F6-FA44-90D2-2A02BF26C10C}"/>
              </a:ext>
            </a:extLst>
          </p:cNvPr>
          <p:cNvPicPr preferRelativeResize="0"/>
          <p:nvPr/>
        </p:nvPicPr>
        <p:blipFill>
          <a:blip r:embed="rId3">
            <a:alphaModFix/>
          </a:blip>
          <a:stretch>
            <a:fillRect/>
          </a:stretch>
        </p:blipFill>
        <p:spPr>
          <a:xfrm>
            <a:off x="1895347" y="1230268"/>
            <a:ext cx="9144000" cy="5143500"/>
          </a:xfrm>
          <a:prstGeom prst="rect">
            <a:avLst/>
          </a:prstGeom>
          <a:noFill/>
          <a:ln>
            <a:noFill/>
          </a:ln>
        </p:spPr>
      </p:pic>
    </p:spTree>
    <p:extLst>
      <p:ext uri="{BB962C8B-B14F-4D97-AF65-F5344CB8AC3E}">
        <p14:creationId xmlns:p14="http://schemas.microsoft.com/office/powerpoint/2010/main" val="1847512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837666" y="126832"/>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ea typeface="Architects Daughter"/>
                <a:cs typeface="Architects Daughter"/>
                <a:sym typeface="Architects Daughter"/>
              </a:rPr>
              <a:t>RESPONSE TO CYBER THREATS ON CRITICAL INFRASTRUCTURE</a:t>
            </a:r>
            <a:endParaRPr dirty="0"/>
          </a:p>
        </p:txBody>
      </p:sp>
      <p:grpSp>
        <p:nvGrpSpPr>
          <p:cNvPr id="258" name="Google Shape;258;p10"/>
          <p:cNvGrpSpPr/>
          <p:nvPr/>
        </p:nvGrpSpPr>
        <p:grpSpPr>
          <a:xfrm>
            <a:off x="852825" y="1695045"/>
            <a:ext cx="10515828" cy="4789734"/>
            <a:chOff x="1222" y="-151683"/>
            <a:chExt cx="11563479" cy="5700707"/>
          </a:xfrm>
        </p:grpSpPr>
        <p:sp>
          <p:nvSpPr>
            <p:cNvPr id="259" name="Google Shape;259;p10"/>
            <p:cNvSpPr/>
            <p:nvPr/>
          </p:nvSpPr>
          <p:spPr>
            <a:xfrm>
              <a:off x="1222" y="1456123"/>
              <a:ext cx="3135958" cy="2586510"/>
            </a:xfrm>
            <a:prstGeom prst="roundRect">
              <a:avLst>
                <a:gd name="adj" fmla="val 10000"/>
              </a:avLst>
            </a:prstGeom>
            <a:solidFill>
              <a:schemeClr val="lt1">
                <a:alpha val="89411"/>
              </a:schemeClr>
            </a:solid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0"/>
            <p:cNvSpPr txBox="1"/>
            <p:nvPr/>
          </p:nvSpPr>
          <p:spPr>
            <a:xfrm>
              <a:off x="60745" y="1515646"/>
              <a:ext cx="3016912" cy="1913211"/>
            </a:xfrm>
            <a:prstGeom prst="rect">
              <a:avLst/>
            </a:prstGeom>
            <a:noFill/>
            <a:ln>
              <a:noFill/>
            </a:ln>
          </p:spPr>
          <p:txBody>
            <a:bodyPr spcFirstLastPara="1" wrap="square" lIns="123825" tIns="123825" rIns="123825" bIns="123825" anchor="ctr" anchorCtr="0">
              <a:noAutofit/>
            </a:bodyPr>
            <a:lstStyle/>
            <a:p>
              <a:pPr marL="57150" marR="0" lvl="1" indent="-66675" algn="l" rtl="0">
                <a:lnSpc>
                  <a:spcPct val="100000"/>
                </a:lnSpc>
                <a:spcBef>
                  <a:spcPts val="0"/>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Be a single point of contact for individuals to report cybercrime online.  </a:t>
              </a:r>
              <a:endParaRPr sz="1050" b="0" i="0" u="none" strike="noStrike" cap="none" dirty="0">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Coordinate cybercrime investigations in Canada.</a:t>
              </a:r>
              <a:endParaRPr sz="1400" b="0" i="0" u="none" strike="noStrike" cap="none" dirty="0">
                <a:solidFill>
                  <a:srgbClr val="000000"/>
                </a:solidFill>
                <a:latin typeface="Arial"/>
                <a:ea typeface="Arial"/>
                <a:cs typeface="Arial"/>
                <a:sym typeface="Arial"/>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Provide cybercrime intelligence for the Canadian Police.</a:t>
              </a:r>
              <a:endParaRPr sz="1050" b="0" i="0" u="none" strike="noStrike" cap="none" dirty="0">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Provide investigative advice and guidance to Canadian Police.</a:t>
              </a:r>
              <a:endParaRPr sz="1050" b="0" i="0" u="none" strike="noStrike" cap="none" dirty="0">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The NC3 work with partners internationally to combats wide range of cybercrime</a:t>
              </a:r>
              <a:endParaRPr sz="1400" b="0" i="0" u="none" strike="noStrike" cap="none" dirty="0">
                <a:solidFill>
                  <a:srgbClr val="000000"/>
                </a:solidFill>
                <a:latin typeface="Arial"/>
                <a:ea typeface="Arial"/>
                <a:cs typeface="Arial"/>
                <a:sym typeface="Arial"/>
              </a:endParaRPr>
            </a:p>
          </p:txBody>
        </p:sp>
        <p:sp>
          <p:nvSpPr>
            <p:cNvPr id="261" name="Google Shape;261;p10"/>
            <p:cNvSpPr/>
            <p:nvPr/>
          </p:nvSpPr>
          <p:spPr>
            <a:xfrm>
              <a:off x="1752760" y="2033399"/>
              <a:ext cx="3515625" cy="3515625"/>
            </a:xfrm>
            <a:custGeom>
              <a:avLst/>
              <a:gdLst/>
              <a:ahLst/>
              <a:cxnLst/>
              <a:rect l="l" t="t" r="r" b="b"/>
              <a:pathLst>
                <a:path w="120000" h="120000" extrusionOk="0">
                  <a:moveTo>
                    <a:pt x="10133" y="88319"/>
                  </a:moveTo>
                  <a:lnTo>
                    <a:pt x="13593" y="86354"/>
                  </a:lnTo>
                  <a:lnTo>
                    <a:pt x="13593" y="86354"/>
                  </a:lnTo>
                  <a:cubicBezTo>
                    <a:pt x="22496" y="102030"/>
                    <a:pt x="38710" y="112152"/>
                    <a:pt x="56703" y="113266"/>
                  </a:cubicBezTo>
                  <a:cubicBezTo>
                    <a:pt x="74696" y="114379"/>
                    <a:pt x="92035" y="106334"/>
                    <a:pt x="102803" y="91875"/>
                  </a:cubicBezTo>
                  <a:lnTo>
                    <a:pt x="100508" y="90572"/>
                  </a:lnTo>
                  <a:lnTo>
                    <a:pt x="108137" y="87336"/>
                  </a:lnTo>
                  <a:lnTo>
                    <a:pt x="108583" y="95158"/>
                  </a:lnTo>
                  <a:lnTo>
                    <a:pt x="106288" y="93854"/>
                  </a:lnTo>
                  <a:lnTo>
                    <a:pt x="106288" y="93854"/>
                  </a:lnTo>
                  <a:cubicBezTo>
                    <a:pt x="94800" y="109561"/>
                    <a:pt x="76131" y="118370"/>
                    <a:pt x="56704" y="117252"/>
                  </a:cubicBezTo>
                  <a:cubicBezTo>
                    <a:pt x="37277" y="116134"/>
                    <a:pt x="19743" y="105240"/>
                    <a:pt x="10133" y="88319"/>
                  </a:cubicBezTo>
                  <a:close/>
                </a:path>
              </a:pathLst>
            </a:custGeom>
            <a:solidFill>
              <a:srgbClr val="599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0"/>
            <p:cNvSpPr/>
            <p:nvPr/>
          </p:nvSpPr>
          <p:spPr>
            <a:xfrm>
              <a:off x="698102" y="3488381"/>
              <a:ext cx="2787518" cy="1108504"/>
            </a:xfrm>
            <a:prstGeom prst="roundRect">
              <a:avLst>
                <a:gd name="adj" fmla="val 10000"/>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0"/>
            <p:cNvSpPr txBox="1"/>
            <p:nvPr/>
          </p:nvSpPr>
          <p:spPr>
            <a:xfrm>
              <a:off x="730569" y="3520848"/>
              <a:ext cx="2722584" cy="1043570"/>
            </a:xfrm>
            <a:prstGeom prst="rect">
              <a:avLst/>
            </a:prstGeom>
            <a:noFill/>
            <a:ln>
              <a:noFill/>
            </a:ln>
          </p:spPr>
          <p:txBody>
            <a:bodyPr spcFirstLastPara="1" wrap="square" lIns="26650" tIns="17775" rIns="26650"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dirty="0">
                  <a:solidFill>
                    <a:schemeClr val="lt1"/>
                  </a:solidFill>
                  <a:latin typeface="Calibri"/>
                  <a:ea typeface="Calibri"/>
                  <a:cs typeface="Calibri"/>
                  <a:sym typeface="Calibri"/>
                </a:rPr>
                <a:t>NATIONAL CYBERCRIME UNIT (NC3)﻿</a:t>
              </a:r>
              <a:endParaRPr sz="1400" b="1" i="0" u="none" strike="noStrike" cap="none" dirty="0">
                <a:solidFill>
                  <a:schemeClr val="lt1"/>
                </a:solidFill>
                <a:latin typeface="Calibri"/>
                <a:ea typeface="Calibri"/>
                <a:cs typeface="Calibri"/>
                <a:sym typeface="Calibri"/>
              </a:endParaRPr>
            </a:p>
          </p:txBody>
        </p:sp>
        <p:sp>
          <p:nvSpPr>
            <p:cNvPr id="264" name="Google Shape;264;p10"/>
            <p:cNvSpPr/>
            <p:nvPr/>
          </p:nvSpPr>
          <p:spPr>
            <a:xfrm>
              <a:off x="4040763" y="1456123"/>
              <a:ext cx="3135958" cy="2586510"/>
            </a:xfrm>
            <a:prstGeom prst="roundRect">
              <a:avLst>
                <a:gd name="adj" fmla="val 10000"/>
              </a:avLst>
            </a:prstGeom>
            <a:solidFill>
              <a:schemeClr val="lt1">
                <a:alpha val="89411"/>
              </a:schemeClr>
            </a:solidFill>
            <a:ln w="25400" cap="flat" cmpd="sng">
              <a:solidFill>
                <a:srgbClr val="4CC38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0"/>
            <p:cNvSpPr txBox="1"/>
            <p:nvPr/>
          </p:nvSpPr>
          <p:spPr>
            <a:xfrm>
              <a:off x="4100286" y="2069898"/>
              <a:ext cx="3016912" cy="1913211"/>
            </a:xfrm>
            <a:prstGeom prst="rect">
              <a:avLst/>
            </a:prstGeom>
            <a:noFill/>
            <a:ln>
              <a:noFill/>
            </a:ln>
          </p:spPr>
          <p:txBody>
            <a:bodyPr spcFirstLastPara="1" wrap="square" lIns="123825" tIns="123825" rIns="123825" bIns="123825" anchor="t" anchorCtr="0">
              <a:noAutofit/>
            </a:bodyPr>
            <a:lstStyle/>
            <a:p>
              <a:pPr marL="57150" marR="0" lvl="1" indent="-66675" algn="l" rtl="0">
                <a:lnSpc>
                  <a:spcPct val="100000"/>
                </a:lnSpc>
                <a:spcBef>
                  <a:spcPts val="0"/>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Improved integrated threat assessment.</a:t>
              </a:r>
              <a:endParaRPr sz="1050" b="0" i="0" u="none" strike="noStrike" cap="none" dirty="0">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Enhance partnerships with operators and owners of Cl in the finance and energy sector to enable mutual exchange of cyber security knowledge.</a:t>
              </a:r>
              <a:endParaRPr sz="1050" b="0" i="0" u="none" strike="noStrike" cap="none" dirty="0">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Acts as the source of support on cyber security operational matters for the government, CI owner's ant the public</a:t>
              </a:r>
              <a:endParaRPr sz="1400" b="0" i="0" u="none" strike="noStrike" cap="none" dirty="0">
                <a:solidFill>
                  <a:srgbClr val="000000"/>
                </a:solidFill>
                <a:latin typeface="Arial"/>
                <a:ea typeface="Arial"/>
                <a:cs typeface="Arial"/>
                <a:sym typeface="Arial"/>
              </a:endParaRPr>
            </a:p>
          </p:txBody>
        </p:sp>
        <p:sp>
          <p:nvSpPr>
            <p:cNvPr id="266" name="Google Shape;266;p10"/>
            <p:cNvSpPr/>
            <p:nvPr/>
          </p:nvSpPr>
          <p:spPr>
            <a:xfrm>
              <a:off x="5766167" y="-151683"/>
              <a:ext cx="3916331" cy="3916331"/>
            </a:xfrm>
            <a:custGeom>
              <a:avLst/>
              <a:gdLst/>
              <a:ahLst/>
              <a:cxnLst/>
              <a:rect l="l" t="t" r="r" b="b"/>
              <a:pathLst>
                <a:path w="120000" h="120000" extrusionOk="0">
                  <a:moveTo>
                    <a:pt x="9897" y="31547"/>
                  </a:moveTo>
                  <a:lnTo>
                    <a:pt x="9897" y="31547"/>
                  </a:lnTo>
                  <a:cubicBezTo>
                    <a:pt x="19613" y="14437"/>
                    <a:pt x="37389" y="3469"/>
                    <a:pt x="57039" y="2458"/>
                  </a:cubicBezTo>
                  <a:cubicBezTo>
                    <a:pt x="76690" y="1446"/>
                    <a:pt x="95497" y="10533"/>
                    <a:pt x="106918" y="26555"/>
                  </a:cubicBezTo>
                  <a:lnTo>
                    <a:pt x="108981" y="25384"/>
                  </a:lnTo>
                  <a:lnTo>
                    <a:pt x="108550" y="32429"/>
                  </a:lnTo>
                  <a:lnTo>
                    <a:pt x="101733" y="29500"/>
                  </a:lnTo>
                  <a:lnTo>
                    <a:pt x="103794" y="28329"/>
                  </a:lnTo>
                  <a:lnTo>
                    <a:pt x="103794" y="28329"/>
                  </a:lnTo>
                  <a:cubicBezTo>
                    <a:pt x="93017" y="13427"/>
                    <a:pt x="75402" y="5027"/>
                    <a:pt x="57039" y="6035"/>
                  </a:cubicBezTo>
                  <a:cubicBezTo>
                    <a:pt x="38676" y="7043"/>
                    <a:pt x="22085" y="17319"/>
                    <a:pt x="13003" y="33311"/>
                  </a:cubicBezTo>
                  <a:close/>
                </a:path>
              </a:pathLst>
            </a:custGeom>
            <a:solidFill>
              <a:srgbClr val="6FAB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0"/>
            <p:cNvSpPr/>
            <p:nvPr/>
          </p:nvSpPr>
          <p:spPr>
            <a:xfrm>
              <a:off x="4737642" y="901871"/>
              <a:ext cx="2787518" cy="1108504"/>
            </a:xfrm>
            <a:prstGeom prst="roundRect">
              <a:avLst>
                <a:gd name="adj" fmla="val 10000"/>
              </a:avLst>
            </a:prstGeom>
            <a:solidFill>
              <a:srgbClr val="4CC38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
            <p:cNvSpPr txBox="1"/>
            <p:nvPr/>
          </p:nvSpPr>
          <p:spPr>
            <a:xfrm>
              <a:off x="4770109" y="934338"/>
              <a:ext cx="2722584" cy="1043570"/>
            </a:xfrm>
            <a:prstGeom prst="rect">
              <a:avLst/>
            </a:prstGeom>
            <a:noFill/>
            <a:ln>
              <a:noFill/>
            </a:ln>
          </p:spPr>
          <p:txBody>
            <a:bodyPr spcFirstLastPara="1" wrap="square" lIns="26650" tIns="17775" rIns="26650"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dirty="0">
                  <a:solidFill>
                    <a:schemeClr val="lt1"/>
                  </a:solidFill>
                  <a:latin typeface="Calibri"/>
                  <a:ea typeface="Calibri"/>
                  <a:cs typeface="Calibri"/>
                  <a:sym typeface="Calibri"/>
                </a:rPr>
                <a:t>CANADIAN CENTER FOR CYBERSECURITY</a:t>
              </a:r>
              <a:endParaRPr sz="1400" b="1" i="0" u="none" strike="noStrike" cap="none" dirty="0">
                <a:solidFill>
                  <a:schemeClr val="lt1"/>
                </a:solidFill>
                <a:latin typeface="Calibri"/>
                <a:ea typeface="Calibri"/>
                <a:cs typeface="Calibri"/>
                <a:sym typeface="Calibri"/>
              </a:endParaRPr>
            </a:p>
          </p:txBody>
        </p:sp>
        <p:sp>
          <p:nvSpPr>
            <p:cNvPr id="269" name="Google Shape;269;p10"/>
            <p:cNvSpPr/>
            <p:nvPr/>
          </p:nvSpPr>
          <p:spPr>
            <a:xfrm>
              <a:off x="8080303" y="1456123"/>
              <a:ext cx="3135958" cy="2586510"/>
            </a:xfrm>
            <a:prstGeom prst="roundRect">
              <a:avLst>
                <a:gd name="adj" fmla="val 10000"/>
              </a:avLst>
            </a:prstGeom>
            <a:solidFill>
              <a:schemeClr val="lt1">
                <a:alpha val="89411"/>
              </a:schemeClr>
            </a:solidFill>
            <a:ln w="25400" cap="flat" cmpd="sng">
              <a:solidFill>
                <a:srgbClr val="6FAB4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0"/>
            <p:cNvSpPr txBox="1"/>
            <p:nvPr/>
          </p:nvSpPr>
          <p:spPr>
            <a:xfrm>
              <a:off x="8139826" y="1515646"/>
              <a:ext cx="3016912" cy="1913211"/>
            </a:xfrm>
            <a:prstGeom prst="rect">
              <a:avLst/>
            </a:prstGeom>
            <a:noFill/>
            <a:ln>
              <a:noFill/>
            </a:ln>
          </p:spPr>
          <p:txBody>
            <a:bodyPr spcFirstLastPara="1" wrap="square" lIns="123825" tIns="123825" rIns="123825" bIns="123825" anchor="ctr" anchorCtr="0">
              <a:noAutofit/>
            </a:bodyPr>
            <a:lstStyle/>
            <a:p>
              <a:pPr marL="57150" marR="0" lvl="1" indent="-66675" algn="l" rtl="0">
                <a:lnSpc>
                  <a:spcPct val="100000"/>
                </a:lnSpc>
                <a:spcBef>
                  <a:spcPts val="0"/>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Conduct cyber security assessments to help organizations identify vulnerabilities in their systems.</a:t>
              </a:r>
              <a:endParaRPr sz="1050" b="0" i="0" u="none" strike="noStrike" cap="none" dirty="0">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Provide Cl operators information on the latest threats affecting Cl systems.</a:t>
              </a:r>
              <a:endParaRPr sz="1050" b="0" i="0" u="none" strike="noStrike" cap="none" dirty="0">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Coordinate and deliver cyber-based exercises for the Cl community to test their resilience.</a:t>
              </a:r>
              <a:endParaRPr sz="1050" b="0" i="0" u="none" strike="noStrike" cap="none" dirty="0">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dirty="0">
                  <a:solidFill>
                    <a:srgbClr val="000000"/>
                  </a:solidFill>
                  <a:latin typeface="Calibri"/>
                  <a:ea typeface="Calibri"/>
                  <a:cs typeface="Calibri"/>
                  <a:sym typeface="Calibri"/>
                </a:rPr>
                <a:t>Offer technical training to mitigate cyber threats and strengthen resilience</a:t>
              </a:r>
              <a:endParaRPr sz="1050" b="0" i="0" u="none" strike="noStrike" cap="none" dirty="0">
                <a:solidFill>
                  <a:srgbClr val="000000"/>
                </a:solidFill>
                <a:latin typeface="Calibri"/>
                <a:ea typeface="Calibri"/>
                <a:cs typeface="Calibri"/>
                <a:sym typeface="Calibri"/>
              </a:endParaRPr>
            </a:p>
          </p:txBody>
        </p:sp>
        <p:sp>
          <p:nvSpPr>
            <p:cNvPr id="271" name="Google Shape;271;p10"/>
            <p:cNvSpPr/>
            <p:nvPr/>
          </p:nvSpPr>
          <p:spPr>
            <a:xfrm>
              <a:off x="8777183" y="3488381"/>
              <a:ext cx="2787518" cy="1108504"/>
            </a:xfrm>
            <a:prstGeom prst="roundRect">
              <a:avLst>
                <a:gd name="adj" fmla="val 10000"/>
              </a:avLst>
            </a:prstGeom>
            <a:solidFill>
              <a:srgbClr val="6FAB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0"/>
            <p:cNvSpPr txBox="1"/>
            <p:nvPr/>
          </p:nvSpPr>
          <p:spPr>
            <a:xfrm>
              <a:off x="8809650" y="3520848"/>
              <a:ext cx="2722584" cy="1043570"/>
            </a:xfrm>
            <a:prstGeom prst="rect">
              <a:avLst/>
            </a:prstGeom>
            <a:noFill/>
            <a:ln>
              <a:noFill/>
            </a:ln>
          </p:spPr>
          <p:txBody>
            <a:bodyPr spcFirstLastPara="1" wrap="square" lIns="26650" tIns="17775" rIns="26650"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dirty="0">
                  <a:solidFill>
                    <a:schemeClr val="lt1"/>
                  </a:solidFill>
                  <a:latin typeface="Calibri"/>
                  <a:ea typeface="Calibri"/>
                  <a:cs typeface="Calibri"/>
                  <a:sym typeface="Calibri"/>
                </a:rPr>
                <a:t>PUBLIC SAFETY CANADA</a:t>
              </a:r>
              <a:endParaRPr sz="1400" b="1" i="0" u="none" strike="noStrike" cap="none" dirty="0">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f1f0ddca2b_0_1"/>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0"/>
              </a:spcAft>
              <a:buSzPts val="990"/>
              <a:buNone/>
            </a:pPr>
            <a:r>
              <a:rPr lang="en-US" sz="3200" dirty="0">
                <a:latin typeface="Architects Daughter"/>
                <a:ea typeface="Architects Daughter"/>
                <a:cs typeface="Architects Daughter"/>
                <a:sym typeface="Architects Daughter"/>
              </a:rPr>
              <a:t>PROTECTION MECHANISMS OF CRITICAL INFRASTRUCTURE IN THE USA</a:t>
            </a:r>
            <a:endParaRPr sz="3600" dirty="0">
              <a:latin typeface="Architects Daughter"/>
              <a:ea typeface="Architects Daughter"/>
              <a:cs typeface="Architects Daughter"/>
              <a:sym typeface="Architects Daughter"/>
            </a:endParaRPr>
          </a:p>
        </p:txBody>
      </p:sp>
      <p:pic>
        <p:nvPicPr>
          <p:cNvPr id="278" name="Google Shape;278;g1f1f0ddca2b_0_1"/>
          <p:cNvPicPr preferRelativeResize="0"/>
          <p:nvPr/>
        </p:nvPicPr>
        <p:blipFill rotWithShape="1">
          <a:blip r:embed="rId3">
            <a:alphaModFix/>
          </a:blip>
          <a:srcRect l="3718" t="635" r="3093"/>
          <a:stretch/>
        </p:blipFill>
        <p:spPr>
          <a:xfrm>
            <a:off x="2652912" y="1280250"/>
            <a:ext cx="6886175" cy="5507349"/>
          </a:xfrm>
          <a:prstGeom prst="rect">
            <a:avLst/>
          </a:prstGeom>
          <a:noFill/>
          <a:ln>
            <a:noFill/>
          </a:ln>
        </p:spPr>
      </p:pic>
      <p:pic>
        <p:nvPicPr>
          <p:cNvPr id="279" name="Google Shape;279;g1f1f0ddca2b_0_1"/>
          <p:cNvPicPr preferRelativeResize="0"/>
          <p:nvPr/>
        </p:nvPicPr>
        <p:blipFill>
          <a:blip r:embed="rId4">
            <a:alphaModFix/>
          </a:blip>
          <a:stretch>
            <a:fillRect/>
          </a:stretch>
        </p:blipFill>
        <p:spPr>
          <a:xfrm>
            <a:off x="0" y="4900600"/>
            <a:ext cx="1957425" cy="2024175"/>
          </a:xfrm>
          <a:prstGeom prst="rect">
            <a:avLst/>
          </a:prstGeom>
          <a:noFill/>
          <a:ln>
            <a:noFill/>
          </a:ln>
        </p:spPr>
      </p:pic>
    </p:spTree>
    <p:extLst>
      <p:ext uri="{BB962C8B-B14F-4D97-AF65-F5344CB8AC3E}">
        <p14:creationId xmlns:p14="http://schemas.microsoft.com/office/powerpoint/2010/main" val="121790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837666" y="126832"/>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ea typeface="Architects Daughter"/>
                <a:cs typeface="Architects Daughter"/>
                <a:sym typeface="Architects Daughter"/>
              </a:rPr>
              <a:t>UNITED STATES INITIATIVES FOR PROTECTION OF CRITICAL INFRASTRUCTURE</a:t>
            </a:r>
            <a:endParaRPr dirty="0"/>
          </a:p>
        </p:txBody>
      </p:sp>
      <p:pic>
        <p:nvPicPr>
          <p:cNvPr id="18" name="Google Shape;701;p32">
            <a:extLst>
              <a:ext uri="{FF2B5EF4-FFF2-40B4-BE49-F238E27FC236}">
                <a16:creationId xmlns:a16="http://schemas.microsoft.com/office/drawing/2014/main" id="{378D5BD8-94E6-4343-A9F6-BD6B14143CFD}"/>
              </a:ext>
            </a:extLst>
          </p:cNvPr>
          <p:cNvPicPr preferRelativeResize="0"/>
          <p:nvPr/>
        </p:nvPicPr>
        <p:blipFill>
          <a:blip r:embed="rId3">
            <a:alphaModFix/>
          </a:blip>
          <a:stretch>
            <a:fillRect/>
          </a:stretch>
        </p:blipFill>
        <p:spPr>
          <a:xfrm>
            <a:off x="1965010" y="1452532"/>
            <a:ext cx="6693368" cy="3357200"/>
          </a:xfrm>
          <a:prstGeom prst="rect">
            <a:avLst/>
          </a:prstGeom>
          <a:noFill/>
          <a:ln>
            <a:noFill/>
          </a:ln>
        </p:spPr>
      </p:pic>
      <p:pic>
        <p:nvPicPr>
          <p:cNvPr id="19" name="Google Shape;702;p32">
            <a:extLst>
              <a:ext uri="{FF2B5EF4-FFF2-40B4-BE49-F238E27FC236}">
                <a16:creationId xmlns:a16="http://schemas.microsoft.com/office/drawing/2014/main" id="{05FE062B-1A91-FE45-9B10-B6A0AF17DC9F}"/>
              </a:ext>
            </a:extLst>
          </p:cNvPr>
          <p:cNvPicPr preferRelativeResize="0"/>
          <p:nvPr/>
        </p:nvPicPr>
        <p:blipFill>
          <a:blip r:embed="rId4">
            <a:alphaModFix/>
          </a:blip>
          <a:stretch>
            <a:fillRect/>
          </a:stretch>
        </p:blipFill>
        <p:spPr>
          <a:xfrm>
            <a:off x="3387512" y="4778635"/>
            <a:ext cx="6982101" cy="1952533"/>
          </a:xfrm>
          <a:prstGeom prst="rect">
            <a:avLst/>
          </a:prstGeom>
          <a:noFill/>
          <a:ln>
            <a:noFill/>
          </a:ln>
        </p:spPr>
      </p:pic>
    </p:spTree>
    <p:extLst>
      <p:ext uri="{BB962C8B-B14F-4D97-AF65-F5344CB8AC3E}">
        <p14:creationId xmlns:p14="http://schemas.microsoft.com/office/powerpoint/2010/main" val="1973354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0"/>
              </a:spcAft>
              <a:buSzPts val="990"/>
              <a:buNone/>
            </a:pPr>
            <a:r>
              <a:rPr lang="en-US" sz="3200">
                <a:latin typeface="Architects Daughter"/>
                <a:ea typeface="Architects Daughter"/>
                <a:cs typeface="Architects Daughter"/>
                <a:sym typeface="Architects Daughter"/>
              </a:rPr>
              <a:t>PROTECTION MECHANISMS OF CRITICAL INFRASTRUCTURE IN CANADA</a:t>
            </a:r>
            <a:endParaRPr sz="3600">
              <a:latin typeface="Architects Daughter"/>
              <a:ea typeface="Architects Daughter"/>
              <a:cs typeface="Architects Daughter"/>
              <a:sym typeface="Architects Daughter"/>
            </a:endParaRPr>
          </a:p>
        </p:txBody>
      </p:sp>
      <p:pic>
        <p:nvPicPr>
          <p:cNvPr id="285" name="Google Shape;285;p28"/>
          <p:cNvPicPr preferRelativeResize="0"/>
          <p:nvPr/>
        </p:nvPicPr>
        <p:blipFill rotWithShape="1">
          <a:blip r:embed="rId3">
            <a:alphaModFix/>
          </a:blip>
          <a:srcRect b="16233"/>
          <a:stretch/>
        </p:blipFill>
        <p:spPr>
          <a:xfrm>
            <a:off x="2543150" y="1688625"/>
            <a:ext cx="7824691" cy="4915901"/>
          </a:xfrm>
          <a:prstGeom prst="rect">
            <a:avLst/>
          </a:prstGeom>
          <a:noFill/>
          <a:ln>
            <a:noFill/>
          </a:ln>
        </p:spPr>
      </p:pic>
      <p:pic>
        <p:nvPicPr>
          <p:cNvPr id="286" name="Google Shape;286;p28"/>
          <p:cNvPicPr preferRelativeResize="0"/>
          <p:nvPr/>
        </p:nvPicPr>
        <p:blipFill>
          <a:blip r:embed="rId4">
            <a:alphaModFix/>
          </a:blip>
          <a:stretch>
            <a:fillRect/>
          </a:stretch>
        </p:blipFill>
        <p:spPr>
          <a:xfrm>
            <a:off x="0" y="4900600"/>
            <a:ext cx="1957425" cy="2024175"/>
          </a:xfrm>
          <a:prstGeom prst="rect">
            <a:avLst/>
          </a:prstGeom>
          <a:noFill/>
          <a:ln>
            <a:noFill/>
          </a:ln>
        </p:spPr>
      </p:pic>
    </p:spTree>
    <p:extLst>
      <p:ext uri="{BB962C8B-B14F-4D97-AF65-F5344CB8AC3E}">
        <p14:creationId xmlns:p14="http://schemas.microsoft.com/office/powerpoint/2010/main" val="105786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2"/>
          <p:cNvSpPr/>
          <p:nvPr/>
        </p:nvSpPr>
        <p:spPr>
          <a:xfrm>
            <a:off x="609600" y="1219200"/>
            <a:ext cx="4510838" cy="3804557"/>
          </a:xfrm>
          <a:custGeom>
            <a:avLst/>
            <a:gdLst/>
            <a:ahLst/>
            <a:cxnLst/>
            <a:rect l="l" t="t" r="r" b="b"/>
            <a:pathLst>
              <a:path w="5470628" h="3193741" extrusionOk="0">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lt2">
              <a:alpha val="48627"/>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2"/>
          <p:cNvSpPr txBox="1">
            <a:spLocks noGrp="1"/>
          </p:cNvSpPr>
          <p:nvPr>
            <p:ph type="title"/>
          </p:nvPr>
        </p:nvSpPr>
        <p:spPr>
          <a:xfrm>
            <a:off x="1049916" y="1976426"/>
            <a:ext cx="3382890" cy="212543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Calibri"/>
              <a:buNone/>
            </a:pPr>
            <a:endParaRPr sz="4400" b="1">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3200"/>
              <a:buFont typeface="Architects Daughter"/>
              <a:buNone/>
            </a:pPr>
            <a:r>
              <a:rPr lang="en-US" b="1">
                <a:solidFill>
                  <a:schemeClr val="dk1"/>
                </a:solidFill>
                <a:latin typeface="Architects Daughter"/>
                <a:ea typeface="Architects Daughter"/>
                <a:cs typeface="Architects Daughter"/>
                <a:sym typeface="Architects Daughter"/>
              </a:rPr>
              <a:t>PRESENTATION STRUCTURE</a:t>
            </a:r>
            <a:endParaRPr/>
          </a:p>
        </p:txBody>
      </p:sp>
      <p:sp>
        <p:nvSpPr>
          <p:cNvPr id="137" name="Google Shape;137;p2"/>
          <p:cNvSpPr txBox="1">
            <a:spLocks noGrp="1"/>
          </p:cNvSpPr>
          <p:nvPr>
            <p:ph type="body" idx="1"/>
          </p:nvPr>
        </p:nvSpPr>
        <p:spPr>
          <a:xfrm>
            <a:off x="5285014" y="2446566"/>
            <a:ext cx="6297386" cy="3310588"/>
          </a:xfrm>
          <a:prstGeom prst="rect">
            <a:avLst/>
          </a:prstGeom>
          <a:noFill/>
          <a:ln>
            <a:noFill/>
          </a:ln>
        </p:spPr>
        <p:txBody>
          <a:bodyPr spcFirstLastPara="1" wrap="square" lIns="91425" tIns="45700" rIns="91425" bIns="45700" anchor="ctr" anchorCtr="0">
            <a:normAutofit/>
          </a:bodyPr>
          <a:lstStyle/>
          <a:p>
            <a:pPr marL="838185" lvl="0" indent="-342900" algn="l" rtl="0">
              <a:lnSpc>
                <a:spcPct val="90000"/>
              </a:lnSpc>
              <a:spcBef>
                <a:spcPts val="0"/>
              </a:spcBef>
              <a:spcAft>
                <a:spcPts val="0"/>
              </a:spcAft>
              <a:buSzPts val="1250"/>
              <a:buFont typeface="Noto Sans Symbols"/>
              <a:buChar char="❑"/>
            </a:pPr>
            <a:r>
              <a:rPr lang="en-US" sz="2000">
                <a:solidFill>
                  <a:schemeClr val="dk1"/>
                </a:solidFill>
              </a:rPr>
              <a:t>Classification of Critical Infrastructure</a:t>
            </a:r>
            <a:endParaRPr/>
          </a:p>
          <a:p>
            <a:pPr marL="838185" lvl="0" indent="-342900" algn="l" rtl="0">
              <a:lnSpc>
                <a:spcPct val="90000"/>
              </a:lnSpc>
              <a:spcBef>
                <a:spcPts val="600"/>
              </a:spcBef>
              <a:spcAft>
                <a:spcPts val="0"/>
              </a:spcAft>
              <a:buSzPts val="1250"/>
              <a:buFont typeface="Noto Sans Symbols"/>
              <a:buChar char="❑"/>
            </a:pPr>
            <a:r>
              <a:rPr lang="en-US" sz="2000">
                <a:solidFill>
                  <a:schemeClr val="dk1"/>
                </a:solidFill>
              </a:rPr>
              <a:t>Threat sources to the Critical Infrastructure </a:t>
            </a:r>
            <a:endParaRPr/>
          </a:p>
          <a:p>
            <a:pPr marL="838185" lvl="0" indent="-342900" algn="l" rtl="0">
              <a:lnSpc>
                <a:spcPct val="90000"/>
              </a:lnSpc>
              <a:spcBef>
                <a:spcPts val="600"/>
              </a:spcBef>
              <a:spcAft>
                <a:spcPts val="0"/>
              </a:spcAft>
              <a:buSzPts val="1250"/>
              <a:buFont typeface="Noto Sans Symbols"/>
              <a:buChar char="❑"/>
            </a:pPr>
            <a:r>
              <a:rPr lang="en-US" sz="2000">
                <a:solidFill>
                  <a:schemeClr val="dk1"/>
                </a:solidFill>
              </a:rPr>
              <a:t>Role of Canadian government in ensuring protection of critical infrastructure</a:t>
            </a:r>
            <a:endParaRPr/>
          </a:p>
          <a:p>
            <a:pPr marL="838185" lvl="0" indent="-342900" algn="l" rtl="0">
              <a:lnSpc>
                <a:spcPct val="90000"/>
              </a:lnSpc>
              <a:spcBef>
                <a:spcPts val="600"/>
              </a:spcBef>
              <a:spcAft>
                <a:spcPts val="0"/>
              </a:spcAft>
              <a:buSzPts val="1250"/>
              <a:buFont typeface="Noto Sans Symbols"/>
              <a:buChar char="❑"/>
            </a:pPr>
            <a:r>
              <a:rPr lang="en-US" sz="2000">
                <a:solidFill>
                  <a:schemeClr val="dk1"/>
                </a:solidFill>
              </a:rPr>
              <a:t>Solution in place which tackle these threat</a:t>
            </a:r>
            <a:endParaRPr/>
          </a:p>
          <a:p>
            <a:pPr marL="838185" lvl="0" indent="-342900" algn="l" rtl="0">
              <a:lnSpc>
                <a:spcPct val="90000"/>
              </a:lnSpc>
              <a:spcBef>
                <a:spcPts val="600"/>
              </a:spcBef>
              <a:spcAft>
                <a:spcPts val="0"/>
              </a:spcAft>
              <a:buSzPts val="1250"/>
              <a:buFont typeface="Noto Sans Symbols"/>
              <a:buChar char="❑"/>
            </a:pPr>
            <a:r>
              <a:rPr lang="en-US" sz="2000">
                <a:solidFill>
                  <a:schemeClr val="dk1"/>
                </a:solidFill>
              </a:rPr>
              <a:t>Protection mechanisms of critical infrastructure in the US in comparison with that of Canada</a:t>
            </a:r>
            <a:endParaRPr/>
          </a:p>
          <a:p>
            <a:pPr marL="838185" lvl="0" indent="-342900" algn="l" rtl="0">
              <a:lnSpc>
                <a:spcPct val="90000"/>
              </a:lnSpc>
              <a:spcBef>
                <a:spcPts val="600"/>
              </a:spcBef>
              <a:spcAft>
                <a:spcPts val="600"/>
              </a:spcAft>
              <a:buSzPts val="1250"/>
              <a:buFont typeface="Noto Sans Symbols"/>
              <a:buChar char="❑"/>
            </a:pPr>
            <a:r>
              <a:rPr lang="en-US" sz="2000">
                <a:solidFill>
                  <a:schemeClr val="dk1"/>
                </a:solidFill>
              </a:rPr>
              <a:t>Comprehensive approaches for government to boost the security of critical infrastructure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837666" y="126832"/>
            <a:ext cx="10515600" cy="11428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ea typeface="Architects Daughter"/>
                <a:cs typeface="Architects Daughter"/>
                <a:sym typeface="Architects Daughter"/>
              </a:rPr>
              <a:t>CANADA INITIATIVES</a:t>
            </a:r>
            <a:endParaRPr dirty="0"/>
          </a:p>
        </p:txBody>
      </p:sp>
      <p:pic>
        <p:nvPicPr>
          <p:cNvPr id="5" name="Google Shape;709;p33">
            <a:extLst>
              <a:ext uri="{FF2B5EF4-FFF2-40B4-BE49-F238E27FC236}">
                <a16:creationId xmlns:a16="http://schemas.microsoft.com/office/drawing/2014/main" id="{A78126C7-1013-5741-9011-466387422D5E}"/>
              </a:ext>
            </a:extLst>
          </p:cNvPr>
          <p:cNvPicPr preferRelativeResize="0"/>
          <p:nvPr/>
        </p:nvPicPr>
        <p:blipFill>
          <a:blip r:embed="rId3">
            <a:alphaModFix/>
          </a:blip>
          <a:stretch>
            <a:fillRect/>
          </a:stretch>
        </p:blipFill>
        <p:spPr>
          <a:xfrm>
            <a:off x="6461668" y="1452532"/>
            <a:ext cx="4891598" cy="4161396"/>
          </a:xfrm>
          <a:prstGeom prst="rect">
            <a:avLst/>
          </a:prstGeom>
          <a:noFill/>
          <a:ln>
            <a:noFill/>
          </a:ln>
        </p:spPr>
      </p:pic>
      <p:sp>
        <p:nvSpPr>
          <p:cNvPr id="6" name="Google Shape;708;p33">
            <a:extLst>
              <a:ext uri="{FF2B5EF4-FFF2-40B4-BE49-F238E27FC236}">
                <a16:creationId xmlns:a16="http://schemas.microsoft.com/office/drawing/2014/main" id="{5A27EFF9-223E-6D48-83F6-31226859C27E}"/>
              </a:ext>
            </a:extLst>
          </p:cNvPr>
          <p:cNvSpPr txBox="1">
            <a:spLocks/>
          </p:cNvSpPr>
          <p:nvPr/>
        </p:nvSpPr>
        <p:spPr>
          <a:xfrm>
            <a:off x="246386" y="2062828"/>
            <a:ext cx="6546300" cy="35511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buClr>
                <a:schemeClr val="dk1"/>
              </a:buClr>
              <a:buSzPts val="1800"/>
              <a:buFont typeface="Wingdings" pitchFamily="2" charset="2"/>
              <a:buChar char="q"/>
            </a:pPr>
            <a:r>
              <a:rPr lang="en-GB" sz="1300" dirty="0">
                <a:solidFill>
                  <a:schemeClr val="dk1"/>
                </a:solidFill>
              </a:rPr>
              <a:t>In 2009, the federal government of Canada, in partnership with the provinces and territories, produced</a:t>
            </a:r>
            <a:r>
              <a:rPr lang="en-GB" sz="1100" dirty="0">
                <a:solidFill>
                  <a:schemeClr val="dk1"/>
                </a:solidFill>
              </a:rPr>
              <a:t> </a:t>
            </a:r>
            <a:r>
              <a:rPr lang="en-GB" sz="1300" dirty="0">
                <a:solidFill>
                  <a:schemeClr val="dk1"/>
                </a:solidFill>
              </a:rPr>
              <a:t>an Action Plan and National Strategy for CI. </a:t>
            </a:r>
            <a:endParaRPr lang="en-GB" dirty="0">
              <a:solidFill>
                <a:schemeClr val="dk1"/>
              </a:solidFill>
            </a:endParaRPr>
          </a:p>
          <a:p>
            <a:pPr marL="457200" indent="-342900">
              <a:buClr>
                <a:schemeClr val="dk1"/>
              </a:buClr>
              <a:buSzPts val="1800"/>
              <a:buFont typeface="Wingdings" pitchFamily="2" charset="2"/>
              <a:buChar char="q"/>
            </a:pPr>
            <a:r>
              <a:rPr lang="en-GB" sz="1300" dirty="0">
                <a:solidFill>
                  <a:schemeClr val="dk1"/>
                </a:solidFill>
              </a:rPr>
              <a:t>Forging new coalitions to help and enhance the disaster resilience of critical infrastructure.</a:t>
            </a:r>
            <a:r>
              <a:rPr lang="en-GB" sz="900" dirty="0">
                <a:solidFill>
                  <a:schemeClr val="dk1"/>
                </a:solidFill>
              </a:rPr>
              <a:t> </a:t>
            </a:r>
          </a:p>
          <a:p>
            <a:pPr>
              <a:spcBef>
                <a:spcPts val="1200"/>
              </a:spcBef>
              <a:spcAft>
                <a:spcPts val="1200"/>
              </a:spcAft>
            </a:pPr>
            <a:endParaRPr lang="en-GB" sz="1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2138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0"/>
              </a:spcAft>
              <a:buSzPts val="990"/>
              <a:buNone/>
            </a:pPr>
            <a:r>
              <a:rPr lang="en-US" sz="3200">
                <a:latin typeface="Architects Daughter"/>
                <a:ea typeface="Architects Daughter"/>
                <a:cs typeface="Architects Daughter"/>
                <a:sym typeface="Architects Daughter"/>
              </a:rPr>
              <a:t>PROTECTION MECHANISMS OF CRITICAL INFRASTRUCTURE IN THE US IN COMPARISON TO CANADA</a:t>
            </a:r>
            <a:endParaRPr sz="3600">
              <a:latin typeface="Architects Daughter"/>
              <a:ea typeface="Architects Daughter"/>
              <a:cs typeface="Architects Daughter"/>
              <a:sym typeface="Architects Daughter"/>
            </a:endParaRPr>
          </a:p>
        </p:txBody>
      </p:sp>
      <p:pic>
        <p:nvPicPr>
          <p:cNvPr id="292" name="Google Shape;292;p29"/>
          <p:cNvPicPr preferRelativeResize="0"/>
          <p:nvPr/>
        </p:nvPicPr>
        <p:blipFill rotWithShape="1">
          <a:blip r:embed="rId3">
            <a:alphaModFix/>
          </a:blip>
          <a:srcRect l="17651" t="12656" r="16040"/>
          <a:stretch/>
        </p:blipFill>
        <p:spPr>
          <a:xfrm>
            <a:off x="3600450" y="1138325"/>
            <a:ext cx="5707850" cy="5638775"/>
          </a:xfrm>
          <a:prstGeom prst="rect">
            <a:avLst/>
          </a:prstGeom>
          <a:noFill/>
          <a:ln>
            <a:noFill/>
          </a:ln>
        </p:spPr>
      </p:pic>
      <p:pic>
        <p:nvPicPr>
          <p:cNvPr id="293" name="Google Shape;293;p29"/>
          <p:cNvPicPr preferRelativeResize="0"/>
          <p:nvPr/>
        </p:nvPicPr>
        <p:blipFill>
          <a:blip r:embed="rId4">
            <a:alphaModFix/>
          </a:blip>
          <a:stretch>
            <a:fillRect/>
          </a:stretch>
        </p:blipFill>
        <p:spPr>
          <a:xfrm>
            <a:off x="0" y="4900600"/>
            <a:ext cx="1957425" cy="2024175"/>
          </a:xfrm>
          <a:prstGeom prst="rect">
            <a:avLst/>
          </a:prstGeom>
          <a:noFill/>
          <a:ln>
            <a:noFill/>
          </a:ln>
        </p:spPr>
      </p:pic>
    </p:spTree>
    <p:extLst>
      <p:ext uri="{BB962C8B-B14F-4D97-AF65-F5344CB8AC3E}">
        <p14:creationId xmlns:p14="http://schemas.microsoft.com/office/powerpoint/2010/main" val="700266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useBgFill="1">
        <p:nvSpPr>
          <p:cNvPr id="266" name="Rectangle 26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Google Shape;257;p10"/>
          <p:cNvSpPr txBox="1">
            <a:spLocks noGrp="1"/>
          </p:cNvSpPr>
          <p:nvPr>
            <p:ph type="title"/>
          </p:nvPr>
        </p:nvSpPr>
        <p:spPr>
          <a:xfrm>
            <a:off x="838200" y="365125"/>
            <a:ext cx="10515600" cy="130644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3200"/>
            </a:pPr>
            <a:r>
              <a:rPr lang="en-US" sz="4000" dirty="0">
                <a:latin typeface="Architects Daughter"/>
                <a:ea typeface="Architects Daughter"/>
                <a:cs typeface="Architects Daughter"/>
                <a:sym typeface="Architects Daughter"/>
              </a:rPr>
              <a:t>CANADA AND USA PARTNERSHIP</a:t>
            </a:r>
            <a:endParaRPr lang="en-US" sz="4000" kern="1200" dirty="0">
              <a:solidFill>
                <a:schemeClr val="tx1"/>
              </a:solidFill>
              <a:latin typeface="+mj-lt"/>
              <a:ea typeface="+mj-ea"/>
              <a:cs typeface="+mj-cs"/>
            </a:endParaRPr>
          </a:p>
        </p:txBody>
      </p:sp>
      <p:sp>
        <p:nvSpPr>
          <p:cNvPr id="7" name="Google Shape;715;p34">
            <a:extLst>
              <a:ext uri="{FF2B5EF4-FFF2-40B4-BE49-F238E27FC236}">
                <a16:creationId xmlns:a16="http://schemas.microsoft.com/office/drawing/2014/main" id="{A178AB4D-D778-0A43-B3DD-9522FC7CD940}"/>
              </a:ext>
            </a:extLst>
          </p:cNvPr>
          <p:cNvSpPr txBox="1">
            <a:spLocks/>
          </p:cNvSpPr>
          <p:nvPr/>
        </p:nvSpPr>
        <p:spPr>
          <a:xfrm>
            <a:off x="838200" y="1825625"/>
            <a:ext cx="4152774" cy="4303464"/>
          </a:xfrm>
          <a:prstGeom prst="rect">
            <a:avLst/>
          </a:prstGeom>
        </p:spPr>
        <p:txBody>
          <a:bodyPr spcFirstLastPara="1" vert="horz" lIns="91440" tIns="45720" rIns="91440" bIns="45720" rtlCol="0"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90000"/>
              </a:lnSpc>
              <a:spcAft>
                <a:spcPts val="1200"/>
              </a:spcAft>
            </a:pPr>
            <a:r>
              <a:rPr lang="en-US" sz="1300" kern="1200" dirty="0">
                <a:solidFill>
                  <a:schemeClr val="tx1"/>
                </a:solidFill>
                <a:latin typeface="+mn-lt"/>
                <a:ea typeface="+mn-ea"/>
                <a:cs typeface="+mn-cs"/>
              </a:rPr>
              <a:t>The two governments have been taking some of the required steps to mitigate the potential failure of critical infrastructure (CI). The Canada-United States Action Plan for Critical Infrastructure ("CUSCI") and the Beyond the Border Action Plan ("BTBAP") have always been voiced or prioritized by top officials in either nation because they have set of timelines, objectives, and accountability towards protecting cross border infrastructure and inland CI. </a:t>
            </a:r>
          </a:p>
        </p:txBody>
      </p:sp>
      <p:pic>
        <p:nvPicPr>
          <p:cNvPr id="8" name="Google Shape;716;p34" descr="A collage of different images&#10;&#10;Description automatically generated">
            <a:extLst>
              <a:ext uri="{FF2B5EF4-FFF2-40B4-BE49-F238E27FC236}">
                <a16:creationId xmlns:a16="http://schemas.microsoft.com/office/drawing/2014/main" id="{1FD8D4CB-B669-3E46-AB1F-A7102D1CABCA}"/>
              </a:ext>
            </a:extLst>
          </p:cNvPr>
          <p:cNvPicPr preferRelativeResize="0"/>
          <p:nvPr/>
        </p:nvPicPr>
        <p:blipFill rotWithShape="1">
          <a:blip r:embed="rId3"/>
          <a:srcRect l="26134" r="17693"/>
          <a:stretch/>
        </p:blipFill>
        <p:spPr>
          <a:xfrm>
            <a:off x="5183500" y="1904282"/>
            <a:ext cx="6170299" cy="4224808"/>
          </a:xfrm>
          <a:prstGeom prst="rect">
            <a:avLst/>
          </a:prstGeom>
          <a:noFill/>
        </p:spPr>
      </p:pic>
    </p:spTree>
    <p:extLst>
      <p:ext uri="{BB962C8B-B14F-4D97-AF65-F5344CB8AC3E}">
        <p14:creationId xmlns:p14="http://schemas.microsoft.com/office/powerpoint/2010/main" val="3116047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Google Shape;257;p10"/>
          <p:cNvSpPr txBox="1">
            <a:spLocks noGrp="1"/>
          </p:cNvSpPr>
          <p:nvPr>
            <p:ph type="title"/>
          </p:nvPr>
        </p:nvSpPr>
        <p:spPr>
          <a:xfrm>
            <a:off x="838198" y="547815"/>
            <a:ext cx="5167185" cy="1680519"/>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3200"/>
            </a:pPr>
            <a:r>
              <a:rPr lang="en-US" sz="4000" dirty="0">
                <a:latin typeface="Architects Daughter"/>
                <a:ea typeface="Architects Daughter"/>
                <a:cs typeface="Architects Daughter"/>
                <a:sym typeface="Architects Daughter"/>
              </a:rPr>
              <a:t>THE AMBASSADOR BRIDGE</a:t>
            </a:r>
            <a:endParaRPr lang="en-US" sz="4000" kern="1200" dirty="0">
              <a:solidFill>
                <a:schemeClr val="tx1"/>
              </a:solidFill>
              <a:latin typeface="+mj-lt"/>
              <a:ea typeface="+mj-ea"/>
              <a:cs typeface="+mj-cs"/>
            </a:endParaRPr>
          </a:p>
        </p:txBody>
      </p:sp>
      <p:sp>
        <p:nvSpPr>
          <p:cNvPr id="7" name="Google Shape;715;p34">
            <a:extLst>
              <a:ext uri="{FF2B5EF4-FFF2-40B4-BE49-F238E27FC236}">
                <a16:creationId xmlns:a16="http://schemas.microsoft.com/office/drawing/2014/main" id="{A178AB4D-D778-0A43-B3DD-9522FC7CD940}"/>
              </a:ext>
            </a:extLst>
          </p:cNvPr>
          <p:cNvSpPr txBox="1">
            <a:spLocks/>
          </p:cNvSpPr>
          <p:nvPr/>
        </p:nvSpPr>
        <p:spPr>
          <a:xfrm>
            <a:off x="6186619" y="547815"/>
            <a:ext cx="5178960" cy="1680519"/>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lvl="0" indent="-285750">
              <a:lnSpc>
                <a:spcPct val="90000"/>
              </a:lnSpc>
              <a:spcBef>
                <a:spcPts val="0"/>
              </a:spcBef>
              <a:spcAft>
                <a:spcPts val="600"/>
              </a:spcAft>
              <a:buClr>
                <a:schemeClr val="dk1"/>
              </a:buClr>
              <a:buSzPts val="1400"/>
              <a:buFont typeface="Wingdings" pitchFamily="2" charset="2"/>
              <a:buChar char="q"/>
            </a:pPr>
            <a:r>
              <a:rPr lang="en-US" kern="1200" dirty="0">
                <a:solidFill>
                  <a:schemeClr val="tx1"/>
                </a:solidFill>
                <a:latin typeface="+mn-lt"/>
                <a:ea typeface="+mn-ea"/>
                <a:cs typeface="+mn-cs"/>
                <a:sym typeface="Arial"/>
              </a:rPr>
              <a:t>There are 21 bridges or tunnels that make up the border of both countries some of which are tolled. </a:t>
            </a:r>
          </a:p>
          <a:p>
            <a:pPr marL="514350" lvl="0" indent="-285750">
              <a:lnSpc>
                <a:spcPct val="90000"/>
              </a:lnSpc>
              <a:spcBef>
                <a:spcPts val="0"/>
              </a:spcBef>
              <a:spcAft>
                <a:spcPts val="600"/>
              </a:spcAft>
              <a:buClr>
                <a:schemeClr val="dk1"/>
              </a:buClr>
              <a:buSzPts val="1400"/>
              <a:buFont typeface="Wingdings" pitchFamily="2" charset="2"/>
              <a:buChar char="q"/>
            </a:pPr>
            <a:r>
              <a:rPr lang="en-US" kern="1200" dirty="0">
                <a:solidFill>
                  <a:schemeClr val="tx1"/>
                </a:solidFill>
                <a:latin typeface="+mn-lt"/>
                <a:ea typeface="+mn-ea"/>
                <a:cs typeface="+mn-cs"/>
                <a:sym typeface="Arial"/>
              </a:rPr>
              <a:t>The agencies currently responsible for facilitating legal passage and ensuring its protection are the Canada Border Services Agency (CBSA) and U.S. Customs and Border Protection (CBP). </a:t>
            </a:r>
          </a:p>
        </p:txBody>
      </p:sp>
      <p:pic>
        <p:nvPicPr>
          <p:cNvPr id="6" name="Google Shape;723;p35">
            <a:extLst>
              <a:ext uri="{FF2B5EF4-FFF2-40B4-BE49-F238E27FC236}">
                <a16:creationId xmlns:a16="http://schemas.microsoft.com/office/drawing/2014/main" id="{5C57486B-B4B0-0A47-96F7-070574FD79E7}"/>
              </a:ext>
            </a:extLst>
          </p:cNvPr>
          <p:cNvPicPr preferRelativeResize="0"/>
          <p:nvPr/>
        </p:nvPicPr>
        <p:blipFill>
          <a:blip r:embed="rId3"/>
          <a:stretch>
            <a:fillRect/>
          </a:stretch>
        </p:blipFill>
        <p:spPr>
          <a:xfrm>
            <a:off x="1032422" y="2421924"/>
            <a:ext cx="4778737" cy="3711146"/>
          </a:xfrm>
          <a:prstGeom prst="rect">
            <a:avLst/>
          </a:prstGeom>
          <a:noFill/>
        </p:spPr>
      </p:pic>
      <p:pic>
        <p:nvPicPr>
          <p:cNvPr id="9" name="Google Shape;724;p35">
            <a:extLst>
              <a:ext uri="{FF2B5EF4-FFF2-40B4-BE49-F238E27FC236}">
                <a16:creationId xmlns:a16="http://schemas.microsoft.com/office/drawing/2014/main" id="{5614434D-3ACE-8C4E-9E81-0A9637742607}"/>
              </a:ext>
            </a:extLst>
          </p:cNvPr>
          <p:cNvPicPr preferRelativeResize="0"/>
          <p:nvPr/>
        </p:nvPicPr>
        <p:blipFill>
          <a:blip r:embed="rId4"/>
          <a:stretch>
            <a:fillRect/>
          </a:stretch>
        </p:blipFill>
        <p:spPr>
          <a:xfrm>
            <a:off x="6198394" y="2421924"/>
            <a:ext cx="5178960" cy="3711146"/>
          </a:xfrm>
          <a:prstGeom prst="rect">
            <a:avLst/>
          </a:prstGeom>
          <a:noFill/>
        </p:spPr>
      </p:pic>
    </p:spTree>
    <p:extLst>
      <p:ext uri="{BB962C8B-B14F-4D97-AF65-F5344CB8AC3E}">
        <p14:creationId xmlns:p14="http://schemas.microsoft.com/office/powerpoint/2010/main" val="35723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pic>
        <p:nvPicPr>
          <p:cNvPr id="300" name="Google Shape;300;g1f1f0ddca2b_0_6"/>
          <p:cNvPicPr preferRelativeResize="0"/>
          <p:nvPr/>
        </p:nvPicPr>
        <p:blipFill>
          <a:blip r:embed="rId3">
            <a:alphaModFix/>
          </a:blip>
          <a:stretch>
            <a:fillRect/>
          </a:stretch>
        </p:blipFill>
        <p:spPr>
          <a:xfrm>
            <a:off x="0" y="5447211"/>
            <a:ext cx="1698171" cy="1477564"/>
          </a:xfrm>
          <a:prstGeom prst="rect">
            <a:avLst/>
          </a:prstGeom>
          <a:noFill/>
          <a:ln>
            <a:noFill/>
          </a:ln>
        </p:spPr>
      </p:pic>
      <p:sp>
        <p:nvSpPr>
          <p:cNvPr id="5" name="Google Shape;729;p36">
            <a:extLst>
              <a:ext uri="{FF2B5EF4-FFF2-40B4-BE49-F238E27FC236}">
                <a16:creationId xmlns:a16="http://schemas.microsoft.com/office/drawing/2014/main" id="{4AD2117B-BD1F-0143-B05B-65BD1233DB6C}"/>
              </a:ext>
            </a:extLst>
          </p:cNvPr>
          <p:cNvSpPr txBox="1">
            <a:spLocks/>
          </p:cNvSpPr>
          <p:nvPr/>
        </p:nvSpPr>
        <p:spPr>
          <a:xfrm>
            <a:off x="653529" y="1738932"/>
            <a:ext cx="4310358" cy="29432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dirty="0">
                <a:solidFill>
                  <a:schemeClr val="dk1"/>
                </a:solidFill>
              </a:rPr>
              <a:t>In this final section we will be presenting approaches to bolster the solutions which are already in place to maximize security of Canada’s critical infrastructure.</a:t>
            </a:r>
          </a:p>
          <a:p>
            <a:pPr>
              <a:spcBef>
                <a:spcPts val="1200"/>
              </a:spcBef>
            </a:pPr>
            <a:r>
              <a:rPr lang="en-GB" i="1" dirty="0">
                <a:solidFill>
                  <a:schemeClr val="dk1"/>
                </a:solidFill>
              </a:rPr>
              <a:t>Policies</a:t>
            </a:r>
          </a:p>
          <a:p>
            <a:pPr marL="457200" indent="-317500">
              <a:spcBef>
                <a:spcPts val="1200"/>
              </a:spcBef>
              <a:buClr>
                <a:schemeClr val="dk1"/>
              </a:buClr>
              <a:buSzPts val="1400"/>
              <a:buFont typeface="Arial"/>
              <a:buChar char="➔"/>
            </a:pPr>
            <a:r>
              <a:rPr lang="en-GB" dirty="0">
                <a:solidFill>
                  <a:schemeClr val="dk1"/>
                </a:solidFill>
              </a:rPr>
              <a:t>Enhance &amp; expand Canada’s crisis management system to guarantee its internal integrity and cohesiveness.</a:t>
            </a:r>
          </a:p>
          <a:p>
            <a:pPr>
              <a:spcBef>
                <a:spcPts val="1200"/>
              </a:spcBef>
              <a:spcAft>
                <a:spcPts val="1200"/>
              </a:spcAft>
            </a:pPr>
            <a:endParaRPr lang="en-GB" sz="1600" dirty="0">
              <a:solidFill>
                <a:schemeClr val="dk1"/>
              </a:solidFill>
            </a:endParaRPr>
          </a:p>
        </p:txBody>
      </p:sp>
      <p:pic>
        <p:nvPicPr>
          <p:cNvPr id="6" name="Google Shape;299;g1f1f0ddca2b_0_6">
            <a:extLst>
              <a:ext uri="{FF2B5EF4-FFF2-40B4-BE49-F238E27FC236}">
                <a16:creationId xmlns:a16="http://schemas.microsoft.com/office/drawing/2014/main" id="{8E20685A-5562-7F4F-8FBF-519A2B98E0EB}"/>
              </a:ext>
            </a:extLst>
          </p:cNvPr>
          <p:cNvPicPr preferRelativeResize="0"/>
          <p:nvPr/>
        </p:nvPicPr>
        <p:blipFill rotWithShape="1">
          <a:blip r:embed="rId4">
            <a:alphaModFix/>
          </a:blip>
          <a:srcRect b="36394"/>
          <a:stretch/>
        </p:blipFill>
        <p:spPr>
          <a:xfrm>
            <a:off x="4963887" y="2351314"/>
            <a:ext cx="7171509" cy="42976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pic>
        <p:nvPicPr>
          <p:cNvPr id="300" name="Google Shape;300;g1f1f0ddca2b_0_6"/>
          <p:cNvPicPr preferRelativeResize="0"/>
          <p:nvPr/>
        </p:nvPicPr>
        <p:blipFill>
          <a:blip r:embed="rId3">
            <a:alphaModFix/>
          </a:blip>
          <a:stretch>
            <a:fillRect/>
          </a:stretch>
        </p:blipFill>
        <p:spPr>
          <a:xfrm>
            <a:off x="0" y="4900600"/>
            <a:ext cx="1957425" cy="2024175"/>
          </a:xfrm>
          <a:prstGeom prst="rect">
            <a:avLst/>
          </a:prstGeom>
          <a:noFill/>
          <a:ln>
            <a:noFill/>
          </a:ln>
        </p:spPr>
      </p:pic>
      <p:sp>
        <p:nvSpPr>
          <p:cNvPr id="6" name="Google Shape;737;p37">
            <a:extLst>
              <a:ext uri="{FF2B5EF4-FFF2-40B4-BE49-F238E27FC236}">
                <a16:creationId xmlns:a16="http://schemas.microsoft.com/office/drawing/2014/main" id="{8479AAC1-1B29-FD4C-A95C-819B1498AEC7}"/>
              </a:ext>
            </a:extLst>
          </p:cNvPr>
          <p:cNvSpPr txBox="1">
            <a:spLocks/>
          </p:cNvSpPr>
          <p:nvPr/>
        </p:nvSpPr>
        <p:spPr>
          <a:xfrm>
            <a:off x="795025" y="1957400"/>
            <a:ext cx="7800335" cy="33390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a:endParaRPr lang="en-GB" sz="1200" dirty="0">
              <a:solidFill>
                <a:schemeClr val="dk1"/>
              </a:solidFill>
            </a:endParaRPr>
          </a:p>
          <a:p>
            <a:pPr marL="457200" indent="-311150">
              <a:spcBef>
                <a:spcPts val="1200"/>
              </a:spcBef>
              <a:buClr>
                <a:schemeClr val="dk1"/>
              </a:buClr>
              <a:buSzPts val="1300"/>
              <a:buFont typeface="Arial"/>
              <a:buChar char="➔"/>
            </a:pPr>
            <a:r>
              <a:rPr lang="en-GB" sz="1300" dirty="0">
                <a:solidFill>
                  <a:schemeClr val="dk1"/>
                </a:solidFill>
              </a:rPr>
              <a:t>Identify and prioritise critical services/processes as opposed to critical sectors.</a:t>
            </a:r>
          </a:p>
          <a:p>
            <a:pPr marL="457200">
              <a:spcBef>
                <a:spcPts val="1200"/>
              </a:spcBef>
            </a:pPr>
            <a:endParaRPr lang="en-GB" sz="1900" dirty="0">
              <a:solidFill>
                <a:schemeClr val="dk1"/>
              </a:solidFill>
            </a:endParaRPr>
          </a:p>
          <a:p>
            <a:pPr marL="457200" indent="-311150">
              <a:spcBef>
                <a:spcPts val="1200"/>
              </a:spcBef>
              <a:buClr>
                <a:schemeClr val="dk1"/>
              </a:buClr>
              <a:buSzPts val="1300"/>
              <a:buFont typeface="Arial"/>
              <a:buChar char="➔"/>
            </a:pPr>
            <a:r>
              <a:rPr lang="en-GB" sz="1300" dirty="0">
                <a:solidFill>
                  <a:schemeClr val="dk1"/>
                </a:solidFill>
              </a:rPr>
              <a:t>Fostering mutual dependencies through inter-sectoral networking, </a:t>
            </a:r>
          </a:p>
          <a:p>
            <a:pPr marL="457200">
              <a:spcBef>
                <a:spcPts val="1200"/>
              </a:spcBef>
            </a:pPr>
            <a:r>
              <a:rPr lang="en-GB" sz="1300" dirty="0">
                <a:solidFill>
                  <a:schemeClr val="dk1"/>
                </a:solidFill>
              </a:rPr>
              <a:t>to stimulate further cooperation between the various players.</a:t>
            </a:r>
          </a:p>
          <a:p>
            <a:pPr marL="457200">
              <a:spcBef>
                <a:spcPts val="1200"/>
              </a:spcBef>
            </a:pPr>
            <a:endParaRPr lang="en-GB" sz="1300" dirty="0">
              <a:solidFill>
                <a:schemeClr val="dk1"/>
              </a:solidFill>
            </a:endParaRPr>
          </a:p>
          <a:p>
            <a:pPr marL="457200" indent="-311150">
              <a:spcBef>
                <a:spcPts val="1200"/>
              </a:spcBef>
              <a:buClr>
                <a:schemeClr val="dk1"/>
              </a:buClr>
              <a:buSzPts val="1300"/>
              <a:buFont typeface="Arial"/>
              <a:buChar char="➔"/>
            </a:pPr>
            <a:r>
              <a:rPr lang="en-GB" sz="1300" dirty="0">
                <a:solidFill>
                  <a:schemeClr val="dk1"/>
                </a:solidFill>
              </a:rPr>
              <a:t>Develop a CI protection framework which specifies the governmental agency that has </a:t>
            </a:r>
          </a:p>
          <a:p>
            <a:pPr marL="457200">
              <a:spcBef>
                <a:spcPts val="1200"/>
              </a:spcBef>
              <a:spcAft>
                <a:spcPts val="1200"/>
              </a:spcAft>
            </a:pPr>
            <a:r>
              <a:rPr lang="en-GB" sz="1300" dirty="0">
                <a:solidFill>
                  <a:schemeClr val="dk1"/>
                </a:solidFill>
              </a:rPr>
              <a:t>the overall coordination role in the definition &amp; implementation of the national CIP strategy as well as ESF</a:t>
            </a:r>
          </a:p>
        </p:txBody>
      </p:sp>
      <p:pic>
        <p:nvPicPr>
          <p:cNvPr id="7" name="Google Shape;740;p37">
            <a:extLst>
              <a:ext uri="{FF2B5EF4-FFF2-40B4-BE49-F238E27FC236}">
                <a16:creationId xmlns:a16="http://schemas.microsoft.com/office/drawing/2014/main" id="{99A3D933-A22B-D44A-937B-101054B72284}"/>
              </a:ext>
            </a:extLst>
          </p:cNvPr>
          <p:cNvPicPr preferRelativeResize="0"/>
          <p:nvPr/>
        </p:nvPicPr>
        <p:blipFill rotWithShape="1">
          <a:blip r:embed="rId4">
            <a:alphaModFix/>
          </a:blip>
          <a:srcRect t="-5400" b="5400"/>
          <a:stretch/>
        </p:blipFill>
        <p:spPr>
          <a:xfrm>
            <a:off x="8597166" y="2216450"/>
            <a:ext cx="1790875" cy="871700"/>
          </a:xfrm>
          <a:prstGeom prst="rect">
            <a:avLst/>
          </a:prstGeom>
          <a:noFill/>
          <a:ln>
            <a:noFill/>
          </a:ln>
        </p:spPr>
      </p:pic>
      <p:pic>
        <p:nvPicPr>
          <p:cNvPr id="8" name="Google Shape;739;p37">
            <a:extLst>
              <a:ext uri="{FF2B5EF4-FFF2-40B4-BE49-F238E27FC236}">
                <a16:creationId xmlns:a16="http://schemas.microsoft.com/office/drawing/2014/main" id="{AC4EE302-4FE9-614D-81C7-70BC4FAFD338}"/>
              </a:ext>
            </a:extLst>
          </p:cNvPr>
          <p:cNvPicPr preferRelativeResize="0"/>
          <p:nvPr/>
        </p:nvPicPr>
        <p:blipFill>
          <a:blip r:embed="rId5">
            <a:alphaModFix/>
          </a:blip>
          <a:stretch>
            <a:fillRect/>
          </a:stretch>
        </p:blipFill>
        <p:spPr>
          <a:xfrm>
            <a:off x="8495392" y="3088150"/>
            <a:ext cx="1994425" cy="1812450"/>
          </a:xfrm>
          <a:prstGeom prst="rect">
            <a:avLst/>
          </a:prstGeom>
          <a:noFill/>
          <a:ln>
            <a:noFill/>
          </a:ln>
          <a:effectLst>
            <a:reflection endPos="30000" dist="38100" dir="5400000" fadeDir="5400012" sy="-100000" algn="bl" rotWithShape="0"/>
          </a:effectLst>
        </p:spPr>
      </p:pic>
    </p:spTree>
    <p:extLst>
      <p:ext uri="{BB962C8B-B14F-4D97-AF65-F5344CB8AC3E}">
        <p14:creationId xmlns:p14="http://schemas.microsoft.com/office/powerpoint/2010/main" val="3555683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pic>
        <p:nvPicPr>
          <p:cNvPr id="300" name="Google Shape;300;g1f1f0ddca2b_0_6"/>
          <p:cNvPicPr preferRelativeResize="0"/>
          <p:nvPr/>
        </p:nvPicPr>
        <p:blipFill>
          <a:blip r:embed="rId3">
            <a:alphaModFix/>
          </a:blip>
          <a:stretch>
            <a:fillRect/>
          </a:stretch>
        </p:blipFill>
        <p:spPr>
          <a:xfrm>
            <a:off x="0" y="4900600"/>
            <a:ext cx="1957425" cy="2024175"/>
          </a:xfrm>
          <a:prstGeom prst="rect">
            <a:avLst/>
          </a:prstGeom>
          <a:noFill/>
          <a:ln>
            <a:noFill/>
          </a:ln>
        </p:spPr>
      </p:pic>
      <p:sp>
        <p:nvSpPr>
          <p:cNvPr id="9" name="Google Shape;745;p38">
            <a:extLst>
              <a:ext uri="{FF2B5EF4-FFF2-40B4-BE49-F238E27FC236}">
                <a16:creationId xmlns:a16="http://schemas.microsoft.com/office/drawing/2014/main" id="{A5AD2018-5F78-0643-AEFD-E7BE8A18F466}"/>
              </a:ext>
            </a:extLst>
          </p:cNvPr>
          <p:cNvSpPr txBox="1">
            <a:spLocks/>
          </p:cNvSpPr>
          <p:nvPr/>
        </p:nvSpPr>
        <p:spPr>
          <a:xfrm>
            <a:off x="324763" y="2427303"/>
            <a:ext cx="8520600" cy="33390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i="1" dirty="0">
                <a:solidFill>
                  <a:schemeClr val="dk1"/>
                </a:solidFill>
              </a:rPr>
              <a:t>Cybersecurity</a:t>
            </a:r>
          </a:p>
          <a:p>
            <a:pPr marL="457200" indent="-311150">
              <a:spcBef>
                <a:spcPts val="1200"/>
              </a:spcBef>
              <a:buClr>
                <a:schemeClr val="dk1"/>
              </a:buClr>
              <a:buSzPts val="1300"/>
              <a:buFont typeface="Arial"/>
              <a:buChar char="➔"/>
            </a:pPr>
            <a:r>
              <a:rPr lang="en-GB" sz="1300" dirty="0">
                <a:solidFill>
                  <a:schemeClr val="dk1"/>
                </a:solidFill>
              </a:rPr>
              <a:t>Increase the volume, timeliness and quality of cyber threat information sharing</a:t>
            </a:r>
          </a:p>
          <a:p>
            <a:pPr marL="457200" indent="-311150">
              <a:buClr>
                <a:schemeClr val="dk1"/>
              </a:buClr>
              <a:buSzPts val="1300"/>
              <a:buFont typeface="Arial"/>
              <a:buChar char="➔"/>
            </a:pPr>
            <a:r>
              <a:rPr lang="en-GB" sz="1300" dirty="0">
                <a:solidFill>
                  <a:schemeClr val="dk1"/>
                </a:solidFill>
              </a:rPr>
              <a:t>Public sector cyber teams will need to compete for talent with the private sector in their arenas</a:t>
            </a:r>
          </a:p>
          <a:p>
            <a:pPr marL="457200" indent="-311150">
              <a:buClr>
                <a:schemeClr val="dk1"/>
              </a:buClr>
              <a:buSzPts val="1300"/>
              <a:buFont typeface="Arial"/>
              <a:buChar char="➔"/>
            </a:pPr>
            <a:r>
              <a:rPr lang="en-GB" sz="1300" dirty="0">
                <a:solidFill>
                  <a:schemeClr val="dk1"/>
                </a:solidFill>
              </a:rPr>
              <a:t>Enforce the practice of security assessments &amp; penetration testing, product testing</a:t>
            </a:r>
          </a:p>
          <a:p>
            <a:pPr marL="457200" indent="-311150">
              <a:buClr>
                <a:schemeClr val="dk1"/>
              </a:buClr>
              <a:buSzPts val="1300"/>
              <a:buFont typeface="Arial"/>
              <a:buChar char="➔"/>
            </a:pPr>
            <a:r>
              <a:rPr lang="en-GB" sz="1300" dirty="0">
                <a:solidFill>
                  <a:schemeClr val="dk1"/>
                </a:solidFill>
              </a:rPr>
              <a:t>Partner with academia and industry to expand cyber education for Canadian government employees</a:t>
            </a:r>
          </a:p>
          <a:p>
            <a:pPr marL="457200" indent="-311150">
              <a:buClr>
                <a:schemeClr val="dk1"/>
              </a:buClr>
              <a:buSzPts val="1300"/>
              <a:buFont typeface="Arial"/>
              <a:buChar char="➔"/>
            </a:pPr>
            <a:r>
              <a:rPr lang="en-GB" sz="1300" dirty="0">
                <a:solidFill>
                  <a:schemeClr val="dk1"/>
                </a:solidFill>
              </a:rPr>
              <a:t>Develop a situational awareness capability that addresses both physical and cyber aspects of how infrastructure is functioning in (near) RT </a:t>
            </a:r>
          </a:p>
          <a:p>
            <a:pPr marL="457200" algn="r">
              <a:spcBef>
                <a:spcPts val="1200"/>
              </a:spcBef>
            </a:pPr>
            <a:r>
              <a:rPr lang="en-GB" sz="1300" dirty="0">
                <a:solidFill>
                  <a:schemeClr val="dk1"/>
                </a:solidFill>
                <a:latin typeface="Calibri"/>
                <a:ea typeface="Calibri"/>
                <a:cs typeface="Calibri"/>
                <a:sym typeface="Calibri"/>
              </a:rPr>
              <a:t> </a:t>
            </a:r>
          </a:p>
          <a:p>
            <a:pPr marL="457200">
              <a:spcBef>
                <a:spcPts val="1200"/>
              </a:spcBef>
              <a:spcAft>
                <a:spcPts val="1200"/>
              </a:spcAft>
            </a:pPr>
            <a:endParaRPr lang="en-GB" sz="1600" dirty="0">
              <a:solidFill>
                <a:schemeClr val="dk1"/>
              </a:solidFill>
            </a:endParaRPr>
          </a:p>
        </p:txBody>
      </p:sp>
      <p:pic>
        <p:nvPicPr>
          <p:cNvPr id="10" name="Google Shape;746;p38">
            <a:extLst>
              <a:ext uri="{FF2B5EF4-FFF2-40B4-BE49-F238E27FC236}">
                <a16:creationId xmlns:a16="http://schemas.microsoft.com/office/drawing/2014/main" id="{60FAD183-A2E4-0E4D-882A-3335EFA42D7E}"/>
              </a:ext>
            </a:extLst>
          </p:cNvPr>
          <p:cNvPicPr preferRelativeResize="0"/>
          <p:nvPr/>
        </p:nvPicPr>
        <p:blipFill>
          <a:blip r:embed="rId4"/>
          <a:srcRect/>
          <a:stretch/>
        </p:blipFill>
        <p:spPr>
          <a:xfrm>
            <a:off x="9010419" y="2314593"/>
            <a:ext cx="2040758" cy="2228814"/>
          </a:xfrm>
          <a:prstGeom prst="rect">
            <a:avLst/>
          </a:prstGeom>
          <a:noFill/>
          <a:ln>
            <a:noFill/>
          </a:ln>
        </p:spPr>
      </p:pic>
    </p:spTree>
    <p:extLst>
      <p:ext uri="{BB962C8B-B14F-4D97-AF65-F5344CB8AC3E}">
        <p14:creationId xmlns:p14="http://schemas.microsoft.com/office/powerpoint/2010/main" val="746739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sp>
        <p:nvSpPr>
          <p:cNvPr id="6" name="Google Shape;752;p39">
            <a:extLst>
              <a:ext uri="{FF2B5EF4-FFF2-40B4-BE49-F238E27FC236}">
                <a16:creationId xmlns:a16="http://schemas.microsoft.com/office/drawing/2014/main" id="{215D9288-8AF7-F842-A5F0-B6DFEF3E6490}"/>
              </a:ext>
            </a:extLst>
          </p:cNvPr>
          <p:cNvSpPr txBox="1">
            <a:spLocks/>
          </p:cNvSpPr>
          <p:nvPr/>
        </p:nvSpPr>
        <p:spPr>
          <a:xfrm>
            <a:off x="489819" y="2314593"/>
            <a:ext cx="8520600" cy="34164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i="1">
                <a:solidFill>
                  <a:schemeClr val="dk1"/>
                </a:solidFill>
              </a:rPr>
              <a:t>Protection of Cyber-physical Systems</a:t>
            </a:r>
            <a:endParaRPr lang="en-GB">
              <a:solidFill>
                <a:schemeClr val="dk1"/>
              </a:solidFill>
            </a:endParaRPr>
          </a:p>
          <a:p>
            <a:pPr marL="457200" indent="-342900">
              <a:spcBef>
                <a:spcPts val="1200"/>
              </a:spcBef>
              <a:buClr>
                <a:schemeClr val="dk1"/>
              </a:buClr>
              <a:buSzPts val="1800"/>
              <a:buFont typeface="Arial"/>
              <a:buChar char="➔"/>
            </a:pPr>
            <a:r>
              <a:rPr lang="en-GB">
                <a:solidFill>
                  <a:schemeClr val="dk1"/>
                </a:solidFill>
              </a:rPr>
              <a:t>Develop a CPS security strategy employing a holistic approach</a:t>
            </a:r>
          </a:p>
          <a:p>
            <a:pPr marL="457200" indent="-342900">
              <a:buClr>
                <a:schemeClr val="dk1"/>
              </a:buClr>
              <a:buSzPts val="1800"/>
              <a:buFont typeface="Arial"/>
              <a:buChar char="➔"/>
            </a:pPr>
            <a:r>
              <a:rPr lang="en-GB">
                <a:solidFill>
                  <a:schemeClr val="dk1"/>
                </a:solidFill>
              </a:rPr>
              <a:t>Risk modelling for C-CPS</a:t>
            </a:r>
          </a:p>
          <a:p>
            <a:pPr marL="457200" indent="-342900">
              <a:buClr>
                <a:schemeClr val="dk1"/>
              </a:buClr>
              <a:buSzPts val="1800"/>
              <a:buFont typeface="Arial"/>
              <a:buChar char="➔"/>
            </a:pPr>
            <a:r>
              <a:rPr lang="en-GB">
                <a:solidFill>
                  <a:schemeClr val="dk1"/>
                </a:solidFill>
              </a:rPr>
              <a:t>Build smart resilience in CPS</a:t>
            </a:r>
          </a:p>
          <a:p>
            <a:pPr marL="457200">
              <a:spcBef>
                <a:spcPts val="1200"/>
              </a:spcBef>
              <a:spcAft>
                <a:spcPts val="1200"/>
              </a:spcAft>
            </a:pPr>
            <a:endParaRPr lang="en-GB" dirty="0">
              <a:solidFill>
                <a:schemeClr val="dk1"/>
              </a:solidFill>
            </a:endParaRPr>
          </a:p>
        </p:txBody>
      </p:sp>
      <p:pic>
        <p:nvPicPr>
          <p:cNvPr id="7" name="Google Shape;755;p39">
            <a:extLst>
              <a:ext uri="{FF2B5EF4-FFF2-40B4-BE49-F238E27FC236}">
                <a16:creationId xmlns:a16="http://schemas.microsoft.com/office/drawing/2014/main" id="{C5491EF2-624A-0049-AEE0-B8CE384A0928}"/>
              </a:ext>
            </a:extLst>
          </p:cNvPr>
          <p:cNvPicPr preferRelativeResize="0"/>
          <p:nvPr/>
        </p:nvPicPr>
        <p:blipFill>
          <a:blip r:embed="rId3">
            <a:alphaModFix/>
          </a:blip>
          <a:stretch>
            <a:fillRect/>
          </a:stretch>
        </p:blipFill>
        <p:spPr>
          <a:xfrm>
            <a:off x="3347005" y="3801797"/>
            <a:ext cx="4106218" cy="2685268"/>
          </a:xfrm>
          <a:prstGeom prst="rect">
            <a:avLst/>
          </a:prstGeom>
          <a:noFill/>
          <a:ln>
            <a:noFill/>
          </a:ln>
        </p:spPr>
      </p:pic>
      <p:pic>
        <p:nvPicPr>
          <p:cNvPr id="8" name="Google Shape;754;p39">
            <a:extLst>
              <a:ext uri="{FF2B5EF4-FFF2-40B4-BE49-F238E27FC236}">
                <a16:creationId xmlns:a16="http://schemas.microsoft.com/office/drawing/2014/main" id="{2D6C8F6A-F35D-274B-80C4-53FF1944DEC9}"/>
              </a:ext>
            </a:extLst>
          </p:cNvPr>
          <p:cNvPicPr preferRelativeResize="0"/>
          <p:nvPr/>
        </p:nvPicPr>
        <p:blipFill>
          <a:blip r:embed="rId4">
            <a:alphaModFix/>
          </a:blip>
          <a:stretch>
            <a:fillRect/>
          </a:stretch>
        </p:blipFill>
        <p:spPr>
          <a:xfrm>
            <a:off x="7690456" y="1997916"/>
            <a:ext cx="3454872" cy="2685268"/>
          </a:xfrm>
          <a:prstGeom prst="rect">
            <a:avLst/>
          </a:prstGeom>
          <a:noFill/>
          <a:ln>
            <a:noFill/>
          </a:ln>
        </p:spPr>
      </p:pic>
    </p:spTree>
    <p:extLst>
      <p:ext uri="{BB962C8B-B14F-4D97-AF65-F5344CB8AC3E}">
        <p14:creationId xmlns:p14="http://schemas.microsoft.com/office/powerpoint/2010/main" val="4099700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sp>
        <p:nvSpPr>
          <p:cNvPr id="9" name="Google Shape;762;p40">
            <a:extLst>
              <a:ext uri="{FF2B5EF4-FFF2-40B4-BE49-F238E27FC236}">
                <a16:creationId xmlns:a16="http://schemas.microsoft.com/office/drawing/2014/main" id="{F23ABBE0-9027-174F-A1CB-C299AA7DB343}"/>
              </a:ext>
            </a:extLst>
          </p:cNvPr>
          <p:cNvSpPr/>
          <p:nvPr/>
        </p:nvSpPr>
        <p:spPr>
          <a:xfrm>
            <a:off x="5505091" y="2518586"/>
            <a:ext cx="894000" cy="260100"/>
          </a:xfrm>
          <a:prstGeom prst="leftRightUpArrow">
            <a:avLst>
              <a:gd name="adj1" fmla="val 25000"/>
              <a:gd name="adj2" fmla="val 25000"/>
              <a:gd name="adj3" fmla="val 25000"/>
            </a:avLst>
          </a:prstGeom>
          <a:solidFill>
            <a:srgbClr val="3FD5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63;p40">
            <a:extLst>
              <a:ext uri="{FF2B5EF4-FFF2-40B4-BE49-F238E27FC236}">
                <a16:creationId xmlns:a16="http://schemas.microsoft.com/office/drawing/2014/main" id="{353FA60C-9829-B342-8674-92D613704F8E}"/>
              </a:ext>
            </a:extLst>
          </p:cNvPr>
          <p:cNvSpPr/>
          <p:nvPr/>
        </p:nvSpPr>
        <p:spPr>
          <a:xfrm rot="-5400000" flipH="1">
            <a:off x="3062866" y="4655623"/>
            <a:ext cx="882000" cy="297900"/>
          </a:xfrm>
          <a:prstGeom prst="leftRightUpArrow">
            <a:avLst>
              <a:gd name="adj1" fmla="val 25000"/>
              <a:gd name="adj2" fmla="val 25000"/>
              <a:gd name="adj3" fmla="val 25000"/>
            </a:avLst>
          </a:prstGeom>
          <a:solidFill>
            <a:srgbClr val="3FD5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4;p40">
            <a:extLst>
              <a:ext uri="{FF2B5EF4-FFF2-40B4-BE49-F238E27FC236}">
                <a16:creationId xmlns:a16="http://schemas.microsoft.com/office/drawing/2014/main" id="{1F94A818-44CB-B547-9544-A3C0DA5EF73C}"/>
              </a:ext>
            </a:extLst>
          </p:cNvPr>
          <p:cNvSpPr/>
          <p:nvPr/>
        </p:nvSpPr>
        <p:spPr>
          <a:xfrm>
            <a:off x="3661891" y="2863498"/>
            <a:ext cx="4580400" cy="1989000"/>
          </a:xfrm>
          <a:prstGeom prst="triangle">
            <a:avLst>
              <a:gd name="adj"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b="1" i="1">
              <a:solidFill>
                <a:schemeClr val="dk1"/>
              </a:solidFill>
            </a:endParaRPr>
          </a:p>
          <a:p>
            <a:pPr marL="0" lvl="0" indent="0" algn="l" rtl="0">
              <a:spcBef>
                <a:spcPts val="0"/>
              </a:spcBef>
              <a:spcAft>
                <a:spcPts val="0"/>
              </a:spcAft>
              <a:buNone/>
            </a:pPr>
            <a:endParaRPr sz="700" b="1" i="1">
              <a:solidFill>
                <a:schemeClr val="dk1"/>
              </a:solidFill>
            </a:endParaRPr>
          </a:p>
          <a:p>
            <a:pPr marL="0" lvl="0" indent="0" algn="l" rtl="0">
              <a:spcBef>
                <a:spcPts val="0"/>
              </a:spcBef>
              <a:spcAft>
                <a:spcPts val="0"/>
              </a:spcAft>
              <a:buNone/>
            </a:pPr>
            <a:endParaRPr sz="700" b="1" i="1">
              <a:solidFill>
                <a:schemeClr val="dk1"/>
              </a:solidFill>
            </a:endParaRPr>
          </a:p>
          <a:p>
            <a:pPr marL="0" lvl="0" indent="0" algn="l" rtl="0">
              <a:spcBef>
                <a:spcPts val="0"/>
              </a:spcBef>
              <a:spcAft>
                <a:spcPts val="0"/>
              </a:spcAft>
              <a:buNone/>
            </a:pPr>
            <a:endParaRPr sz="700" b="1" i="1">
              <a:solidFill>
                <a:schemeClr val="dk1"/>
              </a:solidFill>
            </a:endParaRPr>
          </a:p>
        </p:txBody>
      </p:sp>
      <p:sp>
        <p:nvSpPr>
          <p:cNvPr id="12" name="Google Shape;765;p40">
            <a:extLst>
              <a:ext uri="{FF2B5EF4-FFF2-40B4-BE49-F238E27FC236}">
                <a16:creationId xmlns:a16="http://schemas.microsoft.com/office/drawing/2014/main" id="{D83A1249-D9AF-5D4D-97CD-0EAF812997F3}"/>
              </a:ext>
            </a:extLst>
          </p:cNvPr>
          <p:cNvSpPr/>
          <p:nvPr/>
        </p:nvSpPr>
        <p:spPr>
          <a:xfrm rot="5400000" flipH="1">
            <a:off x="7954291" y="4663423"/>
            <a:ext cx="858300" cy="282300"/>
          </a:xfrm>
          <a:prstGeom prst="leftRightUpArrow">
            <a:avLst>
              <a:gd name="adj1" fmla="val 25000"/>
              <a:gd name="adj2" fmla="val 25000"/>
              <a:gd name="adj3" fmla="val 25000"/>
            </a:avLst>
          </a:prstGeom>
          <a:solidFill>
            <a:srgbClr val="3FD5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6;p40">
            <a:extLst>
              <a:ext uri="{FF2B5EF4-FFF2-40B4-BE49-F238E27FC236}">
                <a16:creationId xmlns:a16="http://schemas.microsoft.com/office/drawing/2014/main" id="{516AADB2-A028-F447-B68F-B4C7122C6033}"/>
              </a:ext>
            </a:extLst>
          </p:cNvPr>
          <p:cNvSpPr txBox="1"/>
          <p:nvPr/>
        </p:nvSpPr>
        <p:spPr>
          <a:xfrm>
            <a:off x="5603191" y="3186623"/>
            <a:ext cx="697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b="1">
                <a:solidFill>
                  <a:schemeClr val="lt1"/>
                </a:solidFill>
              </a:rPr>
              <a:t>Strategy</a:t>
            </a:r>
            <a:endParaRPr sz="1000" b="1">
              <a:solidFill>
                <a:schemeClr val="lt1"/>
              </a:solidFill>
            </a:endParaRPr>
          </a:p>
        </p:txBody>
      </p:sp>
      <p:sp>
        <p:nvSpPr>
          <p:cNvPr id="14" name="Google Shape;767;p40">
            <a:extLst>
              <a:ext uri="{FF2B5EF4-FFF2-40B4-BE49-F238E27FC236}">
                <a16:creationId xmlns:a16="http://schemas.microsoft.com/office/drawing/2014/main" id="{85E97C3D-271C-6546-9028-A294B0DE8B4F}"/>
              </a:ext>
            </a:extLst>
          </p:cNvPr>
          <p:cNvSpPr txBox="1"/>
          <p:nvPr/>
        </p:nvSpPr>
        <p:spPr>
          <a:xfrm>
            <a:off x="6644791" y="4513798"/>
            <a:ext cx="1207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rPr>
              <a:t>Smart Resilience</a:t>
            </a:r>
            <a:endParaRPr sz="1000" b="1">
              <a:solidFill>
                <a:schemeClr val="lt1"/>
              </a:solidFill>
            </a:endParaRPr>
          </a:p>
        </p:txBody>
      </p:sp>
      <p:sp>
        <p:nvSpPr>
          <p:cNvPr id="15" name="Google Shape;768;p40">
            <a:extLst>
              <a:ext uri="{FF2B5EF4-FFF2-40B4-BE49-F238E27FC236}">
                <a16:creationId xmlns:a16="http://schemas.microsoft.com/office/drawing/2014/main" id="{28922499-D59B-8B44-8804-9A1489D630FC}"/>
              </a:ext>
            </a:extLst>
          </p:cNvPr>
          <p:cNvSpPr txBox="1"/>
          <p:nvPr/>
        </p:nvSpPr>
        <p:spPr>
          <a:xfrm>
            <a:off x="4003091" y="4513798"/>
            <a:ext cx="1122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rPr>
              <a:t>Risk Modelling</a:t>
            </a:r>
            <a:endParaRPr sz="1000" b="1">
              <a:solidFill>
                <a:schemeClr val="lt1"/>
              </a:solidFill>
            </a:endParaRPr>
          </a:p>
        </p:txBody>
      </p:sp>
      <p:sp>
        <p:nvSpPr>
          <p:cNvPr id="16" name="Google Shape;769;p40">
            <a:extLst>
              <a:ext uri="{FF2B5EF4-FFF2-40B4-BE49-F238E27FC236}">
                <a16:creationId xmlns:a16="http://schemas.microsoft.com/office/drawing/2014/main" id="{3652F648-CAA3-C04F-BA77-C3C5C026EEEF}"/>
              </a:ext>
            </a:extLst>
          </p:cNvPr>
          <p:cNvSpPr txBox="1"/>
          <p:nvPr/>
        </p:nvSpPr>
        <p:spPr>
          <a:xfrm>
            <a:off x="5309191" y="2033598"/>
            <a:ext cx="128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i="1">
                <a:solidFill>
                  <a:schemeClr val="dk1"/>
                </a:solidFill>
              </a:rPr>
              <a:t>Identify and fill gaps in capabilities</a:t>
            </a:r>
            <a:endParaRPr sz="700" b="1" i="1">
              <a:solidFill>
                <a:schemeClr val="dk1"/>
              </a:solidFill>
            </a:endParaRPr>
          </a:p>
        </p:txBody>
      </p:sp>
      <p:sp>
        <p:nvSpPr>
          <p:cNvPr id="17" name="Google Shape;770;p40">
            <a:extLst>
              <a:ext uri="{FF2B5EF4-FFF2-40B4-BE49-F238E27FC236}">
                <a16:creationId xmlns:a16="http://schemas.microsoft.com/office/drawing/2014/main" id="{8FC3424F-52A9-004E-B3A5-3BE865574C0D}"/>
              </a:ext>
            </a:extLst>
          </p:cNvPr>
          <p:cNvSpPr txBox="1"/>
          <p:nvPr/>
        </p:nvSpPr>
        <p:spPr>
          <a:xfrm>
            <a:off x="6458166" y="2515748"/>
            <a:ext cx="1455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a:solidFill>
                  <a:schemeClr val="dk1"/>
                </a:solidFill>
              </a:rPr>
              <a:t>Invest in threat intelligence </a:t>
            </a:r>
            <a:endParaRPr sz="700" b="1" i="1">
              <a:solidFill>
                <a:schemeClr val="dk1"/>
              </a:solidFill>
            </a:endParaRPr>
          </a:p>
        </p:txBody>
      </p:sp>
      <p:sp>
        <p:nvSpPr>
          <p:cNvPr id="18" name="Google Shape;771;p40">
            <a:extLst>
              <a:ext uri="{FF2B5EF4-FFF2-40B4-BE49-F238E27FC236}">
                <a16:creationId xmlns:a16="http://schemas.microsoft.com/office/drawing/2014/main" id="{861A8737-162A-4B4C-8F15-76F9ACF3B37B}"/>
              </a:ext>
            </a:extLst>
          </p:cNvPr>
          <p:cNvSpPr txBox="1"/>
          <p:nvPr/>
        </p:nvSpPr>
        <p:spPr>
          <a:xfrm>
            <a:off x="3277616" y="2518598"/>
            <a:ext cx="2168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a:solidFill>
                  <a:schemeClr val="dk1"/>
                </a:solidFill>
              </a:rPr>
              <a:t>OT, IoT, industrial IoT and IT security should be managed in a coordinated effort, not in isolation.</a:t>
            </a:r>
            <a:endParaRPr sz="700" b="1" i="1">
              <a:solidFill>
                <a:schemeClr val="dk1"/>
              </a:solidFill>
            </a:endParaRPr>
          </a:p>
        </p:txBody>
      </p:sp>
      <p:sp>
        <p:nvSpPr>
          <p:cNvPr id="19" name="Google Shape;772;p40">
            <a:extLst>
              <a:ext uri="{FF2B5EF4-FFF2-40B4-BE49-F238E27FC236}">
                <a16:creationId xmlns:a16="http://schemas.microsoft.com/office/drawing/2014/main" id="{49A8AFC4-CA82-944B-A4FA-B36F677D19BA}"/>
              </a:ext>
            </a:extLst>
          </p:cNvPr>
          <p:cNvSpPr txBox="1"/>
          <p:nvPr/>
        </p:nvSpPr>
        <p:spPr>
          <a:xfrm>
            <a:off x="1929091" y="3819048"/>
            <a:ext cx="2375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a:solidFill>
                  <a:schemeClr val="dk1"/>
                </a:solidFill>
              </a:rPr>
              <a:t>Collect &amp; process all assets, users, software, network and other risk and threat data into a common DB where skilled resources can analyze data </a:t>
            </a:r>
            <a:endParaRPr sz="700" b="1" i="1">
              <a:solidFill>
                <a:schemeClr val="dk1"/>
              </a:solidFill>
            </a:endParaRPr>
          </a:p>
        </p:txBody>
      </p:sp>
      <p:sp>
        <p:nvSpPr>
          <p:cNvPr id="20" name="Google Shape;773;p40">
            <a:extLst>
              <a:ext uri="{FF2B5EF4-FFF2-40B4-BE49-F238E27FC236}">
                <a16:creationId xmlns:a16="http://schemas.microsoft.com/office/drawing/2014/main" id="{D84C7BF4-9E82-8E45-B06D-6948A0C9BF8D}"/>
              </a:ext>
            </a:extLst>
          </p:cNvPr>
          <p:cNvSpPr txBox="1"/>
          <p:nvPr/>
        </p:nvSpPr>
        <p:spPr>
          <a:xfrm>
            <a:off x="7664091" y="3869848"/>
            <a:ext cx="216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dirty="0">
                <a:solidFill>
                  <a:schemeClr val="dk1"/>
                </a:solidFill>
              </a:rPr>
              <a:t>Develop security validation tools to improve the efficacy of Security-by-Design.</a:t>
            </a:r>
            <a:endParaRPr sz="700" b="1" i="1" dirty="0">
              <a:solidFill>
                <a:schemeClr val="dk1"/>
              </a:solidFill>
            </a:endParaRPr>
          </a:p>
        </p:txBody>
      </p:sp>
      <p:sp>
        <p:nvSpPr>
          <p:cNvPr id="21" name="Google Shape;774;p40">
            <a:extLst>
              <a:ext uri="{FF2B5EF4-FFF2-40B4-BE49-F238E27FC236}">
                <a16:creationId xmlns:a16="http://schemas.microsoft.com/office/drawing/2014/main" id="{52183BD2-B597-4149-83E7-01DC6367F98A}"/>
              </a:ext>
            </a:extLst>
          </p:cNvPr>
          <p:cNvSpPr txBox="1"/>
          <p:nvPr/>
        </p:nvSpPr>
        <p:spPr>
          <a:xfrm>
            <a:off x="8586416" y="4604473"/>
            <a:ext cx="1455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700" b="1" i="1">
                <a:solidFill>
                  <a:schemeClr val="dk1"/>
                </a:solidFill>
              </a:rPr>
              <a:t>Build systems that learn, repair &amp; adapt themselves for threat/attack detection &amp; prevention.</a:t>
            </a:r>
            <a:endParaRPr sz="700" b="1" i="1">
              <a:solidFill>
                <a:schemeClr val="dk1"/>
              </a:solidFill>
            </a:endParaRPr>
          </a:p>
        </p:txBody>
      </p:sp>
      <p:sp>
        <p:nvSpPr>
          <p:cNvPr id="22" name="Google Shape;775;p40">
            <a:extLst>
              <a:ext uri="{FF2B5EF4-FFF2-40B4-BE49-F238E27FC236}">
                <a16:creationId xmlns:a16="http://schemas.microsoft.com/office/drawing/2014/main" id="{E094EAB2-C25C-8348-98F3-CB88F51BC42E}"/>
              </a:ext>
            </a:extLst>
          </p:cNvPr>
          <p:cNvSpPr txBox="1"/>
          <p:nvPr/>
        </p:nvSpPr>
        <p:spPr>
          <a:xfrm>
            <a:off x="7594066" y="5282198"/>
            <a:ext cx="1455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a:solidFill>
                  <a:schemeClr val="dk1"/>
                </a:solidFill>
              </a:rPr>
              <a:t>Invest in talent who oversee &amp; intervene in R-T to security incidents to CPS</a:t>
            </a:r>
            <a:endParaRPr sz="700" b="1" i="1"/>
          </a:p>
        </p:txBody>
      </p:sp>
      <p:sp>
        <p:nvSpPr>
          <p:cNvPr id="23" name="Google Shape;776;p40">
            <a:extLst>
              <a:ext uri="{FF2B5EF4-FFF2-40B4-BE49-F238E27FC236}">
                <a16:creationId xmlns:a16="http://schemas.microsoft.com/office/drawing/2014/main" id="{649A8915-412E-454A-A6C0-A0191FBCC60F}"/>
              </a:ext>
            </a:extLst>
          </p:cNvPr>
          <p:cNvSpPr txBox="1"/>
          <p:nvPr/>
        </p:nvSpPr>
        <p:spPr>
          <a:xfrm>
            <a:off x="2548091" y="5282198"/>
            <a:ext cx="1455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700" b="1" i="1">
                <a:solidFill>
                  <a:schemeClr val="dk1"/>
                </a:solidFill>
              </a:rPr>
              <a:t>Develop tactics of how to remediate gaps &amp; respond to threats</a:t>
            </a:r>
            <a:endParaRPr sz="700" b="1" i="1"/>
          </a:p>
        </p:txBody>
      </p:sp>
      <p:sp>
        <p:nvSpPr>
          <p:cNvPr id="24" name="Google Shape;777;p40">
            <a:extLst>
              <a:ext uri="{FF2B5EF4-FFF2-40B4-BE49-F238E27FC236}">
                <a16:creationId xmlns:a16="http://schemas.microsoft.com/office/drawing/2014/main" id="{E793C19B-A3BD-044E-9227-0EDD99C6C12A}"/>
              </a:ext>
            </a:extLst>
          </p:cNvPr>
          <p:cNvSpPr txBox="1"/>
          <p:nvPr/>
        </p:nvSpPr>
        <p:spPr>
          <a:xfrm>
            <a:off x="1821291" y="4604473"/>
            <a:ext cx="14550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700" b="1" i="1">
                <a:solidFill>
                  <a:schemeClr val="dk1"/>
                </a:solidFill>
              </a:rPr>
              <a:t>Conduct continuous impact analysis &amp; analysis of probabilities</a:t>
            </a:r>
            <a:endParaRPr sz="700" b="1" i="1"/>
          </a:p>
        </p:txBody>
      </p:sp>
    </p:spTree>
    <p:extLst>
      <p:ext uri="{BB962C8B-B14F-4D97-AF65-F5344CB8AC3E}">
        <p14:creationId xmlns:p14="http://schemas.microsoft.com/office/powerpoint/2010/main" val="3467331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p11"/>
          <p:cNvSpPr/>
          <p:nvPr/>
        </p:nvSpPr>
        <p:spPr>
          <a:xfrm>
            <a:off x="9832" y="9832"/>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11"/>
          <p:cNvSpPr txBox="1">
            <a:spLocks noGrp="1"/>
          </p:cNvSpPr>
          <p:nvPr>
            <p:ph type="title"/>
          </p:nvPr>
        </p:nvSpPr>
        <p:spPr>
          <a:xfrm>
            <a:off x="50633" y="3429000"/>
            <a:ext cx="6189894" cy="127430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1600"/>
              </a:spcAft>
              <a:buClr>
                <a:schemeClr val="dk1"/>
              </a:buClr>
              <a:buSzPts val="3000"/>
              <a:buFont typeface="Calibri"/>
              <a:buNone/>
            </a:pPr>
            <a:r>
              <a:rPr lang="en-US" b="1" dirty="0">
                <a:solidFill>
                  <a:schemeClr val="dk1"/>
                </a:solidFill>
                <a:latin typeface="Calibri"/>
                <a:ea typeface="Calibri"/>
                <a:cs typeface="Calibri"/>
                <a:sym typeface="Calibri"/>
              </a:rPr>
              <a:t>Questions?</a:t>
            </a:r>
            <a:endParaRPr dirty="0">
              <a:solidFill>
                <a:schemeClr val="dk1"/>
              </a:solidFill>
              <a:latin typeface="Calibri"/>
              <a:ea typeface="Calibri"/>
              <a:cs typeface="Calibri"/>
              <a:sym typeface="Calibri"/>
            </a:endParaRPr>
          </a:p>
        </p:txBody>
      </p:sp>
      <p:sp>
        <p:nvSpPr>
          <p:cNvPr id="308" name="Google Shape;308;p11"/>
          <p:cNvSpPr/>
          <p:nvPr/>
        </p:nvSpPr>
        <p:spPr>
          <a:xfrm>
            <a:off x="6101338" y="2015168"/>
            <a:ext cx="5283866" cy="4210442"/>
          </a:xfrm>
          <a:custGeom>
            <a:avLst/>
            <a:gdLst/>
            <a:ahLst/>
            <a:cxnLst/>
            <a:rect l="l" t="t" r="r" b="b"/>
            <a:pathLst>
              <a:path w="5283866" h="4210442" extrusionOk="0">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lt2">
              <a:alpha val="4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09" name="Google Shape;309;p11"/>
          <p:cNvPicPr preferRelativeResize="0"/>
          <p:nvPr/>
        </p:nvPicPr>
        <p:blipFill rotWithShape="1">
          <a:blip r:embed="rId3">
            <a:alphaModFix/>
          </a:blip>
          <a:srcRect/>
          <a:stretch/>
        </p:blipFill>
        <p:spPr>
          <a:xfrm>
            <a:off x="7443538" y="3658237"/>
            <a:ext cx="2775284" cy="9688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p:nvPr/>
        </p:nvSpPr>
        <p:spPr>
          <a:xfrm rot="-2881676">
            <a:off x="-537602" y="1366479"/>
            <a:ext cx="5202573" cy="2612017"/>
          </a:xfrm>
          <a:custGeom>
            <a:avLst/>
            <a:gdLst/>
            <a:ahLst/>
            <a:cxnLst/>
            <a:rect l="l" t="t" r="r" b="b"/>
            <a:pathLst>
              <a:path w="5552099" h="2787501" extrusionOk="0">
                <a:moveTo>
                  <a:pt x="2173335" y="2287631"/>
                </a:moveTo>
                <a:lnTo>
                  <a:pt x="2173336" y="2651861"/>
                </a:lnTo>
                <a:lnTo>
                  <a:pt x="631117" y="2651861"/>
                </a:lnTo>
                <a:lnTo>
                  <a:pt x="912019" y="2287631"/>
                </a:lnTo>
                <a:lnTo>
                  <a:pt x="2173335" y="2287631"/>
                </a:lnTo>
                <a:close/>
                <a:moveTo>
                  <a:pt x="3406545" y="2186515"/>
                </a:moveTo>
                <a:lnTo>
                  <a:pt x="3744555" y="2465204"/>
                </a:lnTo>
                <a:lnTo>
                  <a:pt x="3410072" y="2748116"/>
                </a:lnTo>
                <a:lnTo>
                  <a:pt x="3409467" y="2651860"/>
                </a:lnTo>
                <a:lnTo>
                  <a:pt x="2173338" y="2651859"/>
                </a:lnTo>
                <a:lnTo>
                  <a:pt x="2173338" y="2287630"/>
                </a:lnTo>
                <a:lnTo>
                  <a:pt x="3407179" y="2287629"/>
                </a:lnTo>
                <a:lnTo>
                  <a:pt x="3406545" y="2186515"/>
                </a:lnTo>
                <a:close/>
                <a:moveTo>
                  <a:pt x="5552099" y="2704617"/>
                </a:moveTo>
                <a:lnTo>
                  <a:pt x="5551770" y="2705043"/>
                </a:lnTo>
                <a:lnTo>
                  <a:pt x="4841237" y="2787501"/>
                </a:lnTo>
                <a:lnTo>
                  <a:pt x="2135708" y="700940"/>
                </a:lnTo>
                <a:lnTo>
                  <a:pt x="912018" y="2287630"/>
                </a:lnTo>
                <a:lnTo>
                  <a:pt x="912019" y="2287630"/>
                </a:lnTo>
                <a:lnTo>
                  <a:pt x="631117" y="2651860"/>
                </a:lnTo>
                <a:lnTo>
                  <a:pt x="0" y="2651860"/>
                </a:lnTo>
                <a:lnTo>
                  <a:pt x="280901" y="2287631"/>
                </a:lnTo>
                <a:lnTo>
                  <a:pt x="280901" y="2287631"/>
                </a:lnTo>
                <a:lnTo>
                  <a:pt x="2045172" y="0"/>
                </a:lnTo>
                <a:lnTo>
                  <a:pt x="5552099" y="2704617"/>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3" name="Google Shape;143;p3"/>
          <p:cNvSpPr/>
          <p:nvPr/>
        </p:nvSpPr>
        <p:spPr>
          <a:xfrm rot="-2874919">
            <a:off x="203071" y="3984308"/>
            <a:ext cx="4971292" cy="527071"/>
          </a:xfrm>
          <a:custGeom>
            <a:avLst/>
            <a:gdLst/>
            <a:ahLst/>
            <a:cxnLst/>
            <a:rect l="l" t="t" r="r" b="b"/>
            <a:pathLst>
              <a:path w="4875951" h="516963" extrusionOk="0">
                <a:moveTo>
                  <a:pt x="4564807" y="0"/>
                </a:moveTo>
                <a:lnTo>
                  <a:pt x="4875951" y="256538"/>
                </a:lnTo>
                <a:lnTo>
                  <a:pt x="4568053" y="516963"/>
                </a:lnTo>
                <a:lnTo>
                  <a:pt x="4567421" y="416318"/>
                </a:lnTo>
                <a:lnTo>
                  <a:pt x="4567293" y="417015"/>
                </a:lnTo>
                <a:lnTo>
                  <a:pt x="2397984" y="417016"/>
                </a:lnTo>
                <a:lnTo>
                  <a:pt x="580951" y="417015"/>
                </a:lnTo>
                <a:lnTo>
                  <a:pt x="580951" y="417015"/>
                </a:lnTo>
                <a:lnTo>
                  <a:pt x="0" y="417015"/>
                </a:lnTo>
                <a:lnTo>
                  <a:pt x="258575" y="81735"/>
                </a:lnTo>
                <a:lnTo>
                  <a:pt x="839525" y="81735"/>
                </a:lnTo>
                <a:lnTo>
                  <a:pt x="839526" y="81735"/>
                </a:lnTo>
                <a:lnTo>
                  <a:pt x="2397985" y="81734"/>
                </a:lnTo>
                <a:lnTo>
                  <a:pt x="4565494" y="109392"/>
                </a:lnTo>
                <a:lnTo>
                  <a:pt x="4564807"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4" name="Google Shape;144;p3"/>
          <p:cNvSpPr/>
          <p:nvPr/>
        </p:nvSpPr>
        <p:spPr>
          <a:xfrm rot="-2874919">
            <a:off x="-9555" y="3824455"/>
            <a:ext cx="6991384" cy="525917"/>
          </a:xfrm>
          <a:custGeom>
            <a:avLst/>
            <a:gdLst/>
            <a:ahLst/>
            <a:cxnLst/>
            <a:rect l="l" t="t" r="r" b="b"/>
            <a:pathLst>
              <a:path w="6857301" h="516963" extrusionOk="0">
                <a:moveTo>
                  <a:pt x="4647644" y="83723"/>
                </a:moveTo>
                <a:lnTo>
                  <a:pt x="4389070" y="419004"/>
                </a:lnTo>
                <a:lnTo>
                  <a:pt x="2607621" y="419003"/>
                </a:lnTo>
                <a:lnTo>
                  <a:pt x="1052939" y="419003"/>
                </a:lnTo>
                <a:lnTo>
                  <a:pt x="645226" y="104568"/>
                </a:lnTo>
                <a:lnTo>
                  <a:pt x="1052938" y="419003"/>
                </a:lnTo>
                <a:lnTo>
                  <a:pt x="1052939" y="419003"/>
                </a:lnTo>
                <a:lnTo>
                  <a:pt x="1052939" y="419003"/>
                </a:lnTo>
                <a:lnTo>
                  <a:pt x="299649" y="419004"/>
                </a:lnTo>
                <a:lnTo>
                  <a:pt x="0" y="187908"/>
                </a:lnTo>
                <a:lnTo>
                  <a:pt x="80349" y="83724"/>
                </a:lnTo>
                <a:lnTo>
                  <a:pt x="661302" y="83724"/>
                </a:lnTo>
                <a:lnTo>
                  <a:pt x="661302" y="83723"/>
                </a:lnTo>
                <a:lnTo>
                  <a:pt x="2607622" y="83723"/>
                </a:lnTo>
                <a:lnTo>
                  <a:pt x="4647644" y="83723"/>
                </a:lnTo>
                <a:close/>
                <a:moveTo>
                  <a:pt x="6546157" y="0"/>
                </a:moveTo>
                <a:lnTo>
                  <a:pt x="6857301" y="256538"/>
                </a:lnTo>
                <a:lnTo>
                  <a:pt x="6549403" y="516963"/>
                </a:lnTo>
                <a:lnTo>
                  <a:pt x="6548788" y="419005"/>
                </a:lnTo>
                <a:lnTo>
                  <a:pt x="5255224" y="419005"/>
                </a:lnTo>
                <a:lnTo>
                  <a:pt x="5255223" y="196267"/>
                </a:lnTo>
                <a:lnTo>
                  <a:pt x="5255222" y="419005"/>
                </a:lnTo>
                <a:lnTo>
                  <a:pt x="4970022" y="419005"/>
                </a:lnTo>
                <a:lnTo>
                  <a:pt x="4970022" y="419004"/>
                </a:lnTo>
                <a:lnTo>
                  <a:pt x="4389071" y="419005"/>
                </a:lnTo>
                <a:lnTo>
                  <a:pt x="4647645" y="83724"/>
                </a:lnTo>
                <a:lnTo>
                  <a:pt x="5228598" y="83726"/>
                </a:lnTo>
                <a:lnTo>
                  <a:pt x="5228597" y="83726"/>
                </a:lnTo>
                <a:lnTo>
                  <a:pt x="5255222" y="83726"/>
                </a:lnTo>
                <a:lnTo>
                  <a:pt x="5255222" y="83725"/>
                </a:lnTo>
                <a:lnTo>
                  <a:pt x="6546683" y="83725"/>
                </a:lnTo>
                <a:lnTo>
                  <a:pt x="6546157" y="0"/>
                </a:lnTo>
                <a:close/>
              </a:path>
            </a:pathLst>
          </a:custGeom>
          <a:solidFill>
            <a:srgbClr val="FF432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5" name="Google Shape;145;p3"/>
          <p:cNvSpPr/>
          <p:nvPr/>
        </p:nvSpPr>
        <p:spPr>
          <a:xfrm rot="-2874919">
            <a:off x="2712726" y="4762725"/>
            <a:ext cx="3263945" cy="1578412"/>
          </a:xfrm>
          <a:custGeom>
            <a:avLst/>
            <a:gdLst/>
            <a:ahLst/>
            <a:cxnLst/>
            <a:rect l="l" t="t" r="r" b="b"/>
            <a:pathLst>
              <a:path w="3201348" h="1548141" extrusionOk="0">
                <a:moveTo>
                  <a:pt x="3201348" y="0"/>
                </a:moveTo>
                <a:lnTo>
                  <a:pt x="2007388" y="1548141"/>
                </a:lnTo>
                <a:lnTo>
                  <a:pt x="0" y="0"/>
                </a:lnTo>
                <a:lnTo>
                  <a:pt x="753288" y="0"/>
                </a:lnTo>
                <a:lnTo>
                  <a:pt x="1924048" y="902915"/>
                </a:lnTo>
                <a:lnTo>
                  <a:pt x="2620395" y="0"/>
                </a:lnTo>
                <a:lnTo>
                  <a:pt x="3201348" y="0"/>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6" name="Google Shape;146;p3"/>
          <p:cNvSpPr/>
          <p:nvPr/>
        </p:nvSpPr>
        <p:spPr>
          <a:xfrm rot="2525081">
            <a:off x="3334632" y="2145647"/>
            <a:ext cx="527081" cy="5125235"/>
          </a:xfrm>
          <a:custGeom>
            <a:avLst/>
            <a:gdLst/>
            <a:ahLst/>
            <a:cxnLst/>
            <a:rect l="l" t="t" r="r" b="b"/>
            <a:pathLst>
              <a:path w="516973" h="5026941" extrusionOk="0">
                <a:moveTo>
                  <a:pt x="71805" y="2951644"/>
                </a:moveTo>
                <a:lnTo>
                  <a:pt x="407079" y="2953749"/>
                </a:lnTo>
                <a:lnTo>
                  <a:pt x="401506" y="3841043"/>
                </a:lnTo>
                <a:lnTo>
                  <a:pt x="401507" y="3841042"/>
                </a:lnTo>
                <a:lnTo>
                  <a:pt x="396777" y="4594316"/>
                </a:lnTo>
                <a:lnTo>
                  <a:pt x="58773" y="5026941"/>
                </a:lnTo>
                <a:lnTo>
                  <a:pt x="63504" y="4273667"/>
                </a:lnTo>
                <a:lnTo>
                  <a:pt x="63503" y="4273668"/>
                </a:lnTo>
                <a:lnTo>
                  <a:pt x="71805" y="2951644"/>
                </a:lnTo>
                <a:close/>
                <a:moveTo>
                  <a:pt x="82123" y="1308592"/>
                </a:moveTo>
                <a:lnTo>
                  <a:pt x="415772" y="1569268"/>
                </a:lnTo>
                <a:lnTo>
                  <a:pt x="407078" y="2953747"/>
                </a:lnTo>
                <a:lnTo>
                  <a:pt x="71804" y="2951642"/>
                </a:lnTo>
                <a:lnTo>
                  <a:pt x="82123" y="1308592"/>
                </a:lnTo>
                <a:close/>
                <a:moveTo>
                  <a:pt x="85772" y="727650"/>
                </a:moveTo>
                <a:lnTo>
                  <a:pt x="419421" y="988325"/>
                </a:lnTo>
                <a:lnTo>
                  <a:pt x="415773" y="1569267"/>
                </a:lnTo>
                <a:lnTo>
                  <a:pt x="82123" y="1308591"/>
                </a:lnTo>
                <a:lnTo>
                  <a:pt x="85772" y="727650"/>
                </a:lnTo>
                <a:close/>
                <a:moveTo>
                  <a:pt x="0" y="309527"/>
                </a:moveTo>
                <a:lnTo>
                  <a:pt x="258487" y="0"/>
                </a:lnTo>
                <a:lnTo>
                  <a:pt x="516973" y="309527"/>
                </a:lnTo>
                <a:lnTo>
                  <a:pt x="423685" y="309527"/>
                </a:lnTo>
                <a:lnTo>
                  <a:pt x="419422" y="988326"/>
                </a:lnTo>
                <a:lnTo>
                  <a:pt x="85774" y="727650"/>
                </a:lnTo>
                <a:lnTo>
                  <a:pt x="88399" y="309527"/>
                </a:lnTo>
                <a:lnTo>
                  <a:pt x="0" y="309527"/>
                </a:lnTo>
                <a:close/>
              </a:path>
            </a:pathLst>
          </a:custGeom>
          <a:solidFill>
            <a:srgbClr val="FFA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nvGrpSpPr>
          <p:cNvPr id="147" name="Google Shape;147;p3"/>
          <p:cNvGrpSpPr/>
          <p:nvPr/>
        </p:nvGrpSpPr>
        <p:grpSpPr>
          <a:xfrm>
            <a:off x="6835273" y="1879081"/>
            <a:ext cx="4948200" cy="1090624"/>
            <a:chOff x="7010584" y="1342705"/>
            <a:chExt cx="4948201" cy="1089897"/>
          </a:xfrm>
        </p:grpSpPr>
        <p:sp>
          <p:nvSpPr>
            <p:cNvPr id="148" name="Google Shape;148;p3"/>
            <p:cNvSpPr/>
            <p:nvPr/>
          </p:nvSpPr>
          <p:spPr>
            <a:xfrm>
              <a:off x="7010584" y="1512424"/>
              <a:ext cx="267000" cy="920178"/>
            </a:xfrm>
            <a:prstGeom prst="roundRect">
              <a:avLst>
                <a:gd name="adj" fmla="val 6876"/>
              </a:avLst>
            </a:prstGeom>
            <a:solidFill>
              <a:srgbClr val="53BBF4"/>
            </a:solidFill>
            <a:ln>
              <a:noFill/>
            </a:ln>
          </p:spPr>
          <p:txBody>
            <a:bodyPr spcFirstLastPara="1" wrap="square" lIns="45700" tIns="22850" rIns="45700" bIns="2285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9" name="Google Shape;149;p3"/>
            <p:cNvSpPr txBox="1"/>
            <p:nvPr/>
          </p:nvSpPr>
          <p:spPr>
            <a:xfrm>
              <a:off x="7277584" y="1342705"/>
              <a:ext cx="4681201" cy="1048587"/>
            </a:xfrm>
            <a:prstGeom prst="rect">
              <a:avLst/>
            </a:prstGeom>
            <a:noFill/>
            <a:ln>
              <a:noFill/>
            </a:ln>
          </p:spPr>
          <p:txBody>
            <a:bodyPr spcFirstLastPara="1" wrap="square" lIns="91425" tIns="45700" rIns="91425" bIns="45700" anchor="ctr" anchorCtr="0">
              <a:spAutoFit/>
            </a:bodyPr>
            <a:lstStyle/>
            <a:p>
              <a:pPr marL="0" marR="0" lvl="0" indent="0" algn="just" rtl="0">
                <a:lnSpc>
                  <a:spcPct val="70000"/>
                </a:lnSpc>
                <a:spcBef>
                  <a:spcPts val="1333"/>
                </a:spcBef>
                <a:spcAft>
                  <a:spcPts val="0"/>
                </a:spcAft>
                <a:buClr>
                  <a:srgbClr val="000000"/>
                </a:buClr>
                <a:buSzPts val="1467"/>
                <a:buFont typeface="Arial"/>
                <a:buNone/>
              </a:pPr>
              <a:r>
                <a:rPr lang="en-US" sz="1467" b="0" i="0" u="none" strike="noStrike" cap="none" dirty="0">
                  <a:solidFill>
                    <a:schemeClr val="dk1"/>
                  </a:solidFill>
                  <a:latin typeface="Calibri"/>
                  <a:ea typeface="Calibri"/>
                  <a:cs typeface="Calibri"/>
                  <a:sym typeface="Calibri"/>
                </a:rPr>
                <a:t>Critical infrastructure encompasses processes, systems, facilities, technologies, networks, assets, and services crucial for Canadians' well-being, health, safety, security, and economic prosperity and for the efficient functioning of the government.</a:t>
              </a:r>
              <a:endParaRPr sz="1467" b="0" i="0" u="none" strike="noStrike" cap="none" dirty="0">
                <a:solidFill>
                  <a:schemeClr val="dk1"/>
                </a:solidFill>
                <a:latin typeface="Calibri"/>
                <a:ea typeface="Calibri"/>
                <a:cs typeface="Calibri"/>
                <a:sym typeface="Calibri"/>
              </a:endParaRPr>
            </a:p>
          </p:txBody>
        </p:sp>
      </p:grpSp>
      <p:grpSp>
        <p:nvGrpSpPr>
          <p:cNvPr id="150" name="Google Shape;150;p3"/>
          <p:cNvGrpSpPr/>
          <p:nvPr/>
        </p:nvGrpSpPr>
        <p:grpSpPr>
          <a:xfrm>
            <a:off x="6835273" y="3287272"/>
            <a:ext cx="5025701" cy="938288"/>
            <a:chOff x="7010584" y="2902098"/>
            <a:chExt cx="5025700" cy="1412617"/>
          </a:xfrm>
        </p:grpSpPr>
        <p:sp>
          <p:nvSpPr>
            <p:cNvPr id="151" name="Google Shape;151;p3"/>
            <p:cNvSpPr/>
            <p:nvPr/>
          </p:nvSpPr>
          <p:spPr>
            <a:xfrm>
              <a:off x="7010584" y="2928439"/>
              <a:ext cx="266999" cy="1386276"/>
            </a:xfrm>
            <a:prstGeom prst="roundRect">
              <a:avLst>
                <a:gd name="adj" fmla="val 6876"/>
              </a:avLst>
            </a:prstGeom>
            <a:solidFill>
              <a:srgbClr val="3FD5BA"/>
            </a:solidFill>
            <a:ln>
              <a:noFill/>
            </a:ln>
          </p:spPr>
          <p:txBody>
            <a:bodyPr spcFirstLastPara="1" wrap="square" lIns="45700" tIns="22850" rIns="45700" bIns="2285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52" name="Google Shape;152;p3"/>
            <p:cNvSpPr txBox="1"/>
            <p:nvPr/>
          </p:nvSpPr>
          <p:spPr>
            <a:xfrm>
              <a:off x="7355084" y="2902098"/>
              <a:ext cx="4681200" cy="1214669"/>
            </a:xfrm>
            <a:prstGeom prst="rect">
              <a:avLst/>
            </a:prstGeom>
            <a:noFill/>
            <a:ln>
              <a:noFill/>
            </a:ln>
          </p:spPr>
          <p:txBody>
            <a:bodyPr spcFirstLastPara="1" wrap="square" lIns="91425" tIns="45700" rIns="91425" bIns="45700" anchor="ctr" anchorCtr="0">
              <a:spAutoFit/>
            </a:bodyPr>
            <a:lstStyle/>
            <a:p>
              <a:pPr marL="0" marR="0" lvl="0" indent="0" algn="just" rtl="0">
                <a:lnSpc>
                  <a:spcPct val="70000"/>
                </a:lnSpc>
                <a:spcBef>
                  <a:spcPts val="1333"/>
                </a:spcBef>
                <a:spcAft>
                  <a:spcPts val="0"/>
                </a:spcAft>
                <a:buClr>
                  <a:srgbClr val="000000"/>
                </a:buClr>
                <a:buSzPts val="1467"/>
                <a:buFont typeface="Arial"/>
                <a:buNone/>
              </a:pPr>
              <a:r>
                <a:rPr lang="en-US" sz="1467" b="0" i="0" u="none" strike="noStrike" cap="none" dirty="0">
                  <a:solidFill>
                    <a:schemeClr val="dk1"/>
                  </a:solidFill>
                  <a:latin typeface="Calibri"/>
                  <a:ea typeface="Calibri"/>
                  <a:cs typeface="Calibri"/>
                  <a:sym typeface="Calibri"/>
                </a:rPr>
                <a:t>Critical infrastructure may stand independently or be interconnected and interdependent, spanning provinces, territories, and national boundaries.</a:t>
              </a:r>
              <a:endParaRPr sz="1467" b="0" i="0" u="none" strike="noStrike" cap="none" dirty="0">
                <a:solidFill>
                  <a:schemeClr val="dk1"/>
                </a:solidFill>
                <a:latin typeface="Calibri"/>
                <a:ea typeface="Calibri"/>
                <a:cs typeface="Calibri"/>
                <a:sym typeface="Calibri"/>
              </a:endParaRPr>
            </a:p>
          </p:txBody>
        </p:sp>
      </p:grpSp>
      <p:grpSp>
        <p:nvGrpSpPr>
          <p:cNvPr id="153" name="Google Shape;153;p3"/>
          <p:cNvGrpSpPr/>
          <p:nvPr/>
        </p:nvGrpSpPr>
        <p:grpSpPr>
          <a:xfrm>
            <a:off x="6835273" y="4247843"/>
            <a:ext cx="5025701" cy="1128313"/>
            <a:chOff x="7010584" y="4349601"/>
            <a:chExt cx="5025702" cy="1127563"/>
          </a:xfrm>
        </p:grpSpPr>
        <p:sp>
          <p:nvSpPr>
            <p:cNvPr id="154" name="Google Shape;154;p3"/>
            <p:cNvSpPr/>
            <p:nvPr/>
          </p:nvSpPr>
          <p:spPr>
            <a:xfrm>
              <a:off x="7010584" y="4556984"/>
              <a:ext cx="266999" cy="920180"/>
            </a:xfrm>
            <a:prstGeom prst="roundRect">
              <a:avLst>
                <a:gd name="adj" fmla="val 6876"/>
              </a:avLst>
            </a:prstGeom>
            <a:solidFill>
              <a:srgbClr val="FF432E"/>
            </a:solidFill>
            <a:ln>
              <a:noFill/>
            </a:ln>
          </p:spPr>
          <p:txBody>
            <a:bodyPr spcFirstLastPara="1" wrap="square" lIns="45700" tIns="22850" rIns="45700" bIns="2285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55" name="Google Shape;155;p3"/>
            <p:cNvSpPr txBox="1"/>
            <p:nvPr/>
          </p:nvSpPr>
          <p:spPr>
            <a:xfrm>
              <a:off x="7355085" y="4349601"/>
              <a:ext cx="4681201" cy="1048588"/>
            </a:xfrm>
            <a:prstGeom prst="rect">
              <a:avLst/>
            </a:prstGeom>
            <a:noFill/>
            <a:ln>
              <a:noFill/>
            </a:ln>
          </p:spPr>
          <p:txBody>
            <a:bodyPr spcFirstLastPara="1" wrap="square" lIns="91425" tIns="45700" rIns="91425" bIns="45700" anchor="ctr" anchorCtr="0">
              <a:spAutoFit/>
            </a:bodyPr>
            <a:lstStyle/>
            <a:p>
              <a:pPr marL="0" marR="0" lvl="0" indent="0" algn="just" rtl="0">
                <a:lnSpc>
                  <a:spcPct val="70000"/>
                </a:lnSpc>
                <a:spcBef>
                  <a:spcPts val="1333"/>
                </a:spcBef>
                <a:spcAft>
                  <a:spcPts val="0"/>
                </a:spcAft>
                <a:buClr>
                  <a:srgbClr val="000000"/>
                </a:buClr>
                <a:buSzPts val="1467"/>
                <a:buFont typeface="Arial"/>
                <a:buNone/>
              </a:pPr>
              <a:r>
                <a:rPr lang="en-US" sz="1467" b="0" i="0" u="none" strike="noStrike" cap="none" dirty="0">
                  <a:solidFill>
                    <a:schemeClr val="dk1"/>
                  </a:solidFill>
                  <a:latin typeface="Calibri"/>
                  <a:ea typeface="Calibri"/>
                  <a:cs typeface="Calibri"/>
                  <a:sym typeface="Calibri"/>
                </a:rPr>
                <a:t>The destruction, disruption, or damage to critical infrastructure due to terrorism, criminal acts, or other malicious activities could result in severe loss of life, adverse economic impacts, and negatively affect the country's security and the well-being of its inhabitants.</a:t>
              </a:r>
              <a:endParaRPr sz="1467" b="0" i="0" u="none" strike="noStrike" cap="none" dirty="0">
                <a:solidFill>
                  <a:schemeClr val="dk1"/>
                </a:solidFill>
                <a:latin typeface="Calibri"/>
                <a:ea typeface="Calibri"/>
                <a:cs typeface="Calibri"/>
                <a:sym typeface="Calibri"/>
              </a:endParaRPr>
            </a:p>
          </p:txBody>
        </p:sp>
      </p:grpSp>
      <p:sp>
        <p:nvSpPr>
          <p:cNvPr id="156" name="Google Shape;156;p3"/>
          <p:cNvSpPr txBox="1"/>
          <p:nvPr/>
        </p:nvSpPr>
        <p:spPr>
          <a:xfrm>
            <a:off x="130171" y="-39556"/>
            <a:ext cx="11942400" cy="1234867"/>
          </a:xfrm>
          <a:prstGeom prst="rect">
            <a:avLst/>
          </a:prstGeom>
          <a:noFill/>
          <a:ln>
            <a:noFill/>
          </a:ln>
        </p:spPr>
        <p:txBody>
          <a:bodyPr spcFirstLastPara="1" wrap="square" lIns="90000" tIns="90000" rIns="90000" bIns="90000" anchor="ctr" anchorCtr="0">
            <a:spAutoFit/>
          </a:bodyPr>
          <a:lstStyle/>
          <a:p>
            <a:pPr marL="0" marR="0" lvl="0" indent="0" algn="ctr" rtl="0">
              <a:lnSpc>
                <a:spcPct val="90000"/>
              </a:lnSpc>
              <a:spcBef>
                <a:spcPts val="1333"/>
              </a:spcBef>
              <a:spcAft>
                <a:spcPts val="0"/>
              </a:spcAft>
              <a:buClr>
                <a:srgbClr val="000000"/>
              </a:buClr>
              <a:buSzPts val="2400"/>
              <a:buFont typeface="Arial"/>
              <a:buNone/>
            </a:pPr>
            <a:r>
              <a:rPr lang="en-US" sz="3200" b="1" i="0" u="none" strike="noStrike" cap="none" dirty="0">
                <a:solidFill>
                  <a:schemeClr val="dk1"/>
                </a:solidFill>
                <a:latin typeface="Architects Daughter"/>
                <a:ea typeface="Architects Daughter"/>
                <a:cs typeface="Architects Daughter"/>
                <a:sym typeface="Architects Daughter"/>
              </a:rPr>
              <a:t>CANADIAN GOVERNMENT INTERVENTION IN ENSURING CRITICAL INFRASTRUCTURE PROTECTION</a:t>
            </a:r>
            <a:endParaRPr sz="3200" b="1" i="0" u="none" strike="noStrike" cap="none" dirty="0">
              <a:solidFill>
                <a:schemeClr val="dk1"/>
              </a:solidFill>
              <a:latin typeface="Architects Daughter"/>
              <a:ea typeface="Architects Daughter"/>
              <a:cs typeface="Architects Daughter"/>
              <a:sym typeface="Architects Daugh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11"/>
          <p:cNvSpPr txBox="1">
            <a:spLocks noGrp="1"/>
          </p:cNvSpPr>
          <p:nvPr>
            <p:ph type="title"/>
          </p:nvPr>
        </p:nvSpPr>
        <p:spPr>
          <a:xfrm>
            <a:off x="50633" y="3429000"/>
            <a:ext cx="6189894" cy="127430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1600"/>
              </a:spcAft>
              <a:buClr>
                <a:schemeClr val="dk1"/>
              </a:buClr>
              <a:buSzPts val="3000"/>
              <a:buFont typeface="Calibri"/>
              <a:buNone/>
            </a:pPr>
            <a:r>
              <a:rPr lang="en-US" b="1">
                <a:solidFill>
                  <a:schemeClr val="dk1"/>
                </a:solidFill>
                <a:latin typeface="Calibri"/>
                <a:ea typeface="Calibri"/>
                <a:cs typeface="Calibri"/>
                <a:sym typeface="Calibri"/>
              </a:rPr>
              <a:t>THANK YOU!</a:t>
            </a:r>
            <a:endParaRPr>
              <a:solidFill>
                <a:schemeClr val="dk1"/>
              </a:solidFill>
              <a:latin typeface="Calibri"/>
              <a:ea typeface="Calibri"/>
              <a:cs typeface="Calibri"/>
              <a:sym typeface="Calibri"/>
            </a:endParaRPr>
          </a:p>
        </p:txBody>
      </p:sp>
      <p:sp>
        <p:nvSpPr>
          <p:cNvPr id="307" name="Google Shape;307;p11"/>
          <p:cNvSpPr txBox="1">
            <a:spLocks noGrp="1"/>
          </p:cNvSpPr>
          <p:nvPr>
            <p:ph type="body" idx="1"/>
          </p:nvPr>
        </p:nvSpPr>
        <p:spPr>
          <a:xfrm>
            <a:off x="838201" y="2013625"/>
            <a:ext cx="4614759" cy="4163337"/>
          </a:xfrm>
          <a:prstGeom prst="rect">
            <a:avLst/>
          </a:prstGeom>
          <a:noFill/>
          <a:ln>
            <a:noFill/>
          </a:ln>
        </p:spPr>
        <p:txBody>
          <a:bodyPr spcFirstLastPara="1" wrap="square" lIns="91425" tIns="45700" rIns="91425" bIns="45700" anchor="t" anchorCtr="0">
            <a:normAutofit/>
          </a:bodyPr>
          <a:lstStyle/>
          <a:p>
            <a:pPr marL="0" lvl="0" indent="114300" algn="l" rtl="0">
              <a:lnSpc>
                <a:spcPct val="90000"/>
              </a:lnSpc>
              <a:spcBef>
                <a:spcPts val="0"/>
              </a:spcBef>
              <a:spcAft>
                <a:spcPts val="0"/>
              </a:spcAft>
              <a:buClr>
                <a:schemeClr val="dk1"/>
              </a:buClr>
              <a:buSzPts val="1800"/>
              <a:buFont typeface="Arial"/>
              <a:buNone/>
            </a:pPr>
            <a:endParaRPr sz="2000" b="1"/>
          </a:p>
          <a:p>
            <a:pPr marL="0" lvl="0" indent="0" algn="l" rtl="0">
              <a:lnSpc>
                <a:spcPct val="90000"/>
              </a:lnSpc>
              <a:spcBef>
                <a:spcPts val="1600"/>
              </a:spcBef>
              <a:spcAft>
                <a:spcPts val="1600"/>
              </a:spcAft>
              <a:buSzPts val="1800"/>
              <a:buNone/>
            </a:pPr>
            <a:endParaRPr b="1">
              <a:latin typeface="Architects Daughter"/>
              <a:ea typeface="Architects Daughter"/>
              <a:cs typeface="Architects Daughter"/>
              <a:sym typeface="Architects Daughter"/>
            </a:endParaRPr>
          </a:p>
        </p:txBody>
      </p:sp>
      <p:sp>
        <p:nvSpPr>
          <p:cNvPr id="308" name="Google Shape;308;p11"/>
          <p:cNvSpPr/>
          <p:nvPr/>
        </p:nvSpPr>
        <p:spPr>
          <a:xfrm>
            <a:off x="6101338" y="2015168"/>
            <a:ext cx="5283866" cy="4210442"/>
          </a:xfrm>
          <a:custGeom>
            <a:avLst/>
            <a:gdLst/>
            <a:ahLst/>
            <a:cxnLst/>
            <a:rect l="l" t="t" r="r" b="b"/>
            <a:pathLst>
              <a:path w="5283866" h="4210442" extrusionOk="0">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lt2">
              <a:alpha val="4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09" name="Google Shape;309;p11"/>
          <p:cNvPicPr preferRelativeResize="0"/>
          <p:nvPr/>
        </p:nvPicPr>
        <p:blipFill rotWithShape="1">
          <a:blip r:embed="rId3">
            <a:alphaModFix/>
          </a:blip>
          <a:srcRect/>
          <a:stretch/>
        </p:blipFill>
        <p:spPr>
          <a:xfrm>
            <a:off x="7443538" y="3658237"/>
            <a:ext cx="2775284" cy="968827"/>
          </a:xfrm>
          <a:prstGeom prst="rect">
            <a:avLst/>
          </a:prstGeom>
          <a:noFill/>
          <a:ln>
            <a:noFill/>
          </a:ln>
        </p:spPr>
      </p:pic>
    </p:spTree>
    <p:extLst>
      <p:ext uri="{BB962C8B-B14F-4D97-AF65-F5344CB8AC3E}">
        <p14:creationId xmlns:p14="http://schemas.microsoft.com/office/powerpoint/2010/main" val="160828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4"/>
          <p:cNvSpPr txBox="1">
            <a:spLocks noGrp="1"/>
          </p:cNvSpPr>
          <p:nvPr>
            <p:ph type="title"/>
          </p:nvPr>
        </p:nvSpPr>
        <p:spPr>
          <a:xfrm>
            <a:off x="692331" y="121177"/>
            <a:ext cx="10686377" cy="754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ct val="119047"/>
              <a:buFont typeface="Architects Daughter"/>
              <a:buNone/>
            </a:pPr>
            <a:r>
              <a:rPr lang="en-US" sz="3200" b="1" dirty="0">
                <a:solidFill>
                  <a:schemeClr val="dk1"/>
                </a:solidFill>
                <a:latin typeface="Architects Daughter"/>
                <a:ea typeface="Architects Daughter"/>
                <a:cs typeface="Architects Daughter"/>
                <a:sym typeface="Architects Daughter"/>
              </a:rPr>
              <a:t>CLASSIFICATION OF CANADA’S CRITICAL INFRASTRUCTURE</a:t>
            </a:r>
            <a:endParaRPr sz="3200" dirty="0">
              <a:solidFill>
                <a:schemeClr val="dk1"/>
              </a:solidFill>
              <a:latin typeface="Architects Daughter"/>
              <a:ea typeface="Architects Daughter"/>
              <a:cs typeface="Architects Daughter"/>
              <a:sym typeface="Architects Daughter"/>
            </a:endParaRPr>
          </a:p>
        </p:txBody>
      </p:sp>
      <p:pic>
        <p:nvPicPr>
          <p:cNvPr id="163" name="Google Shape;163;p4"/>
          <p:cNvPicPr preferRelativeResize="0"/>
          <p:nvPr/>
        </p:nvPicPr>
        <p:blipFill rotWithShape="1">
          <a:blip r:embed="rId3">
            <a:alphaModFix/>
          </a:blip>
          <a:srcRect/>
          <a:stretch/>
        </p:blipFill>
        <p:spPr>
          <a:xfrm>
            <a:off x="2347350" y="3052481"/>
            <a:ext cx="5262818" cy="3521710"/>
          </a:xfrm>
          <a:prstGeom prst="rect">
            <a:avLst/>
          </a:prstGeom>
          <a:noFill/>
          <a:ln>
            <a:noFill/>
          </a:ln>
        </p:spPr>
      </p:pic>
      <p:sp>
        <p:nvSpPr>
          <p:cNvPr id="164" name="Google Shape;164;p4"/>
          <p:cNvSpPr/>
          <p:nvPr/>
        </p:nvSpPr>
        <p:spPr>
          <a:xfrm rot="1316819">
            <a:off x="6897442" y="924353"/>
            <a:ext cx="3958742" cy="2738879"/>
          </a:xfrm>
          <a:prstGeom prst="cloudCallout">
            <a:avLst>
              <a:gd name="adj1" fmla="val -20833"/>
              <a:gd name="adj2" fmla="val 62500"/>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4"/>
          <p:cNvSpPr txBox="1"/>
          <p:nvPr/>
        </p:nvSpPr>
        <p:spPr>
          <a:xfrm>
            <a:off x="7667155" y="1944485"/>
            <a:ext cx="2533757" cy="11079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alibri"/>
                <a:ea typeface="Calibri"/>
                <a:cs typeface="Calibri"/>
                <a:sym typeface="Calibri"/>
              </a:rPr>
              <a:t>At the national level, Canada's National Strategy for Critical Infrastructure categorizes critical infrastructure into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p:nvPr/>
        </p:nvSpPr>
        <p:spPr>
          <a:xfrm>
            <a:off x="322798" y="240204"/>
            <a:ext cx="11546400" cy="674200"/>
          </a:xfrm>
          <a:prstGeom prst="rect">
            <a:avLst/>
          </a:prstGeom>
          <a:noFill/>
          <a:ln>
            <a:noFill/>
          </a:ln>
        </p:spPr>
        <p:txBody>
          <a:bodyPr spcFirstLastPara="1" wrap="square" lIns="90000" tIns="90000" rIns="90000" bIns="900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Architects Daughter"/>
                <a:ea typeface="Architects Daughter"/>
                <a:cs typeface="Architects Daughter"/>
                <a:sym typeface="Architects Daughter"/>
              </a:rPr>
              <a:t>THREAT SOURCES TO CRITICAL INFRASTRUCTURE</a:t>
            </a:r>
            <a:endParaRPr sz="3200" b="1" i="0" u="none" strike="noStrike" cap="none" dirty="0">
              <a:solidFill>
                <a:schemeClr val="dk1"/>
              </a:solidFill>
              <a:latin typeface="Architects Daughter"/>
              <a:ea typeface="Architects Daughter"/>
              <a:cs typeface="Architects Daughter"/>
              <a:sym typeface="Architects Daughter"/>
            </a:endParaRPr>
          </a:p>
        </p:txBody>
      </p:sp>
      <p:pic>
        <p:nvPicPr>
          <p:cNvPr id="171" name="Google Shape;171;p5"/>
          <p:cNvPicPr preferRelativeResize="0"/>
          <p:nvPr/>
        </p:nvPicPr>
        <p:blipFill rotWithShape="1">
          <a:blip r:embed="rId3">
            <a:alphaModFix/>
          </a:blip>
          <a:srcRect t="13241"/>
          <a:stretch/>
        </p:blipFill>
        <p:spPr>
          <a:xfrm>
            <a:off x="1976283" y="2097023"/>
            <a:ext cx="8239431" cy="35920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p:nvPr/>
        </p:nvSpPr>
        <p:spPr>
          <a:xfrm>
            <a:off x="9229726" y="4713287"/>
            <a:ext cx="39687" cy="11112"/>
          </a:xfrm>
          <a:custGeom>
            <a:avLst/>
            <a:gdLst/>
            <a:ahLst/>
            <a:cxnLst/>
            <a:rect l="l" t="t" r="r" b="b"/>
            <a:pathLst>
              <a:path w="21" h="6" extrusionOk="0">
                <a:moveTo>
                  <a:pt x="21" y="0"/>
                </a:moveTo>
                <a:cubicBezTo>
                  <a:pt x="0" y="6"/>
                  <a:pt x="0" y="6"/>
                  <a:pt x="0" y="6"/>
                </a:cubicBezTo>
                <a:cubicBezTo>
                  <a:pt x="21" y="5"/>
                  <a:pt x="21" y="5"/>
                  <a:pt x="21" y="5"/>
                </a:cubicBezTo>
                <a:cubicBezTo>
                  <a:pt x="21" y="5"/>
                  <a:pt x="21" y="5"/>
                  <a:pt x="21" y="5"/>
                </a:cubicBezTo>
                <a:cubicBezTo>
                  <a:pt x="21" y="3"/>
                  <a:pt x="21" y="2"/>
                  <a:pt x="21" y="0"/>
                </a:cubicBezTo>
              </a:path>
            </a:pathLst>
          </a:custGeom>
          <a:solidFill>
            <a:srgbClr val="ECBF9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pic>
        <p:nvPicPr>
          <p:cNvPr id="177" name="Google Shape;177;p6"/>
          <p:cNvPicPr preferRelativeResize="0"/>
          <p:nvPr/>
        </p:nvPicPr>
        <p:blipFill rotWithShape="1">
          <a:blip r:embed="rId3">
            <a:alphaModFix/>
          </a:blip>
          <a:srcRect/>
          <a:stretch/>
        </p:blipFill>
        <p:spPr>
          <a:xfrm>
            <a:off x="1515764" y="5263979"/>
            <a:ext cx="3130377" cy="1486700"/>
          </a:xfrm>
          <a:prstGeom prst="rect">
            <a:avLst/>
          </a:prstGeom>
          <a:noFill/>
          <a:ln>
            <a:noFill/>
          </a:ln>
        </p:spPr>
      </p:pic>
      <p:sp>
        <p:nvSpPr>
          <p:cNvPr id="178" name="Google Shape;178;p6"/>
          <p:cNvSpPr txBox="1"/>
          <p:nvPr/>
        </p:nvSpPr>
        <p:spPr>
          <a:xfrm>
            <a:off x="-457200" y="229454"/>
            <a:ext cx="11826240" cy="674200"/>
          </a:xfrm>
          <a:prstGeom prst="rect">
            <a:avLst/>
          </a:prstGeom>
          <a:noFill/>
          <a:ln>
            <a:noFill/>
          </a:ln>
        </p:spPr>
        <p:txBody>
          <a:bodyPr spcFirstLastPara="1" wrap="square" lIns="90000" tIns="90000" rIns="90000" bIns="90000" anchor="ctr" anchorCtr="0">
            <a:spAutoFit/>
          </a:bodyPr>
          <a:lstStyle/>
          <a:p>
            <a:pPr marL="0" marR="0" lvl="0" indent="0" algn="ctr" rtl="0">
              <a:lnSpc>
                <a:spcPct val="100000"/>
              </a:lnSpc>
              <a:spcBef>
                <a:spcPts val="0"/>
              </a:spcBef>
              <a:spcAft>
                <a:spcPts val="0"/>
              </a:spcAft>
              <a:buClr>
                <a:srgbClr val="000000"/>
              </a:buClr>
              <a:buSzPts val="1467"/>
              <a:buFont typeface="Arial"/>
              <a:buNone/>
            </a:pPr>
            <a:r>
              <a:rPr lang="en-US" sz="3200" b="0" i="0" u="none" strike="noStrike" cap="none" dirty="0">
                <a:solidFill>
                  <a:schemeClr val="dk1"/>
                </a:solidFill>
                <a:latin typeface="Calibri"/>
                <a:ea typeface="Calibri"/>
                <a:cs typeface="Calibri"/>
                <a:sym typeface="Calibri"/>
              </a:rPr>
              <a:t>                            </a:t>
            </a:r>
            <a:r>
              <a:rPr lang="en-US" sz="3200" b="1" i="0" u="none" strike="noStrike" cap="none" dirty="0">
                <a:solidFill>
                  <a:schemeClr val="dk1"/>
                </a:solidFill>
                <a:latin typeface="Architects Daughter"/>
                <a:ea typeface="Architects Daughter"/>
                <a:cs typeface="Architects Daughter"/>
                <a:sym typeface="Architects Daughter"/>
              </a:rPr>
              <a:t>THE ROLE OF THE CANADIAN GOVERNMENT</a:t>
            </a:r>
            <a:endParaRPr sz="3200" b="0" i="0" u="none" strike="noStrike" cap="none" dirty="0">
              <a:solidFill>
                <a:schemeClr val="dk1"/>
              </a:solidFill>
              <a:latin typeface="Architects Daughter"/>
              <a:ea typeface="Architects Daughter"/>
              <a:cs typeface="Architects Daughter"/>
              <a:sym typeface="Architects Daughter"/>
            </a:endParaRPr>
          </a:p>
        </p:txBody>
      </p:sp>
      <p:sp>
        <p:nvSpPr>
          <p:cNvPr id="179" name="Google Shape;179;p6"/>
          <p:cNvSpPr/>
          <p:nvPr/>
        </p:nvSpPr>
        <p:spPr>
          <a:xfrm rot="1359864">
            <a:off x="4196254" y="1015459"/>
            <a:ext cx="5726875" cy="5056553"/>
          </a:xfrm>
          <a:prstGeom prst="cloudCallout">
            <a:avLst>
              <a:gd name="adj1" fmla="val -20833"/>
              <a:gd name="adj2" fmla="val 62500"/>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 name="Google Shape;180;p6"/>
          <p:cNvSpPr txBox="1"/>
          <p:nvPr/>
        </p:nvSpPr>
        <p:spPr>
          <a:xfrm>
            <a:off x="5041557" y="2374185"/>
            <a:ext cx="4346959" cy="23391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The Primary role is management and Leadership.</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The Canadian government has put forth two (2) key initiatives to safeguard its essential national infrastructures: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600"/>
              <a:buFont typeface="Calibri"/>
              <a:buAutoNum type="arabicPeriod"/>
            </a:pPr>
            <a:r>
              <a:rPr lang="en-US" sz="1600" b="1" i="0" u="none" strike="noStrike" cap="none" dirty="0">
                <a:solidFill>
                  <a:schemeClr val="dk1"/>
                </a:solidFill>
                <a:latin typeface="Calibri"/>
                <a:ea typeface="Calibri"/>
                <a:cs typeface="Calibri"/>
                <a:sym typeface="Calibri"/>
              </a:rPr>
              <a:t>National Strategy for Critical Infrastructure</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600"/>
              <a:buFont typeface="Calibri"/>
              <a:buAutoNum type="arabicPeriod"/>
            </a:pPr>
            <a:r>
              <a:rPr lang="en-US" sz="1600" b="1" i="0" u="none" strike="noStrike" cap="none" dirty="0">
                <a:solidFill>
                  <a:schemeClr val="dk1"/>
                </a:solidFill>
                <a:latin typeface="Calibri"/>
                <a:ea typeface="Calibri"/>
                <a:cs typeface="Calibri"/>
                <a:sym typeface="Calibri"/>
              </a:rPr>
              <a:t>National Cyber Security Strategy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185" name="Google Shape;185;p7"/>
          <p:cNvGrpSpPr/>
          <p:nvPr/>
        </p:nvGrpSpPr>
        <p:grpSpPr>
          <a:xfrm>
            <a:off x="209725" y="1309715"/>
            <a:ext cx="1438287" cy="1146189"/>
            <a:chOff x="303757" y="1641475"/>
            <a:chExt cx="4545722" cy="4545722"/>
          </a:xfrm>
        </p:grpSpPr>
        <p:sp>
          <p:nvSpPr>
            <p:cNvPr id="186" name="Google Shape;186;p7"/>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87" name="Google Shape;187;p7"/>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1A74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sp>
        <p:nvSpPr>
          <p:cNvPr id="188" name="Google Shape;188;p7"/>
          <p:cNvSpPr/>
          <p:nvPr/>
        </p:nvSpPr>
        <p:spPr>
          <a:xfrm rot="-898373">
            <a:off x="692272" y="1522776"/>
            <a:ext cx="2296871" cy="106086"/>
          </a:xfrm>
          <a:custGeom>
            <a:avLst/>
            <a:gdLst/>
            <a:ahLst/>
            <a:cxnLst/>
            <a:rect l="l" t="t" r="r" b="b"/>
            <a:pathLst>
              <a:path w="2454147" h="112454" extrusionOk="0">
                <a:moveTo>
                  <a:pt x="2454147" y="2"/>
                </a:moveTo>
                <a:lnTo>
                  <a:pt x="2454147" y="112454"/>
                </a:lnTo>
                <a:lnTo>
                  <a:pt x="281129" y="112454"/>
                </a:lnTo>
                <a:lnTo>
                  <a:pt x="281129" y="112453"/>
                </a:lnTo>
                <a:lnTo>
                  <a:pt x="0" y="112453"/>
                </a:lnTo>
                <a:lnTo>
                  <a:pt x="281131" y="0"/>
                </a:lnTo>
                <a:lnTo>
                  <a:pt x="281131" y="2"/>
                </a:lnTo>
                <a:lnTo>
                  <a:pt x="2454147" y="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89" name="Google Shape;189;p7"/>
          <p:cNvSpPr/>
          <p:nvPr/>
        </p:nvSpPr>
        <p:spPr>
          <a:xfrm rot="-893411">
            <a:off x="2450035" y="1181926"/>
            <a:ext cx="737950" cy="155090"/>
          </a:xfrm>
          <a:custGeom>
            <a:avLst/>
            <a:gdLst/>
            <a:ahLst/>
            <a:cxnLst/>
            <a:rect l="l" t="t" r="r" b="b"/>
            <a:pathLst>
              <a:path w="1176338" h="273844" extrusionOk="0">
                <a:moveTo>
                  <a:pt x="0" y="273844"/>
                </a:moveTo>
                <a:lnTo>
                  <a:pt x="240506" y="121444"/>
                </a:lnTo>
                <a:cubicBezTo>
                  <a:pt x="312539" y="76200"/>
                  <a:pt x="365918" y="44053"/>
                  <a:pt x="439340" y="23812"/>
                </a:cubicBezTo>
                <a:cubicBezTo>
                  <a:pt x="512762" y="3571"/>
                  <a:pt x="557014" y="0"/>
                  <a:pt x="681038" y="0"/>
                </a:cubicBezTo>
                <a:lnTo>
                  <a:pt x="1176338" y="2381"/>
                </a:lnTo>
                <a:lnTo>
                  <a:pt x="744142" y="273844"/>
                </a:lnTo>
                <a:lnTo>
                  <a:pt x="0" y="273844"/>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0" name="Google Shape;190;p7"/>
          <p:cNvSpPr/>
          <p:nvPr/>
        </p:nvSpPr>
        <p:spPr>
          <a:xfrm rot="9901627" flipH="1">
            <a:off x="692272" y="1614339"/>
            <a:ext cx="2296871" cy="106086"/>
          </a:xfrm>
          <a:custGeom>
            <a:avLst/>
            <a:gdLst/>
            <a:ahLst/>
            <a:cxnLst/>
            <a:rect l="l" t="t" r="r" b="b"/>
            <a:pathLst>
              <a:path w="2454147" h="112454" extrusionOk="0">
                <a:moveTo>
                  <a:pt x="2454147" y="112454"/>
                </a:moveTo>
                <a:lnTo>
                  <a:pt x="2454147" y="2"/>
                </a:lnTo>
                <a:lnTo>
                  <a:pt x="281131" y="2"/>
                </a:lnTo>
                <a:lnTo>
                  <a:pt x="281131" y="0"/>
                </a:lnTo>
                <a:lnTo>
                  <a:pt x="0" y="112453"/>
                </a:lnTo>
                <a:lnTo>
                  <a:pt x="281129" y="112453"/>
                </a:lnTo>
                <a:lnTo>
                  <a:pt x="281129" y="112454"/>
                </a:lnTo>
                <a:lnTo>
                  <a:pt x="2454147" y="112454"/>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1" name="Google Shape;191;p7"/>
          <p:cNvSpPr/>
          <p:nvPr/>
        </p:nvSpPr>
        <p:spPr>
          <a:xfrm rot="9906589" flipH="1">
            <a:off x="2525915" y="1336301"/>
            <a:ext cx="737950" cy="167055"/>
          </a:xfrm>
          <a:custGeom>
            <a:avLst/>
            <a:gdLst/>
            <a:ahLst/>
            <a:cxnLst/>
            <a:rect l="l" t="t" r="r" b="b"/>
            <a:pathLst>
              <a:path w="1176338" h="273844" extrusionOk="0">
                <a:moveTo>
                  <a:pt x="0" y="273844"/>
                </a:moveTo>
                <a:lnTo>
                  <a:pt x="240506" y="121444"/>
                </a:lnTo>
                <a:cubicBezTo>
                  <a:pt x="312539" y="76200"/>
                  <a:pt x="365918" y="44053"/>
                  <a:pt x="439340" y="23812"/>
                </a:cubicBezTo>
                <a:cubicBezTo>
                  <a:pt x="512762" y="3571"/>
                  <a:pt x="557014" y="0"/>
                  <a:pt x="681038" y="0"/>
                </a:cubicBezTo>
                <a:lnTo>
                  <a:pt x="1176338" y="2381"/>
                </a:lnTo>
                <a:lnTo>
                  <a:pt x="744142" y="273844"/>
                </a:lnTo>
                <a:lnTo>
                  <a:pt x="0" y="273844"/>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nvGrpSpPr>
          <p:cNvPr id="192" name="Google Shape;192;p7"/>
          <p:cNvGrpSpPr/>
          <p:nvPr/>
        </p:nvGrpSpPr>
        <p:grpSpPr>
          <a:xfrm>
            <a:off x="115706" y="117583"/>
            <a:ext cx="601853" cy="603065"/>
            <a:chOff x="303757" y="1641475"/>
            <a:chExt cx="4545722" cy="4545722"/>
          </a:xfrm>
        </p:grpSpPr>
        <p:sp>
          <p:nvSpPr>
            <p:cNvPr id="193" name="Google Shape;193;p7"/>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85C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4" name="Google Shape;194;p7"/>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2FA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grpSp>
        <p:nvGrpSpPr>
          <p:cNvPr id="195" name="Google Shape;195;p7"/>
          <p:cNvGrpSpPr/>
          <p:nvPr/>
        </p:nvGrpSpPr>
        <p:grpSpPr>
          <a:xfrm>
            <a:off x="11083205" y="684192"/>
            <a:ext cx="692161" cy="692161"/>
            <a:chOff x="303757" y="1641475"/>
            <a:chExt cx="4545722" cy="4545722"/>
          </a:xfrm>
        </p:grpSpPr>
        <p:sp>
          <p:nvSpPr>
            <p:cNvPr id="196" name="Google Shape;196;p7"/>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7" name="Google Shape;197;p7"/>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1A74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grpSp>
        <p:nvGrpSpPr>
          <p:cNvPr id="198" name="Google Shape;198;p7"/>
          <p:cNvGrpSpPr/>
          <p:nvPr/>
        </p:nvGrpSpPr>
        <p:grpSpPr>
          <a:xfrm>
            <a:off x="7771495" y="270848"/>
            <a:ext cx="445919" cy="387850"/>
            <a:chOff x="303757" y="1641475"/>
            <a:chExt cx="4545722" cy="4545722"/>
          </a:xfrm>
        </p:grpSpPr>
        <p:sp>
          <p:nvSpPr>
            <p:cNvPr id="199" name="Google Shape;199;p7"/>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A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00" name="Google Shape;200;p7"/>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AC7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sp>
        <p:nvSpPr>
          <p:cNvPr id="201" name="Google Shape;201;p7"/>
          <p:cNvSpPr txBox="1"/>
          <p:nvPr/>
        </p:nvSpPr>
        <p:spPr>
          <a:xfrm>
            <a:off x="115706" y="79831"/>
            <a:ext cx="11942400" cy="1146189"/>
          </a:xfrm>
          <a:prstGeom prst="rect">
            <a:avLst/>
          </a:prstGeom>
          <a:noFill/>
          <a:ln>
            <a:noFill/>
          </a:ln>
        </p:spPr>
        <p:txBody>
          <a:bodyPr spcFirstLastPara="1" wrap="square" lIns="90000" tIns="90000" rIns="90000" bIns="90000" anchor="ctr" anchorCtr="0">
            <a:spAutoFit/>
          </a:bodyPr>
          <a:lstStyle/>
          <a:p>
            <a:pPr marL="0" marR="0" lvl="0" indent="0" algn="ctr" rtl="0">
              <a:lnSpc>
                <a:spcPct val="100000"/>
              </a:lnSpc>
              <a:spcBef>
                <a:spcPts val="0"/>
              </a:spcBef>
              <a:spcAft>
                <a:spcPts val="0"/>
              </a:spcAft>
              <a:buClr>
                <a:srgbClr val="000000"/>
              </a:buClr>
              <a:buSzPts val="1467"/>
              <a:buFont typeface="Arial"/>
              <a:buNone/>
            </a:pPr>
            <a:endParaRPr sz="1467"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333"/>
              <a:buFont typeface="Arial"/>
              <a:buNone/>
            </a:pPr>
            <a:r>
              <a:rPr lang="en-US" sz="3333" b="1" i="0" u="none" strike="noStrike" cap="none" dirty="0">
                <a:solidFill>
                  <a:schemeClr val="dk1"/>
                </a:solidFill>
                <a:latin typeface="Architects Daughter"/>
                <a:ea typeface="Architects Daughter"/>
                <a:cs typeface="Architects Daughter"/>
                <a:sym typeface="Architects Daughter"/>
              </a:rPr>
              <a:t>NATIONAL STRATEGY FOR CRITICAL INFRASTRUCTURE</a:t>
            </a:r>
            <a:endParaRPr sz="1467" b="0" i="0" u="none" strike="noStrike" cap="none" dirty="0">
              <a:solidFill>
                <a:schemeClr val="dk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67"/>
              <a:buFont typeface="Arial"/>
              <a:buNone/>
            </a:pPr>
            <a:endParaRPr sz="1467" b="0" i="0" u="none" strike="noStrike" cap="none" dirty="0">
              <a:solidFill>
                <a:schemeClr val="dk1"/>
              </a:solidFill>
              <a:latin typeface="Calibri"/>
              <a:ea typeface="Calibri"/>
              <a:cs typeface="Calibri"/>
              <a:sym typeface="Calibri"/>
            </a:endParaRPr>
          </a:p>
        </p:txBody>
      </p:sp>
      <p:sp>
        <p:nvSpPr>
          <p:cNvPr id="202" name="Google Shape;202;p7"/>
          <p:cNvSpPr txBox="1"/>
          <p:nvPr/>
        </p:nvSpPr>
        <p:spPr>
          <a:xfrm>
            <a:off x="6552867" y="4289405"/>
            <a:ext cx="5410400" cy="31806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67"/>
              <a:buFont typeface="Arial"/>
              <a:buNone/>
            </a:pPr>
            <a:endParaRPr sz="1467" b="0" i="0" u="none" strike="noStrike" cap="none">
              <a:solidFill>
                <a:schemeClr val="dk1"/>
              </a:solidFill>
              <a:latin typeface="Calibri"/>
              <a:ea typeface="Calibri"/>
              <a:cs typeface="Calibri"/>
              <a:sym typeface="Calibri"/>
            </a:endParaRPr>
          </a:p>
        </p:txBody>
      </p:sp>
      <p:sp>
        <p:nvSpPr>
          <p:cNvPr id="203" name="Google Shape;203;p7"/>
          <p:cNvSpPr txBox="1"/>
          <p:nvPr/>
        </p:nvSpPr>
        <p:spPr>
          <a:xfrm>
            <a:off x="3219613" y="3036029"/>
            <a:ext cx="4231145" cy="314287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90000"/>
              </a:lnSpc>
              <a:spcBef>
                <a:spcPts val="1333"/>
              </a:spcBef>
              <a:spcAft>
                <a:spcPts val="0"/>
              </a:spcAft>
              <a:buClr>
                <a:srgbClr val="000000"/>
              </a:buClr>
              <a:buSzPts val="1400"/>
              <a:buFont typeface="Arial"/>
              <a:buNone/>
            </a:pPr>
            <a:r>
              <a:rPr lang="en-US" sz="1400" b="1" i="0" u="none" strike="noStrike" cap="none" dirty="0">
                <a:solidFill>
                  <a:schemeClr val="dk1"/>
                </a:solidFill>
                <a:latin typeface="Architects Daughter"/>
                <a:ea typeface="Architects Daughter"/>
                <a:cs typeface="Architects Daughter"/>
                <a:sym typeface="Architects Daughter"/>
              </a:rPr>
              <a:t>This strategy was formulated based on three key principles: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1" i="0" u="none" strike="noStrike" cap="none" dirty="0">
                <a:solidFill>
                  <a:schemeClr val="dk1"/>
                </a:solidFill>
                <a:latin typeface="Calibri"/>
                <a:ea typeface="Calibri"/>
                <a:cs typeface="Calibri"/>
                <a:sym typeface="Calibri"/>
              </a:rPr>
              <a:t>1. Establish partnerships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Foster collaboration among federal, provincial, territorial, and critical infrastructure sectors.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1" i="0" u="none" strike="noStrike" cap="none" dirty="0">
                <a:solidFill>
                  <a:schemeClr val="dk1"/>
                </a:solidFill>
                <a:latin typeface="Calibri"/>
                <a:ea typeface="Calibri"/>
                <a:cs typeface="Calibri"/>
                <a:sym typeface="Calibri"/>
              </a:rPr>
              <a:t>2. Implement an all-hazard risk management approach</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Understand the risks confronting the partners and conduct comprehensive all-hazard risk analyses.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1" i="0" u="none" strike="noStrike" cap="none" dirty="0">
                <a:solidFill>
                  <a:schemeClr val="dk1"/>
                </a:solidFill>
                <a:latin typeface="Calibri"/>
                <a:ea typeface="Calibri"/>
                <a:cs typeface="Calibri"/>
                <a:sym typeface="Calibri"/>
              </a:rPr>
              <a:t>3. Share and protect information</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Facilitate secure and timely exchange of actionable risk information and monitor the status of critical assets.</a:t>
            </a:r>
            <a:endParaRPr sz="1200" b="0" i="0" u="none" strike="noStrike" cap="none" dirty="0">
              <a:solidFill>
                <a:srgbClr val="A6A6A6"/>
              </a:solidFill>
              <a:latin typeface="Arial"/>
              <a:ea typeface="Arial"/>
              <a:cs typeface="Arial"/>
              <a:sym typeface="Arial"/>
            </a:endParaRPr>
          </a:p>
        </p:txBody>
      </p:sp>
      <p:sp>
        <p:nvSpPr>
          <p:cNvPr id="204" name="Google Shape;204;p7"/>
          <p:cNvSpPr txBox="1"/>
          <p:nvPr/>
        </p:nvSpPr>
        <p:spPr>
          <a:xfrm>
            <a:off x="3217417" y="2067980"/>
            <a:ext cx="4231145" cy="76940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Architects Daughter"/>
                <a:ea typeface="Architects Daughter"/>
                <a:cs typeface="Architects Daughter"/>
                <a:sym typeface="Architects Daughter"/>
              </a:rPr>
              <a:t>The Aim</a:t>
            </a:r>
            <a:endParaRPr sz="2000" b="1" i="0" u="none" strike="noStrike" cap="none" dirty="0">
              <a:solidFill>
                <a:schemeClr val="dk1"/>
              </a:solidFill>
              <a:latin typeface="Architects Daughter"/>
              <a:ea typeface="Architects Daughter"/>
              <a:cs typeface="Architects Daughter"/>
              <a:sym typeface="Architects Daughter"/>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Improve the resilience of Canada's critical infrastructure.</a:t>
            </a:r>
            <a:endParaRPr sz="1200" b="0" i="0" u="none" strike="noStrike" cap="none" dirty="0">
              <a:solidFill>
                <a:srgbClr val="A6A6A6"/>
              </a:solidFill>
              <a:latin typeface="Arial"/>
              <a:ea typeface="Arial"/>
              <a:cs typeface="Arial"/>
              <a:sym typeface="Arial"/>
            </a:endParaRPr>
          </a:p>
        </p:txBody>
      </p:sp>
      <p:sp>
        <p:nvSpPr>
          <p:cNvPr id="205" name="Google Shape;205;p7"/>
          <p:cNvSpPr txBox="1"/>
          <p:nvPr/>
        </p:nvSpPr>
        <p:spPr>
          <a:xfrm>
            <a:off x="7181851" y="5694485"/>
            <a:ext cx="4781600" cy="27695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A6A6A6"/>
                </a:solidFill>
                <a:latin typeface="Arial"/>
                <a:ea typeface="Arial"/>
                <a:cs typeface="Arial"/>
                <a:sym typeface="Arial"/>
              </a:rPr>
              <a:t>.</a:t>
            </a:r>
            <a:endParaRPr sz="1467" b="0" i="0" u="none" strike="noStrike" cap="none">
              <a:solidFill>
                <a:schemeClr val="dk1"/>
              </a:solidFill>
              <a:latin typeface="Calibri"/>
              <a:ea typeface="Calibri"/>
              <a:cs typeface="Calibri"/>
              <a:sym typeface="Calibri"/>
            </a:endParaRPr>
          </a:p>
        </p:txBody>
      </p:sp>
      <p:pic>
        <p:nvPicPr>
          <p:cNvPr id="206" name="Google Shape;206;p7"/>
          <p:cNvPicPr preferRelativeResize="0"/>
          <p:nvPr/>
        </p:nvPicPr>
        <p:blipFill rotWithShape="1">
          <a:blip r:embed="rId3">
            <a:alphaModFix/>
          </a:blip>
          <a:srcRect/>
          <a:stretch/>
        </p:blipFill>
        <p:spPr>
          <a:xfrm>
            <a:off x="7615598" y="2149490"/>
            <a:ext cx="3941648" cy="34127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pSp>
        <p:nvGrpSpPr>
          <p:cNvPr id="211" name="Google Shape;211;p8"/>
          <p:cNvGrpSpPr/>
          <p:nvPr/>
        </p:nvGrpSpPr>
        <p:grpSpPr>
          <a:xfrm>
            <a:off x="209725" y="1309715"/>
            <a:ext cx="1438287" cy="1146189"/>
            <a:chOff x="303757" y="1641475"/>
            <a:chExt cx="4545722" cy="4545722"/>
          </a:xfrm>
        </p:grpSpPr>
        <p:sp>
          <p:nvSpPr>
            <p:cNvPr id="212" name="Google Shape;212;p8"/>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13" name="Google Shape;213;p8"/>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1A74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sp>
        <p:nvSpPr>
          <p:cNvPr id="214" name="Google Shape;214;p8"/>
          <p:cNvSpPr/>
          <p:nvPr/>
        </p:nvSpPr>
        <p:spPr>
          <a:xfrm rot="-898373">
            <a:off x="692272" y="1522776"/>
            <a:ext cx="2296871" cy="106086"/>
          </a:xfrm>
          <a:custGeom>
            <a:avLst/>
            <a:gdLst/>
            <a:ahLst/>
            <a:cxnLst/>
            <a:rect l="l" t="t" r="r" b="b"/>
            <a:pathLst>
              <a:path w="2454147" h="112454" extrusionOk="0">
                <a:moveTo>
                  <a:pt x="2454147" y="2"/>
                </a:moveTo>
                <a:lnTo>
                  <a:pt x="2454147" y="112454"/>
                </a:lnTo>
                <a:lnTo>
                  <a:pt x="281129" y="112454"/>
                </a:lnTo>
                <a:lnTo>
                  <a:pt x="281129" y="112453"/>
                </a:lnTo>
                <a:lnTo>
                  <a:pt x="0" y="112453"/>
                </a:lnTo>
                <a:lnTo>
                  <a:pt x="281131" y="0"/>
                </a:lnTo>
                <a:lnTo>
                  <a:pt x="281131" y="2"/>
                </a:lnTo>
                <a:lnTo>
                  <a:pt x="2454147" y="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15" name="Google Shape;215;p8"/>
          <p:cNvSpPr/>
          <p:nvPr/>
        </p:nvSpPr>
        <p:spPr>
          <a:xfrm rot="-893411">
            <a:off x="2450035" y="1181926"/>
            <a:ext cx="737950" cy="155090"/>
          </a:xfrm>
          <a:custGeom>
            <a:avLst/>
            <a:gdLst/>
            <a:ahLst/>
            <a:cxnLst/>
            <a:rect l="l" t="t" r="r" b="b"/>
            <a:pathLst>
              <a:path w="1176338" h="273844" extrusionOk="0">
                <a:moveTo>
                  <a:pt x="0" y="273844"/>
                </a:moveTo>
                <a:lnTo>
                  <a:pt x="240506" y="121444"/>
                </a:lnTo>
                <a:cubicBezTo>
                  <a:pt x="312539" y="76200"/>
                  <a:pt x="365918" y="44053"/>
                  <a:pt x="439340" y="23812"/>
                </a:cubicBezTo>
                <a:cubicBezTo>
                  <a:pt x="512762" y="3571"/>
                  <a:pt x="557014" y="0"/>
                  <a:pt x="681038" y="0"/>
                </a:cubicBezTo>
                <a:lnTo>
                  <a:pt x="1176338" y="2381"/>
                </a:lnTo>
                <a:lnTo>
                  <a:pt x="744142" y="273844"/>
                </a:lnTo>
                <a:lnTo>
                  <a:pt x="0" y="273844"/>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16" name="Google Shape;216;p8"/>
          <p:cNvSpPr/>
          <p:nvPr/>
        </p:nvSpPr>
        <p:spPr>
          <a:xfrm rot="9901627" flipH="1">
            <a:off x="692272" y="1614339"/>
            <a:ext cx="2296871" cy="106086"/>
          </a:xfrm>
          <a:custGeom>
            <a:avLst/>
            <a:gdLst/>
            <a:ahLst/>
            <a:cxnLst/>
            <a:rect l="l" t="t" r="r" b="b"/>
            <a:pathLst>
              <a:path w="2454147" h="112454" extrusionOk="0">
                <a:moveTo>
                  <a:pt x="2454147" y="112454"/>
                </a:moveTo>
                <a:lnTo>
                  <a:pt x="2454147" y="2"/>
                </a:lnTo>
                <a:lnTo>
                  <a:pt x="281131" y="2"/>
                </a:lnTo>
                <a:lnTo>
                  <a:pt x="281131" y="0"/>
                </a:lnTo>
                <a:lnTo>
                  <a:pt x="0" y="112453"/>
                </a:lnTo>
                <a:lnTo>
                  <a:pt x="281129" y="112453"/>
                </a:lnTo>
                <a:lnTo>
                  <a:pt x="281129" y="112454"/>
                </a:lnTo>
                <a:lnTo>
                  <a:pt x="2454147" y="112454"/>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17" name="Google Shape;217;p8"/>
          <p:cNvSpPr/>
          <p:nvPr/>
        </p:nvSpPr>
        <p:spPr>
          <a:xfrm rot="9906589" flipH="1">
            <a:off x="2525915" y="1336301"/>
            <a:ext cx="737950" cy="167055"/>
          </a:xfrm>
          <a:custGeom>
            <a:avLst/>
            <a:gdLst/>
            <a:ahLst/>
            <a:cxnLst/>
            <a:rect l="l" t="t" r="r" b="b"/>
            <a:pathLst>
              <a:path w="1176338" h="273844" extrusionOk="0">
                <a:moveTo>
                  <a:pt x="0" y="273844"/>
                </a:moveTo>
                <a:lnTo>
                  <a:pt x="240506" y="121444"/>
                </a:lnTo>
                <a:cubicBezTo>
                  <a:pt x="312539" y="76200"/>
                  <a:pt x="365918" y="44053"/>
                  <a:pt x="439340" y="23812"/>
                </a:cubicBezTo>
                <a:cubicBezTo>
                  <a:pt x="512762" y="3571"/>
                  <a:pt x="557014" y="0"/>
                  <a:pt x="681038" y="0"/>
                </a:cubicBezTo>
                <a:lnTo>
                  <a:pt x="1176338" y="2381"/>
                </a:lnTo>
                <a:lnTo>
                  <a:pt x="744142" y="273844"/>
                </a:lnTo>
                <a:lnTo>
                  <a:pt x="0" y="273844"/>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nvGrpSpPr>
          <p:cNvPr id="218" name="Google Shape;218;p8"/>
          <p:cNvGrpSpPr/>
          <p:nvPr/>
        </p:nvGrpSpPr>
        <p:grpSpPr>
          <a:xfrm>
            <a:off x="115706" y="117583"/>
            <a:ext cx="601853" cy="603065"/>
            <a:chOff x="303757" y="1641475"/>
            <a:chExt cx="4545722" cy="4545722"/>
          </a:xfrm>
        </p:grpSpPr>
        <p:sp>
          <p:nvSpPr>
            <p:cNvPr id="219" name="Google Shape;219;p8"/>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85C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20" name="Google Shape;220;p8"/>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2FA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grpSp>
        <p:nvGrpSpPr>
          <p:cNvPr id="221" name="Google Shape;221;p8"/>
          <p:cNvGrpSpPr/>
          <p:nvPr/>
        </p:nvGrpSpPr>
        <p:grpSpPr>
          <a:xfrm>
            <a:off x="11083205" y="684192"/>
            <a:ext cx="692161" cy="692161"/>
            <a:chOff x="303757" y="1641475"/>
            <a:chExt cx="4545722" cy="4545722"/>
          </a:xfrm>
        </p:grpSpPr>
        <p:sp>
          <p:nvSpPr>
            <p:cNvPr id="222" name="Google Shape;222;p8"/>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23" name="Google Shape;223;p8"/>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1A74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grpSp>
        <p:nvGrpSpPr>
          <p:cNvPr id="224" name="Google Shape;224;p8"/>
          <p:cNvGrpSpPr/>
          <p:nvPr/>
        </p:nvGrpSpPr>
        <p:grpSpPr>
          <a:xfrm>
            <a:off x="7771495" y="270848"/>
            <a:ext cx="445919" cy="387850"/>
            <a:chOff x="303757" y="1641475"/>
            <a:chExt cx="4545722" cy="4545722"/>
          </a:xfrm>
        </p:grpSpPr>
        <p:sp>
          <p:nvSpPr>
            <p:cNvPr id="225" name="Google Shape;225;p8"/>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A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26" name="Google Shape;226;p8"/>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AC7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sp>
        <p:nvSpPr>
          <p:cNvPr id="227" name="Google Shape;227;p8"/>
          <p:cNvSpPr txBox="1"/>
          <p:nvPr/>
        </p:nvSpPr>
        <p:spPr>
          <a:xfrm>
            <a:off x="115706" y="117908"/>
            <a:ext cx="11942400" cy="1146189"/>
          </a:xfrm>
          <a:prstGeom prst="rect">
            <a:avLst/>
          </a:prstGeom>
          <a:noFill/>
          <a:ln>
            <a:noFill/>
          </a:ln>
        </p:spPr>
        <p:txBody>
          <a:bodyPr spcFirstLastPara="1" wrap="square" lIns="90000" tIns="90000" rIns="90000" bIns="90000" anchor="ctr" anchorCtr="0">
            <a:spAutoFit/>
          </a:bodyPr>
          <a:lstStyle/>
          <a:p>
            <a:pPr marL="0" marR="0" lvl="0" indent="0" algn="ctr" rtl="0">
              <a:lnSpc>
                <a:spcPct val="100000"/>
              </a:lnSpc>
              <a:spcBef>
                <a:spcPts val="0"/>
              </a:spcBef>
              <a:spcAft>
                <a:spcPts val="0"/>
              </a:spcAft>
              <a:buClr>
                <a:srgbClr val="000000"/>
              </a:buClr>
              <a:buSzPts val="1467"/>
              <a:buFont typeface="Arial"/>
              <a:buNone/>
            </a:pPr>
            <a:endParaRPr sz="1467"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333"/>
              <a:buFont typeface="Arial"/>
              <a:buNone/>
            </a:pPr>
            <a:r>
              <a:rPr lang="en-US" sz="3200" b="1" i="0" u="none" strike="noStrike" cap="none" dirty="0">
                <a:solidFill>
                  <a:schemeClr val="dk1"/>
                </a:solidFill>
                <a:latin typeface="Architects Daughter"/>
                <a:ea typeface="Architects Daughter"/>
                <a:cs typeface="Architects Daughter"/>
                <a:sym typeface="Architects Daughter"/>
              </a:rPr>
              <a:t>NATIONAL STRATEGY FOR CYBERSECURITY</a:t>
            </a:r>
            <a:endParaRPr sz="3200" b="0" i="0" u="none" strike="noStrike" cap="none" dirty="0">
              <a:solidFill>
                <a:schemeClr val="dk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67"/>
              <a:buFont typeface="Arial"/>
              <a:buNone/>
            </a:pPr>
            <a:endParaRPr sz="1467" b="0" i="0" u="none" strike="noStrike" cap="none" dirty="0">
              <a:solidFill>
                <a:schemeClr val="dk1"/>
              </a:solidFill>
              <a:latin typeface="Calibri"/>
              <a:ea typeface="Calibri"/>
              <a:cs typeface="Calibri"/>
              <a:sym typeface="Calibri"/>
            </a:endParaRPr>
          </a:p>
        </p:txBody>
      </p:sp>
      <p:sp>
        <p:nvSpPr>
          <p:cNvPr id="228" name="Google Shape;228;p8"/>
          <p:cNvSpPr txBox="1"/>
          <p:nvPr/>
        </p:nvSpPr>
        <p:spPr>
          <a:xfrm>
            <a:off x="6552867" y="4289405"/>
            <a:ext cx="5410400" cy="31806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67"/>
              <a:buFont typeface="Arial"/>
              <a:buNone/>
            </a:pPr>
            <a:endParaRPr sz="1467" b="0" i="0" u="none" strike="noStrike" cap="none">
              <a:solidFill>
                <a:schemeClr val="dk1"/>
              </a:solidFill>
              <a:latin typeface="Calibri"/>
              <a:ea typeface="Calibri"/>
              <a:cs typeface="Calibri"/>
              <a:sym typeface="Calibri"/>
            </a:endParaRPr>
          </a:p>
        </p:txBody>
      </p:sp>
      <p:sp>
        <p:nvSpPr>
          <p:cNvPr id="229" name="Google Shape;229;p8"/>
          <p:cNvSpPr txBox="1"/>
          <p:nvPr/>
        </p:nvSpPr>
        <p:spPr>
          <a:xfrm>
            <a:off x="7181851" y="5694485"/>
            <a:ext cx="4781600" cy="27695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A6A6A6"/>
                </a:solidFill>
                <a:latin typeface="Arial"/>
                <a:ea typeface="Arial"/>
                <a:cs typeface="Arial"/>
                <a:sym typeface="Arial"/>
              </a:rPr>
              <a:t>.</a:t>
            </a:r>
            <a:endParaRPr sz="1467" b="0" i="0" u="none" strike="noStrike" cap="none">
              <a:solidFill>
                <a:schemeClr val="dk1"/>
              </a:solidFill>
              <a:latin typeface="Calibri"/>
              <a:ea typeface="Calibri"/>
              <a:cs typeface="Calibri"/>
              <a:sym typeface="Calibri"/>
            </a:endParaRPr>
          </a:p>
        </p:txBody>
      </p:sp>
      <p:grpSp>
        <p:nvGrpSpPr>
          <p:cNvPr id="230" name="Google Shape;230;p8"/>
          <p:cNvGrpSpPr/>
          <p:nvPr/>
        </p:nvGrpSpPr>
        <p:grpSpPr>
          <a:xfrm>
            <a:off x="1189704" y="1686929"/>
            <a:ext cx="4744433" cy="4744433"/>
            <a:chOff x="1718670" y="0"/>
            <a:chExt cx="4744433" cy="4744433"/>
          </a:xfrm>
        </p:grpSpPr>
        <p:sp>
          <p:nvSpPr>
            <p:cNvPr id="231" name="Google Shape;231;p8"/>
            <p:cNvSpPr/>
            <p:nvPr/>
          </p:nvSpPr>
          <p:spPr>
            <a:xfrm>
              <a:off x="1718670" y="0"/>
              <a:ext cx="4744433" cy="4744433"/>
            </a:xfrm>
            <a:prstGeom prst="diamond">
              <a:avLst/>
            </a:prstGeom>
            <a:solidFill>
              <a:srgbClr val="F7D5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2169391" y="450721"/>
              <a:ext cx="1850329" cy="1850329"/>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3" name="Google Shape;233;p8"/>
            <p:cNvSpPr txBox="1"/>
            <p:nvPr/>
          </p:nvSpPr>
          <p:spPr>
            <a:xfrm>
              <a:off x="2259717" y="541047"/>
              <a:ext cx="1669677" cy="1669677"/>
            </a:xfrm>
            <a:prstGeom prst="rect">
              <a:avLst/>
            </a:prstGeom>
            <a:noFill/>
            <a:ln>
              <a:noFill/>
            </a:ln>
          </p:spPr>
          <p:txBody>
            <a:bodyPr spcFirstLastPara="1" wrap="square" lIns="34275" tIns="34275" rIns="34275" bIns="34275" anchor="t" anchorCtr="0">
              <a:noAutofit/>
            </a:bodyPr>
            <a:lstStyle/>
            <a:p>
              <a:pPr marL="57150" marR="0" lvl="1" indent="-57150" algn="ctr" rtl="0">
                <a:lnSpc>
                  <a:spcPct val="90000"/>
                </a:lnSpc>
                <a:spcBef>
                  <a:spcPts val="298"/>
                </a:spcBef>
                <a:spcAft>
                  <a:spcPts val="0"/>
                </a:spcAft>
                <a:buClr>
                  <a:srgbClr val="000000"/>
                </a:buClr>
                <a:buSzPts val="850"/>
                <a:buFont typeface="Arial"/>
                <a:buNone/>
              </a:pPr>
              <a:r>
                <a:rPr lang="en-US" sz="1000" b="1" i="0" u="none" strike="noStrike" cap="none" dirty="0">
                  <a:solidFill>
                    <a:schemeClr val="lt1"/>
                  </a:solidFill>
                  <a:latin typeface="Calibri"/>
                  <a:ea typeface="Calibri"/>
                  <a:cs typeface="Calibri"/>
                  <a:sym typeface="Calibri"/>
                </a:rPr>
                <a:t>CYBER SECURITY FRAMEWORKS AND STANDARDS </a:t>
              </a:r>
              <a:endParaRPr sz="1400" b="0" i="0" u="none" strike="noStrike" cap="none" dirty="0">
                <a:solidFill>
                  <a:srgbClr val="000000"/>
                </a:solidFill>
                <a:latin typeface="Arial"/>
                <a:ea typeface="Arial"/>
                <a:cs typeface="Arial"/>
                <a:sym typeface="Arial"/>
              </a:endParaRPr>
            </a:p>
            <a:p>
              <a:pPr marL="57150" marR="0" lvl="1" indent="-57150" algn="ctr" rtl="0">
                <a:lnSpc>
                  <a:spcPct val="90000"/>
                </a:lnSpc>
                <a:spcBef>
                  <a:spcPts val="128"/>
                </a:spcBef>
                <a:spcAft>
                  <a:spcPts val="0"/>
                </a:spcAft>
                <a:buClr>
                  <a:srgbClr val="000000"/>
                </a:buClr>
                <a:buSzPts val="850"/>
                <a:buFont typeface="Arial"/>
                <a:buNone/>
              </a:pPr>
              <a:endParaRPr sz="1000" b="1" i="0" u="none" strike="noStrike" cap="none" dirty="0">
                <a:solidFill>
                  <a:schemeClr val="lt1"/>
                </a:solidFill>
                <a:latin typeface="Calibri"/>
                <a:ea typeface="Calibri"/>
                <a:cs typeface="Calibri"/>
                <a:sym typeface="Calibri"/>
              </a:endParaRPr>
            </a:p>
            <a:p>
              <a:pPr marL="57150" marR="0" lvl="1" indent="-57150" algn="ctr" rtl="0">
                <a:lnSpc>
                  <a:spcPct val="90000"/>
                </a:lnSpc>
                <a:spcBef>
                  <a:spcPts val="128"/>
                </a:spcBef>
                <a:spcAft>
                  <a:spcPts val="0"/>
                </a:spcAft>
                <a:buClr>
                  <a:srgbClr val="000000"/>
                </a:buClr>
                <a:buSzPts val="850"/>
                <a:buFont typeface="Arial"/>
                <a:buNone/>
              </a:pPr>
              <a:r>
                <a:rPr lang="en-US" sz="1000" b="0" i="0" u="none" strike="noStrike" cap="none" dirty="0">
                  <a:solidFill>
                    <a:schemeClr val="lt1"/>
                  </a:solidFill>
                  <a:latin typeface="Calibri"/>
                  <a:ea typeface="Calibri"/>
                  <a:cs typeface="Calibri"/>
                  <a:sym typeface="Calibri"/>
                </a:rPr>
                <a:t>Canada has adopted various cybersecurity frameworks and standards to guide organizations in securing their systems and data.</a:t>
              </a:r>
              <a:endParaRPr sz="1000" b="1" i="0" u="none" strike="noStrike" cap="none" dirty="0">
                <a:solidFill>
                  <a:schemeClr val="lt1"/>
                </a:solidFill>
                <a:latin typeface="Calibri"/>
                <a:ea typeface="Calibri"/>
                <a:cs typeface="Calibri"/>
                <a:sym typeface="Calibri"/>
              </a:endParaRPr>
            </a:p>
          </p:txBody>
        </p:sp>
        <p:sp>
          <p:nvSpPr>
            <p:cNvPr id="234" name="Google Shape;234;p8"/>
            <p:cNvSpPr/>
            <p:nvPr/>
          </p:nvSpPr>
          <p:spPr>
            <a:xfrm>
              <a:off x="4162054" y="450721"/>
              <a:ext cx="1850329" cy="1850329"/>
            </a:xfrm>
            <a:prstGeom prst="roundRect">
              <a:avLst>
                <a:gd name="adj" fmla="val 16667"/>
              </a:avLst>
            </a:prstGeom>
            <a:solidFill>
              <a:srgbClr val="D07A5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5" name="Google Shape;235;p8"/>
            <p:cNvSpPr txBox="1"/>
            <p:nvPr/>
          </p:nvSpPr>
          <p:spPr>
            <a:xfrm>
              <a:off x="4252380" y="541047"/>
              <a:ext cx="1669677" cy="1669677"/>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000" b="1" i="0" u="none" strike="noStrike" cap="none" dirty="0">
                  <a:solidFill>
                    <a:schemeClr val="lt1"/>
                  </a:solidFill>
                  <a:latin typeface="Calibri"/>
                  <a:ea typeface="Calibri"/>
                  <a:cs typeface="Calibri"/>
                  <a:sym typeface="Calibri"/>
                </a:rPr>
                <a:t>GOVERNMENT AGENCIES </a:t>
              </a:r>
              <a:endParaRPr sz="10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315"/>
                </a:spcBef>
                <a:spcAft>
                  <a:spcPts val="0"/>
                </a:spcAft>
                <a:buClr>
                  <a:srgbClr val="000000"/>
                </a:buClr>
                <a:buSzPts val="850"/>
                <a:buFont typeface="Arial"/>
                <a:buNone/>
              </a:pPr>
              <a:endParaRPr sz="1000" b="0" i="0" u="none" strike="noStrike" cap="none" dirty="0">
                <a:solidFill>
                  <a:schemeClr val="lt1"/>
                </a:solidFill>
                <a:latin typeface="Calibri"/>
                <a:ea typeface="Calibri"/>
                <a:cs typeface="Calibri"/>
                <a:sym typeface="Calibri"/>
              </a:endParaRPr>
            </a:p>
            <a:p>
              <a:pPr marL="0" marR="0" lvl="0" indent="0" algn="ctr" rtl="0">
                <a:lnSpc>
                  <a:spcPct val="90000"/>
                </a:lnSpc>
                <a:spcBef>
                  <a:spcPts val="298"/>
                </a:spcBef>
                <a:spcAft>
                  <a:spcPts val="0"/>
                </a:spcAft>
                <a:buClr>
                  <a:srgbClr val="000000"/>
                </a:buClr>
                <a:buSzPts val="850"/>
                <a:buFont typeface="Arial"/>
                <a:buNone/>
              </a:pPr>
              <a:r>
                <a:rPr lang="en-US" sz="1000" b="0" i="0" u="none" strike="noStrike" cap="none" dirty="0">
                  <a:solidFill>
                    <a:schemeClr val="lt1"/>
                  </a:solidFill>
                  <a:latin typeface="Calibri"/>
                  <a:ea typeface="Calibri"/>
                  <a:cs typeface="Calibri"/>
                  <a:sym typeface="Calibri"/>
                </a:rPr>
                <a:t>Several government agencies are responsible for cybersecurity initiatives. These agencies collaborate to monitor threats, provide guidance, and respond to cyber incidents.</a:t>
              </a:r>
              <a:endParaRPr sz="1000" b="0" i="0" u="none" strike="noStrike" cap="none" dirty="0">
                <a:solidFill>
                  <a:schemeClr val="lt1"/>
                </a:solidFill>
                <a:latin typeface="Calibri"/>
                <a:ea typeface="Calibri"/>
                <a:cs typeface="Calibri"/>
                <a:sym typeface="Calibri"/>
              </a:endParaRPr>
            </a:p>
          </p:txBody>
        </p:sp>
        <p:sp>
          <p:nvSpPr>
            <p:cNvPr id="236" name="Google Shape;236;p8"/>
            <p:cNvSpPr/>
            <p:nvPr/>
          </p:nvSpPr>
          <p:spPr>
            <a:xfrm>
              <a:off x="2169391" y="2443383"/>
              <a:ext cx="1850329" cy="1850329"/>
            </a:xfrm>
            <a:prstGeom prst="roundRect">
              <a:avLst>
                <a:gd name="adj" fmla="val 16667"/>
              </a:avLst>
            </a:prstGeom>
            <a:solidFill>
              <a:srgbClr val="B8888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7" name="Google Shape;237;p8"/>
            <p:cNvSpPr txBox="1"/>
            <p:nvPr/>
          </p:nvSpPr>
          <p:spPr>
            <a:xfrm>
              <a:off x="2259717" y="2533709"/>
              <a:ext cx="1669677" cy="1669677"/>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000" b="1" i="0" u="none" strike="noStrike" cap="none" dirty="0">
                  <a:solidFill>
                    <a:schemeClr val="lt1"/>
                  </a:solidFill>
                  <a:latin typeface="Calibri"/>
                  <a:ea typeface="Calibri"/>
                  <a:cs typeface="Calibri"/>
                  <a:sym typeface="Calibri"/>
                </a:rPr>
                <a:t>PUBLIC-PRIVATE PARTNERSHIPS </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900"/>
                <a:buFont typeface="Arial"/>
                <a:buNone/>
              </a:pPr>
              <a:endParaRPr sz="10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315"/>
                </a:spcBef>
                <a:spcAft>
                  <a:spcPts val="0"/>
                </a:spcAft>
                <a:buClr>
                  <a:srgbClr val="000000"/>
                </a:buClr>
                <a:buSzPts val="850"/>
                <a:buFont typeface="Arial"/>
                <a:buNone/>
              </a:pPr>
              <a:r>
                <a:rPr lang="en-US" sz="1000" b="0" i="0" u="none" strike="noStrike" cap="none" dirty="0">
                  <a:solidFill>
                    <a:schemeClr val="lt1"/>
                  </a:solidFill>
                  <a:latin typeface="Calibri"/>
                  <a:ea typeface="Calibri"/>
                  <a:cs typeface="Calibri"/>
                  <a:sym typeface="Calibri"/>
                </a:rPr>
                <a:t> Public-private partnerships facilitate information sharing, cybersecurity awareness campaigns, and joint initiatives to strengthen defenses against cyber threats.</a:t>
              </a:r>
              <a:endParaRPr sz="1000" b="0" i="0" u="none" strike="noStrike" cap="none" dirty="0">
                <a:solidFill>
                  <a:schemeClr val="lt1"/>
                </a:solidFill>
                <a:latin typeface="Calibri"/>
                <a:ea typeface="Calibri"/>
                <a:cs typeface="Calibri"/>
                <a:sym typeface="Calibri"/>
              </a:endParaRPr>
            </a:p>
          </p:txBody>
        </p:sp>
        <p:sp>
          <p:nvSpPr>
            <p:cNvPr id="238" name="Google Shape;238;p8"/>
            <p:cNvSpPr/>
            <p:nvPr/>
          </p:nvSpPr>
          <p:spPr>
            <a:xfrm>
              <a:off x="4162054" y="2443383"/>
              <a:ext cx="1850329" cy="1850329"/>
            </a:xfrm>
            <a:prstGeom prst="roundRect">
              <a:avLst>
                <a:gd name="adj" fmla="val 16667"/>
              </a:avLst>
            </a:prstGeom>
            <a:solidFill>
              <a:srgbClr val="A4A4A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9" name="Google Shape;239;p8"/>
            <p:cNvSpPr txBox="1"/>
            <p:nvPr/>
          </p:nvSpPr>
          <p:spPr>
            <a:xfrm>
              <a:off x="4252380" y="2533709"/>
              <a:ext cx="1669677" cy="1669677"/>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000" b="1" i="0" u="none" strike="noStrike" cap="none" dirty="0">
                  <a:solidFill>
                    <a:schemeClr val="lt1"/>
                  </a:solidFill>
                  <a:latin typeface="Calibri"/>
                  <a:ea typeface="Calibri"/>
                  <a:cs typeface="Calibri"/>
                  <a:sym typeface="Calibri"/>
                </a:rPr>
                <a:t>INVESTMENTS IN RESEARCH AND DEVELOPMENT </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900"/>
                <a:buFont typeface="Arial"/>
                <a:buNone/>
              </a:pPr>
              <a:endParaRPr sz="10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315"/>
                </a:spcBef>
                <a:spcAft>
                  <a:spcPts val="0"/>
                </a:spcAft>
                <a:buClr>
                  <a:srgbClr val="000000"/>
                </a:buClr>
                <a:buSzPts val="850"/>
                <a:buFont typeface="Arial"/>
                <a:buNone/>
              </a:pPr>
              <a:r>
                <a:rPr lang="en-US" sz="1000" b="0" i="0" u="none" strike="noStrike" cap="none" dirty="0">
                  <a:solidFill>
                    <a:schemeClr val="lt1"/>
                  </a:solidFill>
                  <a:latin typeface="Calibri"/>
                  <a:ea typeface="Calibri"/>
                  <a:cs typeface="Calibri"/>
                  <a:sym typeface="Calibri"/>
                </a:rPr>
                <a:t>The Canadian government invests in cybersecurity research and development to foster innovation and develop cutting-edge technologies for cyber defense.</a:t>
              </a:r>
              <a:endParaRPr sz="1000" b="0" i="0" u="none" strike="noStrike" cap="none" dirty="0">
                <a:solidFill>
                  <a:schemeClr val="lt1"/>
                </a:solidFill>
                <a:latin typeface="Calibri"/>
                <a:ea typeface="Calibri"/>
                <a:cs typeface="Calibri"/>
                <a:sym typeface="Calibri"/>
              </a:endParaRPr>
            </a:p>
          </p:txBody>
        </p:sp>
      </p:grpSp>
      <p:grpSp>
        <p:nvGrpSpPr>
          <p:cNvPr id="240" name="Google Shape;240;p8"/>
          <p:cNvGrpSpPr/>
          <p:nvPr/>
        </p:nvGrpSpPr>
        <p:grpSpPr>
          <a:xfrm>
            <a:off x="6456235" y="2184920"/>
            <a:ext cx="5414805" cy="2677655"/>
            <a:chOff x="92226" y="0"/>
            <a:chExt cx="5414805" cy="2677655"/>
          </a:xfrm>
        </p:grpSpPr>
        <p:sp>
          <p:nvSpPr>
            <p:cNvPr id="241" name="Google Shape;241;p8"/>
            <p:cNvSpPr/>
            <p:nvPr/>
          </p:nvSpPr>
          <p:spPr>
            <a:xfrm>
              <a:off x="92226" y="0"/>
              <a:ext cx="1713699" cy="1285274"/>
            </a:xfrm>
            <a:prstGeom prst="upArrow">
              <a:avLst>
                <a:gd name="adj1" fmla="val 50000"/>
                <a:gd name="adj2" fmla="val 50000"/>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8"/>
            <p:cNvSpPr/>
            <p:nvPr/>
          </p:nvSpPr>
          <p:spPr>
            <a:xfrm>
              <a:off x="1857337" y="0"/>
              <a:ext cx="3135584" cy="12852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8"/>
            <p:cNvSpPr txBox="1"/>
            <p:nvPr/>
          </p:nvSpPr>
          <p:spPr>
            <a:xfrm>
              <a:off x="1857337" y="0"/>
              <a:ext cx="3135584" cy="1285274"/>
            </a:xfrm>
            <a:prstGeom prst="rect">
              <a:avLst/>
            </a:prstGeom>
            <a:noFill/>
            <a:ln>
              <a:noFill/>
            </a:ln>
          </p:spPr>
          <p:txBody>
            <a:bodyPr spcFirstLastPara="1" wrap="square" lIns="78225" tIns="0" rIns="78225" bIns="78225"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200" b="0" i="1" u="none" strike="noStrike" cap="none">
                  <a:solidFill>
                    <a:srgbClr val="000000"/>
                  </a:solidFill>
                  <a:latin typeface="Calibri"/>
                  <a:ea typeface="Calibri"/>
                  <a:cs typeface="Calibri"/>
                  <a:sym typeface="Calibri"/>
                </a:rPr>
                <a:t>The aim of Canada's cybersecurity strategy is multifaceted, aiming to protect Canada's digital infrastructure, enhance national security, and promote economic prosperity in the digital age.</a:t>
              </a:r>
              <a:endParaRPr sz="1200" b="0" i="0" u="none" strike="noStrike" cap="none">
                <a:solidFill>
                  <a:srgbClr val="000000"/>
                </a:solidFill>
                <a:latin typeface="Calibri"/>
                <a:ea typeface="Calibri"/>
                <a:cs typeface="Calibri"/>
                <a:sym typeface="Calibri"/>
              </a:endParaRPr>
            </a:p>
          </p:txBody>
        </p:sp>
        <p:sp>
          <p:nvSpPr>
            <p:cNvPr id="244" name="Google Shape;244;p8"/>
            <p:cNvSpPr/>
            <p:nvPr/>
          </p:nvSpPr>
          <p:spPr>
            <a:xfrm>
              <a:off x="606336" y="1392381"/>
              <a:ext cx="1713699" cy="1285274"/>
            </a:xfrm>
            <a:prstGeom prst="downArrow">
              <a:avLst>
                <a:gd name="adj1" fmla="val 50000"/>
                <a:gd name="adj2" fmla="val 50000"/>
              </a:avLst>
            </a:prstGeom>
            <a:solidFill>
              <a:srgbClr val="6FAB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
            <p:cNvSpPr/>
            <p:nvPr/>
          </p:nvSpPr>
          <p:spPr>
            <a:xfrm>
              <a:off x="2371447" y="1392381"/>
              <a:ext cx="3135584" cy="12852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8"/>
            <p:cNvSpPr txBox="1"/>
            <p:nvPr/>
          </p:nvSpPr>
          <p:spPr>
            <a:xfrm>
              <a:off x="2371447" y="1392381"/>
              <a:ext cx="3135584" cy="1285274"/>
            </a:xfrm>
            <a:prstGeom prst="rect">
              <a:avLst/>
            </a:prstGeom>
            <a:noFill/>
            <a:ln>
              <a:noFill/>
            </a:ln>
          </p:spPr>
          <p:txBody>
            <a:bodyPr spcFirstLastPara="1" wrap="square" lIns="78225" tIns="0" rIns="78225" bIns="78225"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200" b="0" i="1" u="none" strike="noStrike" cap="none" dirty="0">
                  <a:solidFill>
                    <a:srgbClr val="000000"/>
                  </a:solidFill>
                  <a:latin typeface="Calibri"/>
                  <a:ea typeface="Calibri"/>
                  <a:cs typeface="Calibri"/>
                  <a:sym typeface="Calibri"/>
                </a:rPr>
                <a:t>The outline of the strategy and approach encompasses a range of policies, initiatives, and partnerships aimed at enhancing cybersecurity resilience across the country such as cyber security frameworks, public-private partnerships, government agencies and investments in development.</a:t>
              </a:r>
              <a:endParaRPr sz="1200" b="0" i="1" u="none" strike="noStrike" cap="none" dirty="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4"/>
          <p:cNvGrpSpPr/>
          <p:nvPr/>
        </p:nvGrpSpPr>
        <p:grpSpPr>
          <a:xfrm>
            <a:off x="8537575" y="2954337"/>
            <a:ext cx="2236688" cy="3142635"/>
            <a:chOff x="8148" y="3817"/>
            <a:chExt cx="2248" cy="3158"/>
          </a:xfrm>
        </p:grpSpPr>
        <p:sp>
          <p:nvSpPr>
            <p:cNvPr id="214" name="Google Shape;214;p24"/>
            <p:cNvSpPr/>
            <p:nvPr/>
          </p:nvSpPr>
          <p:spPr>
            <a:xfrm>
              <a:off x="8148" y="3817"/>
              <a:ext cx="2248" cy="2415"/>
            </a:xfrm>
            <a:custGeom>
              <a:avLst/>
              <a:gdLst/>
              <a:ahLst/>
              <a:cxnLst/>
              <a:rect l="l" t="t" r="r" b="b"/>
              <a:pathLst>
                <a:path w="1270" h="1368" extrusionOk="0">
                  <a:moveTo>
                    <a:pt x="1116" y="1045"/>
                  </a:moveTo>
                  <a:cubicBezTo>
                    <a:pt x="1216" y="929"/>
                    <a:pt x="1270" y="780"/>
                    <a:pt x="1268" y="627"/>
                  </a:cubicBezTo>
                  <a:cubicBezTo>
                    <a:pt x="1267" y="475"/>
                    <a:pt x="1210" y="328"/>
                    <a:pt x="1110" y="214"/>
                  </a:cubicBezTo>
                  <a:cubicBezTo>
                    <a:pt x="1010" y="102"/>
                    <a:pt x="873" y="28"/>
                    <a:pt x="725" y="7"/>
                  </a:cubicBezTo>
                  <a:cubicBezTo>
                    <a:pt x="693" y="2"/>
                    <a:pt x="661" y="0"/>
                    <a:pt x="628" y="0"/>
                  </a:cubicBezTo>
                  <a:cubicBezTo>
                    <a:pt x="459" y="2"/>
                    <a:pt x="301" y="70"/>
                    <a:pt x="182" y="190"/>
                  </a:cubicBezTo>
                  <a:cubicBezTo>
                    <a:pt x="64" y="311"/>
                    <a:pt x="0" y="471"/>
                    <a:pt x="1" y="640"/>
                  </a:cubicBezTo>
                  <a:cubicBezTo>
                    <a:pt x="3" y="793"/>
                    <a:pt x="60" y="941"/>
                    <a:pt x="162" y="1055"/>
                  </a:cubicBezTo>
                  <a:cubicBezTo>
                    <a:pt x="175" y="1070"/>
                    <a:pt x="189" y="1084"/>
                    <a:pt x="204" y="1098"/>
                  </a:cubicBezTo>
                  <a:cubicBezTo>
                    <a:pt x="259" y="1157"/>
                    <a:pt x="353" y="1268"/>
                    <a:pt x="379" y="1368"/>
                  </a:cubicBezTo>
                  <a:cubicBezTo>
                    <a:pt x="904" y="1368"/>
                    <a:pt x="904" y="1368"/>
                    <a:pt x="904" y="1368"/>
                  </a:cubicBezTo>
                  <a:cubicBezTo>
                    <a:pt x="926" y="1267"/>
                    <a:pt x="1020" y="1150"/>
                    <a:pt x="1075" y="1089"/>
                  </a:cubicBezTo>
                  <a:cubicBezTo>
                    <a:pt x="1089" y="1075"/>
                    <a:pt x="1103" y="1060"/>
                    <a:pt x="1116" y="1045"/>
                  </a:cubicBezTo>
                  <a:close/>
                </a:path>
              </a:pathLst>
            </a:custGeom>
            <a:solidFill>
              <a:srgbClr val="FFBB3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5" name="Google Shape;215;p24"/>
            <p:cNvSpPr/>
            <p:nvPr/>
          </p:nvSpPr>
          <p:spPr>
            <a:xfrm rot="-5400000">
              <a:off x="8286" y="3993"/>
              <a:ext cx="901" cy="886"/>
            </a:xfrm>
            <a:custGeom>
              <a:avLst/>
              <a:gdLst/>
              <a:ahLst/>
              <a:cxnLst/>
              <a:rect l="l" t="t" r="r" b="b"/>
              <a:pathLst>
                <a:path w="509" h="501" extrusionOk="0">
                  <a:moveTo>
                    <a:pt x="366" y="137"/>
                  </a:moveTo>
                  <a:cubicBezTo>
                    <a:pt x="275" y="48"/>
                    <a:pt x="155" y="0"/>
                    <a:pt x="28" y="1"/>
                  </a:cubicBezTo>
                  <a:cubicBezTo>
                    <a:pt x="12" y="1"/>
                    <a:pt x="0" y="14"/>
                    <a:pt x="0" y="30"/>
                  </a:cubicBezTo>
                  <a:cubicBezTo>
                    <a:pt x="0" y="46"/>
                    <a:pt x="13" y="58"/>
                    <a:pt x="29" y="58"/>
                  </a:cubicBezTo>
                  <a:cubicBezTo>
                    <a:pt x="140" y="57"/>
                    <a:pt x="246" y="99"/>
                    <a:pt x="326" y="178"/>
                  </a:cubicBezTo>
                  <a:cubicBezTo>
                    <a:pt x="406" y="256"/>
                    <a:pt x="450" y="360"/>
                    <a:pt x="451" y="472"/>
                  </a:cubicBezTo>
                  <a:cubicBezTo>
                    <a:pt x="452" y="487"/>
                    <a:pt x="462" y="498"/>
                    <a:pt x="476" y="500"/>
                  </a:cubicBezTo>
                  <a:cubicBezTo>
                    <a:pt x="477" y="500"/>
                    <a:pt x="479" y="501"/>
                    <a:pt x="480" y="501"/>
                  </a:cubicBezTo>
                  <a:cubicBezTo>
                    <a:pt x="496" y="500"/>
                    <a:pt x="509" y="487"/>
                    <a:pt x="509" y="472"/>
                  </a:cubicBezTo>
                  <a:cubicBezTo>
                    <a:pt x="507" y="345"/>
                    <a:pt x="457" y="226"/>
                    <a:pt x="366" y="137"/>
                  </a:cubicBezTo>
                  <a:close/>
                </a:path>
              </a:pathLst>
            </a:custGeom>
            <a:solidFill>
              <a:srgbClr val="FFFFFF"/>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6" name="Google Shape;216;p24"/>
            <p:cNvSpPr/>
            <p:nvPr/>
          </p:nvSpPr>
          <p:spPr>
            <a:xfrm>
              <a:off x="8727" y="6223"/>
              <a:ext cx="1090" cy="187"/>
            </a:xfrm>
            <a:custGeom>
              <a:avLst/>
              <a:gdLst/>
              <a:ahLst/>
              <a:cxnLst/>
              <a:rect l="l" t="t" r="r" b="b"/>
              <a:pathLst>
                <a:path w="616" h="106" extrusionOk="0">
                  <a:moveTo>
                    <a:pt x="616" y="53"/>
                  </a:moveTo>
                  <a:cubicBezTo>
                    <a:pt x="616" y="82"/>
                    <a:pt x="592" y="106"/>
                    <a:pt x="563" y="106"/>
                  </a:cubicBezTo>
                  <a:cubicBezTo>
                    <a:pt x="53" y="106"/>
                    <a:pt x="53" y="106"/>
                    <a:pt x="53" y="106"/>
                  </a:cubicBezTo>
                  <a:cubicBezTo>
                    <a:pt x="24" y="106"/>
                    <a:pt x="0" y="82"/>
                    <a:pt x="0" y="53"/>
                  </a:cubicBezTo>
                  <a:cubicBezTo>
                    <a:pt x="0" y="53"/>
                    <a:pt x="0" y="53"/>
                    <a:pt x="0" y="53"/>
                  </a:cubicBezTo>
                  <a:cubicBezTo>
                    <a:pt x="0" y="24"/>
                    <a:pt x="24" y="0"/>
                    <a:pt x="53" y="0"/>
                  </a:cubicBezTo>
                  <a:cubicBezTo>
                    <a:pt x="563" y="0"/>
                    <a:pt x="563" y="0"/>
                    <a:pt x="563" y="0"/>
                  </a:cubicBezTo>
                  <a:cubicBezTo>
                    <a:pt x="592" y="0"/>
                    <a:pt x="616" y="24"/>
                    <a:pt x="616" y="53"/>
                  </a:cubicBezTo>
                  <a:close/>
                </a:path>
              </a:pathLst>
            </a:cu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7" name="Google Shape;217;p24"/>
            <p:cNvSpPr/>
            <p:nvPr/>
          </p:nvSpPr>
          <p:spPr>
            <a:xfrm>
              <a:off x="8773" y="6382"/>
              <a:ext cx="1005" cy="185"/>
            </a:xfrm>
            <a:custGeom>
              <a:avLst/>
              <a:gdLst/>
              <a:ahLst/>
              <a:cxnLst/>
              <a:rect l="l" t="t" r="r" b="b"/>
              <a:pathLst>
                <a:path w="568" h="105" extrusionOk="0">
                  <a:moveTo>
                    <a:pt x="568" y="53"/>
                  </a:moveTo>
                  <a:cubicBezTo>
                    <a:pt x="568" y="82"/>
                    <a:pt x="544" y="105"/>
                    <a:pt x="515" y="105"/>
                  </a:cubicBezTo>
                  <a:cubicBezTo>
                    <a:pt x="53" y="105"/>
                    <a:pt x="53" y="105"/>
                    <a:pt x="53" y="105"/>
                  </a:cubicBezTo>
                  <a:cubicBezTo>
                    <a:pt x="24" y="105"/>
                    <a:pt x="0" y="82"/>
                    <a:pt x="0" y="53"/>
                  </a:cubicBezTo>
                  <a:cubicBezTo>
                    <a:pt x="0" y="53"/>
                    <a:pt x="0" y="53"/>
                    <a:pt x="0" y="53"/>
                  </a:cubicBezTo>
                  <a:cubicBezTo>
                    <a:pt x="0" y="23"/>
                    <a:pt x="24" y="0"/>
                    <a:pt x="53" y="0"/>
                  </a:cubicBezTo>
                  <a:cubicBezTo>
                    <a:pt x="515" y="0"/>
                    <a:pt x="515" y="0"/>
                    <a:pt x="515" y="0"/>
                  </a:cubicBezTo>
                  <a:cubicBezTo>
                    <a:pt x="544" y="0"/>
                    <a:pt x="568" y="23"/>
                    <a:pt x="568" y="53"/>
                  </a:cubicBezTo>
                  <a:close/>
                </a:path>
              </a:pathLst>
            </a:cu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8" name="Google Shape;218;p24"/>
            <p:cNvSpPr/>
            <p:nvPr/>
          </p:nvSpPr>
          <p:spPr>
            <a:xfrm>
              <a:off x="8815" y="6539"/>
              <a:ext cx="920" cy="187"/>
            </a:xfrm>
            <a:custGeom>
              <a:avLst/>
              <a:gdLst/>
              <a:ahLst/>
              <a:cxnLst/>
              <a:rect l="l" t="t" r="r" b="b"/>
              <a:pathLst>
                <a:path w="520" h="106" extrusionOk="0">
                  <a:moveTo>
                    <a:pt x="520" y="53"/>
                  </a:moveTo>
                  <a:cubicBezTo>
                    <a:pt x="520" y="82"/>
                    <a:pt x="497" y="106"/>
                    <a:pt x="467" y="106"/>
                  </a:cubicBezTo>
                  <a:cubicBezTo>
                    <a:pt x="53" y="106"/>
                    <a:pt x="53" y="106"/>
                    <a:pt x="53" y="106"/>
                  </a:cubicBezTo>
                  <a:cubicBezTo>
                    <a:pt x="24" y="106"/>
                    <a:pt x="0" y="82"/>
                    <a:pt x="0" y="53"/>
                  </a:cubicBezTo>
                  <a:cubicBezTo>
                    <a:pt x="0" y="53"/>
                    <a:pt x="0" y="53"/>
                    <a:pt x="0" y="53"/>
                  </a:cubicBezTo>
                  <a:cubicBezTo>
                    <a:pt x="0" y="24"/>
                    <a:pt x="24" y="0"/>
                    <a:pt x="53" y="0"/>
                  </a:cubicBezTo>
                  <a:cubicBezTo>
                    <a:pt x="467" y="0"/>
                    <a:pt x="467" y="0"/>
                    <a:pt x="467" y="0"/>
                  </a:cubicBezTo>
                  <a:cubicBezTo>
                    <a:pt x="497" y="0"/>
                    <a:pt x="520" y="24"/>
                    <a:pt x="520" y="53"/>
                  </a:cubicBezTo>
                  <a:close/>
                </a:path>
              </a:pathLst>
            </a:cu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9" name="Google Shape;219;p24"/>
            <p:cNvSpPr/>
            <p:nvPr/>
          </p:nvSpPr>
          <p:spPr>
            <a:xfrm>
              <a:off x="8900" y="6678"/>
              <a:ext cx="750" cy="188"/>
            </a:xfrm>
            <a:custGeom>
              <a:avLst/>
              <a:gdLst/>
              <a:ahLst/>
              <a:cxnLst/>
              <a:rect l="l" t="t" r="r" b="b"/>
              <a:pathLst>
                <a:path w="424" h="106" extrusionOk="0">
                  <a:moveTo>
                    <a:pt x="424" y="53"/>
                  </a:moveTo>
                  <a:cubicBezTo>
                    <a:pt x="424" y="82"/>
                    <a:pt x="401" y="106"/>
                    <a:pt x="372" y="106"/>
                  </a:cubicBezTo>
                  <a:cubicBezTo>
                    <a:pt x="53" y="106"/>
                    <a:pt x="53" y="106"/>
                    <a:pt x="53" y="106"/>
                  </a:cubicBezTo>
                  <a:cubicBezTo>
                    <a:pt x="24" y="106"/>
                    <a:pt x="0" y="82"/>
                    <a:pt x="0" y="53"/>
                  </a:cubicBezTo>
                  <a:cubicBezTo>
                    <a:pt x="0" y="53"/>
                    <a:pt x="0" y="53"/>
                    <a:pt x="0" y="53"/>
                  </a:cubicBezTo>
                  <a:cubicBezTo>
                    <a:pt x="0" y="24"/>
                    <a:pt x="24" y="0"/>
                    <a:pt x="53" y="0"/>
                  </a:cubicBezTo>
                  <a:cubicBezTo>
                    <a:pt x="372" y="0"/>
                    <a:pt x="372" y="0"/>
                    <a:pt x="372" y="0"/>
                  </a:cubicBezTo>
                  <a:cubicBezTo>
                    <a:pt x="401" y="0"/>
                    <a:pt x="424" y="24"/>
                    <a:pt x="424" y="53"/>
                  </a:cubicBezTo>
                  <a:close/>
                </a:path>
              </a:pathLst>
            </a:cu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0" name="Google Shape;220;p24"/>
            <p:cNvSpPr/>
            <p:nvPr/>
          </p:nvSpPr>
          <p:spPr>
            <a:xfrm>
              <a:off x="8971" y="6375"/>
              <a:ext cx="600" cy="600"/>
            </a:xfrm>
            <a:prstGeom prst="ellipse">
              <a:avLst/>
            </a:pr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grpSp>
      <p:sp>
        <p:nvSpPr>
          <p:cNvPr id="221" name="Google Shape;221;p24"/>
          <p:cNvSpPr/>
          <p:nvPr/>
        </p:nvSpPr>
        <p:spPr>
          <a:xfrm>
            <a:off x="9521825" y="6056312"/>
            <a:ext cx="269875" cy="188912"/>
          </a:xfrm>
          <a:custGeom>
            <a:avLst/>
            <a:gdLst/>
            <a:ahLst/>
            <a:cxnLst/>
            <a:rect l="l" t="t" r="r" b="b"/>
            <a:pathLst>
              <a:path w="41" h="29" extrusionOk="0">
                <a:moveTo>
                  <a:pt x="0" y="0"/>
                </a:moveTo>
                <a:cubicBezTo>
                  <a:pt x="0" y="21"/>
                  <a:pt x="0" y="21"/>
                  <a:pt x="0" y="21"/>
                </a:cubicBezTo>
                <a:cubicBezTo>
                  <a:pt x="0" y="26"/>
                  <a:pt x="3" y="29"/>
                  <a:pt x="8" y="29"/>
                </a:cubicBezTo>
                <a:cubicBezTo>
                  <a:pt x="33" y="29"/>
                  <a:pt x="33" y="29"/>
                  <a:pt x="33" y="29"/>
                </a:cubicBezTo>
                <a:cubicBezTo>
                  <a:pt x="37" y="29"/>
                  <a:pt x="41" y="26"/>
                  <a:pt x="41" y="21"/>
                </a:cubicBezTo>
                <a:cubicBezTo>
                  <a:pt x="41" y="0"/>
                  <a:pt x="41" y="0"/>
                  <a:pt x="41" y="0"/>
                </a:cubicBezTo>
                <a:lnTo>
                  <a:pt x="0" y="0"/>
                </a:lnTo>
                <a:close/>
              </a:path>
            </a:pathLst>
          </a:custGeom>
          <a:solidFill>
            <a:srgbClr val="757575"/>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2" name="Google Shape;222;p24"/>
          <p:cNvSpPr/>
          <p:nvPr/>
        </p:nvSpPr>
        <p:spPr>
          <a:xfrm>
            <a:off x="9526587" y="1582738"/>
            <a:ext cx="260349" cy="1019175"/>
          </a:xfrm>
          <a:custGeom>
            <a:avLst/>
            <a:gdLst/>
            <a:ahLst/>
            <a:cxnLst/>
            <a:rect l="l" t="t" r="r" b="b"/>
            <a:pathLst>
              <a:path w="39" h="155" extrusionOk="0">
                <a:moveTo>
                  <a:pt x="19" y="0"/>
                </a:moveTo>
                <a:cubicBezTo>
                  <a:pt x="9" y="0"/>
                  <a:pt x="0" y="9"/>
                  <a:pt x="0" y="19"/>
                </a:cubicBezTo>
                <a:cubicBezTo>
                  <a:pt x="0" y="135"/>
                  <a:pt x="0" y="135"/>
                  <a:pt x="0" y="135"/>
                </a:cubicBezTo>
                <a:cubicBezTo>
                  <a:pt x="0" y="146"/>
                  <a:pt x="9" y="155"/>
                  <a:pt x="19" y="155"/>
                </a:cubicBezTo>
                <a:cubicBezTo>
                  <a:pt x="30" y="155"/>
                  <a:pt x="39" y="146"/>
                  <a:pt x="39" y="135"/>
                </a:cubicBezTo>
                <a:cubicBezTo>
                  <a:pt x="39" y="19"/>
                  <a:pt x="39" y="19"/>
                  <a:pt x="39" y="19"/>
                </a:cubicBezTo>
                <a:cubicBezTo>
                  <a:pt x="39" y="9"/>
                  <a:pt x="30" y="0"/>
                  <a:pt x="19" y="0"/>
                </a:cubicBezTo>
                <a:close/>
              </a:path>
            </a:pathLst>
          </a:custGeom>
          <a:solidFill>
            <a:srgbClr val="FFAC00">
              <a:alpha val="1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3" name="Google Shape;223;p24"/>
          <p:cNvSpPr/>
          <p:nvPr/>
        </p:nvSpPr>
        <p:spPr>
          <a:xfrm>
            <a:off x="10518775" y="2206626"/>
            <a:ext cx="827087" cy="822325"/>
          </a:xfrm>
          <a:custGeom>
            <a:avLst/>
            <a:gdLst/>
            <a:ahLst/>
            <a:cxnLst/>
            <a:rect l="l" t="t" r="r" b="b"/>
            <a:pathLst>
              <a:path w="125" h="125" extrusionOk="0">
                <a:moveTo>
                  <a:pt x="117" y="8"/>
                </a:moveTo>
                <a:cubicBezTo>
                  <a:pt x="110" y="0"/>
                  <a:pt x="97" y="0"/>
                  <a:pt x="90" y="8"/>
                </a:cubicBezTo>
                <a:cubicBezTo>
                  <a:pt x="8" y="90"/>
                  <a:pt x="8" y="90"/>
                  <a:pt x="8" y="90"/>
                </a:cubicBezTo>
                <a:cubicBezTo>
                  <a:pt x="0" y="97"/>
                  <a:pt x="0" y="109"/>
                  <a:pt x="8" y="117"/>
                </a:cubicBezTo>
                <a:cubicBezTo>
                  <a:pt x="16" y="125"/>
                  <a:pt x="28" y="125"/>
                  <a:pt x="35" y="117"/>
                </a:cubicBezTo>
                <a:cubicBezTo>
                  <a:pt x="117" y="35"/>
                  <a:pt x="117" y="35"/>
                  <a:pt x="117" y="35"/>
                </a:cubicBezTo>
                <a:cubicBezTo>
                  <a:pt x="125" y="27"/>
                  <a:pt x="125" y="15"/>
                  <a:pt x="117" y="8"/>
                </a:cubicBezTo>
                <a:close/>
              </a:path>
            </a:pathLst>
          </a:custGeom>
          <a:solidFill>
            <a:srgbClr val="FFAC00">
              <a:alpha val="3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4" name="Google Shape;224;p24"/>
          <p:cNvSpPr/>
          <p:nvPr/>
        </p:nvSpPr>
        <p:spPr>
          <a:xfrm>
            <a:off x="10950576" y="3760787"/>
            <a:ext cx="1023937" cy="257175"/>
          </a:xfrm>
          <a:custGeom>
            <a:avLst/>
            <a:gdLst/>
            <a:ahLst/>
            <a:cxnLst/>
            <a:rect l="l" t="t" r="r" b="b"/>
            <a:pathLst>
              <a:path w="155" h="39" extrusionOk="0">
                <a:moveTo>
                  <a:pt x="155" y="20"/>
                </a:moveTo>
                <a:cubicBezTo>
                  <a:pt x="155" y="9"/>
                  <a:pt x="146" y="0"/>
                  <a:pt x="136" y="0"/>
                </a:cubicBezTo>
                <a:cubicBezTo>
                  <a:pt x="20" y="0"/>
                  <a:pt x="20" y="0"/>
                  <a:pt x="20" y="0"/>
                </a:cubicBezTo>
                <a:cubicBezTo>
                  <a:pt x="9" y="0"/>
                  <a:pt x="0" y="9"/>
                  <a:pt x="0" y="20"/>
                </a:cubicBezTo>
                <a:cubicBezTo>
                  <a:pt x="0" y="30"/>
                  <a:pt x="9" y="39"/>
                  <a:pt x="20" y="39"/>
                </a:cubicBezTo>
                <a:cubicBezTo>
                  <a:pt x="136" y="39"/>
                  <a:pt x="136" y="39"/>
                  <a:pt x="136" y="39"/>
                </a:cubicBezTo>
                <a:cubicBezTo>
                  <a:pt x="146" y="39"/>
                  <a:pt x="155" y="30"/>
                  <a:pt x="155" y="20"/>
                </a:cubicBezTo>
                <a:close/>
              </a:path>
            </a:pathLst>
          </a:custGeom>
          <a:solidFill>
            <a:srgbClr val="FFAC00">
              <a:alpha val="59609"/>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5" name="Google Shape;225;p24"/>
          <p:cNvSpPr/>
          <p:nvPr/>
        </p:nvSpPr>
        <p:spPr>
          <a:xfrm>
            <a:off x="10518775" y="4754561"/>
            <a:ext cx="827087" cy="812800"/>
          </a:xfrm>
          <a:custGeom>
            <a:avLst/>
            <a:gdLst/>
            <a:ahLst/>
            <a:cxnLst/>
            <a:rect l="l" t="t" r="r" b="b"/>
            <a:pathLst>
              <a:path w="125" h="124" extrusionOk="0">
                <a:moveTo>
                  <a:pt x="117" y="117"/>
                </a:moveTo>
                <a:cubicBezTo>
                  <a:pt x="125" y="109"/>
                  <a:pt x="125" y="97"/>
                  <a:pt x="117" y="89"/>
                </a:cubicBezTo>
                <a:cubicBezTo>
                  <a:pt x="35" y="7"/>
                  <a:pt x="35" y="7"/>
                  <a:pt x="35" y="7"/>
                </a:cubicBezTo>
                <a:cubicBezTo>
                  <a:pt x="28" y="0"/>
                  <a:pt x="16" y="0"/>
                  <a:pt x="8" y="7"/>
                </a:cubicBezTo>
                <a:cubicBezTo>
                  <a:pt x="0" y="15"/>
                  <a:pt x="0" y="27"/>
                  <a:pt x="8" y="35"/>
                </a:cubicBezTo>
                <a:cubicBezTo>
                  <a:pt x="90" y="117"/>
                  <a:pt x="90" y="117"/>
                  <a:pt x="90" y="117"/>
                </a:cubicBezTo>
                <a:cubicBezTo>
                  <a:pt x="97" y="124"/>
                  <a:pt x="110" y="124"/>
                  <a:pt x="117" y="117"/>
                </a:cubicBezTo>
                <a:close/>
              </a:path>
            </a:pathLst>
          </a:custGeom>
          <a:solidFill>
            <a:srgbClr val="FFAC00">
              <a:alpha val="7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6" name="Google Shape;226;p24"/>
          <p:cNvSpPr/>
          <p:nvPr/>
        </p:nvSpPr>
        <p:spPr>
          <a:xfrm>
            <a:off x="7967663" y="2206626"/>
            <a:ext cx="822325" cy="822325"/>
          </a:xfrm>
          <a:custGeom>
            <a:avLst/>
            <a:gdLst/>
            <a:ahLst/>
            <a:cxnLst/>
            <a:rect l="l" t="t" r="r" b="b"/>
            <a:pathLst>
              <a:path w="124" h="125" extrusionOk="0">
                <a:moveTo>
                  <a:pt x="7" y="8"/>
                </a:moveTo>
                <a:cubicBezTo>
                  <a:pt x="0" y="15"/>
                  <a:pt x="0" y="27"/>
                  <a:pt x="7" y="35"/>
                </a:cubicBezTo>
                <a:cubicBezTo>
                  <a:pt x="89" y="117"/>
                  <a:pt x="89" y="117"/>
                  <a:pt x="89" y="117"/>
                </a:cubicBezTo>
                <a:cubicBezTo>
                  <a:pt x="97" y="125"/>
                  <a:pt x="109" y="125"/>
                  <a:pt x="117" y="117"/>
                </a:cubicBezTo>
                <a:cubicBezTo>
                  <a:pt x="124" y="109"/>
                  <a:pt x="124" y="97"/>
                  <a:pt x="117" y="90"/>
                </a:cubicBezTo>
                <a:cubicBezTo>
                  <a:pt x="35" y="8"/>
                  <a:pt x="35" y="8"/>
                  <a:pt x="35" y="8"/>
                </a:cubicBezTo>
                <a:cubicBezTo>
                  <a:pt x="27" y="0"/>
                  <a:pt x="15" y="0"/>
                  <a:pt x="7" y="8"/>
                </a:cubicBezTo>
                <a:close/>
              </a:path>
            </a:pathLst>
          </a:custGeom>
          <a:solidFill>
            <a:srgbClr val="FFAC00">
              <a:alpha val="3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7" name="Google Shape;227;p24"/>
          <p:cNvSpPr/>
          <p:nvPr/>
        </p:nvSpPr>
        <p:spPr>
          <a:xfrm>
            <a:off x="7343775" y="3760787"/>
            <a:ext cx="1014412" cy="257175"/>
          </a:xfrm>
          <a:custGeom>
            <a:avLst/>
            <a:gdLst/>
            <a:ahLst/>
            <a:cxnLst/>
            <a:rect l="l" t="t" r="r" b="b"/>
            <a:pathLst>
              <a:path w="154" h="39" extrusionOk="0">
                <a:moveTo>
                  <a:pt x="0" y="20"/>
                </a:moveTo>
                <a:cubicBezTo>
                  <a:pt x="0" y="30"/>
                  <a:pt x="8" y="39"/>
                  <a:pt x="19" y="39"/>
                </a:cubicBezTo>
                <a:cubicBezTo>
                  <a:pt x="135" y="39"/>
                  <a:pt x="135" y="39"/>
                  <a:pt x="135" y="39"/>
                </a:cubicBezTo>
                <a:cubicBezTo>
                  <a:pt x="146" y="39"/>
                  <a:pt x="154" y="30"/>
                  <a:pt x="154" y="20"/>
                </a:cubicBezTo>
                <a:cubicBezTo>
                  <a:pt x="154" y="9"/>
                  <a:pt x="146" y="0"/>
                  <a:pt x="135" y="0"/>
                </a:cubicBezTo>
                <a:cubicBezTo>
                  <a:pt x="19" y="0"/>
                  <a:pt x="19" y="0"/>
                  <a:pt x="19" y="0"/>
                </a:cubicBezTo>
                <a:cubicBezTo>
                  <a:pt x="8" y="0"/>
                  <a:pt x="0" y="9"/>
                  <a:pt x="0" y="20"/>
                </a:cubicBezTo>
                <a:close/>
              </a:path>
            </a:pathLst>
          </a:custGeom>
          <a:solidFill>
            <a:srgbClr val="FFAC00">
              <a:alpha val="59609"/>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8" name="Google Shape;228;p24"/>
          <p:cNvSpPr/>
          <p:nvPr/>
        </p:nvSpPr>
        <p:spPr>
          <a:xfrm>
            <a:off x="7967663" y="4754561"/>
            <a:ext cx="822325" cy="812800"/>
          </a:xfrm>
          <a:custGeom>
            <a:avLst/>
            <a:gdLst/>
            <a:ahLst/>
            <a:cxnLst/>
            <a:rect l="l" t="t" r="r" b="b"/>
            <a:pathLst>
              <a:path w="124" h="124" extrusionOk="0">
                <a:moveTo>
                  <a:pt x="7" y="117"/>
                </a:moveTo>
                <a:cubicBezTo>
                  <a:pt x="15" y="124"/>
                  <a:pt x="27" y="124"/>
                  <a:pt x="35" y="117"/>
                </a:cubicBezTo>
                <a:cubicBezTo>
                  <a:pt x="117" y="35"/>
                  <a:pt x="117" y="35"/>
                  <a:pt x="117" y="35"/>
                </a:cubicBezTo>
                <a:cubicBezTo>
                  <a:pt x="124" y="27"/>
                  <a:pt x="124" y="15"/>
                  <a:pt x="117" y="7"/>
                </a:cubicBezTo>
                <a:cubicBezTo>
                  <a:pt x="109" y="0"/>
                  <a:pt x="97" y="0"/>
                  <a:pt x="89" y="7"/>
                </a:cubicBezTo>
                <a:cubicBezTo>
                  <a:pt x="7" y="89"/>
                  <a:pt x="7" y="89"/>
                  <a:pt x="7" y="89"/>
                </a:cubicBezTo>
                <a:cubicBezTo>
                  <a:pt x="0" y="97"/>
                  <a:pt x="0" y="109"/>
                  <a:pt x="7" y="117"/>
                </a:cubicBezTo>
                <a:close/>
              </a:path>
            </a:pathLst>
          </a:custGeom>
          <a:solidFill>
            <a:srgbClr val="FFAC00">
              <a:alpha val="7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9" name="Google Shape;229;p24"/>
          <p:cNvSpPr txBox="1"/>
          <p:nvPr/>
        </p:nvSpPr>
        <p:spPr>
          <a:xfrm>
            <a:off x="4498367" y="1979601"/>
            <a:ext cx="1789200" cy="3828227"/>
          </a:xfrm>
          <a:prstGeom prst="rect">
            <a:avLst/>
          </a:prstGeom>
          <a:noFill/>
          <a:ln>
            <a:noFill/>
          </a:ln>
        </p:spPr>
        <p:txBody>
          <a:bodyPr spcFirstLastPara="1" wrap="square" lIns="38100" tIns="38100" rIns="38100" bIns="38100" anchor="t" anchorCtr="0">
            <a:spAutoFit/>
          </a:bodyPr>
          <a:lstStyle/>
          <a:p>
            <a:pPr>
              <a:lnSpc>
                <a:spcPct val="90000"/>
              </a:lnSpc>
              <a:spcBef>
                <a:spcPts val="1333"/>
              </a:spcBef>
              <a:buClr>
                <a:schemeClr val="dk1"/>
              </a:buClr>
              <a:buSzPts val="1100"/>
            </a:pPr>
            <a:r>
              <a:rPr lang="en" sz="1800" b="1" dirty="0">
                <a:solidFill>
                  <a:schemeClr val="dk1"/>
                </a:solidFill>
              </a:rPr>
              <a:t>Leadership and Collaboration</a:t>
            </a:r>
            <a:endParaRPr sz="1800" b="1" dirty="0">
              <a:solidFill>
                <a:schemeClr val="dk1"/>
              </a:solidFill>
            </a:endParaRPr>
          </a:p>
          <a:p>
            <a:pPr>
              <a:lnSpc>
                <a:spcPct val="115000"/>
              </a:lnSpc>
              <a:spcBef>
                <a:spcPts val="1600"/>
              </a:spcBef>
              <a:buClr>
                <a:schemeClr val="dk1"/>
              </a:buClr>
              <a:buSzPts val="1100"/>
            </a:pPr>
            <a:r>
              <a:rPr lang="en" sz="1600" dirty="0">
                <a:solidFill>
                  <a:schemeClr val="dk1"/>
                </a:solidFill>
                <a:highlight>
                  <a:srgbClr val="FFFFFF"/>
                </a:highlight>
              </a:rPr>
              <a:t>Take a leadership role and </a:t>
            </a:r>
            <a:r>
              <a:rPr lang="en" sz="1600" dirty="0">
                <a:solidFill>
                  <a:schemeClr val="dk1"/>
                </a:solidFill>
              </a:rPr>
              <a:t>work with partners</a:t>
            </a:r>
            <a:endParaRPr sz="1600" dirty="0">
              <a:solidFill>
                <a:schemeClr val="dk1"/>
              </a:solidFill>
            </a:endParaRPr>
          </a:p>
          <a:p>
            <a:pPr>
              <a:lnSpc>
                <a:spcPct val="115000"/>
              </a:lnSpc>
              <a:spcBef>
                <a:spcPts val="1600"/>
              </a:spcBef>
              <a:buClr>
                <a:schemeClr val="dk1"/>
              </a:buClr>
              <a:buSzPts val="1100"/>
            </a:pPr>
            <a:r>
              <a:rPr lang="en" sz="1600" dirty="0">
                <a:solidFill>
                  <a:schemeClr val="dk1"/>
                </a:solidFill>
              </a:rPr>
              <a:t>Single point of contact</a:t>
            </a:r>
            <a:endParaRPr sz="1600" dirty="0">
              <a:solidFill>
                <a:schemeClr val="dk1"/>
              </a:solidFill>
            </a:endParaRPr>
          </a:p>
          <a:p>
            <a:pPr>
              <a:lnSpc>
                <a:spcPct val="115000"/>
              </a:lnSpc>
              <a:spcBef>
                <a:spcPts val="1600"/>
              </a:spcBef>
              <a:spcAft>
                <a:spcPts val="1600"/>
              </a:spcAft>
              <a:buClr>
                <a:schemeClr val="dk1"/>
              </a:buClr>
              <a:buSzPts val="1100"/>
            </a:pPr>
            <a:r>
              <a:rPr lang="en" sz="1600" dirty="0">
                <a:solidFill>
                  <a:schemeClr val="dk1"/>
                </a:solidFill>
                <a:highlight>
                  <a:srgbClr val="FFFFFF"/>
                </a:highlight>
              </a:rPr>
              <a:t>Reenergize awareness and engagement.</a:t>
            </a:r>
            <a:endParaRPr sz="1600" dirty="0">
              <a:solidFill>
                <a:schemeClr val="dk1"/>
              </a:solidFill>
              <a:latin typeface="Source Sans Pro"/>
              <a:ea typeface="Source Sans Pro"/>
              <a:cs typeface="Source Sans Pro"/>
              <a:sym typeface="Source Sans Pro"/>
            </a:endParaRPr>
          </a:p>
        </p:txBody>
      </p:sp>
      <p:sp>
        <p:nvSpPr>
          <p:cNvPr id="230" name="Google Shape;230;p24"/>
          <p:cNvSpPr/>
          <p:nvPr/>
        </p:nvSpPr>
        <p:spPr>
          <a:xfrm>
            <a:off x="8846" y="1466621"/>
            <a:ext cx="9827621" cy="5268151"/>
          </a:xfrm>
          <a:custGeom>
            <a:avLst/>
            <a:gdLst/>
            <a:ahLst/>
            <a:cxnLst/>
            <a:rect l="l" t="t" r="r" b="b"/>
            <a:pathLst>
              <a:path w="9827622" h="5268151" extrusionOk="0">
                <a:moveTo>
                  <a:pt x="690822" y="0"/>
                </a:moveTo>
                <a:lnTo>
                  <a:pt x="2203011" y="0"/>
                </a:lnTo>
                <a:cubicBezTo>
                  <a:pt x="2367485" y="0"/>
                  <a:pt x="2497693" y="130370"/>
                  <a:pt x="2497693" y="295049"/>
                </a:cubicBezTo>
                <a:cubicBezTo>
                  <a:pt x="2496105" y="1853572"/>
                  <a:pt x="2494516" y="3412094"/>
                  <a:pt x="2492928" y="4970617"/>
                </a:cubicBezTo>
                <a:cubicBezTo>
                  <a:pt x="2492928" y="5066680"/>
                  <a:pt x="2568312" y="5142158"/>
                  <a:pt x="2664254" y="5142158"/>
                </a:cubicBezTo>
                <a:lnTo>
                  <a:pt x="4164690" y="5142159"/>
                </a:lnTo>
                <a:cubicBezTo>
                  <a:pt x="4260632" y="5142159"/>
                  <a:pt x="4336016" y="5066681"/>
                  <a:pt x="4336016" y="4970618"/>
                </a:cubicBezTo>
                <a:cubicBezTo>
                  <a:pt x="4334428" y="3412095"/>
                  <a:pt x="4332839" y="1853573"/>
                  <a:pt x="4331251" y="295050"/>
                </a:cubicBezTo>
                <a:cubicBezTo>
                  <a:pt x="4331251" y="130370"/>
                  <a:pt x="4461459" y="0"/>
                  <a:pt x="4625933" y="0"/>
                </a:cubicBezTo>
                <a:lnTo>
                  <a:pt x="6095207" y="0"/>
                </a:lnTo>
                <a:cubicBezTo>
                  <a:pt x="6259681" y="0"/>
                  <a:pt x="6389889" y="130370"/>
                  <a:pt x="6389889" y="295050"/>
                </a:cubicBezTo>
                <a:cubicBezTo>
                  <a:pt x="6388301" y="1853573"/>
                  <a:pt x="6386712" y="3412095"/>
                  <a:pt x="6385124" y="4970618"/>
                </a:cubicBezTo>
                <a:cubicBezTo>
                  <a:pt x="6385124" y="5066681"/>
                  <a:pt x="6460508" y="5142159"/>
                  <a:pt x="6556450" y="5142159"/>
                </a:cubicBezTo>
                <a:lnTo>
                  <a:pt x="9532572" y="5144795"/>
                </a:lnTo>
                <a:cubicBezTo>
                  <a:pt x="9628635" y="5144795"/>
                  <a:pt x="9704113" y="5069411"/>
                  <a:pt x="9704113" y="4973469"/>
                </a:cubicBezTo>
                <a:lnTo>
                  <a:pt x="9704113" y="4743889"/>
                </a:lnTo>
                <a:lnTo>
                  <a:pt x="9827622" y="4743889"/>
                </a:lnTo>
                <a:lnTo>
                  <a:pt x="9827622" y="4973469"/>
                </a:lnTo>
                <a:cubicBezTo>
                  <a:pt x="9827622" y="5137943"/>
                  <a:pt x="9697252" y="5268151"/>
                  <a:pt x="9532572" y="5268151"/>
                </a:cubicBezTo>
                <a:lnTo>
                  <a:pt x="6556450" y="5265668"/>
                </a:lnTo>
                <a:cubicBezTo>
                  <a:pt x="6391976" y="5265668"/>
                  <a:pt x="6261768" y="5135298"/>
                  <a:pt x="6261768" y="4970618"/>
                </a:cubicBezTo>
                <a:cubicBezTo>
                  <a:pt x="6263356" y="3412095"/>
                  <a:pt x="6264945" y="1853573"/>
                  <a:pt x="6266533" y="295050"/>
                </a:cubicBezTo>
                <a:cubicBezTo>
                  <a:pt x="6266533" y="198987"/>
                  <a:pt x="6191149" y="123509"/>
                  <a:pt x="6095207" y="123509"/>
                </a:cubicBezTo>
                <a:lnTo>
                  <a:pt x="4625933" y="123509"/>
                </a:lnTo>
                <a:cubicBezTo>
                  <a:pt x="4529991" y="123509"/>
                  <a:pt x="4454607" y="198987"/>
                  <a:pt x="4454607" y="295050"/>
                </a:cubicBezTo>
                <a:cubicBezTo>
                  <a:pt x="4456195" y="1853573"/>
                  <a:pt x="4457784" y="3412095"/>
                  <a:pt x="4459372" y="4970618"/>
                </a:cubicBezTo>
                <a:cubicBezTo>
                  <a:pt x="4459372" y="5135298"/>
                  <a:pt x="4329164" y="5265668"/>
                  <a:pt x="4164690" y="5265668"/>
                </a:cubicBezTo>
                <a:lnTo>
                  <a:pt x="2664254" y="5265668"/>
                </a:lnTo>
                <a:cubicBezTo>
                  <a:pt x="2499780" y="5265668"/>
                  <a:pt x="2369572" y="5135297"/>
                  <a:pt x="2369572" y="4970617"/>
                </a:cubicBezTo>
                <a:cubicBezTo>
                  <a:pt x="2371160" y="3412094"/>
                  <a:pt x="2372749" y="1853572"/>
                  <a:pt x="2374337" y="295049"/>
                </a:cubicBezTo>
                <a:cubicBezTo>
                  <a:pt x="2374337" y="198986"/>
                  <a:pt x="2298953" y="123509"/>
                  <a:pt x="2203011" y="123509"/>
                </a:cubicBezTo>
                <a:lnTo>
                  <a:pt x="690822" y="123509"/>
                </a:lnTo>
                <a:cubicBezTo>
                  <a:pt x="594881" y="123509"/>
                  <a:pt x="519497" y="198987"/>
                  <a:pt x="519497" y="295050"/>
                </a:cubicBezTo>
                <a:cubicBezTo>
                  <a:pt x="521085" y="1853573"/>
                  <a:pt x="522674" y="3412095"/>
                  <a:pt x="524262" y="4970618"/>
                </a:cubicBezTo>
                <a:cubicBezTo>
                  <a:pt x="524262" y="5135298"/>
                  <a:pt x="394054" y="5265668"/>
                  <a:pt x="229580" y="5265668"/>
                </a:cubicBezTo>
                <a:lnTo>
                  <a:pt x="0" y="5265668"/>
                </a:lnTo>
                <a:lnTo>
                  <a:pt x="0" y="5142159"/>
                </a:lnTo>
                <a:lnTo>
                  <a:pt x="229580" y="5142159"/>
                </a:lnTo>
                <a:cubicBezTo>
                  <a:pt x="325522" y="5142159"/>
                  <a:pt x="400906" y="5066681"/>
                  <a:pt x="400906" y="4970618"/>
                </a:cubicBezTo>
                <a:cubicBezTo>
                  <a:pt x="399318" y="3412095"/>
                  <a:pt x="397729" y="1853573"/>
                  <a:pt x="396141" y="295050"/>
                </a:cubicBezTo>
                <a:cubicBezTo>
                  <a:pt x="396141" y="130370"/>
                  <a:pt x="526349" y="0"/>
                  <a:pt x="690822" y="0"/>
                </a:cubicBezTo>
                <a:close/>
              </a:path>
            </a:pathLst>
          </a:custGeom>
          <a:solidFill>
            <a:srgbClr val="757575"/>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31" name="Google Shape;231;p24"/>
          <p:cNvSpPr txBox="1"/>
          <p:nvPr/>
        </p:nvSpPr>
        <p:spPr>
          <a:xfrm>
            <a:off x="2523641" y="1992669"/>
            <a:ext cx="1908800" cy="3776996"/>
          </a:xfrm>
          <a:prstGeom prst="rect">
            <a:avLst/>
          </a:prstGeom>
          <a:noFill/>
          <a:ln>
            <a:noFill/>
          </a:ln>
        </p:spPr>
        <p:txBody>
          <a:bodyPr spcFirstLastPara="1" wrap="square" lIns="38100" tIns="38100" rIns="38100" bIns="38100" anchor="t" anchorCtr="0">
            <a:spAutoFit/>
          </a:bodyPr>
          <a:lstStyle/>
          <a:p>
            <a:pPr>
              <a:lnSpc>
                <a:spcPct val="90000"/>
              </a:lnSpc>
              <a:spcBef>
                <a:spcPts val="1333"/>
              </a:spcBef>
              <a:buClr>
                <a:schemeClr val="dk1"/>
              </a:buClr>
              <a:buSzPts val="1100"/>
            </a:pPr>
            <a:r>
              <a:rPr lang="en" sz="1800" b="1" dirty="0">
                <a:solidFill>
                  <a:schemeClr val="dk1"/>
                </a:solidFill>
              </a:rPr>
              <a:t>Cyber Innovation</a:t>
            </a:r>
            <a:endParaRPr sz="1800" b="1" dirty="0">
              <a:solidFill>
                <a:schemeClr val="dk1"/>
              </a:solidFill>
            </a:endParaRPr>
          </a:p>
          <a:p>
            <a:pPr>
              <a:lnSpc>
                <a:spcPct val="115000"/>
              </a:lnSpc>
              <a:spcBef>
                <a:spcPts val="1600"/>
              </a:spcBef>
              <a:buClr>
                <a:schemeClr val="dk1"/>
              </a:buClr>
              <a:buSzPts val="1100"/>
            </a:pPr>
            <a:r>
              <a:rPr lang="en" sz="1600" dirty="0">
                <a:solidFill>
                  <a:schemeClr val="dk1"/>
                </a:solidFill>
                <a:highlight>
                  <a:srgbClr val="FFFFFF"/>
                </a:highlight>
              </a:rPr>
              <a:t>Funding advanced cyber research</a:t>
            </a:r>
            <a:endParaRPr sz="1600" dirty="0">
              <a:solidFill>
                <a:schemeClr val="dk1"/>
              </a:solidFill>
              <a:highlight>
                <a:srgbClr val="FFFFFF"/>
              </a:highlight>
            </a:endParaRPr>
          </a:p>
          <a:p>
            <a:pPr>
              <a:lnSpc>
                <a:spcPct val="115000"/>
              </a:lnSpc>
              <a:spcBef>
                <a:spcPts val="1600"/>
              </a:spcBef>
              <a:buClr>
                <a:schemeClr val="dk1"/>
              </a:buClr>
              <a:buSzPts val="1100"/>
            </a:pPr>
            <a:r>
              <a:rPr lang="en" sz="1600" dirty="0">
                <a:solidFill>
                  <a:schemeClr val="dk1"/>
                </a:solidFill>
                <a:highlight>
                  <a:srgbClr val="FFFFFF"/>
                </a:highlight>
              </a:rPr>
              <a:t>Encouraging digital innovation</a:t>
            </a:r>
            <a:endParaRPr sz="1600" dirty="0">
              <a:solidFill>
                <a:schemeClr val="dk1"/>
              </a:solidFill>
              <a:highlight>
                <a:srgbClr val="FFFFFF"/>
              </a:highlight>
            </a:endParaRPr>
          </a:p>
          <a:p>
            <a:pPr>
              <a:lnSpc>
                <a:spcPct val="115000"/>
              </a:lnSpc>
              <a:spcBef>
                <a:spcPts val="1600"/>
              </a:spcBef>
              <a:buClr>
                <a:schemeClr val="dk1"/>
              </a:buClr>
              <a:buSzPts val="1100"/>
            </a:pPr>
            <a:r>
              <a:rPr lang="en" sz="1600" dirty="0">
                <a:solidFill>
                  <a:schemeClr val="dk1"/>
                </a:solidFill>
                <a:highlight>
                  <a:srgbClr val="FFFFFF"/>
                </a:highlight>
              </a:rPr>
              <a:t>Developing cyber skills and knowledge</a:t>
            </a:r>
            <a:endParaRPr sz="1600" b="1" dirty="0">
              <a:solidFill>
                <a:schemeClr val="dk1"/>
              </a:solidFill>
            </a:endParaRPr>
          </a:p>
          <a:p>
            <a:pPr algn="ctr">
              <a:spcBef>
                <a:spcPts val="1600"/>
              </a:spcBef>
              <a:buClr>
                <a:srgbClr val="A6A6A6"/>
              </a:buClr>
              <a:buSzPts val="900"/>
            </a:pPr>
            <a:endParaRPr sz="1200" dirty="0">
              <a:solidFill>
                <a:srgbClr val="A6A6A6"/>
              </a:solidFill>
              <a:latin typeface="Source Sans Pro"/>
              <a:ea typeface="Source Sans Pro"/>
              <a:cs typeface="Source Sans Pro"/>
              <a:sym typeface="Source Sans Pro"/>
            </a:endParaRPr>
          </a:p>
        </p:txBody>
      </p:sp>
      <p:sp>
        <p:nvSpPr>
          <p:cNvPr id="232" name="Google Shape;232;p24"/>
          <p:cNvSpPr txBox="1"/>
          <p:nvPr/>
        </p:nvSpPr>
        <p:spPr>
          <a:xfrm>
            <a:off x="576122" y="1979601"/>
            <a:ext cx="1789200" cy="4166782"/>
          </a:xfrm>
          <a:prstGeom prst="rect">
            <a:avLst/>
          </a:prstGeom>
          <a:noFill/>
          <a:ln>
            <a:noFill/>
          </a:ln>
        </p:spPr>
        <p:txBody>
          <a:bodyPr spcFirstLastPara="1" wrap="square" lIns="38100" tIns="38100" rIns="38100" bIns="38100" anchor="t" anchorCtr="0">
            <a:spAutoFit/>
          </a:bodyPr>
          <a:lstStyle/>
          <a:p>
            <a:pPr>
              <a:lnSpc>
                <a:spcPct val="90000"/>
              </a:lnSpc>
              <a:spcBef>
                <a:spcPts val="1333"/>
              </a:spcBef>
              <a:buClr>
                <a:schemeClr val="dk1"/>
              </a:buClr>
              <a:buSzPts val="1100"/>
            </a:pPr>
            <a:r>
              <a:rPr lang="en" sz="1800" b="1" dirty="0">
                <a:solidFill>
                  <a:schemeClr val="dk1"/>
                </a:solidFill>
              </a:rPr>
              <a:t>Security and Resilience</a:t>
            </a:r>
            <a:endParaRPr sz="1800" b="1" dirty="0">
              <a:solidFill>
                <a:schemeClr val="dk1"/>
              </a:solidFill>
            </a:endParaRPr>
          </a:p>
          <a:p>
            <a:pPr>
              <a:lnSpc>
                <a:spcPct val="115000"/>
              </a:lnSpc>
              <a:spcBef>
                <a:spcPts val="1600"/>
              </a:spcBef>
            </a:pPr>
            <a:r>
              <a:rPr lang="en" sz="1600" dirty="0">
                <a:solidFill>
                  <a:schemeClr val="dk1"/>
                </a:solidFill>
                <a:highlight>
                  <a:srgbClr val="FFFFFF"/>
                </a:highlight>
              </a:rPr>
              <a:t>Improve cyber security across all federal agencies</a:t>
            </a:r>
            <a:endParaRPr sz="1600" dirty="0">
              <a:solidFill>
                <a:schemeClr val="dk1"/>
              </a:solidFill>
              <a:highlight>
                <a:srgbClr val="FFFFFF"/>
              </a:highlight>
            </a:endParaRPr>
          </a:p>
          <a:p>
            <a:pPr>
              <a:lnSpc>
                <a:spcPct val="115000"/>
              </a:lnSpc>
              <a:spcBef>
                <a:spcPts val="1600"/>
              </a:spcBef>
            </a:pPr>
            <a:r>
              <a:rPr lang="en" sz="1600" dirty="0">
                <a:solidFill>
                  <a:schemeClr val="dk1"/>
                </a:solidFill>
                <a:highlight>
                  <a:srgbClr val="FFFFFF"/>
                </a:highlight>
              </a:rPr>
              <a:t>Strengthen law enforcement capacity</a:t>
            </a:r>
            <a:endParaRPr sz="1600" dirty="0">
              <a:solidFill>
                <a:schemeClr val="dk1"/>
              </a:solidFill>
              <a:highlight>
                <a:srgbClr val="FFFFFF"/>
              </a:highlight>
            </a:endParaRPr>
          </a:p>
          <a:p>
            <a:pPr>
              <a:lnSpc>
                <a:spcPct val="115000"/>
              </a:lnSpc>
              <a:spcBef>
                <a:spcPts val="1600"/>
              </a:spcBef>
              <a:spcAft>
                <a:spcPts val="1600"/>
              </a:spcAft>
              <a:buClr>
                <a:schemeClr val="dk1"/>
              </a:buClr>
              <a:buSzPts val="1100"/>
            </a:pPr>
            <a:r>
              <a:rPr lang="en" sz="1600" dirty="0">
                <a:solidFill>
                  <a:schemeClr val="dk1"/>
                </a:solidFill>
                <a:highlight>
                  <a:srgbClr val="FFFFFF"/>
                </a:highlight>
              </a:rPr>
              <a:t>Strengthen its investigative capacity</a:t>
            </a:r>
            <a:endParaRPr sz="1600" dirty="0">
              <a:solidFill>
                <a:schemeClr val="dk1"/>
              </a:solidFill>
              <a:latin typeface="Source Sans Pro"/>
              <a:ea typeface="Source Sans Pro"/>
              <a:cs typeface="Source Sans Pro"/>
              <a:sym typeface="Source Sans Pro"/>
            </a:endParaRPr>
          </a:p>
        </p:txBody>
      </p:sp>
      <p:sp>
        <p:nvSpPr>
          <p:cNvPr id="233" name="Google Shape;233;p24"/>
          <p:cNvSpPr/>
          <p:nvPr/>
        </p:nvSpPr>
        <p:spPr>
          <a:xfrm>
            <a:off x="1106487" y="1349375"/>
            <a:ext cx="354000" cy="352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34" name="Google Shape;234;p24"/>
          <p:cNvSpPr/>
          <p:nvPr/>
        </p:nvSpPr>
        <p:spPr>
          <a:xfrm>
            <a:off x="3301041" y="6504000"/>
            <a:ext cx="354000" cy="3540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35" name="Google Shape;235;p24"/>
          <p:cNvSpPr/>
          <p:nvPr/>
        </p:nvSpPr>
        <p:spPr>
          <a:xfrm>
            <a:off x="5111751" y="1349375"/>
            <a:ext cx="352400" cy="352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36" name="Google Shape;236;p24"/>
          <p:cNvSpPr txBox="1"/>
          <p:nvPr/>
        </p:nvSpPr>
        <p:spPr>
          <a:xfrm>
            <a:off x="130171" y="86778"/>
            <a:ext cx="11942400" cy="674200"/>
          </a:xfrm>
          <a:prstGeom prst="rect">
            <a:avLst/>
          </a:prstGeom>
          <a:noFill/>
          <a:ln>
            <a:noFill/>
          </a:ln>
        </p:spPr>
        <p:txBody>
          <a:bodyPr spcFirstLastPara="1" wrap="square" lIns="90000" tIns="90000" rIns="90000" bIns="90000" anchor="ctr" anchorCtr="0">
            <a:spAutoFit/>
          </a:bodyPr>
          <a:lstStyle/>
          <a:p>
            <a:pPr algn="ctr">
              <a:buClr>
                <a:srgbClr val="7F7F7F"/>
              </a:buClr>
              <a:buSzPts val="3000"/>
            </a:pPr>
            <a:r>
              <a:rPr lang="en-US" sz="3200" b="1" dirty="0">
                <a:solidFill>
                  <a:schemeClr val="dk1"/>
                </a:solidFill>
                <a:latin typeface="Architects Daughter"/>
                <a:ea typeface="Architects Daughter"/>
                <a:cs typeface="Architects Daughter"/>
                <a:sym typeface="Architects Daughter"/>
              </a:rPr>
              <a:t>THE NEW CYBER SECURITY STRATERGY (JUNE 2018)</a:t>
            </a:r>
            <a:endParaRPr sz="3200" dirty="0">
              <a:solidFill>
                <a:schemeClr val="dk1"/>
              </a:solidFill>
              <a:latin typeface="Bradley Hand ITC" panose="03070402050302030203" pitchFamily="66" charset="77"/>
            </a:endParaRPr>
          </a:p>
        </p:txBody>
      </p:sp>
      <p:sp>
        <p:nvSpPr>
          <p:cNvPr id="237" name="Google Shape;237;p24"/>
          <p:cNvSpPr txBox="1"/>
          <p:nvPr/>
        </p:nvSpPr>
        <p:spPr>
          <a:xfrm rot="-2279954">
            <a:off x="8545588" y="3809976"/>
            <a:ext cx="2281163" cy="442811"/>
          </a:xfrm>
          <a:prstGeom prst="rect">
            <a:avLst/>
          </a:prstGeom>
          <a:noFill/>
          <a:ln>
            <a:noFill/>
          </a:ln>
        </p:spPr>
        <p:txBody>
          <a:bodyPr spcFirstLastPara="1" wrap="square" lIns="91433" tIns="45700" rIns="91433" bIns="45700" anchor="ctr" anchorCtr="0">
            <a:noAutofit/>
          </a:bodyPr>
          <a:lstStyle/>
          <a:p>
            <a:pPr algn="ctr">
              <a:lnSpc>
                <a:spcPct val="123000"/>
              </a:lnSpc>
              <a:buClr>
                <a:schemeClr val="lt1"/>
              </a:buClr>
              <a:buSzPts val="4500"/>
            </a:pPr>
            <a:r>
              <a:rPr lang="en" sz="6000" dirty="0">
                <a:solidFill>
                  <a:schemeClr val="lt1"/>
                </a:solidFill>
                <a:latin typeface="Anton"/>
                <a:ea typeface="Anton"/>
                <a:cs typeface="Anton"/>
                <a:sym typeface="Anton"/>
              </a:rPr>
              <a:t>GOALS</a:t>
            </a:r>
            <a:endParaRPr sz="1467"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1478</Words>
  <Application>Microsoft Office PowerPoint</Application>
  <PresentationFormat>Widescreen</PresentationFormat>
  <Paragraphs>184</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Noto Sans Symbols</vt:lpstr>
      <vt:lpstr>Wingdings</vt:lpstr>
      <vt:lpstr>Arial</vt:lpstr>
      <vt:lpstr>Anton</vt:lpstr>
      <vt:lpstr>Calibri</vt:lpstr>
      <vt:lpstr>Architects Daughter</vt:lpstr>
      <vt:lpstr>Times New Roman</vt:lpstr>
      <vt:lpstr>Source Sans Pro</vt:lpstr>
      <vt:lpstr>Bradley Hand ITC</vt:lpstr>
      <vt:lpstr>Office Theme</vt:lpstr>
      <vt:lpstr>CANADIAN GOVERNMENT INTERVENTION IN ENSURING CRITICAL INFRASTRUCTURE PROTECTION.</vt:lpstr>
      <vt:lpstr> PRESENTATION STRUCTURE</vt:lpstr>
      <vt:lpstr>PowerPoint Presentation</vt:lpstr>
      <vt:lpstr>CLASSIFICATION OF CANADA’S CRITICAL INFRASTRUCTURE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ACTIONS TAKEN TO ADDRESS THREATS AGAINST CRITICAL INFRASTRUCTURE</vt:lpstr>
      <vt:lpstr>PREVENTION AND PREPAREDNESS APPROACHES</vt:lpstr>
      <vt:lpstr>RESPONSE APPROACHES</vt:lpstr>
      <vt:lpstr>RECOVERY APPROACHES</vt:lpstr>
      <vt:lpstr>RESPONSE TO CYBER THREATS ON CRITICAL INFRASTRUCTURE</vt:lpstr>
      <vt:lpstr>PROTECTION MECHANISMS OF CRITICAL INFRASTRUCTURE IN THE USA</vt:lpstr>
      <vt:lpstr>UNITED STATES INITIATIVES FOR PROTECTION OF CRITICAL INFRASTRUCTURE</vt:lpstr>
      <vt:lpstr>PROTECTION MECHANISMS OF CRITICAL INFRASTRUCTURE IN CANADA</vt:lpstr>
      <vt:lpstr>CANADA INITIATIVES</vt:lpstr>
      <vt:lpstr>PROTECTION MECHANISMS OF CRITICAL INFRASTRUCTURE IN THE US IN COMPARISON TO CANADA</vt:lpstr>
      <vt:lpstr>CANADA AND USA PARTNERSHIP</vt:lpstr>
      <vt:lpstr>THE AMBASSADOR BRIDGE</vt:lpstr>
      <vt:lpstr>APPROACHES FOR CANADIAN GOVERNMENT TO BOOST THE SECURITY OF CRITICAL INFRASTRUCTURE</vt:lpstr>
      <vt:lpstr>APPROACHES FOR CANADIAN GOVERNMENT TO BOOST THE SECURITY OF CRITICAL INFRASTRUCTURE</vt:lpstr>
      <vt:lpstr>APPROACHES FOR CANADIAN GOVERNMENT TO BOOST THE SECURITY OF CRITICAL INFRASTRUCTURE</vt:lpstr>
      <vt:lpstr>APPROACHES FOR CANADIAN GOVERNMENT TO BOOST THE SECURITY OF CRITICAL INFRASTRUCTURE</vt:lpstr>
      <vt:lpstr>APPROACHES FOR CANADIAN GOVERNMENT TO BOOST THE SECURITY OF CRITICAL INFRASTRUCTURE</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GOVERNMENT INTERVENTION IN ENSURING CRITICAL INFRASTRUCTURE PROTECTION.</dc:title>
  <dc:creator>anitaarchibong98@gmail.com</dc:creator>
  <cp:lastModifiedBy>GetItX.Secure -</cp:lastModifiedBy>
  <cp:revision>3</cp:revision>
  <dcterms:created xsi:type="dcterms:W3CDTF">2024-02-03T19:17:01Z</dcterms:created>
  <dcterms:modified xsi:type="dcterms:W3CDTF">2024-04-03T21:19:22Z</dcterms:modified>
</cp:coreProperties>
</file>