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C5F02B1-97DE-4C59-BA67-050B62DBA7D0}">
  <a:tblStyle styleId="{CC5F02B1-97DE-4C59-BA67-050B62DBA7D0}"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753d5af61_2_8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f753d5af61_2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753d5af61_2_1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f753d5af61_2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753d5af61_2_9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f753d5af61_2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753d5af61_2_9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f753d5af61_2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753d5af61_7_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f753d5af61_7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753d5af61_6_1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f753d5af61_6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753d5af61_6_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f753d5af61_6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753d5af61_6_1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f753d5af61_6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753d5af61_2_10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f753d5af61_2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753d5af61_2_10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f753d5af61_2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7" name="Shape 57"/>
        <p:cNvGrpSpPr/>
        <p:nvPr/>
      </p:nvGrpSpPr>
      <p:grpSpPr>
        <a:xfrm>
          <a:off x="0" y="0"/>
          <a:ext cx="0" cy="0"/>
          <a:chOff x="0" y="0"/>
          <a:chExt cx="0" cy="0"/>
        </a:xfrm>
      </p:grpSpPr>
      <p:sp>
        <p:nvSpPr>
          <p:cNvPr id="58" name="Google Shape;58;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Arial"/>
              <a:buNone/>
              <a:defRPr sz="45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9" name="Google Shape;59;p14"/>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0" name="Google Shape;60;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GB"/>
              <a:t>Not to be Published on Internet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3" name="Shape 63"/>
        <p:cNvGrpSpPr/>
        <p:nvPr/>
      </p:nvGrpSpPr>
      <p:grpSpPr>
        <a:xfrm>
          <a:off x="0" y="0"/>
          <a:ext cx="0" cy="0"/>
          <a:chOff x="0" y="0"/>
          <a:chExt cx="0" cy="0"/>
        </a:xfrm>
      </p:grpSpPr>
      <p:sp>
        <p:nvSpPr>
          <p:cNvPr id="64" name="Google Shape;64;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5" name="Google Shape;65;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6" name="Google Shape;66;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69" name="Shape 69"/>
        <p:cNvGrpSpPr/>
        <p:nvPr/>
      </p:nvGrpSpPr>
      <p:grpSpPr>
        <a:xfrm>
          <a:off x="0" y="0"/>
          <a:ext cx="0" cy="0"/>
          <a:chOff x="0" y="0"/>
          <a:chExt cx="0" cy="0"/>
        </a:xfrm>
      </p:grpSpPr>
      <p:sp>
        <p:nvSpPr>
          <p:cNvPr id="70" name="Google Shape;70;p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3300"/>
              <a:buFont typeface="Arial"/>
              <a:buNone/>
              <a:defRPr>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4" name="Shape 74"/>
        <p:cNvGrpSpPr/>
        <p:nvPr/>
      </p:nvGrpSpPr>
      <p:grpSpPr>
        <a:xfrm>
          <a:off x="0" y="0"/>
          <a:ext cx="0" cy="0"/>
          <a:chOff x="0" y="0"/>
          <a:chExt cx="0" cy="0"/>
        </a:xfrm>
      </p:grpSpPr>
      <p:sp>
        <p:nvSpPr>
          <p:cNvPr id="75" name="Google Shape;75;p17"/>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7" name="Google Shape;77;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0" name="Shape 80"/>
        <p:cNvGrpSpPr/>
        <p:nvPr/>
      </p:nvGrpSpPr>
      <p:grpSpPr>
        <a:xfrm>
          <a:off x="0" y="0"/>
          <a:ext cx="0" cy="0"/>
          <a:chOff x="0" y="0"/>
          <a:chExt cx="0" cy="0"/>
        </a:xfrm>
      </p:grpSpPr>
      <p:sp>
        <p:nvSpPr>
          <p:cNvPr id="81" name="Google Shape;81;p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2" name="Google Shape;82;p18"/>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3" name="Google Shape;83;p18"/>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4" name="Google Shape;84;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7" name="Shape 87"/>
        <p:cNvGrpSpPr/>
        <p:nvPr/>
      </p:nvGrpSpPr>
      <p:grpSpPr>
        <a:xfrm>
          <a:off x="0" y="0"/>
          <a:ext cx="0" cy="0"/>
          <a:chOff x="0" y="0"/>
          <a:chExt cx="0" cy="0"/>
        </a:xfrm>
      </p:grpSpPr>
      <p:sp>
        <p:nvSpPr>
          <p:cNvPr id="88" name="Google Shape;88;p19"/>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9" name="Google Shape;89;p19"/>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0" name="Google Shape;90;p19"/>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1" name="Google Shape;91;p19"/>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2" name="Google Shape;92;p19"/>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3" name="Google Shape;93;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6" name="Shape 96"/>
        <p:cNvGrpSpPr/>
        <p:nvPr/>
      </p:nvGrpSpPr>
      <p:grpSpPr>
        <a:xfrm>
          <a:off x="0" y="0"/>
          <a:ext cx="0" cy="0"/>
          <a:chOff x="0" y="0"/>
          <a:chExt cx="0" cy="0"/>
        </a:xfrm>
      </p:grpSpPr>
      <p:sp>
        <p:nvSpPr>
          <p:cNvPr id="97" name="Google Shape;97;p2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8" name="Google Shape;98;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3" name="Google Shape;103;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5" name="Shape 105"/>
        <p:cNvGrpSpPr/>
        <p:nvPr/>
      </p:nvGrpSpPr>
      <p:grpSpPr>
        <a:xfrm>
          <a:off x="0" y="0"/>
          <a:ext cx="0" cy="0"/>
          <a:chOff x="0" y="0"/>
          <a:chExt cx="0" cy="0"/>
        </a:xfrm>
      </p:grpSpPr>
      <p:sp>
        <p:nvSpPr>
          <p:cNvPr id="106" name="Google Shape;106;p22"/>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7" name="Google Shape;107;p22"/>
          <p:cNvSpPr txBox="1"/>
          <p:nvPr>
            <p:ph idx="1" type="body"/>
          </p:nvPr>
        </p:nvSpPr>
        <p:spPr>
          <a:xfrm>
            <a:off x="3887391" y="740569"/>
            <a:ext cx="46290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8" name="Google Shape;108;p22"/>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9" name="Google Shape;109;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0" name="Google Shape;110;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2" name="Shape 112"/>
        <p:cNvGrpSpPr/>
        <p:nvPr/>
      </p:nvGrpSpPr>
      <p:grpSpPr>
        <a:xfrm>
          <a:off x="0" y="0"/>
          <a:ext cx="0" cy="0"/>
          <a:chOff x="0" y="0"/>
          <a:chExt cx="0" cy="0"/>
        </a:xfrm>
      </p:grpSpPr>
      <p:sp>
        <p:nvSpPr>
          <p:cNvPr id="113" name="Google Shape;113;p23"/>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4" name="Google Shape;114;p23"/>
          <p:cNvSpPr/>
          <p:nvPr>
            <p:ph idx="2" type="pic"/>
          </p:nvPr>
        </p:nvSpPr>
        <p:spPr>
          <a:xfrm>
            <a:off x="3887391" y="740569"/>
            <a:ext cx="4629000" cy="3655200"/>
          </a:xfrm>
          <a:prstGeom prst="rect">
            <a:avLst/>
          </a:prstGeom>
          <a:noFill/>
          <a:ln>
            <a:noFill/>
          </a:ln>
        </p:spPr>
      </p:sp>
      <p:sp>
        <p:nvSpPr>
          <p:cNvPr id="115" name="Google Shape;115;p23"/>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5" name="Shape 125"/>
        <p:cNvGrpSpPr/>
        <p:nvPr/>
      </p:nvGrpSpPr>
      <p:grpSpPr>
        <a:xfrm>
          <a:off x="0" y="0"/>
          <a:ext cx="0" cy="0"/>
          <a:chOff x="0" y="0"/>
          <a:chExt cx="0" cy="0"/>
        </a:xfrm>
      </p:grpSpPr>
      <p:sp>
        <p:nvSpPr>
          <p:cNvPr id="126" name="Google Shape;126;p25"/>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7" name="Google Shape;127;p25"/>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8" name="Google Shape;128;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9" name="Google Shape;129;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0" name="Google Shape;130;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pic>
        <p:nvPicPr>
          <p:cNvPr id="56" name="Google Shape;56;p13"/>
          <p:cNvPicPr preferRelativeResize="0"/>
          <p:nvPr/>
        </p:nvPicPr>
        <p:blipFill rotWithShape="1">
          <a:blip r:embed="rId1">
            <a:alphaModFix/>
          </a:blip>
          <a:srcRect b="0" l="0" r="0" t="0"/>
          <a:stretch/>
        </p:blipFill>
        <p:spPr>
          <a:xfrm>
            <a:off x="8343072" y="172641"/>
            <a:ext cx="667333" cy="42048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ctrTitle"/>
          </p:nvPr>
        </p:nvSpPr>
        <p:spPr>
          <a:xfrm>
            <a:off x="1397096" y="1077217"/>
            <a:ext cx="6858000" cy="9264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Arial"/>
              <a:buNone/>
            </a:pPr>
            <a:r>
              <a:rPr lang="en-GB" sz="2400">
                <a:latin typeface="Arial"/>
                <a:ea typeface="Arial"/>
                <a:cs typeface="Arial"/>
                <a:sym typeface="Arial"/>
              </a:rPr>
              <a:t>UIDAI Hackathon</a:t>
            </a:r>
            <a:endParaRPr sz="2400">
              <a:latin typeface="Arial"/>
              <a:ea typeface="Arial"/>
              <a:cs typeface="Arial"/>
              <a:sym typeface="Arial"/>
            </a:endParaRPr>
          </a:p>
        </p:txBody>
      </p:sp>
      <p:pic>
        <p:nvPicPr>
          <p:cNvPr id="136" name="Google Shape;136;p26"/>
          <p:cNvPicPr preferRelativeResize="0"/>
          <p:nvPr/>
        </p:nvPicPr>
        <p:blipFill rotWithShape="1">
          <a:blip r:embed="rId3">
            <a:alphaModFix/>
          </a:blip>
          <a:srcRect b="0" l="0" r="0" t="0"/>
          <a:stretch/>
        </p:blipFill>
        <p:spPr>
          <a:xfrm>
            <a:off x="236474" y="216379"/>
            <a:ext cx="2414692" cy="429070"/>
          </a:xfrm>
          <a:prstGeom prst="rect">
            <a:avLst/>
          </a:prstGeom>
          <a:noFill/>
          <a:ln>
            <a:noFill/>
          </a:ln>
        </p:spPr>
      </p:pic>
      <p:graphicFrame>
        <p:nvGraphicFramePr>
          <p:cNvPr id="137" name="Google Shape;137;p26"/>
          <p:cNvGraphicFramePr/>
          <p:nvPr/>
        </p:nvGraphicFramePr>
        <p:xfrm>
          <a:off x="1641582" y="2803525"/>
          <a:ext cx="3000000" cy="3000000"/>
        </p:xfrm>
        <a:graphic>
          <a:graphicData uri="http://schemas.openxmlformats.org/drawingml/2006/table">
            <a:tbl>
              <a:tblPr bandRow="1" firstRow="1">
                <a:noFill/>
                <a:tableStyleId>{CC5F02B1-97DE-4C59-BA67-050B62DBA7D0}</a:tableStyleId>
              </a:tblPr>
              <a:tblGrid>
                <a:gridCol w="895150"/>
                <a:gridCol w="2596325"/>
                <a:gridCol w="2877550"/>
              </a:tblGrid>
              <a:tr h="278125">
                <a:tc>
                  <a:txBody>
                    <a:bodyPr/>
                    <a:lstStyle/>
                    <a:p>
                      <a:pPr indent="0" lvl="0" marL="0" marR="0" rtl="0" algn="l">
                        <a:spcBef>
                          <a:spcPts val="0"/>
                        </a:spcBef>
                        <a:spcAft>
                          <a:spcPts val="0"/>
                        </a:spcAft>
                        <a:buNone/>
                      </a:pPr>
                      <a:r>
                        <a:rPr lang="en-GB" sz="1400" u="none" cap="none" strike="noStrike"/>
                        <a:t>Sl No</a:t>
                      </a:r>
                      <a:endParaRPr sz="1400"/>
                    </a:p>
                  </a:txBody>
                  <a:tcPr marT="34300" marB="34300" marR="68600" marL="68600"/>
                </a:tc>
                <a:tc>
                  <a:txBody>
                    <a:bodyPr/>
                    <a:lstStyle/>
                    <a:p>
                      <a:pPr indent="0" lvl="0" marL="0" marR="0" rtl="0" algn="l">
                        <a:spcBef>
                          <a:spcPts val="0"/>
                        </a:spcBef>
                        <a:spcAft>
                          <a:spcPts val="0"/>
                        </a:spcAft>
                        <a:buNone/>
                      </a:pPr>
                      <a:r>
                        <a:rPr lang="en-GB" sz="1400"/>
                        <a:t>Name</a:t>
                      </a:r>
                      <a:endParaRPr sz="1400"/>
                    </a:p>
                  </a:txBody>
                  <a:tcPr marT="34300" marB="34300" marR="68600" marL="68600"/>
                </a:tc>
                <a:tc>
                  <a:txBody>
                    <a:bodyPr/>
                    <a:lstStyle/>
                    <a:p>
                      <a:pPr indent="0" lvl="0" marL="0" marR="0" rtl="0" algn="l">
                        <a:spcBef>
                          <a:spcPts val="0"/>
                        </a:spcBef>
                        <a:spcAft>
                          <a:spcPts val="0"/>
                        </a:spcAft>
                        <a:buNone/>
                      </a:pPr>
                      <a:r>
                        <a:rPr lang="en-GB" sz="1400"/>
                        <a:t>E Mail ID</a:t>
                      </a:r>
                      <a:endParaRPr sz="1400"/>
                    </a:p>
                  </a:txBody>
                  <a:tcPr marT="34300" marB="34300" marR="68600" marL="68600"/>
                </a:tc>
              </a:tr>
              <a:tr h="278125">
                <a:tc>
                  <a:txBody>
                    <a:bodyPr/>
                    <a:lstStyle/>
                    <a:p>
                      <a:pPr indent="0" lvl="0" marL="0" marR="0" rtl="0" algn="ctr">
                        <a:spcBef>
                          <a:spcPts val="0"/>
                        </a:spcBef>
                        <a:spcAft>
                          <a:spcPts val="0"/>
                        </a:spcAft>
                        <a:buNone/>
                      </a:pPr>
                      <a:r>
                        <a:rPr lang="en-GB"/>
                        <a:t>1</a:t>
                      </a:r>
                      <a:endParaRPr sz="1400"/>
                    </a:p>
                  </a:txBody>
                  <a:tcPr marT="34300" marB="34300" marR="68600" marL="68600"/>
                </a:tc>
                <a:tc>
                  <a:txBody>
                    <a:bodyPr/>
                    <a:lstStyle/>
                    <a:p>
                      <a:pPr indent="0" lvl="0" marL="0" marR="0" rtl="0" algn="ctr">
                        <a:spcBef>
                          <a:spcPts val="0"/>
                        </a:spcBef>
                        <a:spcAft>
                          <a:spcPts val="0"/>
                        </a:spcAft>
                        <a:buNone/>
                      </a:pPr>
                      <a:r>
                        <a:rPr lang="en-GB"/>
                        <a:t>Rahul KR</a:t>
                      </a:r>
                      <a:endParaRPr sz="1400"/>
                    </a:p>
                  </a:txBody>
                  <a:tcPr marT="34300" marB="34300" marR="68600" marL="68600"/>
                </a:tc>
                <a:tc>
                  <a:txBody>
                    <a:bodyPr/>
                    <a:lstStyle/>
                    <a:p>
                      <a:pPr indent="0" lvl="0" marL="0" marR="0" rtl="0" algn="ctr">
                        <a:spcBef>
                          <a:spcPts val="0"/>
                        </a:spcBef>
                        <a:spcAft>
                          <a:spcPts val="0"/>
                        </a:spcAft>
                        <a:buNone/>
                      </a:pPr>
                      <a:r>
                        <a:rPr lang="en-GB"/>
                        <a:t>rahul.k.ravishankar@gmail.com</a:t>
                      </a:r>
                      <a:endParaRPr sz="1400"/>
                    </a:p>
                  </a:txBody>
                  <a:tcPr marT="34300" marB="34300" marR="68600" marL="68600"/>
                </a:tc>
              </a:tr>
              <a:tr h="278125">
                <a:tc>
                  <a:txBody>
                    <a:bodyPr/>
                    <a:lstStyle/>
                    <a:p>
                      <a:pPr indent="0" lvl="0" marL="0" marR="0" rtl="0" algn="ctr">
                        <a:spcBef>
                          <a:spcPts val="0"/>
                        </a:spcBef>
                        <a:spcAft>
                          <a:spcPts val="0"/>
                        </a:spcAft>
                        <a:buNone/>
                      </a:pPr>
                      <a:r>
                        <a:rPr lang="en-GB"/>
                        <a:t>2</a:t>
                      </a:r>
                      <a:endParaRPr sz="1400"/>
                    </a:p>
                  </a:txBody>
                  <a:tcPr marT="34300" marB="34300" marR="68600" marL="68600"/>
                </a:tc>
                <a:tc>
                  <a:txBody>
                    <a:bodyPr/>
                    <a:lstStyle/>
                    <a:p>
                      <a:pPr indent="0" lvl="0" marL="0" marR="0" rtl="0" algn="ctr">
                        <a:spcBef>
                          <a:spcPts val="0"/>
                        </a:spcBef>
                        <a:spcAft>
                          <a:spcPts val="0"/>
                        </a:spcAft>
                        <a:buNone/>
                      </a:pPr>
                      <a:r>
                        <a:rPr lang="en-GB"/>
                        <a:t>Shubham Gupta</a:t>
                      </a:r>
                      <a:endParaRPr sz="1400"/>
                    </a:p>
                  </a:txBody>
                  <a:tcPr marT="34300" marB="34300" marR="68600" marL="68600"/>
                </a:tc>
                <a:tc>
                  <a:txBody>
                    <a:bodyPr/>
                    <a:lstStyle/>
                    <a:p>
                      <a:pPr indent="0" lvl="0" marL="0" marR="0" rtl="0" algn="ctr">
                        <a:spcBef>
                          <a:spcPts val="0"/>
                        </a:spcBef>
                        <a:spcAft>
                          <a:spcPts val="0"/>
                        </a:spcAft>
                        <a:buNone/>
                      </a:pPr>
                      <a:r>
                        <a:rPr lang="en-GB"/>
                        <a:t>shubhamgupto@gmail.com</a:t>
                      </a:r>
                      <a:endParaRPr sz="1400"/>
                    </a:p>
                  </a:txBody>
                  <a:tcPr marT="34300" marB="34300" marR="68600" marL="68600"/>
                </a:tc>
              </a:tr>
              <a:tr h="278125">
                <a:tc>
                  <a:txBody>
                    <a:bodyPr/>
                    <a:lstStyle/>
                    <a:p>
                      <a:pPr indent="0" lvl="0" marL="0" marR="0" rtl="0" algn="ctr">
                        <a:spcBef>
                          <a:spcPts val="0"/>
                        </a:spcBef>
                        <a:spcAft>
                          <a:spcPts val="0"/>
                        </a:spcAft>
                        <a:buNone/>
                      </a:pPr>
                      <a:r>
                        <a:rPr lang="en-GB"/>
                        <a:t>3</a:t>
                      </a:r>
                      <a:endParaRPr sz="1400"/>
                    </a:p>
                  </a:txBody>
                  <a:tcPr marT="34300" marB="34300" marR="68600" marL="68600"/>
                </a:tc>
                <a:tc>
                  <a:txBody>
                    <a:bodyPr/>
                    <a:lstStyle/>
                    <a:p>
                      <a:pPr indent="0" lvl="0" marL="0" marR="0" rtl="0" algn="ctr">
                        <a:spcBef>
                          <a:spcPts val="0"/>
                        </a:spcBef>
                        <a:spcAft>
                          <a:spcPts val="0"/>
                        </a:spcAft>
                        <a:buNone/>
                      </a:pPr>
                      <a:r>
                        <a:rPr lang="en-GB"/>
                        <a:t>Gaurika Poplai</a:t>
                      </a:r>
                      <a:endParaRPr sz="1400"/>
                    </a:p>
                  </a:txBody>
                  <a:tcPr marT="34300" marB="34300" marR="68600" marL="68600"/>
                </a:tc>
                <a:tc>
                  <a:txBody>
                    <a:bodyPr/>
                    <a:lstStyle/>
                    <a:p>
                      <a:pPr indent="0" lvl="0" marL="0" marR="0" rtl="0" algn="ctr">
                        <a:spcBef>
                          <a:spcPts val="0"/>
                        </a:spcBef>
                        <a:spcAft>
                          <a:spcPts val="0"/>
                        </a:spcAft>
                        <a:buNone/>
                      </a:pPr>
                      <a:r>
                        <a:rPr lang="en-GB"/>
                        <a:t>gaurikapoplai@gmail.com</a:t>
                      </a:r>
                      <a:endParaRPr sz="1400"/>
                    </a:p>
                  </a:txBody>
                  <a:tcPr marT="34300" marB="34300" marR="68600" marL="68600"/>
                </a:tc>
              </a:tr>
              <a:tr h="278125">
                <a:tc>
                  <a:txBody>
                    <a:bodyPr/>
                    <a:lstStyle/>
                    <a:p>
                      <a:pPr indent="0" lvl="0" marL="0" marR="0" rtl="0" algn="ctr">
                        <a:spcBef>
                          <a:spcPts val="0"/>
                        </a:spcBef>
                        <a:spcAft>
                          <a:spcPts val="0"/>
                        </a:spcAft>
                        <a:buNone/>
                      </a:pPr>
                      <a:r>
                        <a:rPr lang="en-GB"/>
                        <a:t>4</a:t>
                      </a:r>
                      <a:endParaRPr sz="1400"/>
                    </a:p>
                  </a:txBody>
                  <a:tcPr marT="34300" marB="34300" marR="68600" marL="68600"/>
                </a:tc>
                <a:tc>
                  <a:txBody>
                    <a:bodyPr/>
                    <a:lstStyle/>
                    <a:p>
                      <a:pPr indent="0" lvl="0" marL="0" marR="0" rtl="0" algn="ctr">
                        <a:spcBef>
                          <a:spcPts val="0"/>
                        </a:spcBef>
                        <a:spcAft>
                          <a:spcPts val="0"/>
                        </a:spcAft>
                        <a:buNone/>
                      </a:pPr>
                      <a:r>
                        <a:rPr lang="en-GB"/>
                        <a:t>Prithwish </a:t>
                      </a:r>
                      <a:endParaRPr sz="1400"/>
                    </a:p>
                  </a:txBody>
                  <a:tcPr marT="34300" marB="34300" marR="68600" marL="68600"/>
                </a:tc>
                <a:tc>
                  <a:txBody>
                    <a:bodyPr/>
                    <a:lstStyle/>
                    <a:p>
                      <a:pPr indent="0" lvl="0" marL="0" marR="0" rtl="0" algn="ctr">
                        <a:spcBef>
                          <a:spcPts val="0"/>
                        </a:spcBef>
                        <a:spcAft>
                          <a:spcPts val="0"/>
                        </a:spcAft>
                        <a:buNone/>
                      </a:pPr>
                      <a:r>
                        <a:rPr lang="en-GB"/>
                        <a:t>p</a:t>
                      </a:r>
                      <a:r>
                        <a:rPr lang="en-GB"/>
                        <a:t>rithwish.nag@gmail.com</a:t>
                      </a:r>
                      <a:endParaRPr sz="1400"/>
                    </a:p>
                  </a:txBody>
                  <a:tcPr marT="34300" marB="34300" marR="68600" marL="68600"/>
                </a:tc>
              </a:tr>
              <a:tr h="278125">
                <a:tc>
                  <a:txBody>
                    <a:bodyPr/>
                    <a:lstStyle/>
                    <a:p>
                      <a:pPr indent="0" lvl="0" marL="0" marR="0" rtl="0" algn="ctr">
                        <a:spcBef>
                          <a:spcPts val="0"/>
                        </a:spcBef>
                        <a:spcAft>
                          <a:spcPts val="0"/>
                        </a:spcAft>
                        <a:buNone/>
                      </a:pPr>
                      <a:r>
                        <a:rPr lang="en-GB"/>
                        <a:t>5</a:t>
                      </a:r>
                      <a:endParaRPr sz="1400"/>
                    </a:p>
                  </a:txBody>
                  <a:tcPr marT="34300" marB="34300" marR="68600" marL="68600"/>
                </a:tc>
                <a:tc>
                  <a:txBody>
                    <a:bodyPr/>
                    <a:lstStyle/>
                    <a:p>
                      <a:pPr indent="0" lvl="0" marL="0" marR="0" rtl="0" algn="ctr">
                        <a:spcBef>
                          <a:spcPts val="0"/>
                        </a:spcBef>
                        <a:spcAft>
                          <a:spcPts val="0"/>
                        </a:spcAft>
                        <a:buNone/>
                      </a:pPr>
                      <a:r>
                        <a:rPr lang="en-GB"/>
                        <a:t>Rikesh Kumar</a:t>
                      </a:r>
                      <a:endParaRPr sz="1400"/>
                    </a:p>
                  </a:txBody>
                  <a:tcPr marT="34300" marB="34300" marR="68600" marL="68600"/>
                </a:tc>
                <a:tc>
                  <a:txBody>
                    <a:bodyPr/>
                    <a:lstStyle/>
                    <a:p>
                      <a:pPr indent="0" lvl="0" marL="0" marR="0" rtl="0" algn="ctr">
                        <a:spcBef>
                          <a:spcPts val="0"/>
                        </a:spcBef>
                        <a:spcAft>
                          <a:spcPts val="0"/>
                        </a:spcAft>
                        <a:buNone/>
                      </a:pPr>
                      <a:r>
                        <a:rPr lang="en-GB"/>
                        <a:t>rickz.kumar@gmail.com </a:t>
                      </a:r>
                      <a:endParaRPr sz="1400"/>
                    </a:p>
                  </a:txBody>
                  <a:tcPr marT="34300" marB="34300" marR="68600" marL="68600"/>
                </a:tc>
              </a:tr>
            </a:tbl>
          </a:graphicData>
        </a:graphic>
      </p:graphicFrame>
      <p:sp>
        <p:nvSpPr>
          <p:cNvPr id="138" name="Google Shape;138;p26"/>
          <p:cNvSpPr txBox="1"/>
          <p:nvPr/>
        </p:nvSpPr>
        <p:spPr>
          <a:xfrm>
            <a:off x="2447543" y="1983862"/>
            <a:ext cx="4505100" cy="284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0" lang="en-GB" sz="1400" u="none" cap="none" strike="noStrike">
                <a:solidFill>
                  <a:schemeClr val="dk1"/>
                </a:solidFill>
              </a:rPr>
              <a:t>Team Reference ID:</a:t>
            </a:r>
            <a:r>
              <a:rPr b="0" i="0" lang="en-GB" sz="1400" u="none" cap="none" strike="noStrike">
                <a:solidFill>
                  <a:schemeClr val="dk1"/>
                </a:solidFill>
                <a:latin typeface="Arial"/>
                <a:ea typeface="Arial"/>
                <a:cs typeface="Arial"/>
                <a:sym typeface="Arial"/>
              </a:rPr>
              <a:t> </a:t>
            </a:r>
            <a:r>
              <a:rPr lang="en-GB">
                <a:solidFill>
                  <a:schemeClr val="dk1"/>
                </a:solidFill>
              </a:rPr>
              <a:t>W0eNDWo2FC</a:t>
            </a:r>
            <a:endParaRPr sz="1400">
              <a:solidFill>
                <a:schemeClr val="dk1"/>
              </a:solidFill>
              <a:latin typeface="Arial"/>
              <a:ea typeface="Arial"/>
              <a:cs typeface="Arial"/>
              <a:sym typeface="Arial"/>
            </a:endParaRPr>
          </a:p>
        </p:txBody>
      </p:sp>
      <p:sp>
        <p:nvSpPr>
          <p:cNvPr id="139" name="Google Shape;139;p26"/>
          <p:cNvSpPr txBox="1"/>
          <p:nvPr/>
        </p:nvSpPr>
        <p:spPr>
          <a:xfrm>
            <a:off x="3148046" y="2435388"/>
            <a:ext cx="2847900" cy="284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1400">
                <a:solidFill>
                  <a:schemeClr val="dk1"/>
                </a:solidFill>
                <a:latin typeface="Arial"/>
                <a:ea typeface="Arial"/>
                <a:cs typeface="Arial"/>
                <a:sym typeface="Arial"/>
              </a:rPr>
              <a:t>Team Member Details</a:t>
            </a:r>
            <a:endParaRPr sz="14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lang="en-GB" sz="2400"/>
              <a:t>Security Considerations</a:t>
            </a:r>
            <a:endParaRPr sz="2400"/>
          </a:p>
        </p:txBody>
      </p:sp>
      <p:sp>
        <p:nvSpPr>
          <p:cNvPr id="193" name="Google Shape;193;p35"/>
          <p:cNvSpPr txBox="1"/>
          <p:nvPr>
            <p:ph idx="1" type="body"/>
          </p:nvPr>
        </p:nvSpPr>
        <p:spPr>
          <a:xfrm>
            <a:off x="628650" y="1268050"/>
            <a:ext cx="7886700" cy="3364500"/>
          </a:xfrm>
          <a:prstGeom prst="rect">
            <a:avLst/>
          </a:prstGeom>
          <a:noFill/>
          <a:ln>
            <a:noFill/>
          </a:ln>
        </p:spPr>
        <p:txBody>
          <a:bodyPr anchorCtr="0" anchor="t" bIns="34275" lIns="68575" spcFirstLastPara="1" rIns="68575" wrap="square" tIns="34275">
            <a:normAutofit/>
          </a:bodyPr>
          <a:lstStyle/>
          <a:p>
            <a:pPr indent="-317500" lvl="0" marL="457200" rtl="0" algn="l">
              <a:lnSpc>
                <a:spcPct val="150000"/>
              </a:lnSpc>
              <a:spcBef>
                <a:spcPts val="0"/>
              </a:spcBef>
              <a:spcAft>
                <a:spcPts val="0"/>
              </a:spcAft>
              <a:buSzPts val="1400"/>
              <a:buChar char="•"/>
            </a:pPr>
            <a:r>
              <a:rPr lang="en-GB" sz="1400"/>
              <a:t>Use default data binding to avoid XSS attacks.</a:t>
            </a:r>
            <a:endParaRPr sz="1400"/>
          </a:p>
          <a:p>
            <a:pPr indent="-314325" lvl="0" marL="457200" rtl="0" algn="l">
              <a:lnSpc>
                <a:spcPct val="150000"/>
              </a:lnSpc>
              <a:spcBef>
                <a:spcPts val="0"/>
              </a:spcBef>
              <a:spcAft>
                <a:spcPts val="0"/>
              </a:spcAft>
              <a:buClr>
                <a:srgbClr val="555463"/>
              </a:buClr>
              <a:buSzPts val="1350"/>
              <a:buChar char="•"/>
            </a:pPr>
            <a:r>
              <a:rPr lang="en-GB" sz="1400"/>
              <a:t>Use URL validations to avoid executing Javascript embedded in links.</a:t>
            </a:r>
            <a:endParaRPr sz="1400"/>
          </a:p>
          <a:p>
            <a:pPr indent="-314325" lvl="0" marL="457200" rtl="0" algn="l">
              <a:lnSpc>
                <a:spcPct val="150000"/>
              </a:lnSpc>
              <a:spcBef>
                <a:spcPts val="0"/>
              </a:spcBef>
              <a:spcAft>
                <a:spcPts val="0"/>
              </a:spcAft>
              <a:buClr>
                <a:srgbClr val="555463"/>
              </a:buClr>
              <a:buSzPts val="1350"/>
              <a:buChar char="•"/>
            </a:pPr>
            <a:r>
              <a:rPr lang="en-GB" sz="1400"/>
              <a:t>Utilize dompurify module to sanitize rendered HTML content.</a:t>
            </a:r>
            <a:endParaRPr sz="1400"/>
          </a:p>
          <a:p>
            <a:pPr indent="-317500" lvl="0" marL="457200" rtl="0" algn="l">
              <a:lnSpc>
                <a:spcPct val="150000"/>
              </a:lnSpc>
              <a:spcBef>
                <a:spcPts val="0"/>
              </a:spcBef>
              <a:spcAft>
                <a:spcPts val="0"/>
              </a:spcAft>
              <a:buSzPts val="1400"/>
              <a:buChar char="•"/>
            </a:pPr>
            <a:r>
              <a:rPr lang="en-GB" sz="1400"/>
              <a:t>Use ESLint React Security Config to detect security issues in the codebase.</a:t>
            </a:r>
            <a:endParaRPr sz="1400"/>
          </a:p>
          <a:p>
            <a:pPr indent="-317500" lvl="0" marL="457200" rtl="0" algn="l">
              <a:lnSpc>
                <a:spcPct val="150000"/>
              </a:lnSpc>
              <a:spcBef>
                <a:spcPts val="0"/>
              </a:spcBef>
              <a:spcAft>
                <a:spcPts val="0"/>
              </a:spcAft>
              <a:buSzPts val="1400"/>
              <a:buChar char="•"/>
            </a:pPr>
            <a:r>
              <a:rPr lang="en-GB" sz="1400"/>
              <a:t>Use JWT / OAuth for Authentication purposes.</a:t>
            </a:r>
            <a:endParaRPr sz="1400"/>
          </a:p>
          <a:p>
            <a:pPr indent="-317500" lvl="0" marL="457200" rtl="0" algn="l">
              <a:lnSpc>
                <a:spcPct val="150000"/>
              </a:lnSpc>
              <a:spcBef>
                <a:spcPts val="0"/>
              </a:spcBef>
              <a:spcAft>
                <a:spcPts val="0"/>
              </a:spcAft>
              <a:buSzPts val="1400"/>
              <a:buChar char="•"/>
            </a:pPr>
            <a:r>
              <a:rPr lang="en-GB" sz="1400"/>
              <a:t>Rate-limit APIs to avoid DDoS attacks.</a:t>
            </a:r>
            <a:endParaRPr sz="1400"/>
          </a:p>
          <a:p>
            <a:pPr indent="-317500" lvl="0" marL="457200" rtl="0" algn="l">
              <a:lnSpc>
                <a:spcPct val="150000"/>
              </a:lnSpc>
              <a:spcBef>
                <a:spcPts val="0"/>
              </a:spcBef>
              <a:spcAft>
                <a:spcPts val="0"/>
              </a:spcAft>
              <a:buSzPts val="1400"/>
              <a:buChar char="•"/>
            </a:pPr>
            <a:r>
              <a:rPr lang="en-GB" sz="1400"/>
              <a:t>Implement 2-factor authentication, if possible.</a:t>
            </a:r>
            <a:endParaRPr sz="1400"/>
          </a:p>
          <a:p>
            <a:pPr indent="-317500" lvl="0" marL="457200" rtl="0" algn="l">
              <a:lnSpc>
                <a:spcPct val="150000"/>
              </a:lnSpc>
              <a:spcBef>
                <a:spcPts val="0"/>
              </a:spcBef>
              <a:spcAft>
                <a:spcPts val="0"/>
              </a:spcAft>
              <a:buSzPts val="1400"/>
              <a:buChar char="•"/>
            </a:pPr>
            <a:r>
              <a:rPr lang="en-GB" sz="1400"/>
              <a:t>Utilize the Spring-Security module.</a:t>
            </a:r>
            <a:endParaRPr sz="1400"/>
          </a:p>
          <a:p>
            <a:pPr indent="0" lvl="0" marL="457200" rtl="0" algn="l">
              <a:lnSpc>
                <a:spcPct val="90000"/>
              </a:lnSpc>
              <a:spcBef>
                <a:spcPts val="0"/>
              </a:spcBef>
              <a:spcAft>
                <a:spcPts val="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lang="en-GB" sz="2400"/>
              <a:t>About the Problem Statement</a:t>
            </a:r>
            <a:endParaRPr sz="2400"/>
          </a:p>
        </p:txBody>
      </p:sp>
      <p:sp>
        <p:nvSpPr>
          <p:cNvPr id="145" name="Google Shape;145;p27"/>
          <p:cNvSpPr txBox="1"/>
          <p:nvPr>
            <p:ph idx="1" type="body"/>
          </p:nvPr>
        </p:nvSpPr>
        <p:spPr>
          <a:xfrm>
            <a:off x="628650" y="1411718"/>
            <a:ext cx="7886700" cy="3509400"/>
          </a:xfrm>
          <a:prstGeom prst="rect">
            <a:avLst/>
          </a:prstGeom>
          <a:noFill/>
          <a:ln>
            <a:noFill/>
          </a:ln>
        </p:spPr>
        <p:txBody>
          <a:bodyPr anchorCtr="0" anchor="t" bIns="34275" lIns="68575" spcFirstLastPara="1" rIns="68575" wrap="square" tIns="34275">
            <a:normAutofit/>
          </a:bodyPr>
          <a:lstStyle/>
          <a:p>
            <a:pPr indent="-139700" lvl="0" marL="177800" rtl="0" algn="l">
              <a:lnSpc>
                <a:spcPct val="90000"/>
              </a:lnSpc>
              <a:spcBef>
                <a:spcPts val="0"/>
              </a:spcBef>
              <a:spcAft>
                <a:spcPts val="0"/>
              </a:spcAft>
              <a:buClr>
                <a:schemeClr val="dk1"/>
              </a:buClr>
              <a:buSzPts val="1600"/>
              <a:buChar char="•"/>
            </a:pPr>
            <a:r>
              <a:rPr b="1" lang="en-GB" sz="1600"/>
              <a:t>Theme </a:t>
            </a:r>
            <a:r>
              <a:rPr lang="en-GB" sz="1600"/>
              <a:t>: Address Update</a:t>
            </a:r>
            <a:endParaRPr sz="1600"/>
          </a:p>
          <a:p>
            <a:pPr indent="-139700" lvl="0" marL="177800" rtl="0" algn="l">
              <a:lnSpc>
                <a:spcPct val="90000"/>
              </a:lnSpc>
              <a:spcBef>
                <a:spcPts val="800"/>
              </a:spcBef>
              <a:spcAft>
                <a:spcPts val="0"/>
              </a:spcAft>
              <a:buClr>
                <a:schemeClr val="dk1"/>
              </a:buClr>
              <a:buSzPts val="1600"/>
              <a:buChar char="•"/>
            </a:pPr>
            <a:r>
              <a:rPr b="1" lang="en-GB" sz="1600"/>
              <a:t>Problem Statement:</a:t>
            </a:r>
            <a:r>
              <a:rPr lang="en-GB" sz="1600"/>
              <a:t> </a:t>
            </a:r>
            <a:r>
              <a:rPr lang="en-GB" sz="1600"/>
              <a:t>Address Update Challenge in Urban Areas</a:t>
            </a:r>
            <a:endParaRPr sz="1600"/>
          </a:p>
          <a:p>
            <a:pPr indent="-38100" lvl="0" marL="177800" rtl="0" algn="l">
              <a:lnSpc>
                <a:spcPct val="90000"/>
              </a:lnSpc>
              <a:spcBef>
                <a:spcPts val="800"/>
              </a:spcBef>
              <a:spcAft>
                <a:spcPts val="0"/>
              </a:spcAft>
              <a:buClr>
                <a:schemeClr val="dk1"/>
              </a:buClr>
              <a:buSzPts val="2100"/>
              <a:buNone/>
            </a:pPr>
            <a:r>
              <a:t/>
            </a:r>
            <a:endParaRPr sz="1100"/>
          </a:p>
          <a:p>
            <a:pPr indent="-38100" lvl="0" marL="177800" rtl="0" algn="l">
              <a:lnSpc>
                <a:spcPct val="90000"/>
              </a:lnSpc>
              <a:spcBef>
                <a:spcPts val="800"/>
              </a:spcBef>
              <a:spcAft>
                <a:spcPts val="0"/>
              </a:spcAft>
              <a:buClr>
                <a:schemeClr val="dk1"/>
              </a:buClr>
              <a:buSzPts val="2100"/>
              <a:buNone/>
            </a:pPr>
            <a:r>
              <a:t/>
            </a:r>
            <a:endParaRPr sz="1100"/>
          </a:p>
          <a:p>
            <a:pPr indent="-38100" lvl="0" marL="177800" rtl="0" algn="l">
              <a:lnSpc>
                <a:spcPct val="90000"/>
              </a:lnSpc>
              <a:spcBef>
                <a:spcPts val="800"/>
              </a:spcBef>
              <a:spcAft>
                <a:spcPts val="0"/>
              </a:spcAft>
              <a:buClr>
                <a:schemeClr val="dk1"/>
              </a:buClr>
              <a:buSzPts val="2100"/>
              <a:buNone/>
            </a:pPr>
            <a:r>
              <a:rPr lang="en-GB" sz="1400"/>
              <a:t>Whenever a person moves to a new location, he/she could land up in a situation, wherein he/she would need to provide his/her updated Aadhaar to apply for a Broadband connection. When there is no supporting documentation to prove his/her current address, as per the current policy, Aadhaar requires a supporting Proof of Address (PoA) document or an Introducer who can lend his address to update the person’s address in Aadhaar. We intend to solve this problem.</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lang="en-GB" sz="2400"/>
              <a:t>Approach</a:t>
            </a:r>
            <a:endParaRPr sz="2400"/>
          </a:p>
        </p:txBody>
      </p:sp>
      <p:sp>
        <p:nvSpPr>
          <p:cNvPr id="151" name="Google Shape;151;p28"/>
          <p:cNvSpPr txBox="1"/>
          <p:nvPr>
            <p:ph idx="1" type="body"/>
          </p:nvPr>
        </p:nvSpPr>
        <p:spPr>
          <a:xfrm>
            <a:off x="628650" y="1369218"/>
            <a:ext cx="7886700" cy="3509400"/>
          </a:xfrm>
          <a:prstGeom prst="rect">
            <a:avLst/>
          </a:prstGeom>
          <a:noFill/>
          <a:ln>
            <a:noFill/>
          </a:ln>
        </p:spPr>
        <p:txBody>
          <a:bodyPr anchorCtr="0" anchor="t" bIns="34275" lIns="68575" spcFirstLastPara="1" rIns="68575" wrap="square" tIns="34275">
            <a:normAutofit/>
          </a:bodyPr>
          <a:lstStyle/>
          <a:p>
            <a:pPr indent="-25400" lvl="0" marL="177800" rtl="0" algn="l">
              <a:lnSpc>
                <a:spcPct val="150000"/>
              </a:lnSpc>
              <a:spcBef>
                <a:spcPts val="800"/>
              </a:spcBef>
              <a:spcAft>
                <a:spcPts val="0"/>
              </a:spcAft>
              <a:buClr>
                <a:schemeClr val="dk1"/>
              </a:buClr>
              <a:buSzPts val="2400"/>
              <a:buNone/>
            </a:pPr>
            <a:r>
              <a:rPr lang="en-GB" sz="1400"/>
              <a:t>We intend to use the following frameworks to develop the application:</a:t>
            </a:r>
            <a:endParaRPr sz="1400"/>
          </a:p>
          <a:p>
            <a:pPr indent="-317500" lvl="0" marL="457200" rtl="0" algn="l">
              <a:lnSpc>
                <a:spcPct val="150000"/>
              </a:lnSpc>
              <a:spcBef>
                <a:spcPts val="800"/>
              </a:spcBef>
              <a:spcAft>
                <a:spcPts val="0"/>
              </a:spcAft>
              <a:buSzPts val="1400"/>
              <a:buChar char="•"/>
            </a:pPr>
            <a:r>
              <a:rPr lang="en-GB" sz="1400"/>
              <a:t>Front-end:</a:t>
            </a:r>
            <a:endParaRPr sz="1400"/>
          </a:p>
          <a:p>
            <a:pPr indent="-317500" lvl="1" marL="914400" rtl="0" algn="l">
              <a:lnSpc>
                <a:spcPct val="150000"/>
              </a:lnSpc>
              <a:spcBef>
                <a:spcPts val="0"/>
              </a:spcBef>
              <a:spcAft>
                <a:spcPts val="0"/>
              </a:spcAft>
              <a:buSzPts val="1400"/>
              <a:buChar char="•"/>
            </a:pPr>
            <a:r>
              <a:rPr lang="en-GB" sz="1400"/>
              <a:t>React.js</a:t>
            </a:r>
            <a:endParaRPr sz="1400"/>
          </a:p>
          <a:p>
            <a:pPr indent="-317500" lvl="1" marL="914400" rtl="0" algn="l">
              <a:lnSpc>
                <a:spcPct val="150000"/>
              </a:lnSpc>
              <a:spcBef>
                <a:spcPts val="0"/>
              </a:spcBef>
              <a:spcAft>
                <a:spcPts val="0"/>
              </a:spcAft>
              <a:buSzPts val="1400"/>
              <a:buChar char="•"/>
            </a:pPr>
            <a:r>
              <a:rPr lang="en-GB" sz="1400"/>
              <a:t>Axios for making API calls</a:t>
            </a:r>
            <a:endParaRPr sz="1400"/>
          </a:p>
          <a:p>
            <a:pPr indent="-317500" lvl="1" marL="914400" rtl="0" algn="l">
              <a:lnSpc>
                <a:spcPct val="150000"/>
              </a:lnSpc>
              <a:spcBef>
                <a:spcPts val="0"/>
              </a:spcBef>
              <a:spcAft>
                <a:spcPts val="0"/>
              </a:spcAft>
              <a:buSzPts val="1400"/>
              <a:buChar char="•"/>
            </a:pPr>
            <a:r>
              <a:rPr lang="en-GB" sz="1400"/>
              <a:t>HTML, CSS, Bootstrap</a:t>
            </a:r>
            <a:endParaRPr sz="1400"/>
          </a:p>
          <a:p>
            <a:pPr indent="-317500" lvl="0" marL="457200" rtl="0" algn="l">
              <a:lnSpc>
                <a:spcPct val="150000"/>
              </a:lnSpc>
              <a:spcBef>
                <a:spcPts val="0"/>
              </a:spcBef>
              <a:spcAft>
                <a:spcPts val="0"/>
              </a:spcAft>
              <a:buSzPts val="1400"/>
              <a:buChar char="•"/>
            </a:pPr>
            <a:r>
              <a:rPr lang="en-GB" sz="1400"/>
              <a:t>Back-end:</a:t>
            </a:r>
            <a:endParaRPr sz="1400"/>
          </a:p>
          <a:p>
            <a:pPr indent="-317500" lvl="1" marL="914400" rtl="0" algn="l">
              <a:lnSpc>
                <a:spcPct val="150000"/>
              </a:lnSpc>
              <a:spcBef>
                <a:spcPts val="0"/>
              </a:spcBef>
              <a:spcAft>
                <a:spcPts val="0"/>
              </a:spcAft>
              <a:buSzPts val="1400"/>
              <a:buChar char="•"/>
            </a:pPr>
            <a:r>
              <a:rPr lang="en-GB" sz="1400"/>
              <a:t>Java Spring Boot</a:t>
            </a:r>
            <a:endParaRPr sz="1400"/>
          </a:p>
          <a:p>
            <a:pPr indent="-317500" lvl="1" marL="914400" rtl="0" algn="l">
              <a:lnSpc>
                <a:spcPct val="150000"/>
              </a:lnSpc>
              <a:spcBef>
                <a:spcPts val="0"/>
              </a:spcBef>
              <a:spcAft>
                <a:spcPts val="0"/>
              </a:spcAft>
              <a:buSzPts val="1400"/>
              <a:buChar char="•"/>
            </a:pPr>
            <a:r>
              <a:rPr lang="en-GB" sz="1400"/>
              <a:t>Apache Derby </a:t>
            </a:r>
            <a:endParaRPr sz="1400"/>
          </a:p>
          <a:p>
            <a:pPr indent="-25400" lvl="0" marL="177800" rtl="0" algn="l">
              <a:lnSpc>
                <a:spcPct val="150000"/>
              </a:lnSpc>
              <a:spcBef>
                <a:spcPts val="800"/>
              </a:spcBef>
              <a:spcAft>
                <a:spcPts val="0"/>
              </a:spcAft>
              <a:buClr>
                <a:schemeClr val="dk1"/>
              </a:buClr>
              <a:buSzPts val="2400"/>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lang="en-GB" sz="2400"/>
              <a:t>Approach</a:t>
            </a:r>
            <a:endParaRPr sz="2400"/>
          </a:p>
        </p:txBody>
      </p:sp>
      <p:sp>
        <p:nvSpPr>
          <p:cNvPr id="157" name="Google Shape;157;p29"/>
          <p:cNvSpPr txBox="1"/>
          <p:nvPr>
            <p:ph idx="1" type="body"/>
          </p:nvPr>
        </p:nvSpPr>
        <p:spPr>
          <a:xfrm>
            <a:off x="628650" y="1090126"/>
            <a:ext cx="7886700" cy="3788400"/>
          </a:xfrm>
          <a:prstGeom prst="rect">
            <a:avLst/>
          </a:prstGeom>
          <a:noFill/>
          <a:ln>
            <a:noFill/>
          </a:ln>
        </p:spPr>
        <p:txBody>
          <a:bodyPr anchorCtr="0" anchor="t" bIns="34275" lIns="68575" spcFirstLastPara="1" rIns="68575" wrap="square" tIns="34275">
            <a:noAutofit/>
          </a:bodyPr>
          <a:lstStyle/>
          <a:p>
            <a:pPr indent="-25400" lvl="0" marL="177800" rtl="0" algn="l">
              <a:lnSpc>
                <a:spcPct val="115000"/>
              </a:lnSpc>
              <a:spcBef>
                <a:spcPts val="800"/>
              </a:spcBef>
              <a:spcAft>
                <a:spcPts val="0"/>
              </a:spcAft>
              <a:buClr>
                <a:schemeClr val="dk1"/>
              </a:buClr>
              <a:buSzPts val="2400"/>
              <a:buNone/>
            </a:pPr>
            <a:r>
              <a:rPr lang="en-GB" sz="1400"/>
              <a:t>We will make a web application for this problem statement.</a:t>
            </a:r>
            <a:endParaRPr sz="1400"/>
          </a:p>
          <a:p>
            <a:pPr indent="-25400" lvl="0" marL="177800" rtl="0" algn="l">
              <a:lnSpc>
                <a:spcPct val="115000"/>
              </a:lnSpc>
              <a:spcBef>
                <a:spcPts val="800"/>
              </a:spcBef>
              <a:spcAft>
                <a:spcPts val="0"/>
              </a:spcAft>
              <a:buClr>
                <a:schemeClr val="dk1"/>
              </a:buClr>
              <a:buSzPts val="2400"/>
              <a:buNone/>
            </a:pPr>
            <a:r>
              <a:rPr lang="en-GB" sz="1400"/>
              <a:t>There are </a:t>
            </a:r>
            <a:r>
              <a:rPr b="1" lang="en-GB" sz="1400"/>
              <a:t>two </a:t>
            </a:r>
            <a:r>
              <a:rPr lang="en-GB" sz="1400"/>
              <a:t>stakeholders in this application:</a:t>
            </a:r>
            <a:endParaRPr sz="1400"/>
          </a:p>
          <a:p>
            <a:pPr indent="-317500" lvl="0" marL="457200" rtl="0" algn="l">
              <a:lnSpc>
                <a:spcPct val="115000"/>
              </a:lnSpc>
              <a:spcBef>
                <a:spcPts val="800"/>
              </a:spcBef>
              <a:spcAft>
                <a:spcPts val="0"/>
              </a:spcAft>
              <a:buSzPts val="1400"/>
              <a:buAutoNum type="alphaUcPeriod"/>
            </a:pPr>
            <a:r>
              <a:rPr b="1" lang="en-GB" sz="1400"/>
              <a:t>Requester: </a:t>
            </a:r>
            <a:r>
              <a:rPr lang="en-GB" sz="1400"/>
              <a:t>requesting the address update.</a:t>
            </a:r>
            <a:endParaRPr sz="1400"/>
          </a:p>
          <a:p>
            <a:pPr indent="-317500" lvl="0" marL="457200" rtl="0" algn="l">
              <a:lnSpc>
                <a:spcPct val="115000"/>
              </a:lnSpc>
              <a:spcBef>
                <a:spcPts val="0"/>
              </a:spcBef>
              <a:spcAft>
                <a:spcPts val="0"/>
              </a:spcAft>
              <a:buSzPts val="1400"/>
              <a:buAutoNum type="alphaUcPeriod"/>
            </a:pPr>
            <a:r>
              <a:rPr b="1" lang="en-GB" sz="1400"/>
              <a:t>Introducer: </a:t>
            </a:r>
            <a:r>
              <a:rPr lang="en-GB" sz="1400"/>
              <a:t>who can lend his address to update the aadhaar. Referred to as Landlord in the Architecture diagram</a:t>
            </a:r>
            <a:endParaRPr sz="1400"/>
          </a:p>
          <a:p>
            <a:pPr indent="-25400" lvl="0" marL="177800" rtl="0" algn="l">
              <a:lnSpc>
                <a:spcPct val="115000"/>
              </a:lnSpc>
              <a:spcBef>
                <a:spcPts val="800"/>
              </a:spcBef>
              <a:spcAft>
                <a:spcPts val="0"/>
              </a:spcAft>
              <a:buClr>
                <a:schemeClr val="dk1"/>
              </a:buClr>
              <a:buSzPts val="2400"/>
              <a:buNone/>
            </a:pPr>
            <a:r>
              <a:rPr lang="en-GB" sz="1400"/>
              <a:t>We will have a separate login component for each stakeholder using the Auth API.</a:t>
            </a:r>
            <a:endParaRPr sz="1400"/>
          </a:p>
          <a:p>
            <a:pPr indent="-25400" lvl="0" marL="177800" rtl="0" algn="l">
              <a:lnSpc>
                <a:spcPct val="150000"/>
              </a:lnSpc>
              <a:spcBef>
                <a:spcPts val="800"/>
              </a:spcBef>
              <a:spcAft>
                <a:spcPts val="0"/>
              </a:spcAft>
              <a:buClr>
                <a:schemeClr val="dk1"/>
              </a:buClr>
              <a:buSzPts val="2400"/>
              <a:buNone/>
            </a:pPr>
            <a:r>
              <a:rPr lang="en-GB" sz="1400"/>
              <a:t>The following below will be the event flow of our solution:</a:t>
            </a:r>
            <a:endParaRPr sz="1400"/>
          </a:p>
          <a:p>
            <a:pPr indent="-317500" lvl="0" marL="457200" rtl="0" algn="l">
              <a:lnSpc>
                <a:spcPct val="150000"/>
              </a:lnSpc>
              <a:spcBef>
                <a:spcPts val="800"/>
              </a:spcBef>
              <a:spcAft>
                <a:spcPts val="0"/>
              </a:spcAft>
              <a:buSzPts val="1400"/>
              <a:buAutoNum type="arabicPeriod"/>
            </a:pPr>
            <a:r>
              <a:rPr lang="en-GB" sz="1400"/>
              <a:t>After </a:t>
            </a:r>
            <a:r>
              <a:rPr lang="en-GB" sz="1400"/>
              <a:t>logging in, o</a:t>
            </a:r>
            <a:r>
              <a:rPr lang="en-GB" sz="1400"/>
              <a:t>n the landing page for </a:t>
            </a:r>
            <a:r>
              <a:rPr b="1" lang="en-GB" sz="1400"/>
              <a:t>Requester</a:t>
            </a:r>
            <a:r>
              <a:rPr lang="en-GB" sz="1400"/>
              <a:t>, we will have the UI component for him to request for an address update which will inturn ask him to input the </a:t>
            </a:r>
            <a:r>
              <a:rPr b="1" lang="en-GB" sz="1400"/>
              <a:t>Introducer's </a:t>
            </a:r>
            <a:r>
              <a:rPr lang="en-GB" sz="1400"/>
              <a:t>phone number/Aadhaar/VID.</a:t>
            </a:r>
            <a:endParaRPr sz="1400"/>
          </a:p>
          <a:p>
            <a:pPr indent="-317500" lvl="0" marL="457200" rtl="0" algn="l">
              <a:lnSpc>
                <a:spcPct val="150000"/>
              </a:lnSpc>
              <a:spcBef>
                <a:spcPts val="0"/>
              </a:spcBef>
              <a:spcAft>
                <a:spcPts val="0"/>
              </a:spcAft>
              <a:buSzPts val="1400"/>
              <a:buAutoNum type="arabicPeriod"/>
            </a:pPr>
            <a:r>
              <a:rPr lang="en-GB" sz="1400"/>
              <a:t>After submission of the same, the </a:t>
            </a:r>
            <a:r>
              <a:rPr b="1" lang="en-GB" sz="1400"/>
              <a:t>Introducer </a:t>
            </a:r>
            <a:r>
              <a:rPr lang="en-GB" sz="1400"/>
              <a:t>will get a notification on his phone as SMS. </a:t>
            </a:r>
            <a:endParaRPr sz="1400"/>
          </a:p>
          <a:p>
            <a:pPr indent="0" lvl="0" marL="457200" rtl="0" algn="l">
              <a:lnSpc>
                <a:spcPct val="150000"/>
              </a:lnSpc>
              <a:spcBef>
                <a:spcPts val="800"/>
              </a:spcBef>
              <a:spcAft>
                <a:spcPts val="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lang="en-GB" sz="2400"/>
              <a:t>Approach</a:t>
            </a:r>
            <a:endParaRPr sz="2400"/>
          </a:p>
        </p:txBody>
      </p:sp>
      <p:sp>
        <p:nvSpPr>
          <p:cNvPr id="163" name="Google Shape;163;p30"/>
          <p:cNvSpPr txBox="1"/>
          <p:nvPr>
            <p:ph idx="1" type="body"/>
          </p:nvPr>
        </p:nvSpPr>
        <p:spPr>
          <a:xfrm>
            <a:off x="628650" y="1090126"/>
            <a:ext cx="7886700" cy="3788400"/>
          </a:xfrm>
          <a:prstGeom prst="rect">
            <a:avLst/>
          </a:prstGeom>
          <a:noFill/>
          <a:ln>
            <a:noFill/>
          </a:ln>
        </p:spPr>
        <p:txBody>
          <a:bodyPr anchorCtr="0" anchor="t" bIns="34275" lIns="68575" spcFirstLastPara="1" rIns="68575" wrap="square" tIns="34275">
            <a:noAutofit/>
          </a:bodyPr>
          <a:lstStyle/>
          <a:p>
            <a:pPr indent="-317500" lvl="0" marL="457200" rtl="0" algn="l">
              <a:lnSpc>
                <a:spcPct val="150000"/>
              </a:lnSpc>
              <a:spcBef>
                <a:spcPts val="800"/>
              </a:spcBef>
              <a:spcAft>
                <a:spcPts val="0"/>
              </a:spcAft>
              <a:buSzPts val="1400"/>
              <a:buAutoNum type="arabicPeriod" startAt="3"/>
            </a:pPr>
            <a:r>
              <a:rPr lang="en-GB" sz="1400"/>
              <a:t>The </a:t>
            </a:r>
            <a:r>
              <a:rPr b="1" lang="en-GB" sz="1400"/>
              <a:t>Introducer </a:t>
            </a:r>
            <a:r>
              <a:rPr lang="en-GB" sz="1400"/>
              <a:t>has to login on our web app where he can give his consent to update the address by clicking on the suitable buttons in the UI. </a:t>
            </a:r>
            <a:endParaRPr sz="1400"/>
          </a:p>
          <a:p>
            <a:pPr indent="-317500" lvl="0" marL="457200" rtl="0" algn="l">
              <a:lnSpc>
                <a:spcPct val="150000"/>
              </a:lnSpc>
              <a:spcBef>
                <a:spcPts val="0"/>
              </a:spcBef>
              <a:spcAft>
                <a:spcPts val="0"/>
              </a:spcAft>
              <a:buSzPts val="1400"/>
              <a:buAutoNum type="arabicPeriod" startAt="3"/>
            </a:pPr>
            <a:r>
              <a:rPr lang="en-GB" sz="1400"/>
              <a:t>There are two scenarios possible here:</a:t>
            </a:r>
            <a:endParaRPr sz="1400"/>
          </a:p>
          <a:p>
            <a:pPr indent="-317500" lvl="1" marL="914400" rtl="0" algn="l">
              <a:lnSpc>
                <a:spcPct val="150000"/>
              </a:lnSpc>
              <a:spcBef>
                <a:spcPts val="0"/>
              </a:spcBef>
              <a:spcAft>
                <a:spcPts val="0"/>
              </a:spcAft>
              <a:buSzPts val="1400"/>
              <a:buAutoNum type="alphaLcPeriod"/>
            </a:pPr>
            <a:r>
              <a:rPr lang="en-GB" sz="1400"/>
              <a:t>If he doesn't give his consent, then </a:t>
            </a:r>
            <a:r>
              <a:rPr b="1" lang="en-GB" sz="1400"/>
              <a:t>Requester</a:t>
            </a:r>
            <a:r>
              <a:rPr lang="en-GB" sz="1400"/>
              <a:t> will receive a notification on the web app about the same. The application ends here.</a:t>
            </a:r>
            <a:endParaRPr sz="1400"/>
          </a:p>
          <a:p>
            <a:pPr indent="-317500" lvl="1" marL="914400" rtl="0" algn="l">
              <a:lnSpc>
                <a:spcPct val="150000"/>
              </a:lnSpc>
              <a:spcBef>
                <a:spcPts val="0"/>
              </a:spcBef>
              <a:spcAft>
                <a:spcPts val="0"/>
              </a:spcAft>
              <a:buSzPts val="1400"/>
              <a:buAutoNum type="alphaLcPeriod"/>
            </a:pPr>
            <a:r>
              <a:rPr lang="en-GB" sz="1400"/>
              <a:t>If he does give the consent </a:t>
            </a:r>
            <a:r>
              <a:rPr b="1" lang="en-GB" sz="1400"/>
              <a:t>Introducer </a:t>
            </a:r>
            <a:r>
              <a:rPr lang="en-GB" sz="1400"/>
              <a:t>will be redirected to another page where he will request for an offline ekyc. The application continues.</a:t>
            </a:r>
            <a:endParaRPr sz="1400"/>
          </a:p>
          <a:p>
            <a:pPr indent="-317500" lvl="0" marL="457200" rtl="0" algn="l">
              <a:lnSpc>
                <a:spcPct val="150000"/>
              </a:lnSpc>
              <a:spcBef>
                <a:spcPts val="800"/>
              </a:spcBef>
              <a:spcAft>
                <a:spcPts val="0"/>
              </a:spcAft>
              <a:buSzPts val="1400"/>
              <a:buAutoNum type="arabicPeriod" startAt="3"/>
            </a:pPr>
            <a:r>
              <a:rPr lang="en-GB" sz="1400"/>
              <a:t>After the </a:t>
            </a:r>
            <a:r>
              <a:rPr b="1" lang="en-GB" sz="1400"/>
              <a:t>Introducer </a:t>
            </a:r>
            <a:r>
              <a:rPr lang="en-GB" sz="1400"/>
              <a:t>receives response from the offline ekyc, he will then proceed to click on a button that will send the required details to the </a:t>
            </a:r>
            <a:r>
              <a:rPr b="1" lang="en-GB" sz="1400"/>
              <a:t>Requester</a:t>
            </a:r>
            <a:r>
              <a:rPr lang="en-GB" sz="1400"/>
              <a:t> who requested for address update. </a:t>
            </a:r>
            <a:endParaRPr sz="1400"/>
          </a:p>
          <a:p>
            <a:pPr indent="0" lvl="0" marL="0" rtl="0" algn="l">
              <a:lnSpc>
                <a:spcPct val="150000"/>
              </a:lnSpc>
              <a:spcBef>
                <a:spcPts val="800"/>
              </a:spcBef>
              <a:spcAft>
                <a:spcPts val="0"/>
              </a:spcAft>
              <a:buNone/>
            </a:pPr>
            <a:r>
              <a:t/>
            </a:r>
            <a:endParaRPr sz="1400"/>
          </a:p>
          <a:p>
            <a:pPr indent="-25400" lvl="0" marL="177800" rtl="0" algn="l">
              <a:lnSpc>
                <a:spcPct val="150000"/>
              </a:lnSpc>
              <a:spcBef>
                <a:spcPts val="800"/>
              </a:spcBef>
              <a:spcAft>
                <a:spcPts val="0"/>
              </a:spcAft>
              <a:buClr>
                <a:schemeClr val="dk1"/>
              </a:buClr>
              <a:buSzPts val="2400"/>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lang="en-GB" sz="2400"/>
              <a:t>Approach</a:t>
            </a:r>
            <a:endParaRPr sz="2400"/>
          </a:p>
        </p:txBody>
      </p:sp>
      <p:sp>
        <p:nvSpPr>
          <p:cNvPr id="169" name="Google Shape;169;p31"/>
          <p:cNvSpPr txBox="1"/>
          <p:nvPr>
            <p:ph idx="1" type="body"/>
          </p:nvPr>
        </p:nvSpPr>
        <p:spPr>
          <a:xfrm>
            <a:off x="628650" y="1090126"/>
            <a:ext cx="7886700" cy="3788400"/>
          </a:xfrm>
          <a:prstGeom prst="rect">
            <a:avLst/>
          </a:prstGeom>
          <a:noFill/>
          <a:ln>
            <a:noFill/>
          </a:ln>
        </p:spPr>
        <p:txBody>
          <a:bodyPr anchorCtr="0" anchor="t" bIns="34275" lIns="68575" spcFirstLastPara="1" rIns="68575" wrap="square" tIns="34275">
            <a:normAutofit fontScale="62500"/>
          </a:bodyPr>
          <a:lstStyle/>
          <a:p>
            <a:pPr indent="-307975" lvl="0" marL="457200" rtl="0" algn="l">
              <a:lnSpc>
                <a:spcPct val="150000"/>
              </a:lnSpc>
              <a:spcBef>
                <a:spcPts val="800"/>
              </a:spcBef>
              <a:spcAft>
                <a:spcPts val="0"/>
              </a:spcAft>
              <a:buSzPct val="100000"/>
              <a:buAutoNum type="arabicPeriod" startAt="6"/>
            </a:pPr>
            <a:r>
              <a:rPr lang="en-GB" sz="2000"/>
              <a:t>After the </a:t>
            </a:r>
            <a:r>
              <a:rPr b="1" lang="en-GB" sz="2200"/>
              <a:t>Introducer </a:t>
            </a:r>
            <a:r>
              <a:rPr lang="en-GB" sz="2000"/>
              <a:t>receives response from the offline ekyc, he will then proceed to click on a button that will send the required details to the Person who requested for address update. The </a:t>
            </a:r>
            <a:r>
              <a:rPr b="1" lang="en-GB" sz="2200"/>
              <a:t>Introducer </a:t>
            </a:r>
            <a:r>
              <a:rPr lang="en-GB" sz="2000"/>
              <a:t>can log out after this.</a:t>
            </a:r>
            <a:endParaRPr sz="2000"/>
          </a:p>
          <a:p>
            <a:pPr indent="-307975" lvl="0" marL="457200" rtl="0" algn="l">
              <a:lnSpc>
                <a:spcPct val="150000"/>
              </a:lnSpc>
              <a:spcBef>
                <a:spcPts val="0"/>
              </a:spcBef>
              <a:spcAft>
                <a:spcPts val="0"/>
              </a:spcAft>
              <a:buSzPct val="100000"/>
              <a:buAutoNum type="arabicPeriod" startAt="6"/>
            </a:pPr>
            <a:r>
              <a:rPr lang="en-GB" sz="2000"/>
              <a:t>The Person's dashboard will display the status of his request at all times. If the  </a:t>
            </a:r>
            <a:r>
              <a:rPr b="1" lang="en-GB" sz="2200"/>
              <a:t>Introducer </a:t>
            </a:r>
            <a:r>
              <a:rPr lang="en-GB" sz="2000"/>
              <a:t>has given his consent then the status will be "consent provided". Once the Ekyc response has been sent the status will be "Address verification Processed". Once everything is done, the status will be "Completed".</a:t>
            </a:r>
            <a:endParaRPr sz="2000"/>
          </a:p>
          <a:p>
            <a:pPr indent="-307975" lvl="0" marL="457200" rtl="0" algn="l">
              <a:lnSpc>
                <a:spcPct val="150000"/>
              </a:lnSpc>
              <a:spcBef>
                <a:spcPts val="0"/>
              </a:spcBef>
              <a:spcAft>
                <a:spcPts val="0"/>
              </a:spcAft>
              <a:buSzPct val="100000"/>
              <a:buAutoNum type="arabicPeriod" startAt="6"/>
            </a:pPr>
            <a:r>
              <a:rPr lang="en-GB" sz="2000"/>
              <a:t>After this stage, where address update state is "Address verification processed", the Person will have the option to edit the address. The web app will have a form to do so. </a:t>
            </a:r>
            <a:endParaRPr sz="2000"/>
          </a:p>
          <a:p>
            <a:pPr indent="-307975" lvl="0" marL="457200" rtl="0" algn="l">
              <a:lnSpc>
                <a:spcPct val="150000"/>
              </a:lnSpc>
              <a:spcBef>
                <a:spcPts val="0"/>
              </a:spcBef>
              <a:spcAft>
                <a:spcPts val="0"/>
              </a:spcAft>
              <a:buSzPct val="100000"/>
              <a:buAutoNum type="arabicPeriod" startAt="6"/>
            </a:pPr>
            <a:r>
              <a:rPr lang="en-GB" sz="2000"/>
              <a:t>After the form completion there will be a button on the UI (called verify address button) for validating the edited address and the address provided by the </a:t>
            </a:r>
            <a:r>
              <a:rPr b="1" lang="en-GB" sz="2200"/>
              <a:t>Introducer</a:t>
            </a:r>
            <a:r>
              <a:rPr lang="en-GB" sz="2000"/>
              <a:t>. This will inturn call the Geocode API.</a:t>
            </a:r>
            <a:endParaRPr sz="2000"/>
          </a:p>
          <a:p>
            <a:pPr indent="0" lvl="0" marL="457200" rtl="0" algn="l">
              <a:lnSpc>
                <a:spcPct val="150000"/>
              </a:lnSpc>
              <a:spcBef>
                <a:spcPts val="800"/>
              </a:spcBef>
              <a:spcAft>
                <a:spcPts val="0"/>
              </a:spcAft>
              <a:buNone/>
            </a:pPr>
            <a:r>
              <a:t/>
            </a:r>
            <a:endParaRPr sz="1200"/>
          </a:p>
          <a:p>
            <a:pPr indent="-25400" lvl="0" marL="177800" rtl="0" algn="l">
              <a:lnSpc>
                <a:spcPct val="150000"/>
              </a:lnSpc>
              <a:spcBef>
                <a:spcPts val="800"/>
              </a:spcBef>
              <a:spcAft>
                <a:spcPts val="0"/>
              </a:spcAft>
              <a:buClr>
                <a:schemeClr val="dk1"/>
              </a:buClr>
              <a:buSzPct val="133333"/>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lang="en-GB" sz="2400"/>
              <a:t>Approach</a:t>
            </a:r>
            <a:endParaRPr sz="2400"/>
          </a:p>
        </p:txBody>
      </p:sp>
      <p:sp>
        <p:nvSpPr>
          <p:cNvPr id="175" name="Google Shape;175;p32"/>
          <p:cNvSpPr txBox="1"/>
          <p:nvPr>
            <p:ph idx="1" type="body"/>
          </p:nvPr>
        </p:nvSpPr>
        <p:spPr>
          <a:xfrm>
            <a:off x="628650" y="1090126"/>
            <a:ext cx="7886700" cy="3788400"/>
          </a:xfrm>
          <a:prstGeom prst="rect">
            <a:avLst/>
          </a:prstGeom>
          <a:noFill/>
          <a:ln>
            <a:noFill/>
          </a:ln>
        </p:spPr>
        <p:txBody>
          <a:bodyPr anchorCtr="0" anchor="t" bIns="34275" lIns="68575" spcFirstLastPara="1" rIns="68575" wrap="square" tIns="34275">
            <a:normAutofit/>
          </a:bodyPr>
          <a:lstStyle/>
          <a:p>
            <a:pPr indent="-317500" lvl="0" marL="457200" rtl="0" algn="l">
              <a:lnSpc>
                <a:spcPct val="150000"/>
              </a:lnSpc>
              <a:spcBef>
                <a:spcPts val="800"/>
              </a:spcBef>
              <a:spcAft>
                <a:spcPts val="0"/>
              </a:spcAft>
              <a:buSzPts val="1400"/>
              <a:buAutoNum type="arabicPeriod" startAt="10"/>
            </a:pPr>
            <a:r>
              <a:rPr lang="en-GB" sz="1400"/>
              <a:t>The response of the Geocode API will either be accepted if the locations are matching otherwise it will generate a pop-up which notifies the </a:t>
            </a:r>
            <a:r>
              <a:rPr b="1" lang="en-GB" sz="1400"/>
              <a:t>Requester</a:t>
            </a:r>
            <a:r>
              <a:rPr lang="en-GB" sz="1400"/>
              <a:t> that the edited address does not match. The </a:t>
            </a:r>
            <a:r>
              <a:rPr b="1" lang="en-GB" sz="1400"/>
              <a:t>Requester</a:t>
            </a:r>
            <a:r>
              <a:rPr lang="en-GB" sz="1400"/>
              <a:t> will again have the option to edit the address in the form in that case.</a:t>
            </a:r>
            <a:endParaRPr sz="1400"/>
          </a:p>
          <a:p>
            <a:pPr indent="-317500" lvl="0" marL="457200" rtl="0" algn="l">
              <a:lnSpc>
                <a:spcPct val="150000"/>
              </a:lnSpc>
              <a:spcBef>
                <a:spcPts val="0"/>
              </a:spcBef>
              <a:spcAft>
                <a:spcPts val="0"/>
              </a:spcAft>
              <a:buSzPts val="1400"/>
              <a:buAutoNum type="arabicPeriod" startAt="10"/>
            </a:pPr>
            <a:r>
              <a:rPr lang="en-GB" sz="1400"/>
              <a:t>The form can only be submitted once the two addresses match using the Geocode API call generated by clicking on the verify address button.</a:t>
            </a:r>
            <a:endParaRPr sz="1400"/>
          </a:p>
          <a:p>
            <a:pPr indent="-317500" lvl="0" marL="457200" rtl="0" algn="l">
              <a:lnSpc>
                <a:spcPct val="150000"/>
              </a:lnSpc>
              <a:spcBef>
                <a:spcPts val="0"/>
              </a:spcBef>
              <a:spcAft>
                <a:spcPts val="0"/>
              </a:spcAft>
              <a:buSzPts val="1400"/>
              <a:buAutoNum type="arabicPeriod" startAt="10"/>
            </a:pPr>
            <a:r>
              <a:rPr lang="en-GB" sz="1400"/>
              <a:t>Once the form is submitted, this data goes back to the UIDAI servers.</a:t>
            </a:r>
            <a:endParaRPr sz="1400"/>
          </a:p>
          <a:p>
            <a:pPr indent="-317500" lvl="0" marL="457200" rtl="0" algn="l">
              <a:lnSpc>
                <a:spcPct val="150000"/>
              </a:lnSpc>
              <a:spcBef>
                <a:spcPts val="0"/>
              </a:spcBef>
              <a:spcAft>
                <a:spcPts val="0"/>
              </a:spcAft>
              <a:buSzPts val="1400"/>
              <a:buAutoNum type="arabicPeriod" startAt="10"/>
            </a:pPr>
            <a:r>
              <a:rPr lang="en-GB" sz="1400"/>
              <a:t>After successful address update, the </a:t>
            </a:r>
            <a:r>
              <a:rPr b="1" lang="en-GB" sz="1400"/>
              <a:t>Requester</a:t>
            </a:r>
            <a:r>
              <a:rPr lang="en-GB" sz="1400"/>
              <a:t> can logout.</a:t>
            </a:r>
            <a:endParaRPr sz="1400"/>
          </a:p>
          <a:p>
            <a:pPr indent="0" lvl="0" marL="457200" rtl="0" algn="l">
              <a:lnSpc>
                <a:spcPct val="150000"/>
              </a:lnSpc>
              <a:spcBef>
                <a:spcPts val="800"/>
              </a:spcBef>
              <a:spcAft>
                <a:spcPts val="0"/>
              </a:spcAft>
              <a:buNone/>
            </a:pPr>
            <a:r>
              <a:t/>
            </a:r>
            <a:endParaRPr sz="1200"/>
          </a:p>
          <a:p>
            <a:pPr indent="-25400" lvl="0" marL="177800" rtl="0" algn="l">
              <a:lnSpc>
                <a:spcPct val="150000"/>
              </a:lnSpc>
              <a:spcBef>
                <a:spcPts val="800"/>
              </a:spcBef>
              <a:spcAft>
                <a:spcPts val="0"/>
              </a:spcAft>
              <a:buClr>
                <a:schemeClr val="dk1"/>
              </a:buClr>
              <a:buSzPts val="2400"/>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lang="en-GB" sz="2400"/>
              <a:t>Architectural Diagram</a:t>
            </a:r>
            <a:endParaRPr sz="2400"/>
          </a:p>
        </p:txBody>
      </p:sp>
      <p:pic>
        <p:nvPicPr>
          <p:cNvPr id="181" name="Google Shape;181;p33"/>
          <p:cNvPicPr preferRelativeResize="0"/>
          <p:nvPr/>
        </p:nvPicPr>
        <p:blipFill>
          <a:blip r:embed="rId3">
            <a:alphaModFix/>
          </a:blip>
          <a:stretch>
            <a:fillRect/>
          </a:stretch>
        </p:blipFill>
        <p:spPr>
          <a:xfrm>
            <a:off x="2062975" y="1050000"/>
            <a:ext cx="5018050" cy="3726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lang="en-GB" sz="2400"/>
              <a:t>API Usage</a:t>
            </a:r>
            <a:endParaRPr sz="2400"/>
          </a:p>
        </p:txBody>
      </p:sp>
      <p:sp>
        <p:nvSpPr>
          <p:cNvPr id="187" name="Google Shape;187;p34"/>
          <p:cNvSpPr txBox="1"/>
          <p:nvPr>
            <p:ph idx="1" type="body"/>
          </p:nvPr>
        </p:nvSpPr>
        <p:spPr>
          <a:xfrm>
            <a:off x="628650" y="1113301"/>
            <a:ext cx="7886700" cy="3782100"/>
          </a:xfrm>
          <a:prstGeom prst="rect">
            <a:avLst/>
          </a:prstGeom>
          <a:noFill/>
          <a:ln>
            <a:noFill/>
          </a:ln>
        </p:spPr>
        <p:txBody>
          <a:bodyPr anchorCtr="0" anchor="t" bIns="34275" lIns="68575" spcFirstLastPara="1" rIns="68575" wrap="square" tIns="34275">
            <a:noAutofit/>
          </a:bodyPr>
          <a:lstStyle/>
          <a:p>
            <a:pPr indent="-114300" lvl="0" marL="177800" rtl="0" algn="l">
              <a:lnSpc>
                <a:spcPct val="150000"/>
              </a:lnSpc>
              <a:spcBef>
                <a:spcPts val="0"/>
              </a:spcBef>
              <a:spcAft>
                <a:spcPts val="0"/>
              </a:spcAft>
              <a:buClr>
                <a:schemeClr val="dk1"/>
              </a:buClr>
              <a:buSzPts val="1400"/>
              <a:buChar char="•"/>
            </a:pPr>
            <a:r>
              <a:rPr b="1" lang="en-GB" sz="1400"/>
              <a:t>Auth API</a:t>
            </a:r>
            <a:r>
              <a:rPr lang="en-GB" sz="1400"/>
              <a:t> - This API </a:t>
            </a:r>
            <a:r>
              <a:rPr lang="en-GB" sz="1400"/>
              <a:t>will</a:t>
            </a:r>
            <a:r>
              <a:rPr lang="en-GB" sz="1400"/>
              <a:t> be used to authenticate the </a:t>
            </a:r>
            <a:r>
              <a:rPr b="1" lang="en-GB" sz="1400"/>
              <a:t>Requester/Introducer</a:t>
            </a:r>
            <a:r>
              <a:rPr lang="en-GB" sz="1400"/>
              <a:t> while logging in.</a:t>
            </a:r>
            <a:endParaRPr sz="1400"/>
          </a:p>
          <a:p>
            <a:pPr indent="-114300" lvl="0" marL="177800" rtl="0" algn="l">
              <a:lnSpc>
                <a:spcPct val="150000"/>
              </a:lnSpc>
              <a:spcBef>
                <a:spcPts val="0"/>
              </a:spcBef>
              <a:spcAft>
                <a:spcPts val="0"/>
              </a:spcAft>
              <a:buClr>
                <a:schemeClr val="dk1"/>
              </a:buClr>
              <a:buSzPts val="1400"/>
              <a:buChar char="•"/>
            </a:pPr>
            <a:r>
              <a:rPr b="1" lang="en-GB" sz="1400"/>
              <a:t>OTP API</a:t>
            </a:r>
            <a:r>
              <a:rPr lang="en-GB" sz="1400"/>
              <a:t> - This API will be used to generate OTP for </a:t>
            </a:r>
            <a:r>
              <a:rPr b="1" lang="en-GB" sz="1400"/>
              <a:t>Requester/Introducer</a:t>
            </a:r>
            <a:r>
              <a:rPr lang="en-GB" sz="1400"/>
              <a:t> whose mobile number is registered with his/her Aadhaar number. The generated OTP will then be used for authentication.</a:t>
            </a:r>
            <a:endParaRPr sz="1400"/>
          </a:p>
          <a:p>
            <a:pPr indent="-114300" lvl="0" marL="177800" rtl="0" algn="l">
              <a:lnSpc>
                <a:spcPct val="150000"/>
              </a:lnSpc>
              <a:spcBef>
                <a:spcPts val="0"/>
              </a:spcBef>
              <a:spcAft>
                <a:spcPts val="0"/>
              </a:spcAft>
              <a:buClr>
                <a:schemeClr val="dk1"/>
              </a:buClr>
              <a:buSzPts val="1400"/>
              <a:buChar char="•"/>
            </a:pPr>
            <a:r>
              <a:rPr b="1" lang="en-GB" sz="1400"/>
              <a:t>Offline e-KYC API</a:t>
            </a:r>
            <a:r>
              <a:rPr lang="en-GB" sz="1400"/>
              <a:t> - This API will be </a:t>
            </a:r>
            <a:r>
              <a:rPr lang="en-GB" sz="1400"/>
              <a:t>used</a:t>
            </a:r>
            <a:r>
              <a:rPr lang="en-GB" sz="1400"/>
              <a:t> to retrieve the address of the </a:t>
            </a:r>
            <a:r>
              <a:rPr b="1" lang="en-GB" sz="1400"/>
              <a:t>Introducer </a:t>
            </a:r>
            <a:r>
              <a:rPr lang="en-GB" sz="1400"/>
              <a:t>from the CIDR. This will </a:t>
            </a:r>
            <a:r>
              <a:rPr lang="en-GB" sz="1400"/>
              <a:t>then be previewed by the </a:t>
            </a:r>
            <a:r>
              <a:rPr b="1" lang="en-GB" sz="1400"/>
              <a:t>Introducer </a:t>
            </a:r>
            <a:r>
              <a:rPr lang="en-GB" sz="1400"/>
              <a:t>before giving his/her consent.</a:t>
            </a:r>
            <a:endParaRPr sz="1400"/>
          </a:p>
          <a:p>
            <a:pPr indent="-114300" lvl="0" marL="177800" rtl="0" algn="l">
              <a:lnSpc>
                <a:spcPct val="150000"/>
              </a:lnSpc>
              <a:spcBef>
                <a:spcPts val="0"/>
              </a:spcBef>
              <a:spcAft>
                <a:spcPts val="0"/>
              </a:spcAft>
              <a:buSzPts val="1400"/>
              <a:buChar char="•"/>
            </a:pPr>
            <a:r>
              <a:rPr b="1" lang="en-GB" sz="1400"/>
              <a:t>GeoCode API - </a:t>
            </a:r>
            <a:r>
              <a:rPr lang="en-GB" sz="1400"/>
              <a:t>This API will verify address provided by the </a:t>
            </a:r>
            <a:r>
              <a:rPr b="1" lang="en-GB" sz="1400"/>
              <a:t>Introducer </a:t>
            </a:r>
            <a:r>
              <a:rPr lang="en-GB" sz="1400"/>
              <a:t>and modified address by the </a:t>
            </a:r>
            <a:r>
              <a:rPr b="1" lang="en-GB" sz="1400"/>
              <a:t>Requester.</a:t>
            </a:r>
            <a:endParaRPr b="1" sz="1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