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62" r:id="rId5"/>
    <p:sldId id="256" r:id="rId6"/>
    <p:sldId id="257" r:id="rId7"/>
    <p:sldId id="263" r:id="rId8"/>
  </p:sldIdLst>
  <p:sldSz cx="12649200" cy="73152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7" Type="http://schemas.openxmlformats.org/officeDocument/2006/relationships/slideLayout" Target="../slideLayouts/slideLayout1.xml"/><Relationship Id="rId36" Type="http://schemas.openxmlformats.org/officeDocument/2006/relationships/image" Target="../media/image37.png"/><Relationship Id="rId35" Type="http://schemas.openxmlformats.org/officeDocument/2006/relationships/image" Target="../media/image36.png"/><Relationship Id="rId34" Type="http://schemas.openxmlformats.org/officeDocument/2006/relationships/image" Target="../media/image35.png"/><Relationship Id="rId33" Type="http://schemas.openxmlformats.org/officeDocument/2006/relationships/image" Target="../media/image34.jpeg"/><Relationship Id="rId32" Type="http://schemas.openxmlformats.org/officeDocument/2006/relationships/image" Target="../media/image33.png"/><Relationship Id="rId31" Type="http://schemas.openxmlformats.org/officeDocument/2006/relationships/image" Target="../media/image32.png"/><Relationship Id="rId30" Type="http://schemas.openxmlformats.org/officeDocument/2006/relationships/image" Target="../media/image31.jpeg"/><Relationship Id="rId3" Type="http://schemas.openxmlformats.org/officeDocument/2006/relationships/image" Target="../media/image4.png"/><Relationship Id="rId29" Type="http://schemas.openxmlformats.org/officeDocument/2006/relationships/image" Target="../media/image30.jpeg"/><Relationship Id="rId28" Type="http://schemas.openxmlformats.org/officeDocument/2006/relationships/image" Target="../media/image29.png"/><Relationship Id="rId27" Type="http://schemas.openxmlformats.org/officeDocument/2006/relationships/image" Target="../media/image28.jpeg"/><Relationship Id="rId26" Type="http://schemas.openxmlformats.org/officeDocument/2006/relationships/image" Target="../media/image27.png"/><Relationship Id="rId25" Type="http://schemas.openxmlformats.org/officeDocument/2006/relationships/image" Target="../media/image26.png"/><Relationship Id="rId24" Type="http://schemas.openxmlformats.org/officeDocument/2006/relationships/image" Target="../media/image25.png"/><Relationship Id="rId23" Type="http://schemas.openxmlformats.org/officeDocument/2006/relationships/image" Target="../media/image24.png"/><Relationship Id="rId22" Type="http://schemas.openxmlformats.org/officeDocument/2006/relationships/image" Target="../media/image23.png"/><Relationship Id="rId21" Type="http://schemas.openxmlformats.org/officeDocument/2006/relationships/image" Target="../media/image22.png"/><Relationship Id="rId20" Type="http://schemas.openxmlformats.org/officeDocument/2006/relationships/image" Target="../media/image21.png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2" Type="http://schemas.openxmlformats.org/officeDocument/2006/relationships/slideLayout" Target="../slideLayouts/slideLayout1.xml"/><Relationship Id="rId31" Type="http://schemas.openxmlformats.org/officeDocument/2006/relationships/image" Target="../media/image68.png"/><Relationship Id="rId30" Type="http://schemas.openxmlformats.org/officeDocument/2006/relationships/image" Target="../media/image67.png"/><Relationship Id="rId3" Type="http://schemas.openxmlformats.org/officeDocument/2006/relationships/image" Target="../media/image40.png"/><Relationship Id="rId29" Type="http://schemas.openxmlformats.org/officeDocument/2006/relationships/image" Target="../media/image66.png"/><Relationship Id="rId28" Type="http://schemas.openxmlformats.org/officeDocument/2006/relationships/image" Target="../media/image65.png"/><Relationship Id="rId27" Type="http://schemas.openxmlformats.org/officeDocument/2006/relationships/image" Target="../media/image64.png"/><Relationship Id="rId26" Type="http://schemas.openxmlformats.org/officeDocument/2006/relationships/image" Target="../media/image63.jpeg"/><Relationship Id="rId25" Type="http://schemas.openxmlformats.org/officeDocument/2006/relationships/image" Target="../media/image62.jpeg"/><Relationship Id="rId24" Type="http://schemas.openxmlformats.org/officeDocument/2006/relationships/image" Target="../media/image61.png"/><Relationship Id="rId23" Type="http://schemas.openxmlformats.org/officeDocument/2006/relationships/image" Target="../media/image60.png"/><Relationship Id="rId22" Type="http://schemas.openxmlformats.org/officeDocument/2006/relationships/image" Target="../media/image59.png"/><Relationship Id="rId21" Type="http://schemas.openxmlformats.org/officeDocument/2006/relationships/image" Target="../media/image58.png"/><Relationship Id="rId20" Type="http://schemas.openxmlformats.org/officeDocument/2006/relationships/image" Target="../media/image57.png"/><Relationship Id="rId2" Type="http://schemas.openxmlformats.org/officeDocument/2006/relationships/image" Target="../media/image39.png"/><Relationship Id="rId19" Type="http://schemas.openxmlformats.org/officeDocument/2006/relationships/image" Target="../media/image56.png"/><Relationship Id="rId18" Type="http://schemas.openxmlformats.org/officeDocument/2006/relationships/image" Target="../media/image55.png"/><Relationship Id="rId17" Type="http://schemas.openxmlformats.org/officeDocument/2006/relationships/image" Target="../media/image54.png"/><Relationship Id="rId16" Type="http://schemas.openxmlformats.org/officeDocument/2006/relationships/image" Target="../media/image53.png"/><Relationship Id="rId15" Type="http://schemas.openxmlformats.org/officeDocument/2006/relationships/image" Target="../media/image52.png"/><Relationship Id="rId14" Type="http://schemas.openxmlformats.org/officeDocument/2006/relationships/image" Target="../media/image51.png"/><Relationship Id="rId13" Type="http://schemas.openxmlformats.org/officeDocument/2006/relationships/image" Target="../media/image50.png"/><Relationship Id="rId12" Type="http://schemas.openxmlformats.org/officeDocument/2006/relationships/image" Target="../media/image49.jpeg"/><Relationship Id="rId11" Type="http://schemas.openxmlformats.org/officeDocument/2006/relationships/image" Target="../media/image48.png"/><Relationship Id="rId10" Type="http://schemas.openxmlformats.org/officeDocument/2006/relationships/image" Target="../media/image47.png"/><Relationship Id="rId1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mailto:rahulrawat295@gmail.com" TargetMode="External"/><Relationship Id="rId3" Type="http://schemas.openxmlformats.org/officeDocument/2006/relationships/hyperlink" Target="https://github.com/RahulRawat24082001" TargetMode="External"/><Relationship Id="rId2" Type="http://schemas.openxmlformats.org/officeDocument/2006/relationships/hyperlink" Target="https://www.linkedin.com/in/rahul-rawat-uknian2001/" TargetMode="Externa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Credit Card 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648565" cy="7315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5" y="270510"/>
            <a:ext cx="12648565" cy="1105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5400" b="1" u="sng">
                <a:solidFill>
                  <a:schemeClr val="bg1"/>
                </a:solidFill>
              </a:rPr>
              <a:t>CREDIT CARD WEEKLY REPORT</a:t>
            </a:r>
            <a:endParaRPr lang="en-US" sz="5400" b="1" u="sng">
              <a:solidFill>
                <a:schemeClr val="bg1"/>
              </a:solidFill>
            </a:endParaRPr>
          </a:p>
          <a:p>
            <a:pPr algn="ctr"/>
            <a:endParaRPr lang="en-US" sz="5400" b="1" u="sng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85825" y="1899285"/>
            <a:ext cx="8335645" cy="445325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sz="3200" b="1" u="sng">
                <a:ln/>
                <a:solidFill>
                  <a:schemeClr val="accent4"/>
                </a:solidFill>
                <a:effectLst/>
              </a:rPr>
              <a:t>Project Objective :</a:t>
            </a:r>
            <a:r>
              <a:rPr lang="en-US" sz="3200">
                <a:ln/>
                <a:solidFill>
                  <a:schemeClr val="accent4"/>
                </a:solidFill>
                <a:effectLst/>
              </a:rPr>
              <a:t> </a:t>
            </a:r>
            <a:endParaRPr lang="en-US" sz="3200">
              <a:ln/>
              <a:solidFill>
                <a:schemeClr val="accent4"/>
              </a:solidFill>
              <a:effectLst/>
            </a:endParaRPr>
          </a:p>
          <a:p>
            <a:endParaRPr lang="en-US" sz="3200">
              <a:ln/>
              <a:solidFill>
                <a:schemeClr val="accent4"/>
              </a:solidFill>
              <a:effectLst/>
            </a:endParaRPr>
          </a:p>
          <a:p>
            <a:r>
              <a:rPr lang="en-US" sz="3200">
                <a:ln/>
                <a:solidFill>
                  <a:schemeClr val="accent4"/>
                </a:solidFill>
                <a:effectLst/>
              </a:rPr>
              <a:t>To develop a comprehensive credit card weekly dashboard that provides real-time insights into key performance metrics and trends,enabling stakeholders to monitor and analyze credit card operations effectively.</a:t>
            </a:r>
            <a:endParaRPr lang="en-US" sz="3200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Credit Card 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648565" cy="7315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67740" y="486410"/>
            <a:ext cx="10623550" cy="612394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sz="3200" b="1">
                <a:ln/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DAX Queries : </a:t>
            </a:r>
            <a:endParaRPr lang="en-US" sz="3200" b="1">
              <a:ln/>
              <a:solidFill>
                <a:schemeClr val="accent4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endParaRPr lang="en-US">
              <a:ln/>
              <a:solidFill>
                <a:schemeClr val="accent4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Rishabh Mishra 7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AgeGroup = SWITCH(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TRUE(),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'public cust_detail'[customer_age] &lt; 30, "20-30",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'public cust_detail'[customer_age] &gt;= 30 &amp;&amp; 'public cust_detail'[customer_age] &lt; 40, "30-40",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'public cust_detail'[customer_age] &gt;= 40 &amp;&amp; 'public cust_detail'[customer_age] &lt; 50, "40-50",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'public cust_detail'[customer_age] &gt;= 50 &amp;&amp; 'public cust_detail'[customer_age] &lt; 60, "50-60",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'public cust_detail'[customer_age] &gt;= 60, "60+",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"unknown"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)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IncomeGroup = SWITCH(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TRUE(),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'public cust_detail'[income] &lt; 35000, "Low",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'public cust_detail'[income] &gt;= 35000 &amp;&amp; 'public cust_detail'[income] &lt;70000, "Med",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'public cust_detail'[income] &gt;= 70000, "High",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"unknown"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endParaRPr lang="en-US">
              <a:ln/>
              <a:solidFill>
                <a:schemeClr val="accent4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Credit Card 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648565" cy="7315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04215" y="376555"/>
            <a:ext cx="10865485" cy="608457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sz="3200" b="1">
                <a:ln/>
                <a:solidFill>
                  <a:schemeClr val="accent4"/>
                </a:solidFill>
                <a:effectLst/>
              </a:rPr>
              <a:t>Project Insights- Week 53 (31st Dec)</a:t>
            </a:r>
            <a:endParaRPr lang="en-US" sz="3200" b="1">
              <a:ln/>
              <a:solidFill>
                <a:schemeClr val="accent4"/>
              </a:solidFill>
              <a:effectLst/>
            </a:endParaRPr>
          </a:p>
          <a:p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 sz="2000" b="1">
                <a:ln/>
                <a:solidFill>
                  <a:schemeClr val="accent4"/>
                </a:solidFill>
                <a:effectLst/>
              </a:rPr>
              <a:t>WoW change: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• Revenue increased by 28.8%,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• Total Transaction Amt &amp; Count increased by xx% &amp; xx%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• Customer count increased by xx%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 sz="2000" b="1">
                <a:ln/>
                <a:solidFill>
                  <a:schemeClr val="accent4"/>
                </a:solidFill>
                <a:effectLst/>
              </a:rPr>
              <a:t>Overview YTD:</a:t>
            </a:r>
            <a:endParaRPr lang="en-US" sz="2000" b="1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• Overall revenue is 57M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• Total interest is 8M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• Total transaction amount is 46M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• Male customers are contributing more in revenue 31M, female 26M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• Blue &amp; Silver credit card are contributing to 93% of overall transactions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• TX, NY &amp; CA is contributing to 68%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• Overall Activation rate is 57.5%</a:t>
            </a:r>
            <a:endParaRPr lang="en-US">
              <a:ln/>
              <a:solidFill>
                <a:schemeClr val="accent4"/>
              </a:solidFill>
              <a:effectLst/>
            </a:endParaRPr>
          </a:p>
          <a:p>
            <a:r>
              <a:rPr lang="en-US">
                <a:ln/>
                <a:solidFill>
                  <a:schemeClr val="accent4"/>
                </a:solidFill>
                <a:effectLst/>
              </a:rPr>
              <a:t>• Overall Delinquent rate is 6.06%</a:t>
            </a:r>
            <a:endParaRPr lang="en-US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2"/>
          <p:cNvSpPr/>
          <p:nvPr/>
        </p:nvSpPr>
        <p:spPr>
          <a:xfrm>
            <a:off x="228600" y="228667"/>
            <a:ext cx="12192000" cy="6857932"/>
          </a:xfrm>
          <a:prstGeom prst="rect">
            <a:avLst/>
          </a:prstGeom>
          <a:solidFill>
            <a:srgbClr val="B3B3B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28600" y="228667"/>
            <a:ext cx="12192000" cy="6857932"/>
          </a:xfrm>
          <a:prstGeom prst="rect">
            <a:avLst/>
          </a:prstGeom>
        </p:spPr>
      </p:pic>
      <p:sp>
        <p:nvSpPr>
          <p:cNvPr id="6" name="rect 6"/>
          <p:cNvSpPr/>
          <p:nvPr/>
        </p:nvSpPr>
        <p:spPr>
          <a:xfrm>
            <a:off x="228600" y="4215129"/>
            <a:ext cx="12074550" cy="2867024"/>
          </a:xfrm>
          <a:prstGeom prst="rect">
            <a:avLst/>
          </a:prstGeom>
          <a:solidFill>
            <a:srgbClr val="09124F">
              <a:alpha val="58039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" name="rect 8"/>
          <p:cNvSpPr/>
          <p:nvPr/>
        </p:nvSpPr>
        <p:spPr>
          <a:xfrm>
            <a:off x="228600" y="2136940"/>
            <a:ext cx="5333998" cy="2085974"/>
          </a:xfrm>
          <a:prstGeom prst="rect">
            <a:avLst/>
          </a:prstGeom>
          <a:solidFill>
            <a:srgbClr val="09124F">
              <a:alpha val="74117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" name="rect 10"/>
          <p:cNvSpPr/>
          <p:nvPr/>
        </p:nvSpPr>
        <p:spPr>
          <a:xfrm>
            <a:off x="5561309" y="2136940"/>
            <a:ext cx="4533898" cy="2085974"/>
          </a:xfrm>
          <a:prstGeom prst="rect">
            <a:avLst/>
          </a:prstGeom>
          <a:solidFill>
            <a:srgbClr val="09124F">
              <a:alpha val="58039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" name="rect 12"/>
          <p:cNvSpPr/>
          <p:nvPr/>
        </p:nvSpPr>
        <p:spPr>
          <a:xfrm>
            <a:off x="2571749" y="2813215"/>
            <a:ext cx="828674" cy="314324"/>
          </a:xfrm>
          <a:prstGeom prst="rect">
            <a:avLst/>
          </a:prstGeom>
          <a:solidFill>
            <a:srgbClr val="41A4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" name="rect 14"/>
          <p:cNvSpPr/>
          <p:nvPr/>
        </p:nvSpPr>
        <p:spPr>
          <a:xfrm>
            <a:off x="3400424" y="2813215"/>
            <a:ext cx="1066799" cy="314324"/>
          </a:xfrm>
          <a:prstGeom prst="rect">
            <a:avLst/>
          </a:prstGeom>
          <a:solidFill>
            <a:srgbClr val="41A4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" name="rect 16"/>
          <p:cNvSpPr/>
          <p:nvPr/>
        </p:nvSpPr>
        <p:spPr>
          <a:xfrm>
            <a:off x="1238249" y="2813215"/>
            <a:ext cx="1333499" cy="314324"/>
          </a:xfrm>
          <a:prstGeom prst="rect">
            <a:avLst/>
          </a:prstGeom>
          <a:solidFill>
            <a:srgbClr val="41A4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" name="rect 18"/>
          <p:cNvSpPr/>
          <p:nvPr/>
        </p:nvSpPr>
        <p:spPr>
          <a:xfrm>
            <a:off x="4467223" y="2813215"/>
            <a:ext cx="1009650" cy="314324"/>
          </a:xfrm>
          <a:prstGeom prst="rect">
            <a:avLst/>
          </a:prstGeom>
          <a:solidFill>
            <a:srgbClr val="41A4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" name="rect 20"/>
          <p:cNvSpPr/>
          <p:nvPr/>
        </p:nvSpPr>
        <p:spPr>
          <a:xfrm>
            <a:off x="285750" y="2813215"/>
            <a:ext cx="952499" cy="314324"/>
          </a:xfrm>
          <a:prstGeom prst="rect">
            <a:avLst/>
          </a:prstGeom>
          <a:solidFill>
            <a:srgbClr val="41A4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85750" y="2813215"/>
            <a:ext cx="5191124" cy="314325"/>
          </a:xfrm>
          <a:prstGeom prst="rect">
            <a:avLst/>
          </a:prstGeom>
        </p:spPr>
      </p:pic>
      <p:sp>
        <p:nvSpPr>
          <p:cNvPr id="24" name="rect 24"/>
          <p:cNvSpPr/>
          <p:nvPr/>
        </p:nvSpPr>
        <p:spPr>
          <a:xfrm>
            <a:off x="2571749" y="2813215"/>
            <a:ext cx="828674" cy="314325"/>
          </a:xfrm>
          <a:prstGeom prst="rect">
            <a:avLst/>
          </a:prstGeom>
          <a:solidFill>
            <a:srgbClr val="41A4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" name="rect 26"/>
          <p:cNvSpPr/>
          <p:nvPr/>
        </p:nvSpPr>
        <p:spPr>
          <a:xfrm>
            <a:off x="1238249" y="2498890"/>
            <a:ext cx="1333499" cy="314325"/>
          </a:xfrm>
          <a:prstGeom prst="rect">
            <a:avLst/>
          </a:prstGeom>
          <a:solidFill>
            <a:srgbClr val="A0D1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" name="rect 28"/>
          <p:cNvSpPr/>
          <p:nvPr/>
        </p:nvSpPr>
        <p:spPr>
          <a:xfrm>
            <a:off x="285750" y="2813215"/>
            <a:ext cx="952499" cy="314325"/>
          </a:xfrm>
          <a:prstGeom prst="rect">
            <a:avLst/>
          </a:prstGeom>
          <a:solidFill>
            <a:srgbClr val="41A4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" name="rect 30"/>
          <p:cNvSpPr/>
          <p:nvPr/>
        </p:nvSpPr>
        <p:spPr>
          <a:xfrm>
            <a:off x="3400425" y="2813215"/>
            <a:ext cx="1066799" cy="314325"/>
          </a:xfrm>
          <a:prstGeom prst="rect">
            <a:avLst/>
          </a:prstGeom>
          <a:solidFill>
            <a:srgbClr val="41A4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" name="rect 32"/>
          <p:cNvSpPr/>
          <p:nvPr/>
        </p:nvSpPr>
        <p:spPr>
          <a:xfrm>
            <a:off x="1238249" y="2184565"/>
            <a:ext cx="1333499" cy="314325"/>
          </a:xfrm>
          <a:prstGeom prst="rect">
            <a:avLst/>
          </a:prstGeom>
          <a:solidFill>
            <a:srgbClr val="25242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" name="rect 34"/>
          <p:cNvSpPr/>
          <p:nvPr/>
        </p:nvSpPr>
        <p:spPr>
          <a:xfrm>
            <a:off x="3400424" y="2498890"/>
            <a:ext cx="1066799" cy="314325"/>
          </a:xfrm>
          <a:prstGeom prst="rect">
            <a:avLst/>
          </a:prstGeom>
          <a:solidFill>
            <a:srgbClr val="A0D1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6" name="rect 36"/>
          <p:cNvSpPr/>
          <p:nvPr/>
        </p:nvSpPr>
        <p:spPr>
          <a:xfrm>
            <a:off x="1238249" y="2813215"/>
            <a:ext cx="1333499" cy="314325"/>
          </a:xfrm>
          <a:prstGeom prst="rect">
            <a:avLst/>
          </a:prstGeom>
          <a:solidFill>
            <a:srgbClr val="41A4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" name="rect 38"/>
          <p:cNvSpPr/>
          <p:nvPr/>
        </p:nvSpPr>
        <p:spPr>
          <a:xfrm>
            <a:off x="3400424" y="2184565"/>
            <a:ext cx="1066799" cy="314325"/>
          </a:xfrm>
          <a:prstGeom prst="rect">
            <a:avLst/>
          </a:prstGeom>
          <a:solidFill>
            <a:srgbClr val="25242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0" name="rect 40"/>
          <p:cNvSpPr/>
          <p:nvPr/>
        </p:nvSpPr>
        <p:spPr>
          <a:xfrm>
            <a:off x="1238249" y="3708565"/>
            <a:ext cx="1333499" cy="276224"/>
          </a:xfrm>
          <a:prstGeom prst="rect">
            <a:avLst/>
          </a:prstGeom>
          <a:solidFill>
            <a:srgbClr val="25242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" name="rect 42"/>
          <p:cNvSpPr/>
          <p:nvPr/>
        </p:nvSpPr>
        <p:spPr>
          <a:xfrm>
            <a:off x="3400424" y="3127540"/>
            <a:ext cx="1066799" cy="314325"/>
          </a:xfrm>
          <a:prstGeom prst="rect">
            <a:avLst/>
          </a:prstGeom>
          <a:solidFill>
            <a:srgbClr val="A0D1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" name="rect 44"/>
          <p:cNvSpPr/>
          <p:nvPr/>
        </p:nvSpPr>
        <p:spPr>
          <a:xfrm>
            <a:off x="4467223" y="3127540"/>
            <a:ext cx="1009650" cy="314325"/>
          </a:xfrm>
          <a:prstGeom prst="rect">
            <a:avLst/>
          </a:prstGeom>
          <a:solidFill>
            <a:srgbClr val="A0D1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6" name="rect 46"/>
          <p:cNvSpPr/>
          <p:nvPr/>
        </p:nvSpPr>
        <p:spPr>
          <a:xfrm>
            <a:off x="1238249" y="3441865"/>
            <a:ext cx="1333499" cy="266700"/>
          </a:xfrm>
          <a:prstGeom prst="rect">
            <a:avLst/>
          </a:prstGeom>
          <a:solidFill>
            <a:srgbClr val="41A4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8" name="rect 48"/>
          <p:cNvSpPr/>
          <p:nvPr/>
        </p:nvSpPr>
        <p:spPr>
          <a:xfrm>
            <a:off x="1238249" y="3127540"/>
            <a:ext cx="1333499" cy="314325"/>
          </a:xfrm>
          <a:prstGeom prst="rect">
            <a:avLst/>
          </a:prstGeom>
          <a:solidFill>
            <a:srgbClr val="A0D1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0" name="rect 50"/>
          <p:cNvSpPr/>
          <p:nvPr/>
        </p:nvSpPr>
        <p:spPr>
          <a:xfrm>
            <a:off x="2571749" y="3127540"/>
            <a:ext cx="828674" cy="314325"/>
          </a:xfrm>
          <a:prstGeom prst="rect">
            <a:avLst/>
          </a:prstGeom>
          <a:solidFill>
            <a:srgbClr val="A0D1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" name="rect 52"/>
          <p:cNvSpPr/>
          <p:nvPr/>
        </p:nvSpPr>
        <p:spPr>
          <a:xfrm>
            <a:off x="285750" y="3127540"/>
            <a:ext cx="952499" cy="314325"/>
          </a:xfrm>
          <a:prstGeom prst="rect">
            <a:avLst/>
          </a:prstGeom>
          <a:solidFill>
            <a:srgbClr val="A0D1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85750" y="3127540"/>
            <a:ext cx="5191124" cy="314325"/>
          </a:xfrm>
          <a:prstGeom prst="rect">
            <a:avLst/>
          </a:prstGeom>
        </p:spPr>
      </p:pic>
      <p:sp>
        <p:nvSpPr>
          <p:cNvPr id="56" name="rect 56"/>
          <p:cNvSpPr/>
          <p:nvPr/>
        </p:nvSpPr>
        <p:spPr>
          <a:xfrm>
            <a:off x="1238249" y="3127540"/>
            <a:ext cx="1333499" cy="314325"/>
          </a:xfrm>
          <a:prstGeom prst="rect">
            <a:avLst/>
          </a:prstGeom>
          <a:solidFill>
            <a:srgbClr val="A0D1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8" name="rect 58"/>
          <p:cNvSpPr/>
          <p:nvPr/>
        </p:nvSpPr>
        <p:spPr>
          <a:xfrm>
            <a:off x="3400425" y="3127540"/>
            <a:ext cx="1066799" cy="314325"/>
          </a:xfrm>
          <a:prstGeom prst="rect">
            <a:avLst/>
          </a:prstGeom>
          <a:solidFill>
            <a:srgbClr val="A0D1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0" name="rect 60"/>
          <p:cNvSpPr/>
          <p:nvPr/>
        </p:nvSpPr>
        <p:spPr>
          <a:xfrm>
            <a:off x="285750" y="3127540"/>
            <a:ext cx="952499" cy="314325"/>
          </a:xfrm>
          <a:prstGeom prst="rect">
            <a:avLst/>
          </a:prstGeom>
          <a:solidFill>
            <a:srgbClr val="A0D1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2" name="rect 62"/>
          <p:cNvSpPr/>
          <p:nvPr/>
        </p:nvSpPr>
        <p:spPr>
          <a:xfrm>
            <a:off x="1238249" y="3441865"/>
            <a:ext cx="1333499" cy="266700"/>
          </a:xfrm>
          <a:prstGeom prst="rect">
            <a:avLst/>
          </a:prstGeom>
          <a:solidFill>
            <a:srgbClr val="41A4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4" name="rect 64"/>
          <p:cNvSpPr/>
          <p:nvPr/>
        </p:nvSpPr>
        <p:spPr>
          <a:xfrm>
            <a:off x="3400424" y="3441865"/>
            <a:ext cx="1066799" cy="266700"/>
          </a:xfrm>
          <a:prstGeom prst="rect">
            <a:avLst/>
          </a:prstGeom>
          <a:solidFill>
            <a:srgbClr val="41A4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6" name="rect 66"/>
          <p:cNvSpPr/>
          <p:nvPr/>
        </p:nvSpPr>
        <p:spPr>
          <a:xfrm>
            <a:off x="2571749" y="3127540"/>
            <a:ext cx="828674" cy="314325"/>
          </a:xfrm>
          <a:prstGeom prst="rect">
            <a:avLst/>
          </a:prstGeom>
          <a:solidFill>
            <a:srgbClr val="A0D1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8" name="rect 68"/>
          <p:cNvSpPr/>
          <p:nvPr/>
        </p:nvSpPr>
        <p:spPr>
          <a:xfrm>
            <a:off x="3400424" y="3708565"/>
            <a:ext cx="1066799" cy="276224"/>
          </a:xfrm>
          <a:prstGeom prst="rect">
            <a:avLst/>
          </a:prstGeom>
          <a:solidFill>
            <a:srgbClr val="25242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0" name="textbox 70"/>
          <p:cNvSpPr/>
          <p:nvPr/>
        </p:nvSpPr>
        <p:spPr>
          <a:xfrm>
            <a:off x="273050" y="2171865"/>
            <a:ext cx="5216525" cy="18421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</a:pPr>
            <a:endParaRPr sz="5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964565" algn="l" rtl="0" eaLnBrk="0">
              <a:lnSpc>
                <a:spcPct val="91000"/>
              </a:lnSpc>
              <a:spcBef>
                <a:spcPts val="0"/>
              </a:spcBef>
              <a:tabLst>
                <a:tab pos="1013460" algn="l"/>
                <a:tab pos="4143375" algn="l"/>
              </a:tabLst>
            </a:pPr>
            <a:r>
              <a:rPr sz="900" u="sng" kern="0" spc="0" dirty="0">
                <a:solidFill>
                  <a:srgbClr val="FFFF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Segoe UI" panose="020B0502040204020203"/>
                <a:ea typeface="Segoe UI" panose="020B0502040204020203"/>
                <a:cs typeface="Segoe UI" panose="020B0502040204020203"/>
              </a:rPr>
              <a:t>	</a:t>
            </a:r>
            <a:r>
              <a:rPr sz="900" u="sng" kern="0" spc="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Avg</a:t>
            </a:r>
            <a:r>
              <a:rPr sz="900" u="sng" kern="0" spc="6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.</a:t>
            </a:r>
            <a:r>
              <a:rPr sz="900" u="sng" kern="0" spc="110" dirty="0">
                <a:solidFill>
                  <a:srgbClr val="FFFF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900" u="sng" kern="0" spc="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Utilization</a:t>
            </a:r>
            <a:r>
              <a:rPr sz="900" u="sng" kern="0" spc="6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_</a:t>
            </a:r>
            <a:r>
              <a:rPr sz="900" u="sng" kern="0" spc="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Ratio</a:t>
            </a:r>
            <a:r>
              <a:rPr sz="900" u="sng" kern="0" spc="60" dirty="0">
                <a:solidFill>
                  <a:srgbClr val="FFFF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900" kern="0" spc="6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              </a:t>
            </a:r>
            <a:r>
              <a:rPr sz="900" u="sng" kern="0" spc="210" dirty="0">
                <a:solidFill>
                  <a:srgbClr val="FFFF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900" u="sng" kern="0" spc="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Interest</a:t>
            </a:r>
            <a:r>
              <a:rPr sz="900" u="sng" kern="0" spc="120" dirty="0">
                <a:solidFill>
                  <a:srgbClr val="FFFF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900" u="sng" kern="0" spc="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Earned</a:t>
            </a:r>
            <a:r>
              <a:rPr sz="900" u="sng" kern="0" spc="0" dirty="0">
                <a:solidFill>
                  <a:srgbClr val="FFFF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Segoe UI" panose="020B0502040204020203"/>
                <a:ea typeface="Segoe UI" panose="020B0502040204020203"/>
                <a:cs typeface="Segoe UI" panose="020B0502040204020203"/>
              </a:rPr>
              <a:t>	</a:t>
            </a:r>
            <a:endParaRPr sz="9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964565" algn="l" rtl="0" eaLnBrk="0">
              <a:lnSpc>
                <a:spcPct val="78000"/>
              </a:lnSpc>
              <a:spcBef>
                <a:spcPts val="330"/>
              </a:spcBef>
              <a:tabLst>
                <a:tab pos="1652270" algn="l"/>
                <a:tab pos="4143375" algn="l"/>
              </a:tabLst>
            </a:pPr>
            <a:r>
              <a:rPr sz="1100" u="sng" kern="0" spc="0" dirty="0">
                <a:solidFill>
                  <a:srgbClr val="252423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Segoe UI" panose="020B0502040204020203"/>
                <a:ea typeface="Segoe UI" panose="020B0502040204020203"/>
                <a:cs typeface="Segoe UI" panose="020B0502040204020203"/>
              </a:rPr>
              <a:t>	</a:t>
            </a:r>
            <a:r>
              <a:rPr sz="1100" u="sng" kern="0" spc="4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2,691.98</a:t>
            </a:r>
            <a:r>
              <a:rPr sz="1100" u="sng" kern="0" spc="-50" dirty="0">
                <a:solidFill>
                  <a:srgbClr val="252423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1100" kern="0" spc="1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</a:t>
            </a:r>
            <a:r>
              <a:rPr sz="1100" kern="0" spc="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</a:t>
            </a:r>
            <a:r>
              <a:rPr sz="1100" u="sng" kern="0" spc="70" dirty="0">
                <a:solidFill>
                  <a:srgbClr val="252423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Segoe UI" panose="020B0502040204020203"/>
                <a:ea typeface="Segoe UI" panose="020B0502040204020203"/>
                <a:cs typeface="Segoe UI" panose="020B0502040204020203"/>
              </a:rPr>
              <a:t>   </a:t>
            </a:r>
            <a:r>
              <a:rPr sz="1100" u="sng" kern="0" spc="4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64,95</a:t>
            </a:r>
            <a:r>
              <a:rPr sz="1100" u="sng" kern="0" spc="3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,887.74</a:t>
            </a:r>
            <a:r>
              <a:rPr sz="1100" u="sng" kern="0" spc="0" dirty="0">
                <a:solidFill>
                  <a:srgbClr val="252423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Segoe UI" panose="020B0502040204020203"/>
                <a:ea typeface="Segoe UI" panose="020B0502040204020203"/>
                <a:cs typeface="Segoe UI" panose="020B0502040204020203"/>
              </a:rPr>
              <a:t>	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marL="12700" algn="l" rtl="0" eaLnBrk="0">
              <a:lnSpc>
                <a:spcPct val="80000"/>
              </a:lnSpc>
              <a:spcBef>
                <a:spcPts val="1420"/>
              </a:spcBef>
              <a:tabLst>
                <a:tab pos="67310" algn="l"/>
              </a:tabLst>
            </a:pPr>
            <a:r>
              <a:rPr sz="1100" kern="0" spc="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	</a:t>
            </a:r>
            <a:r>
              <a:rPr sz="1100" kern="0" spc="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Gold</a:t>
            </a:r>
            <a:r>
              <a:rPr sz="1100" kern="0" spc="3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                        23.33          56210        3,73,784.16</a:t>
            </a:r>
            <a:r>
              <a:rPr sz="1100" kern="0" spc="2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2454072  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marL="12700" algn="l" rtl="0" eaLnBrk="0">
              <a:lnSpc>
                <a:spcPct val="80000"/>
              </a:lnSpc>
              <a:spcBef>
                <a:spcPts val="1420"/>
              </a:spcBef>
              <a:tabLst>
                <a:tab pos="73660" algn="l"/>
              </a:tabLst>
            </a:pPr>
            <a:r>
              <a:rPr sz="1100" kern="0" spc="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	</a:t>
            </a:r>
            <a:r>
              <a:rPr sz="1100" kern="0" spc="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Platinum</a:t>
            </a:r>
            <a:r>
              <a:rPr sz="1100" kern="0" spc="1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        </a:t>
            </a:r>
            <a:r>
              <a:rPr sz="1100" kern="0" spc="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</a:t>
            </a:r>
            <a:r>
              <a:rPr sz="1100" kern="0" spc="3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10.13          20665        1,61,629.05    </a:t>
            </a:r>
            <a:r>
              <a:rPr sz="1100" kern="0" spc="2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1135608  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marL="964565" algn="l" rtl="0" eaLnBrk="0">
              <a:lnSpc>
                <a:spcPct val="78000"/>
              </a:lnSpc>
              <a:spcBef>
                <a:spcPts val="1445"/>
              </a:spcBef>
              <a:tabLst>
                <a:tab pos="1852930" algn="l"/>
              </a:tabLst>
            </a:pPr>
            <a:r>
              <a:rPr sz="1100" kern="0" spc="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	</a:t>
            </a:r>
            <a:r>
              <a:rPr sz="1100" kern="0" spc="3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52.76                       </a:t>
            </a:r>
            <a:r>
              <a:rPr sz="1100" kern="0" spc="2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8,12,081.28</a:t>
            </a:r>
            <a:r>
              <a:rPr sz="1100" kern="0" spc="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algn="l" rtl="0" eaLnBrk="0">
              <a:lnSpc>
                <a:spcPct val="106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964565" algn="l" rtl="0" eaLnBrk="0">
              <a:lnSpc>
                <a:spcPct val="87000"/>
              </a:lnSpc>
              <a:spcBef>
                <a:spcPts val="5"/>
              </a:spcBef>
              <a:tabLst>
                <a:tab pos="1600835" algn="l"/>
              </a:tabLst>
            </a:pPr>
            <a:r>
              <a:rPr sz="1100" kern="0" spc="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	</a:t>
            </a:r>
            <a:r>
              <a:rPr sz="1100" b="1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2,778.19</a:t>
            </a:r>
            <a:r>
              <a:rPr sz="1100" b="1" kern="0" spc="-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1100" b="1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           </a:t>
            </a:r>
            <a:r>
              <a:rPr sz="1100" b="1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78,43,382.23</a:t>
            </a:r>
            <a:r>
              <a:rPr sz="1100" b="1" kern="0" spc="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pic>
        <p:nvPicPr>
          <p:cNvPr id="72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414328" y="3708565"/>
            <a:ext cx="50202" cy="276224"/>
          </a:xfrm>
          <a:prstGeom prst="rect">
            <a:avLst/>
          </a:prstGeom>
        </p:spPr>
      </p:pic>
      <p:pic>
        <p:nvPicPr>
          <p:cNvPr id="74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499171" y="3708565"/>
            <a:ext cx="62901" cy="276224"/>
          </a:xfrm>
          <a:prstGeom prst="rect">
            <a:avLst/>
          </a:prstGeom>
        </p:spPr>
      </p:pic>
      <p:pic>
        <p:nvPicPr>
          <p:cNvPr id="76" name="picture 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414923" y="3441865"/>
            <a:ext cx="50202" cy="266700"/>
          </a:xfrm>
          <a:prstGeom prst="rect">
            <a:avLst/>
          </a:prstGeom>
        </p:spPr>
      </p:pic>
      <p:pic>
        <p:nvPicPr>
          <p:cNvPr id="78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413665" y="2498890"/>
            <a:ext cx="50202" cy="314324"/>
          </a:xfrm>
          <a:prstGeom prst="rect">
            <a:avLst/>
          </a:prstGeom>
        </p:spPr>
      </p:pic>
      <p:pic>
        <p:nvPicPr>
          <p:cNvPr id="80" name="picture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512959" y="2498890"/>
            <a:ext cx="62901" cy="314324"/>
          </a:xfrm>
          <a:prstGeom prst="rect">
            <a:avLst/>
          </a:prstGeom>
        </p:spPr>
      </p:pic>
      <p:pic>
        <p:nvPicPr>
          <p:cNvPr id="82" name="picture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414602" y="2184565"/>
            <a:ext cx="50202" cy="314325"/>
          </a:xfrm>
          <a:prstGeom prst="rect">
            <a:avLst/>
          </a:prstGeom>
        </p:spPr>
      </p:pic>
      <p:pic>
        <p:nvPicPr>
          <p:cNvPr id="84" name="picture 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428069" y="2184565"/>
            <a:ext cx="62901" cy="314325"/>
          </a:xfrm>
          <a:prstGeom prst="rect">
            <a:avLst/>
          </a:prstGeom>
        </p:spPr>
      </p:pic>
      <p:pic>
        <p:nvPicPr>
          <p:cNvPr id="86" name="picture 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8482741" y="4978059"/>
            <a:ext cx="710814" cy="1789563"/>
          </a:xfrm>
          <a:prstGeom prst="rect">
            <a:avLst/>
          </a:prstGeom>
        </p:spPr>
      </p:pic>
      <p:pic>
        <p:nvPicPr>
          <p:cNvPr id="88" name="picture 8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8099996" y="6270563"/>
            <a:ext cx="1093560" cy="534367"/>
          </a:xfrm>
          <a:prstGeom prst="rect">
            <a:avLst/>
          </a:prstGeom>
        </p:spPr>
      </p:pic>
      <p:sp>
        <p:nvSpPr>
          <p:cNvPr id="90" name="rect 90"/>
          <p:cNvSpPr/>
          <p:nvPr/>
        </p:nvSpPr>
        <p:spPr>
          <a:xfrm>
            <a:off x="8099996" y="4978059"/>
            <a:ext cx="382745" cy="1292504"/>
          </a:xfrm>
          <a:prstGeom prst="rect">
            <a:avLst/>
          </a:prstGeom>
          <a:solidFill>
            <a:srgbClr val="118D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92" name="picture 9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9193556" y="6606040"/>
            <a:ext cx="2569866" cy="198890"/>
          </a:xfrm>
          <a:prstGeom prst="rect">
            <a:avLst/>
          </a:prstGeom>
        </p:spPr>
      </p:pic>
      <p:graphicFrame>
        <p:nvGraphicFramePr>
          <p:cNvPr id="94" name="table 94"/>
          <p:cNvGraphicFramePr>
            <a:graphicFrameLocks noGrp="1"/>
          </p:cNvGraphicFramePr>
          <p:nvPr/>
        </p:nvGraphicFramePr>
        <p:xfrm>
          <a:off x="7657809" y="4815205"/>
          <a:ext cx="4580890" cy="1998979"/>
        </p:xfrm>
        <a:graphic>
          <a:graphicData uri="http://schemas.openxmlformats.org/drawingml/2006/table">
            <a:tbl>
              <a:tblPr/>
              <a:tblGrid>
                <a:gridCol w="1535430"/>
                <a:gridCol w="3045460"/>
              </a:tblGrid>
              <a:tr h="999489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14350" algn="l" rtl="0" eaLnBrk="0">
                        <a:lnSpc>
                          <a:spcPct val="88000"/>
                        </a:lnSpc>
                      </a:pPr>
                      <a:r>
                        <a:rPr sz="800" kern="0" spc="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6.5M</a:t>
                      </a:r>
                      <a:endParaRPr sz="800" dirty="0">
                        <a:latin typeface="Segoe UI" panose="020B0502040204020203"/>
                        <a:ea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94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1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13715" algn="l" rtl="0" eaLnBrk="0">
                        <a:lnSpc>
                          <a:spcPct val="88000"/>
                        </a:lnSpc>
                        <a:spcBef>
                          <a:spcPts val="5"/>
                        </a:spcBef>
                      </a:pPr>
                      <a:r>
                        <a:rPr sz="800" kern="0" spc="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2.7M</a:t>
                      </a:r>
                      <a:endParaRPr sz="800" dirty="0">
                        <a:latin typeface="Segoe UI" panose="020B0502040204020203"/>
                        <a:ea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6" name="table 96"/>
          <p:cNvGraphicFramePr>
            <a:graphicFrameLocks noGrp="1"/>
          </p:cNvGraphicFramePr>
          <p:nvPr/>
        </p:nvGraphicFramePr>
        <p:xfrm>
          <a:off x="822007" y="5507027"/>
          <a:ext cx="5710554" cy="1300479"/>
        </p:xfrm>
        <a:graphic>
          <a:graphicData uri="http://schemas.openxmlformats.org/drawingml/2006/table">
            <a:tbl>
              <a:tblPr/>
              <a:tblGrid>
                <a:gridCol w="1577975"/>
                <a:gridCol w="4132579"/>
              </a:tblGrid>
              <a:tr h="66801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2459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8" name="picture 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1322519" y="5011167"/>
            <a:ext cx="4668308" cy="1787414"/>
          </a:xfrm>
          <a:prstGeom prst="rect">
            <a:avLst/>
          </a:prstGeom>
        </p:spPr>
      </p:pic>
      <p:sp>
        <p:nvSpPr>
          <p:cNvPr id="100" name="textbox 100"/>
          <p:cNvSpPr/>
          <p:nvPr/>
        </p:nvSpPr>
        <p:spPr>
          <a:xfrm>
            <a:off x="228600" y="228667"/>
            <a:ext cx="9867900" cy="695325"/>
          </a:xfrm>
          <a:prstGeom prst="rect">
            <a:avLst/>
          </a:prstGeom>
          <a:solidFill>
            <a:srgbClr val="09124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06600" algn="l" rtl="0" eaLnBrk="0">
              <a:lnSpc>
                <a:spcPct val="85000"/>
              </a:lnSpc>
            </a:pPr>
            <a:r>
              <a:rPr sz="3100" b="1" u="sng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Credit Card T</a:t>
            </a:r>
            <a:r>
              <a:rPr sz="3100" b="1" u="sng" kern="0" spc="2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ransaction</a:t>
            </a:r>
            <a:r>
              <a:rPr sz="3100" b="1" u="sng" kern="0" spc="28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3100" b="1" u="sng" kern="0" spc="2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Report</a:t>
            </a:r>
            <a:endParaRPr sz="3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102" name="rect 102"/>
          <p:cNvSpPr/>
          <p:nvPr/>
        </p:nvSpPr>
        <p:spPr>
          <a:xfrm>
            <a:off x="10096727" y="1117452"/>
            <a:ext cx="2323872" cy="1619249"/>
          </a:xfrm>
          <a:prstGeom prst="rect">
            <a:avLst/>
          </a:prstGeom>
          <a:solidFill>
            <a:srgbClr val="09124F">
              <a:alpha val="58039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4" name="rect 104"/>
          <p:cNvSpPr/>
          <p:nvPr/>
        </p:nvSpPr>
        <p:spPr>
          <a:xfrm>
            <a:off x="10096727" y="2738177"/>
            <a:ext cx="2323872" cy="1485899"/>
          </a:xfrm>
          <a:prstGeom prst="rect">
            <a:avLst/>
          </a:prstGeom>
          <a:solidFill>
            <a:srgbClr val="09124F">
              <a:alpha val="58039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6" name="textbox 106"/>
          <p:cNvSpPr/>
          <p:nvPr/>
        </p:nvSpPr>
        <p:spPr>
          <a:xfrm>
            <a:off x="5077706" y="921396"/>
            <a:ext cx="2762250" cy="1009650"/>
          </a:xfrm>
          <a:prstGeom prst="rect">
            <a:avLst/>
          </a:prstGeom>
          <a:solidFill>
            <a:srgbClr val="09124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8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912495" algn="l" rtl="0" eaLnBrk="0">
              <a:lnSpc>
                <a:spcPct val="74000"/>
              </a:lnSpc>
            </a:pPr>
            <a:r>
              <a:rPr sz="4400" kern="0" spc="-110" dirty="0">
                <a:solidFill>
                  <a:srgbClr val="E6E6E6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45M</a:t>
            </a:r>
            <a:endParaRPr sz="4400" dirty="0">
              <a:latin typeface="Segoe UI Symbol" panose="020B0502040204020203"/>
              <a:ea typeface="Segoe UI Symbol" panose="020B0502040204020203"/>
              <a:cs typeface="Segoe UI Symbol" panose="020B0502040204020203"/>
            </a:endParaRPr>
          </a:p>
          <a:p>
            <a:pPr marL="822960" algn="l" rtl="0" eaLnBrk="0">
              <a:lnSpc>
                <a:spcPct val="88000"/>
              </a:lnSpc>
              <a:spcBef>
                <a:spcPts val="305"/>
              </a:spcBef>
            </a:pPr>
            <a:r>
              <a:rPr sz="11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Total Transa</a:t>
            </a:r>
            <a:r>
              <a:rPr sz="1100" kern="0" spc="2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ction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108" name="textbox 108"/>
          <p:cNvSpPr/>
          <p:nvPr/>
        </p:nvSpPr>
        <p:spPr>
          <a:xfrm>
            <a:off x="2607406" y="921396"/>
            <a:ext cx="2466975" cy="1009650"/>
          </a:xfrm>
          <a:prstGeom prst="rect">
            <a:avLst/>
          </a:prstGeom>
          <a:solidFill>
            <a:srgbClr val="09124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8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28675" algn="l" rtl="0" eaLnBrk="0">
              <a:lnSpc>
                <a:spcPct val="77000"/>
              </a:lnSpc>
              <a:spcBef>
                <a:spcPts val="5"/>
              </a:spcBef>
            </a:pPr>
            <a:r>
              <a:rPr sz="4300" kern="0" spc="-270" dirty="0">
                <a:solidFill>
                  <a:srgbClr val="E6E6E6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12M</a:t>
            </a:r>
            <a:endParaRPr sz="4300" dirty="0">
              <a:latin typeface="Segoe UI Symbol" panose="020B0502040204020203"/>
              <a:ea typeface="Segoe UI Symbol" panose="020B0502040204020203"/>
              <a:cs typeface="Segoe UI Symbol" panose="020B0502040204020203"/>
            </a:endParaRPr>
          </a:p>
          <a:p>
            <a:pPr marL="448945" algn="l" rtl="0" eaLnBrk="0">
              <a:lnSpc>
                <a:spcPct val="90000"/>
              </a:lnSpc>
              <a:spcBef>
                <a:spcPts val="285"/>
              </a:spcBef>
            </a:pPr>
            <a:r>
              <a:rPr sz="11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Total</a:t>
            </a:r>
            <a:r>
              <a:rPr sz="1100" kern="0" spc="14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11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Revolvi</a:t>
            </a:r>
            <a:r>
              <a:rPr sz="1100" kern="0" spc="2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ng</a:t>
            </a:r>
            <a:r>
              <a:rPr sz="1100" kern="0" spc="1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1100" kern="0" spc="2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Balance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110" name="textbox 110"/>
          <p:cNvSpPr/>
          <p:nvPr/>
        </p:nvSpPr>
        <p:spPr>
          <a:xfrm>
            <a:off x="228600" y="921396"/>
            <a:ext cx="2381250" cy="1009650"/>
          </a:xfrm>
          <a:prstGeom prst="rect">
            <a:avLst/>
          </a:prstGeom>
          <a:solidFill>
            <a:srgbClr val="09124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8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741045" algn="l" rtl="0" eaLnBrk="0">
              <a:lnSpc>
                <a:spcPct val="74000"/>
              </a:lnSpc>
            </a:pPr>
            <a:r>
              <a:rPr sz="4400" kern="0" spc="-120" dirty="0">
                <a:solidFill>
                  <a:srgbClr val="E6E6E6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55M</a:t>
            </a:r>
            <a:endParaRPr sz="4400" dirty="0">
              <a:latin typeface="Segoe UI Symbol" panose="020B0502040204020203"/>
              <a:ea typeface="Segoe UI Symbol" panose="020B0502040204020203"/>
              <a:cs typeface="Segoe UI Symbol" panose="020B0502040204020203"/>
            </a:endParaRPr>
          </a:p>
          <a:p>
            <a:pPr marL="654685" algn="l" rtl="0" eaLnBrk="0">
              <a:lnSpc>
                <a:spcPct val="89000"/>
              </a:lnSpc>
              <a:spcBef>
                <a:spcPts val="290"/>
              </a:spcBef>
            </a:pPr>
            <a:r>
              <a:rPr sz="11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Sum</a:t>
            </a:r>
            <a:r>
              <a:rPr sz="1100" kern="0" spc="8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11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of</a:t>
            </a:r>
            <a:r>
              <a:rPr sz="1100" kern="0" spc="12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11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Revenue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112" name="textbox 112"/>
          <p:cNvSpPr/>
          <p:nvPr/>
        </p:nvSpPr>
        <p:spPr>
          <a:xfrm>
            <a:off x="7835554" y="921396"/>
            <a:ext cx="2257425" cy="1009650"/>
          </a:xfrm>
          <a:prstGeom prst="rect">
            <a:avLst/>
          </a:prstGeom>
          <a:solidFill>
            <a:srgbClr val="09124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8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565785" algn="l" rtl="0" eaLnBrk="0">
              <a:lnSpc>
                <a:spcPct val="74000"/>
              </a:lnSpc>
            </a:pPr>
            <a:r>
              <a:rPr sz="4400" kern="0" spc="-130" dirty="0">
                <a:solidFill>
                  <a:srgbClr val="E6E6E6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656K</a:t>
            </a:r>
            <a:endParaRPr sz="4400" dirty="0">
              <a:latin typeface="Segoe UI Symbol" panose="020B0502040204020203"/>
              <a:ea typeface="Segoe UI Symbol" panose="020B0502040204020203"/>
              <a:cs typeface="Segoe UI Symbol" panose="020B0502040204020203"/>
            </a:endParaRPr>
          </a:p>
          <a:p>
            <a:pPr marL="346710" algn="l" rtl="0" eaLnBrk="0">
              <a:lnSpc>
                <a:spcPct val="88000"/>
              </a:lnSpc>
              <a:spcBef>
                <a:spcPts val="305"/>
              </a:spcBef>
            </a:pPr>
            <a:r>
              <a:rPr sz="11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Total Transaction</a:t>
            </a:r>
            <a:r>
              <a:rPr sz="1100" kern="0" spc="9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11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Coun</a:t>
            </a:r>
            <a:r>
              <a:rPr sz="1100" kern="0" spc="2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t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114" name="rect 114"/>
          <p:cNvSpPr/>
          <p:nvPr/>
        </p:nvSpPr>
        <p:spPr>
          <a:xfrm>
            <a:off x="10096727" y="228667"/>
            <a:ext cx="2323872" cy="885824"/>
          </a:xfrm>
          <a:prstGeom prst="rect">
            <a:avLst/>
          </a:prstGeom>
          <a:solidFill>
            <a:srgbClr val="09124F">
              <a:alpha val="58039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3" name="group 2"/>
          <p:cNvGrpSpPr/>
          <p:nvPr/>
        </p:nvGrpSpPr>
        <p:grpSpPr>
          <a:xfrm rot="21600000">
            <a:off x="10355117" y="2774719"/>
            <a:ext cx="1809078" cy="1096116"/>
            <a:chOff x="0" y="0"/>
            <a:chExt cx="1809078" cy="1096116"/>
          </a:xfrm>
        </p:grpSpPr>
        <p:pic>
          <p:nvPicPr>
            <p:cNvPr id="116" name="picture 1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21600000">
              <a:off x="0" y="0"/>
              <a:ext cx="1809078" cy="1096116"/>
            </a:xfrm>
            <a:prstGeom prst="rect">
              <a:avLst/>
            </a:prstGeom>
          </p:spPr>
        </p:pic>
        <p:sp>
          <p:nvSpPr>
            <p:cNvPr id="118" name="textbox 118"/>
            <p:cNvSpPr/>
            <p:nvPr/>
          </p:nvSpPr>
          <p:spPr>
            <a:xfrm>
              <a:off x="-12700" y="-12700"/>
              <a:ext cx="1834514" cy="119126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9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10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10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10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10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678815" algn="l" rtl="0" eaLnBrk="0">
                <a:lnSpc>
                  <a:spcPct val="78000"/>
                </a:lnSpc>
                <a:spcBef>
                  <a:spcPts val="5"/>
                </a:spcBef>
              </a:pPr>
              <a:r>
                <a:rPr sz="2400" kern="0" spc="-120" dirty="0">
                  <a:solidFill>
                    <a:srgbClr val="605E5C">
                      <a:alpha val="100000"/>
                    </a:srgbClr>
                  </a:solidFill>
                  <a:latin typeface="Segoe UI Symbol" panose="020B0502040204020203"/>
                  <a:ea typeface="Segoe UI Symbol" panose="020B0502040204020203"/>
                  <a:cs typeface="Segoe UI Symbol" panose="020B0502040204020203"/>
                </a:rPr>
                <a:t>45M</a:t>
              </a:r>
              <a:endParaRPr sz="2400" dirty="0">
                <a:latin typeface="Segoe UI Symbol" panose="020B0502040204020203"/>
                <a:ea typeface="Segoe UI Symbol" panose="020B0502040204020203"/>
                <a:cs typeface="Segoe UI Symbol" panose="020B0502040204020203"/>
              </a:endParaRPr>
            </a:p>
          </p:txBody>
        </p:sp>
      </p:grpSp>
      <p:pic>
        <p:nvPicPr>
          <p:cNvPr id="120" name="picture 1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7227550" y="2814567"/>
            <a:ext cx="1198407" cy="1198364"/>
          </a:xfrm>
          <a:prstGeom prst="rect">
            <a:avLst/>
          </a:prstGeom>
        </p:spPr>
      </p:pic>
      <p:sp>
        <p:nvSpPr>
          <p:cNvPr id="122" name="path 122"/>
          <p:cNvSpPr/>
          <p:nvPr/>
        </p:nvSpPr>
        <p:spPr>
          <a:xfrm>
            <a:off x="7097084" y="2771985"/>
            <a:ext cx="1428622" cy="1319619"/>
          </a:xfrm>
          <a:custGeom>
            <a:avLst/>
            <a:gdLst/>
            <a:ahLst/>
            <a:cxnLst/>
            <a:rect l="0" t="0" r="0" b="0"/>
            <a:pathLst>
              <a:path w="2249" h="2078">
                <a:moveTo>
                  <a:pt x="1981" y="1502"/>
                </a:moveTo>
                <a:lnTo>
                  <a:pt x="2062" y="1550"/>
                </a:lnTo>
                <a:lnTo>
                  <a:pt x="2242" y="1550"/>
                </a:lnTo>
                <a:moveTo>
                  <a:pt x="1116" y="1976"/>
                </a:moveTo>
                <a:lnTo>
                  <a:pt x="1112" y="2070"/>
                </a:lnTo>
                <a:lnTo>
                  <a:pt x="932" y="2070"/>
                </a:lnTo>
                <a:moveTo>
                  <a:pt x="310" y="1490"/>
                </a:moveTo>
                <a:lnTo>
                  <a:pt x="228" y="1537"/>
                </a:lnTo>
                <a:lnTo>
                  <a:pt x="48" y="1537"/>
                </a:lnTo>
                <a:moveTo>
                  <a:pt x="272" y="602"/>
                </a:moveTo>
                <a:lnTo>
                  <a:pt x="187" y="562"/>
                </a:lnTo>
                <a:lnTo>
                  <a:pt x="7" y="562"/>
                </a:lnTo>
                <a:moveTo>
                  <a:pt x="833" y="96"/>
                </a:moveTo>
                <a:lnTo>
                  <a:pt x="802" y="7"/>
                </a:lnTo>
                <a:lnTo>
                  <a:pt x="622" y="7"/>
                </a:lnTo>
              </a:path>
            </a:pathLst>
          </a:custGeom>
          <a:noFill/>
          <a:ln w="9524" cap="rnd">
            <a:solidFill>
              <a:srgbClr val="605E5C">
                <a:alpha val="50196"/>
              </a:srgbClr>
            </a:solidFill>
            <a:prstDash val="solid"/>
            <a:miter lim="4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4" name="picture 1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1565282" y="4771137"/>
            <a:ext cx="4182781" cy="300966"/>
          </a:xfrm>
          <a:prstGeom prst="rect">
            <a:avLst/>
          </a:prstGeom>
        </p:spPr>
      </p:pic>
      <p:sp>
        <p:nvSpPr>
          <p:cNvPr id="126" name="rect 126"/>
          <p:cNvSpPr/>
          <p:nvPr/>
        </p:nvSpPr>
        <p:spPr>
          <a:xfrm>
            <a:off x="2804656" y="4823234"/>
            <a:ext cx="464660" cy="182879"/>
          </a:xfrm>
          <a:prstGeom prst="rect">
            <a:avLst/>
          </a:prstGeom>
          <a:solidFill>
            <a:srgbClr val="FFFFFF">
              <a:alpha val="69803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8" name="textbox 128"/>
          <p:cNvSpPr/>
          <p:nvPr/>
        </p:nvSpPr>
        <p:spPr>
          <a:xfrm>
            <a:off x="809307" y="4806885"/>
            <a:ext cx="5702300" cy="2279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595"/>
              </a:lnSpc>
              <a:tabLst>
                <a:tab pos="844550" algn="l"/>
                <a:tab pos="5688965" algn="l"/>
              </a:tabLst>
            </a:pPr>
            <a:r>
              <a:rPr sz="800" strike="sngStrike" kern="0" spc="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	</a:t>
            </a:r>
            <a:r>
              <a:rPr sz="1300" strike="sngStrike" kern="0" spc="10" baseline="2200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14</a:t>
            </a:r>
            <a:r>
              <a:rPr sz="1300" kern="0" spc="10" baseline="2200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.</a:t>
            </a:r>
            <a:r>
              <a:rPr sz="1300" strike="sngStrike" kern="0" spc="10" baseline="2200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0M</a:t>
            </a:r>
            <a:r>
              <a:rPr sz="800" strike="sngStrike" kern="0" spc="1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              </a:t>
            </a:r>
            <a:r>
              <a:rPr sz="800" strike="sngStrike" kern="0" spc="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</a:t>
            </a:r>
            <a:r>
              <a:rPr sz="800" strike="sngStrike" kern="0" spc="1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13</a:t>
            </a:r>
            <a:r>
              <a:rPr sz="800" kern="0" spc="1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.</a:t>
            </a:r>
            <a:r>
              <a:rPr sz="800" strike="sngStrike" kern="0" spc="1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8M                    </a:t>
            </a:r>
            <a:r>
              <a:rPr sz="800" strike="sngStrike" kern="0" spc="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</a:t>
            </a:r>
            <a:r>
              <a:rPr sz="1300" kern="0" spc="10" baseline="4700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14.2M</a:t>
            </a:r>
            <a:r>
              <a:rPr sz="800" strike="sngStrike" kern="0" spc="1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        </a:t>
            </a:r>
            <a:r>
              <a:rPr sz="800" strike="sngStrike" kern="0" spc="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</a:t>
            </a:r>
            <a:r>
              <a:rPr sz="1300" kern="0" spc="10" baseline="-2600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13.3M</a:t>
            </a:r>
            <a:r>
              <a:rPr sz="800" strike="sngStrike" kern="0" spc="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	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graphicFrame>
        <p:nvGraphicFramePr>
          <p:cNvPr id="130" name="table 130"/>
          <p:cNvGraphicFramePr>
            <a:graphicFrameLocks noGrp="1"/>
          </p:cNvGraphicFramePr>
          <p:nvPr/>
        </p:nvGraphicFramePr>
        <p:xfrm>
          <a:off x="10191977" y="495367"/>
          <a:ext cx="2132965" cy="257175"/>
        </p:xfrm>
        <a:graphic>
          <a:graphicData uri="http://schemas.openxmlformats.org/drawingml/2006/table">
            <a:tbl>
              <a:tblPr>
                <a:solidFill>
                  <a:srgbClr val="0D6ABF"/>
                </a:solidFill>
              </a:tblPr>
              <a:tblGrid>
                <a:gridCol w="2132965"/>
              </a:tblGrid>
              <a:tr h="2476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8420" algn="l" rtl="0" eaLnBrk="0">
                        <a:lnSpc>
                          <a:spcPts val="1180"/>
                        </a:lnSpc>
                        <a:spcBef>
                          <a:spcPts val="5"/>
                        </a:spcBef>
                      </a:pPr>
                      <a:r>
                        <a:rPr sz="900" kern="0" spc="140" dirty="0">
                          <a:solidFill>
                            <a:srgbClr val="E6E6E6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All</a:t>
                      </a:r>
                      <a:r>
                        <a:rPr sz="900" kern="0" spc="0" dirty="0">
                          <a:solidFill>
                            <a:srgbClr val="E6E6E6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                                                       </a:t>
                      </a:r>
                      <a:r>
                        <a:rPr sz="900" kern="0" spc="140" dirty="0">
                          <a:solidFill>
                            <a:srgbClr val="E6E6E6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√</a:t>
                      </a:r>
                      <a:endParaRPr sz="9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6ABF"/>
                    </a:solidFill>
                  </a:tcPr>
                </a:tc>
              </a:tr>
            </a:tbl>
          </a:graphicData>
        </a:graphic>
      </p:graphicFrame>
      <p:sp>
        <p:nvSpPr>
          <p:cNvPr id="132" name="textbox 132"/>
          <p:cNvSpPr/>
          <p:nvPr/>
        </p:nvSpPr>
        <p:spPr>
          <a:xfrm>
            <a:off x="6514908" y="3699973"/>
            <a:ext cx="1149350" cy="4737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0000"/>
              </a:lnSpc>
            </a:pPr>
            <a:r>
              <a:rPr sz="8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9M</a:t>
            </a:r>
            <a:r>
              <a:rPr sz="800" kern="0" spc="1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8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(15.5%)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algn="l" rtl="0" eaLnBrk="0">
              <a:lnSpc>
                <a:spcPct val="13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ct val="90000"/>
              </a:lnSpc>
              <a:spcBef>
                <a:spcPts val="0"/>
              </a:spcBef>
            </a:pPr>
            <a:r>
              <a:rPr sz="8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9M</a:t>
            </a:r>
            <a:r>
              <a:rPr sz="800" kern="0" spc="15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8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(16.86%)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134" name="textbox 134"/>
          <p:cNvSpPr/>
          <p:nvPr/>
        </p:nvSpPr>
        <p:spPr>
          <a:xfrm>
            <a:off x="5606392" y="2447987"/>
            <a:ext cx="3898900" cy="1511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900" b="1" kern="0" spc="4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Exp Type      </a:t>
            </a:r>
            <a:r>
              <a:rPr sz="900" kern="0" spc="4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Bills </a:t>
            </a:r>
            <a:r>
              <a:rPr sz="9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Entertainment     Fuel     Grocery     Food     Travel</a:t>
            </a:r>
            <a:endParaRPr sz="9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pic>
        <p:nvPicPr>
          <p:cNvPr id="136" name="picture 1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9048635" y="2463203"/>
            <a:ext cx="95250" cy="95250"/>
          </a:xfrm>
          <a:prstGeom prst="rect">
            <a:avLst/>
          </a:prstGeom>
        </p:spPr>
      </p:pic>
      <p:pic>
        <p:nvPicPr>
          <p:cNvPr id="138" name="picture 1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8600473" y="2463203"/>
            <a:ext cx="95250" cy="95250"/>
          </a:xfrm>
          <a:prstGeom prst="rect">
            <a:avLst/>
          </a:prstGeom>
        </p:spPr>
      </p:pic>
      <p:pic>
        <p:nvPicPr>
          <p:cNvPr id="140" name="picture 1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8002568" y="2463203"/>
            <a:ext cx="95250" cy="95250"/>
          </a:xfrm>
          <a:prstGeom prst="rect">
            <a:avLst/>
          </a:prstGeom>
        </p:spPr>
      </p:pic>
      <p:pic>
        <p:nvPicPr>
          <p:cNvPr id="142" name="picture 14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7595103" y="2463203"/>
            <a:ext cx="95250" cy="95250"/>
          </a:xfrm>
          <a:prstGeom prst="rect">
            <a:avLst/>
          </a:prstGeom>
        </p:spPr>
      </p:pic>
      <p:pic>
        <p:nvPicPr>
          <p:cNvPr id="144" name="picture 14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6653166" y="2463203"/>
            <a:ext cx="95250" cy="95250"/>
          </a:xfrm>
          <a:prstGeom prst="rect">
            <a:avLst/>
          </a:prstGeom>
        </p:spPr>
      </p:pic>
      <p:pic>
        <p:nvPicPr>
          <p:cNvPr id="146" name="picture 14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6233184" y="2463203"/>
            <a:ext cx="95250" cy="95250"/>
          </a:xfrm>
          <a:prstGeom prst="rect">
            <a:avLst/>
          </a:prstGeom>
        </p:spPr>
      </p:pic>
      <p:sp>
        <p:nvSpPr>
          <p:cNvPr id="148" name="textbox 148"/>
          <p:cNvSpPr/>
          <p:nvPr/>
        </p:nvSpPr>
        <p:spPr>
          <a:xfrm>
            <a:off x="7325695" y="4760852"/>
            <a:ext cx="254634" cy="21228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800" b="1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10M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74295" algn="l" rtl="0" eaLnBrk="0">
              <a:lnSpc>
                <a:spcPct val="87000"/>
              </a:lnSpc>
              <a:spcBef>
                <a:spcPts val="245"/>
              </a:spcBef>
            </a:pPr>
            <a:r>
              <a:rPr sz="800" b="1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5M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70485" algn="l" rtl="0" eaLnBrk="0">
              <a:lnSpc>
                <a:spcPct val="88000"/>
              </a:lnSpc>
              <a:spcBef>
                <a:spcPts val="0"/>
              </a:spcBef>
            </a:pPr>
            <a:r>
              <a:rPr sz="800" b="1" kern="0" spc="5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0M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150" name="textbox 150"/>
          <p:cNvSpPr/>
          <p:nvPr/>
        </p:nvSpPr>
        <p:spPr>
          <a:xfrm>
            <a:off x="6427271" y="2728646"/>
            <a:ext cx="1039494" cy="4870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ct val="90000"/>
              </a:lnSpc>
            </a:pPr>
            <a:r>
              <a:rPr sz="8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6M</a:t>
            </a:r>
            <a:r>
              <a:rPr sz="800" kern="0" spc="12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8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(10.6%)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algn="l" rtl="0" eaLnBrk="0">
              <a:lnSpc>
                <a:spcPct val="13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0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0000"/>
              </a:lnSpc>
              <a:spcBef>
                <a:spcPts val="0"/>
              </a:spcBef>
            </a:pPr>
            <a:r>
              <a:rPr sz="8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8M</a:t>
            </a:r>
            <a:r>
              <a:rPr sz="800" kern="0" spc="15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8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(14.92%)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152" name="textbox 152"/>
          <p:cNvSpPr/>
          <p:nvPr/>
        </p:nvSpPr>
        <p:spPr>
          <a:xfrm>
            <a:off x="489893" y="4860820"/>
            <a:ext cx="254634" cy="20167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800" b="1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15M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  <a:spcBef>
                <a:spcPts val="245"/>
              </a:spcBef>
            </a:pPr>
            <a:r>
              <a:rPr sz="800" b="1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10M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74295" algn="l" rtl="0" eaLnBrk="0">
              <a:lnSpc>
                <a:spcPct val="87000"/>
              </a:lnSpc>
              <a:spcBef>
                <a:spcPts val="245"/>
              </a:spcBef>
            </a:pPr>
            <a:r>
              <a:rPr sz="800" b="1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5M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70485" algn="l" rtl="0" eaLnBrk="0">
              <a:lnSpc>
                <a:spcPct val="88000"/>
              </a:lnSpc>
              <a:spcBef>
                <a:spcPts val="0"/>
              </a:spcBef>
            </a:pPr>
            <a:r>
              <a:rPr sz="800" b="1" kern="0" spc="5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0M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154" name="textbox 154"/>
          <p:cNvSpPr/>
          <p:nvPr/>
        </p:nvSpPr>
        <p:spPr>
          <a:xfrm>
            <a:off x="267639" y="4522088"/>
            <a:ext cx="4182745" cy="144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</a:pPr>
            <a:r>
              <a:rPr sz="800" b="1" kern="0" spc="4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Qtr</a:t>
            </a:r>
            <a:r>
              <a:rPr sz="800" b="1" kern="0" spc="9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800" b="1" kern="0" spc="4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Revenue and To</a:t>
            </a:r>
            <a:r>
              <a:rPr sz="800" b="1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tal Transaction</a:t>
            </a:r>
            <a:r>
              <a:rPr sz="800" b="1" kern="0" spc="9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</a:t>
            </a:r>
            <a:r>
              <a:rPr sz="900" kern="0" spc="30" dirty="0">
                <a:solidFill>
                  <a:srgbClr val="32B5E1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●</a:t>
            </a:r>
            <a:r>
              <a:rPr sz="900" kern="0" spc="-70" dirty="0">
                <a:solidFill>
                  <a:srgbClr val="32B5E1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 </a:t>
            </a:r>
            <a:r>
              <a:rPr sz="8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Sum of</a:t>
            </a:r>
            <a:r>
              <a:rPr sz="800" kern="0" spc="9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8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Revenue  </a:t>
            </a:r>
            <a:r>
              <a:rPr sz="900" kern="0" spc="30" dirty="0">
                <a:solidFill>
                  <a:srgbClr val="D64550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●</a:t>
            </a:r>
            <a:r>
              <a:rPr sz="900" kern="0" spc="-40" dirty="0">
                <a:solidFill>
                  <a:srgbClr val="D64550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 </a:t>
            </a:r>
            <a:r>
              <a:rPr sz="8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Sum of Total_Trans_Vol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pic>
        <p:nvPicPr>
          <p:cNvPr id="156" name="picture 15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7868727" y="4250803"/>
            <a:ext cx="3636451" cy="121162"/>
          </a:xfrm>
          <a:prstGeom prst="rect">
            <a:avLst/>
          </a:prstGeom>
        </p:spPr>
      </p:pic>
      <p:sp>
        <p:nvSpPr>
          <p:cNvPr id="158" name="textbox 158"/>
          <p:cNvSpPr/>
          <p:nvPr/>
        </p:nvSpPr>
        <p:spPr>
          <a:xfrm>
            <a:off x="10449152" y="1374627"/>
            <a:ext cx="1924050" cy="200025"/>
          </a:xfrm>
          <a:prstGeom prst="rect">
            <a:avLst/>
          </a:prstGeom>
          <a:solidFill>
            <a:srgbClr val="0D6AB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5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970" algn="l" rtl="0" eaLnBrk="0">
              <a:lnSpc>
                <a:spcPct val="85000"/>
              </a:lnSpc>
              <a:spcBef>
                <a:spcPts val="5"/>
              </a:spcBef>
            </a:pPr>
            <a:r>
              <a:rPr sz="1100" kern="0" spc="-2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F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160" name="textbox 160"/>
          <p:cNvSpPr/>
          <p:nvPr/>
        </p:nvSpPr>
        <p:spPr>
          <a:xfrm>
            <a:off x="10449152" y="1650852"/>
            <a:ext cx="1924050" cy="200025"/>
          </a:xfrm>
          <a:prstGeom prst="rect">
            <a:avLst/>
          </a:prstGeom>
          <a:solidFill>
            <a:srgbClr val="0D6AB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5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970" algn="l" rtl="0" eaLnBrk="0">
              <a:lnSpc>
                <a:spcPct val="85000"/>
              </a:lnSpc>
              <a:spcBef>
                <a:spcPts val="5"/>
              </a:spcBef>
            </a:pPr>
            <a:r>
              <a:rPr sz="1100" kern="0" spc="-2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M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162" name="textbox 162"/>
          <p:cNvSpPr/>
          <p:nvPr/>
        </p:nvSpPr>
        <p:spPr>
          <a:xfrm>
            <a:off x="1737003" y="6855107"/>
            <a:ext cx="3886200" cy="1339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800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Q1</a:t>
            </a:r>
            <a:r>
              <a:rPr sz="800" kern="0" spc="1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  </a:t>
            </a:r>
            <a:r>
              <a:rPr sz="800" kern="0" spc="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            </a:t>
            </a:r>
            <a:r>
              <a:rPr sz="800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Q2</a:t>
            </a:r>
            <a:r>
              <a:rPr sz="800" kern="0" spc="1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</a:t>
            </a:r>
            <a:r>
              <a:rPr sz="800" kern="0" spc="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                 </a:t>
            </a:r>
            <a:r>
              <a:rPr sz="800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Q3</a:t>
            </a:r>
            <a:r>
              <a:rPr sz="800" kern="0" spc="1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</a:t>
            </a:r>
            <a:r>
              <a:rPr sz="800" kern="0" spc="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                 </a:t>
            </a:r>
            <a:r>
              <a:rPr sz="800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Q4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164" name="textbox 164"/>
          <p:cNvSpPr/>
          <p:nvPr/>
        </p:nvSpPr>
        <p:spPr>
          <a:xfrm>
            <a:off x="10219130" y="251324"/>
            <a:ext cx="2093595" cy="1943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330"/>
              </a:lnSpc>
            </a:pPr>
            <a:r>
              <a:rPr sz="1100" kern="0" spc="-20" dirty="0">
                <a:solidFill>
                  <a:srgbClr val="E6E6E6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Income Group</a:t>
            </a:r>
            <a:r>
              <a:rPr sz="1100" kern="0" spc="10" dirty="0">
                <a:solidFill>
                  <a:srgbClr val="E6E6E6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             </a:t>
            </a:r>
            <a:r>
              <a:rPr sz="1100" kern="0" spc="0" dirty="0">
                <a:solidFill>
                  <a:srgbClr val="E6E6E6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                </a:t>
            </a:r>
            <a:r>
              <a:rPr sz="1300" kern="0" spc="-30" baseline="15000" dirty="0">
                <a:solidFill>
                  <a:srgbClr val="605E5C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◇</a:t>
            </a:r>
            <a:endParaRPr sz="1300" baseline="15000" dirty="0">
              <a:latin typeface="Segoe UI Symbol" panose="020B0502040204020203"/>
              <a:ea typeface="Segoe UI Symbol" panose="020B0502040204020203"/>
              <a:cs typeface="Segoe UI Symbol" panose="020B0502040204020203"/>
            </a:endParaRPr>
          </a:p>
        </p:txBody>
      </p:sp>
      <p:sp>
        <p:nvSpPr>
          <p:cNvPr id="166" name="textbox 166"/>
          <p:cNvSpPr/>
          <p:nvPr/>
        </p:nvSpPr>
        <p:spPr>
          <a:xfrm>
            <a:off x="6622967" y="5492712"/>
            <a:ext cx="264159" cy="13849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800" kern="0" spc="2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165K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4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  <a:spcBef>
                <a:spcPts val="0"/>
              </a:spcBef>
            </a:pPr>
            <a:r>
              <a:rPr sz="800" kern="0" spc="2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160K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168" name="textbox 168"/>
          <p:cNvSpPr/>
          <p:nvPr/>
        </p:nvSpPr>
        <p:spPr>
          <a:xfrm>
            <a:off x="4467223" y="2184565"/>
            <a:ext cx="1010285" cy="314325"/>
          </a:xfrm>
          <a:prstGeom prst="rect">
            <a:avLst/>
          </a:prstGeom>
          <a:solidFill>
            <a:srgbClr val="25242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5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54610" algn="l" rtl="0" eaLnBrk="0">
              <a:lnSpc>
                <a:spcPct val="91000"/>
              </a:lnSpc>
              <a:spcBef>
                <a:spcPts val="5"/>
              </a:spcBef>
            </a:pPr>
            <a:r>
              <a:rPr sz="900" kern="0" spc="4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Sum of</a:t>
            </a:r>
            <a:r>
              <a:rPr sz="900" kern="0" spc="9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900" kern="0" spc="4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Rev</a:t>
            </a:r>
            <a:r>
              <a:rPr sz="900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enue</a:t>
            </a:r>
            <a:endParaRPr sz="9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grpSp>
        <p:nvGrpSpPr>
          <p:cNvPr id="5" name="group 4"/>
          <p:cNvGrpSpPr/>
          <p:nvPr/>
        </p:nvGrpSpPr>
        <p:grpSpPr>
          <a:xfrm rot="21600000">
            <a:off x="4467223" y="2498890"/>
            <a:ext cx="1009650" cy="314325"/>
            <a:chOff x="0" y="0"/>
            <a:chExt cx="1009650" cy="314325"/>
          </a:xfrm>
        </p:grpSpPr>
        <p:sp>
          <p:nvSpPr>
            <p:cNvPr id="170" name="rect 170"/>
            <p:cNvSpPr/>
            <p:nvPr/>
          </p:nvSpPr>
          <p:spPr>
            <a:xfrm>
              <a:off x="0" y="0"/>
              <a:ext cx="1009650" cy="314325"/>
            </a:xfrm>
            <a:prstGeom prst="rect">
              <a:avLst/>
            </a:prstGeom>
            <a:solidFill>
              <a:srgbClr val="A0D1F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2" name="textbox 172"/>
            <p:cNvSpPr/>
            <p:nvPr/>
          </p:nvSpPr>
          <p:spPr>
            <a:xfrm>
              <a:off x="293166" y="67005"/>
              <a:ext cx="681990" cy="170179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4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2700" algn="l" rtl="0" eaLnBrk="0">
                <a:lnSpc>
                  <a:spcPct val="86000"/>
                </a:lnSpc>
              </a:pPr>
              <a:r>
                <a:rPr sz="1100" kern="0" spc="40" dirty="0">
                  <a:solidFill>
                    <a:srgbClr val="252423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46139398</a:t>
              </a:r>
              <a:endParaRPr sz="1100" dirty="0">
                <a:latin typeface="Segoe UI" panose="020B0502040204020203"/>
                <a:ea typeface="Segoe UI" panose="020B0502040204020203"/>
                <a:cs typeface="Segoe UI" panose="020B0502040204020203"/>
              </a:endParaRPr>
            </a:p>
          </p:txBody>
        </p:sp>
        <p:pic>
          <p:nvPicPr>
            <p:cNvPr id="174" name="picture 174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 rot="21600000">
              <a:off x="0" y="253877"/>
              <a:ext cx="1009650" cy="60447"/>
            </a:xfrm>
            <a:prstGeom prst="rect">
              <a:avLst/>
            </a:prstGeom>
          </p:spPr>
        </p:pic>
      </p:grpSp>
      <p:pic>
        <p:nvPicPr>
          <p:cNvPr id="176" name="picture 17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6740682" y="2173482"/>
            <a:ext cx="2178543" cy="144433"/>
          </a:xfrm>
          <a:prstGeom prst="rect">
            <a:avLst/>
          </a:prstGeom>
        </p:spPr>
      </p:pic>
      <p:sp>
        <p:nvSpPr>
          <p:cNvPr id="178" name="textbox 178"/>
          <p:cNvSpPr/>
          <p:nvPr/>
        </p:nvSpPr>
        <p:spPr>
          <a:xfrm>
            <a:off x="8207721" y="6858713"/>
            <a:ext cx="3626484" cy="1358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0000"/>
              </a:lnSpc>
            </a:pPr>
            <a:r>
              <a:rPr sz="800" kern="0" spc="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Blue</a:t>
            </a:r>
            <a:r>
              <a:rPr sz="800" kern="0" spc="1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         </a:t>
            </a:r>
            <a:r>
              <a:rPr sz="800" kern="0" spc="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Silver</a:t>
            </a:r>
            <a:r>
              <a:rPr sz="800" kern="0" spc="5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   </a:t>
            </a:r>
            <a:r>
              <a:rPr sz="800" kern="0" spc="4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</a:t>
            </a:r>
            <a:r>
              <a:rPr sz="800" kern="0" spc="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Gold</a:t>
            </a:r>
            <a:r>
              <a:rPr sz="800" kern="0" spc="1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   </a:t>
            </a:r>
            <a:r>
              <a:rPr sz="800" kern="0" spc="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Platinum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180" name="textbox 180"/>
          <p:cNvSpPr/>
          <p:nvPr/>
        </p:nvSpPr>
        <p:spPr>
          <a:xfrm>
            <a:off x="7109486" y="4524779"/>
            <a:ext cx="2733675" cy="1517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7950" algn="l" rtl="0" eaLnBrk="0">
              <a:lnSpc>
                <a:spcPct val="92000"/>
              </a:lnSpc>
              <a:tabLst>
                <a:tab pos="134620" algn="l"/>
              </a:tabLst>
            </a:pPr>
            <a:r>
              <a:rPr sz="900" kern="0" spc="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	</a:t>
            </a:r>
            <a:r>
              <a:rPr sz="900" kern="0" spc="4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Sum of</a:t>
            </a:r>
            <a:r>
              <a:rPr sz="900" kern="0" spc="10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900" kern="0" spc="4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Interest_Earned     Sum</a:t>
            </a:r>
            <a:r>
              <a:rPr sz="900" kern="0" spc="7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900" kern="0" spc="4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of Annual</a:t>
            </a:r>
            <a:r>
              <a:rPr sz="9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_Fees</a:t>
            </a:r>
            <a:endParaRPr sz="9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8592985" y="4541392"/>
            <a:ext cx="95250" cy="95250"/>
          </a:xfrm>
          <a:prstGeom prst="rect">
            <a:avLst/>
          </a:prstGeom>
        </p:spPr>
      </p:pic>
      <p:pic>
        <p:nvPicPr>
          <p:cNvPr id="184" name="picture 18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7122186" y="4541392"/>
            <a:ext cx="95250" cy="9525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 rot="21600000">
            <a:off x="285750" y="2498890"/>
            <a:ext cx="952499" cy="314325"/>
            <a:chOff x="0" y="0"/>
            <a:chExt cx="952499" cy="314325"/>
          </a:xfrm>
        </p:grpSpPr>
        <p:sp>
          <p:nvSpPr>
            <p:cNvPr id="186" name="rect 186"/>
            <p:cNvSpPr/>
            <p:nvPr/>
          </p:nvSpPr>
          <p:spPr>
            <a:xfrm>
              <a:off x="0" y="0"/>
              <a:ext cx="952499" cy="314325"/>
            </a:xfrm>
            <a:prstGeom prst="rect">
              <a:avLst/>
            </a:prstGeom>
            <a:solidFill>
              <a:srgbClr val="A0D1F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188" name="picture 188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 rot="21600000">
              <a:off x="0" y="0"/>
              <a:ext cx="952499" cy="314324"/>
            </a:xfrm>
            <a:prstGeom prst="rect">
              <a:avLst/>
            </a:prstGeom>
          </p:spPr>
        </p:pic>
        <p:sp>
          <p:nvSpPr>
            <p:cNvPr id="190" name="textbox 190"/>
            <p:cNvSpPr/>
            <p:nvPr/>
          </p:nvSpPr>
          <p:spPr>
            <a:xfrm>
              <a:off x="48945" y="63347"/>
              <a:ext cx="301625" cy="173989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7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2700" algn="l" rtl="0" eaLnBrk="0">
                <a:lnSpc>
                  <a:spcPct val="88000"/>
                </a:lnSpc>
              </a:pPr>
              <a:r>
                <a:rPr sz="1100" kern="0" spc="10" dirty="0">
                  <a:solidFill>
                    <a:srgbClr val="252423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Blue</a:t>
              </a:r>
              <a:endParaRPr sz="1100" dirty="0">
                <a:latin typeface="Segoe UI" panose="020B0502040204020203"/>
                <a:ea typeface="Segoe UI" panose="020B0502040204020203"/>
                <a:cs typeface="Segoe UI" panose="020B0502040204020203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rot="21600000">
            <a:off x="285750" y="2184565"/>
            <a:ext cx="952499" cy="314325"/>
            <a:chOff x="0" y="0"/>
            <a:chExt cx="952499" cy="314325"/>
          </a:xfrm>
        </p:grpSpPr>
        <p:pic>
          <p:nvPicPr>
            <p:cNvPr id="192" name="picture 192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 rot="21600000">
              <a:off x="0" y="0"/>
              <a:ext cx="952499" cy="314325"/>
            </a:xfrm>
            <a:prstGeom prst="rect">
              <a:avLst/>
            </a:prstGeom>
          </p:spPr>
        </p:pic>
        <p:sp>
          <p:nvSpPr>
            <p:cNvPr id="194" name="textbox 194"/>
            <p:cNvSpPr/>
            <p:nvPr/>
          </p:nvSpPr>
          <p:spPr>
            <a:xfrm>
              <a:off x="-12700" y="-12700"/>
              <a:ext cx="977900" cy="36131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3000"/>
                </a:lnSpc>
              </a:pPr>
              <a:endParaRPr sz="5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59690" indent="5715" algn="l" rtl="0" eaLnBrk="0">
                <a:lnSpc>
                  <a:spcPct val="95000"/>
                </a:lnSpc>
                <a:spcBef>
                  <a:spcPts val="0"/>
                </a:spcBef>
              </a:pPr>
              <a:r>
                <a:rPr sz="900" kern="0" spc="4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Card Category</a:t>
              </a:r>
              <a:r>
                <a:rPr sz="900" kern="0" spc="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     </a:t>
              </a:r>
              <a:r>
                <a:rPr sz="700" kern="0" spc="0" dirty="0">
                  <a:solidFill>
                    <a:srgbClr val="FFFFFF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▲</a:t>
              </a:r>
              <a:endParaRPr sz="700" dirty="0">
                <a:latin typeface="Times New Roman" panose="02020603050405020304"/>
                <a:ea typeface="Times New Roman" panose="02020603050405020304"/>
                <a:cs typeface="Times New Roman" panose="02020603050405020304"/>
              </a:endParaRPr>
            </a:p>
          </p:txBody>
        </p:sp>
      </p:grpSp>
      <p:pic>
        <p:nvPicPr>
          <p:cNvPr id="196" name="picture 19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2479709" y="4250803"/>
            <a:ext cx="2420616" cy="123559"/>
          </a:xfrm>
          <a:prstGeom prst="rect">
            <a:avLst/>
          </a:prstGeom>
        </p:spPr>
      </p:pic>
      <p:sp>
        <p:nvSpPr>
          <p:cNvPr id="198" name="textbox 198"/>
          <p:cNvSpPr/>
          <p:nvPr/>
        </p:nvSpPr>
        <p:spPr>
          <a:xfrm>
            <a:off x="4467223" y="3708565"/>
            <a:ext cx="1010285" cy="276225"/>
          </a:xfrm>
          <a:prstGeom prst="rect">
            <a:avLst/>
          </a:prstGeom>
          <a:solidFill>
            <a:srgbClr val="25242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7000"/>
              </a:lnSpc>
            </a:pPr>
            <a:endParaRPr sz="5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71145" algn="l" rtl="0" eaLnBrk="0">
              <a:lnSpc>
                <a:spcPct val="86000"/>
              </a:lnSpc>
              <a:spcBef>
                <a:spcPts val="0"/>
              </a:spcBef>
            </a:pPr>
            <a:r>
              <a:rPr sz="1100" b="1" kern="0" spc="4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55315410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200" name="textbox 200"/>
          <p:cNvSpPr/>
          <p:nvPr/>
        </p:nvSpPr>
        <p:spPr>
          <a:xfrm>
            <a:off x="4467223" y="3441865"/>
            <a:ext cx="1009650" cy="266700"/>
          </a:xfrm>
          <a:prstGeom prst="rect">
            <a:avLst/>
          </a:prstGeom>
          <a:solidFill>
            <a:srgbClr val="41A4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</a:pPr>
            <a:endParaRPr sz="5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98780" algn="l" rtl="0" eaLnBrk="0">
              <a:lnSpc>
                <a:spcPct val="86000"/>
              </a:lnSpc>
              <a:spcBef>
                <a:spcPts val="5"/>
              </a:spcBef>
            </a:pPr>
            <a:r>
              <a:rPr sz="1100" kern="0" spc="3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5586332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grpSp>
        <p:nvGrpSpPr>
          <p:cNvPr id="11" name="group 10"/>
          <p:cNvGrpSpPr/>
          <p:nvPr/>
        </p:nvGrpSpPr>
        <p:grpSpPr>
          <a:xfrm rot="21600000">
            <a:off x="285750" y="3708565"/>
            <a:ext cx="952499" cy="276224"/>
            <a:chOff x="0" y="0"/>
            <a:chExt cx="952499" cy="276224"/>
          </a:xfrm>
        </p:grpSpPr>
        <p:pic>
          <p:nvPicPr>
            <p:cNvPr id="202" name="picture 202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rot="21600000">
              <a:off x="0" y="0"/>
              <a:ext cx="952499" cy="276224"/>
            </a:xfrm>
            <a:prstGeom prst="rect">
              <a:avLst/>
            </a:prstGeom>
          </p:spPr>
        </p:pic>
        <p:sp>
          <p:nvSpPr>
            <p:cNvPr id="204" name="textbox 204"/>
            <p:cNvSpPr/>
            <p:nvPr/>
          </p:nvSpPr>
          <p:spPr>
            <a:xfrm>
              <a:off x="-12700" y="-12700"/>
              <a:ext cx="977900" cy="334009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7000"/>
                </a:lnSpc>
              </a:pPr>
              <a:endParaRPr sz="6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62230" algn="l" rtl="0" eaLnBrk="0">
                <a:lnSpc>
                  <a:spcPct val="88000"/>
                </a:lnSpc>
                <a:spcBef>
                  <a:spcPts val="5"/>
                </a:spcBef>
              </a:pPr>
              <a:r>
                <a:rPr sz="1100" b="1" kern="0" spc="1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Total</a:t>
              </a:r>
              <a:endParaRPr sz="1100" dirty="0">
                <a:latin typeface="Segoe UI" panose="020B0502040204020203"/>
                <a:ea typeface="Segoe UI" panose="020B0502040204020203"/>
                <a:cs typeface="Segoe UI" panose="020B0502040204020203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 rot="21600000">
            <a:off x="2571749" y="2184565"/>
            <a:ext cx="828674" cy="314325"/>
            <a:chOff x="0" y="0"/>
            <a:chExt cx="828674" cy="314325"/>
          </a:xfrm>
        </p:grpSpPr>
        <p:pic>
          <p:nvPicPr>
            <p:cNvPr id="206" name="picture 206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 rot="21600000">
              <a:off x="0" y="0"/>
              <a:ext cx="828674" cy="314325"/>
            </a:xfrm>
            <a:prstGeom prst="rect">
              <a:avLst/>
            </a:prstGeom>
          </p:spPr>
        </p:pic>
        <p:sp>
          <p:nvSpPr>
            <p:cNvPr id="208" name="textbox 208"/>
            <p:cNvSpPr/>
            <p:nvPr/>
          </p:nvSpPr>
          <p:spPr>
            <a:xfrm>
              <a:off x="-12700" y="-12700"/>
              <a:ext cx="854075" cy="36639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3000"/>
                </a:lnSpc>
              </a:pPr>
              <a:endParaRPr sz="5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61595" algn="l" rtl="0" eaLnBrk="0">
                <a:lnSpc>
                  <a:spcPct val="90000"/>
                </a:lnSpc>
                <a:spcBef>
                  <a:spcPts val="0"/>
                </a:spcBef>
              </a:pPr>
              <a:r>
                <a:rPr sz="900" kern="0" spc="3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Annual</a:t>
              </a:r>
              <a:r>
                <a:rPr sz="900" kern="0" spc="17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 </a:t>
              </a:r>
              <a:r>
                <a:rPr sz="900" kern="0" spc="3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Fees</a:t>
              </a:r>
              <a:endParaRPr sz="900" dirty="0">
                <a:latin typeface="Segoe UI" panose="020B0502040204020203"/>
                <a:ea typeface="Segoe UI" panose="020B0502040204020203"/>
                <a:cs typeface="Segoe UI" panose="020B0502040204020203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 rot="21600000">
            <a:off x="2571749" y="2498890"/>
            <a:ext cx="828674" cy="314325"/>
            <a:chOff x="0" y="0"/>
            <a:chExt cx="828674" cy="314325"/>
          </a:xfrm>
        </p:grpSpPr>
        <p:sp>
          <p:nvSpPr>
            <p:cNvPr id="210" name="rect 210"/>
            <p:cNvSpPr/>
            <p:nvPr/>
          </p:nvSpPr>
          <p:spPr>
            <a:xfrm>
              <a:off x="0" y="0"/>
              <a:ext cx="828674" cy="314325"/>
            </a:xfrm>
            <a:prstGeom prst="rect">
              <a:avLst/>
            </a:prstGeom>
            <a:solidFill>
              <a:srgbClr val="A0D1F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212" name="picture 212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 rot="21600000">
              <a:off x="0" y="0"/>
              <a:ext cx="828674" cy="314324"/>
            </a:xfrm>
            <a:prstGeom prst="rect">
              <a:avLst/>
            </a:prstGeom>
          </p:spPr>
        </p:pic>
        <p:sp>
          <p:nvSpPr>
            <p:cNvPr id="214" name="textbox 214"/>
            <p:cNvSpPr/>
            <p:nvPr/>
          </p:nvSpPr>
          <p:spPr>
            <a:xfrm>
              <a:off x="153730" y="67614"/>
              <a:ext cx="592455" cy="16954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0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2700" algn="l" rtl="0" eaLnBrk="0">
                <a:lnSpc>
                  <a:spcPct val="86000"/>
                </a:lnSpc>
              </a:pPr>
              <a:r>
                <a:rPr sz="1100" kern="0" spc="40" dirty="0">
                  <a:solidFill>
                    <a:srgbClr val="252423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2685635</a:t>
              </a:r>
              <a:endParaRPr sz="1100" dirty="0">
                <a:latin typeface="Segoe UI" panose="020B0502040204020203"/>
                <a:ea typeface="Segoe UI" panose="020B0502040204020203"/>
                <a:cs typeface="Segoe UI" panose="020B0502040204020203"/>
              </a:endParaRPr>
            </a:p>
          </p:txBody>
        </p:sp>
      </p:grpSp>
      <p:sp>
        <p:nvSpPr>
          <p:cNvPr id="216" name="textbox 216"/>
          <p:cNvSpPr/>
          <p:nvPr/>
        </p:nvSpPr>
        <p:spPr>
          <a:xfrm>
            <a:off x="10215625" y="1152377"/>
            <a:ext cx="2096770" cy="1822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3000"/>
              </a:lnSpc>
            </a:pPr>
            <a:r>
              <a:rPr sz="1100" kern="0" spc="0" dirty="0">
                <a:solidFill>
                  <a:srgbClr val="E6E6E6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Gender                                        </a:t>
            </a:r>
            <a:r>
              <a:rPr sz="1300" kern="0" spc="-10" baseline="4000" dirty="0">
                <a:solidFill>
                  <a:srgbClr val="605E5C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◇</a:t>
            </a:r>
            <a:endParaRPr sz="1300" baseline="4000" dirty="0">
              <a:latin typeface="Segoe UI Symbol" panose="020B0502040204020203"/>
              <a:ea typeface="Segoe UI Symbol" panose="020B0502040204020203"/>
              <a:cs typeface="Segoe UI Symbol" panose="020B0502040204020203"/>
            </a:endParaRPr>
          </a:p>
        </p:txBody>
      </p:sp>
      <p:sp>
        <p:nvSpPr>
          <p:cNvPr id="218" name="textbox 218"/>
          <p:cNvSpPr/>
          <p:nvPr/>
        </p:nvSpPr>
        <p:spPr>
          <a:xfrm>
            <a:off x="285750" y="3441865"/>
            <a:ext cx="952500" cy="267334"/>
          </a:xfrm>
          <a:prstGeom prst="rect">
            <a:avLst/>
          </a:prstGeom>
          <a:solidFill>
            <a:srgbClr val="41A4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</a:pPr>
            <a:endParaRPr sz="5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56515" algn="l" rtl="0" eaLnBrk="0">
              <a:lnSpc>
                <a:spcPct val="88000"/>
              </a:lnSpc>
              <a:spcBef>
                <a:spcPts val="5"/>
              </a:spcBef>
            </a:pPr>
            <a:r>
              <a:rPr sz="1100" kern="0" spc="2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Silver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pic>
        <p:nvPicPr>
          <p:cNvPr id="220" name="picture 22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21600000">
            <a:off x="7135856" y="4829383"/>
            <a:ext cx="124490" cy="1964137"/>
          </a:xfrm>
          <a:prstGeom prst="rect">
            <a:avLst/>
          </a:prstGeom>
        </p:spPr>
      </p:pic>
      <p:sp>
        <p:nvSpPr>
          <p:cNvPr id="222" name="textbox 222"/>
          <p:cNvSpPr/>
          <p:nvPr/>
        </p:nvSpPr>
        <p:spPr>
          <a:xfrm rot="16200000">
            <a:off x="6310312" y="5698223"/>
            <a:ext cx="1437005" cy="1943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325"/>
              </a:lnSpc>
            </a:pPr>
            <a:r>
              <a:rPr sz="1100" kern="0" spc="-10" dirty="0">
                <a:solidFill>
                  <a:srgbClr val="252423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Sum of Tota</a:t>
            </a:r>
            <a:r>
              <a:rPr sz="1100" kern="0" spc="-220" dirty="0">
                <a:solidFill>
                  <a:srgbClr val="252423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 </a:t>
            </a:r>
            <a:r>
              <a:rPr sz="1100" kern="0" spc="-10" dirty="0">
                <a:solidFill>
                  <a:srgbClr val="252423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l_T</a:t>
            </a:r>
            <a:r>
              <a:rPr sz="1100" kern="0" spc="-20" dirty="0">
                <a:solidFill>
                  <a:srgbClr val="252423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rans_Vol</a:t>
            </a:r>
            <a:endParaRPr sz="1100" dirty="0">
              <a:latin typeface="Segoe UI Symbol" panose="020B0502040204020203"/>
              <a:ea typeface="Segoe UI Symbol" panose="020B0502040204020203"/>
              <a:cs typeface="Segoe UI Symbol" panose="020B0502040204020203"/>
            </a:endParaRPr>
          </a:p>
        </p:txBody>
      </p:sp>
      <p:grpSp>
        <p:nvGrpSpPr>
          <p:cNvPr id="17" name="group 16"/>
          <p:cNvGrpSpPr/>
          <p:nvPr/>
        </p:nvGrpSpPr>
        <p:grpSpPr>
          <a:xfrm rot="21600000">
            <a:off x="2571749" y="3708565"/>
            <a:ext cx="828674" cy="276224"/>
            <a:chOff x="0" y="0"/>
            <a:chExt cx="828674" cy="276224"/>
          </a:xfrm>
        </p:grpSpPr>
        <p:pic>
          <p:nvPicPr>
            <p:cNvPr id="224" name="picture 224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 rot="21600000">
              <a:off x="0" y="0"/>
              <a:ext cx="828674" cy="276224"/>
            </a:xfrm>
            <a:prstGeom prst="rect">
              <a:avLst/>
            </a:prstGeom>
          </p:spPr>
        </p:pic>
        <p:sp>
          <p:nvSpPr>
            <p:cNvPr id="226" name="textbox 226"/>
            <p:cNvSpPr/>
            <p:nvPr/>
          </p:nvSpPr>
          <p:spPr>
            <a:xfrm>
              <a:off x="-12700" y="-12700"/>
              <a:ext cx="854075" cy="334009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1000"/>
                </a:lnSpc>
              </a:pPr>
              <a:endParaRPr sz="6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38430" algn="l" rtl="0" eaLnBrk="0">
                <a:lnSpc>
                  <a:spcPct val="86000"/>
                </a:lnSpc>
                <a:spcBef>
                  <a:spcPts val="5"/>
                </a:spcBef>
              </a:pPr>
              <a:r>
                <a:rPr sz="1100" b="1" kern="0" spc="4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2950015</a:t>
              </a:r>
              <a:endParaRPr sz="1100" dirty="0">
                <a:latin typeface="Segoe UI" panose="020B0502040204020203"/>
                <a:ea typeface="Segoe UI" panose="020B0502040204020203"/>
                <a:cs typeface="Segoe UI" panose="020B0502040204020203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21600000">
            <a:off x="2571749" y="3441865"/>
            <a:ext cx="828674" cy="266700"/>
            <a:chOff x="0" y="0"/>
            <a:chExt cx="828674" cy="266700"/>
          </a:xfrm>
        </p:grpSpPr>
        <p:sp>
          <p:nvSpPr>
            <p:cNvPr id="228" name="rect 228"/>
            <p:cNvSpPr/>
            <p:nvPr/>
          </p:nvSpPr>
          <p:spPr>
            <a:xfrm>
              <a:off x="0" y="0"/>
              <a:ext cx="828674" cy="266700"/>
            </a:xfrm>
            <a:prstGeom prst="rect">
              <a:avLst/>
            </a:prstGeom>
            <a:solidFill>
              <a:srgbClr val="41A4F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30" name="textbox 230"/>
            <p:cNvSpPr/>
            <p:nvPr/>
          </p:nvSpPr>
          <p:spPr>
            <a:xfrm>
              <a:off x="244722" y="67005"/>
              <a:ext cx="501650" cy="170179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4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2700" algn="l" rtl="0" eaLnBrk="0">
                <a:lnSpc>
                  <a:spcPct val="86000"/>
                </a:lnSpc>
              </a:pPr>
              <a:r>
                <a:rPr sz="1100" kern="0" spc="20" dirty="0">
                  <a:solidFill>
                    <a:srgbClr val="252423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187505</a:t>
              </a:r>
              <a:endParaRPr sz="1100" dirty="0">
                <a:latin typeface="Segoe UI" panose="020B0502040204020203"/>
                <a:ea typeface="Segoe UI" panose="020B0502040204020203"/>
                <a:cs typeface="Segoe UI" panose="020B0502040204020203"/>
              </a:endParaRPr>
            </a:p>
          </p:txBody>
        </p:sp>
        <p:pic>
          <p:nvPicPr>
            <p:cNvPr id="232" name="picture 2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778451" y="0"/>
              <a:ext cx="50222" cy="266700"/>
            </a:xfrm>
            <a:prstGeom prst="rect">
              <a:avLst/>
            </a:prstGeom>
          </p:spPr>
        </p:pic>
      </p:grpSp>
      <p:sp>
        <p:nvSpPr>
          <p:cNvPr id="234" name="textbox 234"/>
          <p:cNvSpPr/>
          <p:nvPr/>
        </p:nvSpPr>
        <p:spPr>
          <a:xfrm>
            <a:off x="10349682" y="3947968"/>
            <a:ext cx="1826895" cy="1695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6000"/>
              </a:lnSpc>
            </a:pPr>
            <a:r>
              <a:rPr sz="1100" kern="0" spc="2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0M                                89M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pic>
        <p:nvPicPr>
          <p:cNvPr id="236" name="picture 23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21600000">
            <a:off x="300055" y="5308070"/>
            <a:ext cx="103147" cy="983750"/>
          </a:xfrm>
          <a:prstGeom prst="rect">
            <a:avLst/>
          </a:prstGeom>
        </p:spPr>
      </p:pic>
      <p:sp>
        <p:nvSpPr>
          <p:cNvPr id="238" name="textbox 238"/>
          <p:cNvSpPr/>
          <p:nvPr/>
        </p:nvSpPr>
        <p:spPr>
          <a:xfrm>
            <a:off x="5291419" y="6447987"/>
            <a:ext cx="490219" cy="182879"/>
          </a:xfrm>
          <a:prstGeom prst="rect">
            <a:avLst/>
          </a:prstGeom>
          <a:solidFill>
            <a:srgbClr val="FFFFFF">
              <a:alpha val="6745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8900" algn="l" rtl="0" eaLnBrk="0">
              <a:lnSpc>
                <a:spcPct val="88000"/>
              </a:lnSpc>
              <a:spcBef>
                <a:spcPts val="0"/>
              </a:spcBef>
            </a:pPr>
            <a:r>
              <a:rPr sz="800" kern="0" spc="2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161.6K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240" name="textbox 240"/>
          <p:cNvSpPr/>
          <p:nvPr/>
        </p:nvSpPr>
        <p:spPr>
          <a:xfrm>
            <a:off x="4052044" y="5212239"/>
            <a:ext cx="490219" cy="182879"/>
          </a:xfrm>
          <a:prstGeom prst="rect">
            <a:avLst/>
          </a:prstGeom>
          <a:solidFill>
            <a:srgbClr val="FFFFFF">
              <a:alpha val="67843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8900" algn="l" rtl="0" eaLnBrk="0">
              <a:lnSpc>
                <a:spcPct val="88000"/>
              </a:lnSpc>
              <a:spcBef>
                <a:spcPts val="0"/>
              </a:spcBef>
            </a:pPr>
            <a:r>
              <a:rPr sz="800" kern="0" spc="2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166.6K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242" name="textbox 242"/>
          <p:cNvSpPr/>
          <p:nvPr/>
        </p:nvSpPr>
        <p:spPr>
          <a:xfrm>
            <a:off x="1573297" y="6040994"/>
            <a:ext cx="490219" cy="182879"/>
          </a:xfrm>
          <a:prstGeom prst="rect">
            <a:avLst/>
          </a:prstGeom>
          <a:solidFill>
            <a:srgbClr val="FFFFFF">
              <a:alpha val="65098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8900" algn="l" rtl="0" eaLnBrk="0">
              <a:lnSpc>
                <a:spcPct val="88000"/>
              </a:lnSpc>
              <a:spcBef>
                <a:spcPts val="0"/>
              </a:spcBef>
            </a:pPr>
            <a:r>
              <a:rPr sz="800" kern="0" spc="2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163.3K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244" name="textbox 244"/>
          <p:cNvSpPr/>
          <p:nvPr/>
        </p:nvSpPr>
        <p:spPr>
          <a:xfrm>
            <a:off x="2812671" y="5507027"/>
            <a:ext cx="490219" cy="182879"/>
          </a:xfrm>
          <a:prstGeom prst="rect">
            <a:avLst/>
          </a:prstGeom>
          <a:solidFill>
            <a:srgbClr val="FFFFFF">
              <a:alpha val="69803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8900" algn="l" rtl="0" eaLnBrk="0">
              <a:lnSpc>
                <a:spcPct val="88000"/>
              </a:lnSpc>
              <a:spcBef>
                <a:spcPts val="0"/>
              </a:spcBef>
            </a:pPr>
            <a:r>
              <a:rPr sz="800" kern="0" spc="2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164.2K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246" name="textbox 246"/>
          <p:cNvSpPr/>
          <p:nvPr/>
        </p:nvSpPr>
        <p:spPr>
          <a:xfrm>
            <a:off x="8559020" y="3708676"/>
            <a:ext cx="703580" cy="1352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0000"/>
              </a:lnSpc>
            </a:pPr>
            <a:r>
              <a:rPr sz="8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10M</a:t>
            </a:r>
            <a:r>
              <a:rPr sz="800" kern="0" spc="11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8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(17.21%)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248" name="textbox 248"/>
          <p:cNvSpPr/>
          <p:nvPr/>
        </p:nvSpPr>
        <p:spPr>
          <a:xfrm>
            <a:off x="10207852" y="1388216"/>
            <a:ext cx="177800" cy="4565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1100" kern="0" spc="230" dirty="0">
                <a:solidFill>
                  <a:srgbClr val="797775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□</a:t>
            </a:r>
            <a:endParaRPr sz="1100" dirty="0">
              <a:latin typeface="Segoe UI Symbol" panose="020B0502040204020203"/>
              <a:ea typeface="Segoe UI Symbol" panose="020B0502040204020203"/>
              <a:cs typeface="Segoe UI Symbol" panose="020B0502040204020203"/>
            </a:endParaRPr>
          </a:p>
          <a:p>
            <a:pPr marL="12700" algn="l" rtl="0" eaLnBrk="0">
              <a:lnSpc>
                <a:spcPts val="2175"/>
              </a:lnSpc>
            </a:pPr>
            <a:r>
              <a:rPr sz="1100" kern="0" spc="230" dirty="0">
                <a:solidFill>
                  <a:srgbClr val="797775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□</a:t>
            </a:r>
            <a:endParaRPr sz="1100" dirty="0">
              <a:latin typeface="Segoe UI Symbol" panose="020B0502040204020203"/>
              <a:ea typeface="Segoe UI Symbol" panose="020B0502040204020203"/>
              <a:cs typeface="Segoe UI Symbol" panose="020B0502040204020203"/>
            </a:endParaRPr>
          </a:p>
        </p:txBody>
      </p:sp>
      <p:sp>
        <p:nvSpPr>
          <p:cNvPr id="250" name="textbox 250"/>
          <p:cNvSpPr/>
          <p:nvPr/>
        </p:nvSpPr>
        <p:spPr>
          <a:xfrm>
            <a:off x="8454244" y="2887492"/>
            <a:ext cx="641984" cy="1352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0000"/>
              </a:lnSpc>
            </a:pPr>
            <a:r>
              <a:rPr sz="8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14M</a:t>
            </a:r>
            <a:r>
              <a:rPr sz="800" kern="0" spc="9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8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(24.9%)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252" name="textbox 252"/>
          <p:cNvSpPr/>
          <p:nvPr/>
        </p:nvSpPr>
        <p:spPr>
          <a:xfrm>
            <a:off x="9193556" y="6606040"/>
            <a:ext cx="382904" cy="161925"/>
          </a:xfrm>
          <a:prstGeom prst="rect">
            <a:avLst/>
          </a:prstGeom>
          <a:solidFill>
            <a:srgbClr val="118D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4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70485" algn="l" rtl="0" eaLnBrk="0">
              <a:lnSpc>
                <a:spcPct val="88000"/>
              </a:lnSpc>
              <a:spcBef>
                <a:spcPts val="0"/>
              </a:spcBef>
            </a:pPr>
            <a:r>
              <a:rPr sz="800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0.8M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pic>
        <p:nvPicPr>
          <p:cNvPr id="254" name="picture 254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21600000">
            <a:off x="1238249" y="3708565"/>
            <a:ext cx="1333499" cy="12555"/>
          </a:xfrm>
          <a:prstGeom prst="rect">
            <a:avLst/>
          </a:prstGeom>
        </p:spPr>
      </p:pic>
      <p:pic>
        <p:nvPicPr>
          <p:cNvPr id="256" name="picture 256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21600000">
            <a:off x="3400425" y="3708565"/>
            <a:ext cx="1066799" cy="125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28600" y="228667"/>
            <a:ext cx="12192000" cy="6857932"/>
          </a:xfrm>
          <a:prstGeom prst="rect">
            <a:avLst/>
          </a:prstGeom>
        </p:spPr>
      </p:pic>
      <p:pic>
        <p:nvPicPr>
          <p:cNvPr id="260" name="picture 2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28600" y="228667"/>
            <a:ext cx="12192000" cy="1707934"/>
          </a:xfrm>
          <a:prstGeom prst="rect">
            <a:avLst/>
          </a:prstGeom>
        </p:spPr>
      </p:pic>
      <p:sp>
        <p:nvSpPr>
          <p:cNvPr id="262" name="rect 262"/>
          <p:cNvSpPr/>
          <p:nvPr/>
        </p:nvSpPr>
        <p:spPr>
          <a:xfrm>
            <a:off x="5561309" y="4215129"/>
            <a:ext cx="6857998" cy="2867024"/>
          </a:xfrm>
          <a:prstGeom prst="rect">
            <a:avLst/>
          </a:prstGeom>
          <a:solidFill>
            <a:srgbClr val="09124F">
              <a:alpha val="58039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4" name="rect 264"/>
          <p:cNvSpPr/>
          <p:nvPr/>
        </p:nvSpPr>
        <p:spPr>
          <a:xfrm>
            <a:off x="228600" y="2136940"/>
            <a:ext cx="7610473" cy="2085974"/>
          </a:xfrm>
          <a:prstGeom prst="rect">
            <a:avLst/>
          </a:prstGeom>
          <a:solidFill>
            <a:srgbClr val="09124F">
              <a:alpha val="58039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6" name="rect 266"/>
          <p:cNvSpPr/>
          <p:nvPr/>
        </p:nvSpPr>
        <p:spPr>
          <a:xfrm>
            <a:off x="228600" y="4215129"/>
            <a:ext cx="5333998" cy="2867024"/>
          </a:xfrm>
          <a:prstGeom prst="rect">
            <a:avLst/>
          </a:prstGeom>
          <a:solidFill>
            <a:srgbClr val="09124F">
              <a:alpha val="58039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68" name="picture 2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081635" y="4846555"/>
            <a:ext cx="4425041" cy="1958375"/>
          </a:xfrm>
          <a:prstGeom prst="rect">
            <a:avLst/>
          </a:prstGeom>
        </p:spPr>
      </p:pic>
      <p:graphicFrame>
        <p:nvGraphicFramePr>
          <p:cNvPr id="270" name="table 270"/>
          <p:cNvGraphicFramePr>
            <a:graphicFrameLocks noGrp="1"/>
          </p:cNvGraphicFramePr>
          <p:nvPr/>
        </p:nvGraphicFramePr>
        <p:xfrm>
          <a:off x="6211867" y="4815205"/>
          <a:ext cx="6152514" cy="1998980"/>
        </p:xfrm>
        <a:graphic>
          <a:graphicData uri="http://schemas.openxmlformats.org/drawingml/2006/table">
            <a:tbl>
              <a:tblPr/>
              <a:tblGrid>
                <a:gridCol w="883919"/>
                <a:gridCol w="1097280"/>
                <a:gridCol w="2198370"/>
                <a:gridCol w="1100455"/>
                <a:gridCol w="872489"/>
              </a:tblGrid>
              <a:tr h="66801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717550" algn="l" rtl="0" eaLnBrk="0">
                        <a:lnSpc>
                          <a:spcPct val="88000"/>
                        </a:lnSpc>
                      </a:pPr>
                      <a:r>
                        <a:rPr sz="800" kern="0" spc="20" dirty="0">
                          <a:solidFill>
                            <a:srgbClr val="605E5C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0.0</a:t>
                      </a:r>
                      <a:endParaRPr sz="800" dirty="0">
                        <a:latin typeface="Segoe UI" panose="020B0502040204020203"/>
                        <a:ea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90000"/>
                        </a:lnSpc>
                      </a:pPr>
                      <a:r>
                        <a:rPr sz="800" kern="0" spc="-20" dirty="0">
                          <a:solidFill>
                            <a:srgbClr val="605E5C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4bn</a:t>
                      </a:r>
                      <a:endParaRPr sz="800" dirty="0">
                        <a:latin typeface="Segoe UI" panose="020B0502040204020203"/>
                        <a:ea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4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34720" algn="l" rtl="0" eaLnBrk="0">
                        <a:lnSpc>
                          <a:spcPct val="90000"/>
                        </a:lnSpc>
                        <a:spcBef>
                          <a:spcPts val="5"/>
                        </a:spcBef>
                      </a:pPr>
                      <a:r>
                        <a:rPr sz="800" kern="0" spc="50" dirty="0">
                          <a:solidFill>
                            <a:srgbClr val="605E5C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0.03</a:t>
                      </a:r>
                      <a:r>
                        <a:rPr sz="800" kern="0" spc="0" dirty="0">
                          <a:solidFill>
                            <a:srgbClr val="605E5C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bn</a:t>
                      </a:r>
                      <a:endParaRPr sz="800" dirty="0">
                        <a:latin typeface="Segoe UI" panose="020B0502040204020203"/>
                        <a:ea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9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4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717550" algn="l" rtl="0" eaLnBrk="0">
                        <a:lnSpc>
                          <a:spcPct val="88000"/>
                        </a:lnSpc>
                        <a:spcBef>
                          <a:spcPts val="0"/>
                        </a:spcBef>
                      </a:pPr>
                      <a:r>
                        <a:rPr sz="800" kern="0" spc="20" dirty="0">
                          <a:solidFill>
                            <a:srgbClr val="605E5C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0.2</a:t>
                      </a:r>
                      <a:endParaRPr sz="800" dirty="0">
                        <a:latin typeface="Segoe UI" panose="020B0502040204020203"/>
                        <a:ea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1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41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90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605E5C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6bn</a:t>
                      </a:r>
                      <a:endParaRPr sz="800" dirty="0">
                        <a:latin typeface="Segoe UI" panose="020B0502040204020203"/>
                        <a:ea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2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2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34720" algn="l" rtl="0" eaLnBrk="0">
                        <a:lnSpc>
                          <a:spcPct val="68000"/>
                        </a:lnSpc>
                        <a:spcBef>
                          <a:spcPts val="5"/>
                        </a:spcBef>
                      </a:pPr>
                      <a:r>
                        <a:rPr sz="800" kern="0" spc="50" dirty="0">
                          <a:solidFill>
                            <a:srgbClr val="605E5C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0.21</a:t>
                      </a:r>
                      <a:r>
                        <a:rPr sz="800" kern="0" spc="0" dirty="0">
                          <a:solidFill>
                            <a:srgbClr val="605E5C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bn</a:t>
                      </a:r>
                      <a:endParaRPr sz="800" dirty="0">
                        <a:latin typeface="Segoe UI" panose="020B0502040204020203"/>
                        <a:ea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801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34720" algn="l" rtl="0" eaLnBrk="0">
                        <a:lnSpc>
                          <a:spcPct val="88000"/>
                        </a:lnSpc>
                      </a:pPr>
                      <a:r>
                        <a:rPr sz="800" kern="0" spc="20" dirty="0">
                          <a:solidFill>
                            <a:srgbClr val="605E5C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0.0</a:t>
                      </a:r>
                      <a:endParaRPr sz="800" dirty="0">
                        <a:latin typeface="Segoe UI" panose="020B0502040204020203"/>
                        <a:ea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90000"/>
                        </a:lnSpc>
                        <a:spcBef>
                          <a:spcPts val="5"/>
                        </a:spcBef>
                      </a:pPr>
                      <a:r>
                        <a:rPr sz="800" kern="0" spc="-20" dirty="0">
                          <a:solidFill>
                            <a:srgbClr val="605E5C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4bn</a:t>
                      </a:r>
                      <a:endParaRPr sz="800" dirty="0">
                        <a:latin typeface="Segoe UI" panose="020B0502040204020203"/>
                        <a:ea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2" name="rect 272"/>
          <p:cNvSpPr/>
          <p:nvPr/>
        </p:nvSpPr>
        <p:spPr>
          <a:xfrm>
            <a:off x="2295524" y="2556040"/>
            <a:ext cx="1000124" cy="419099"/>
          </a:xfrm>
          <a:prstGeom prst="rect">
            <a:avLst/>
          </a:prstGeom>
          <a:solidFill>
            <a:srgbClr val="A0D1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74" name="rect 274"/>
          <p:cNvSpPr/>
          <p:nvPr/>
        </p:nvSpPr>
        <p:spPr>
          <a:xfrm>
            <a:off x="4124324" y="2556040"/>
            <a:ext cx="1171574" cy="419099"/>
          </a:xfrm>
          <a:prstGeom prst="rect">
            <a:avLst/>
          </a:prstGeom>
          <a:solidFill>
            <a:srgbClr val="A0D1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76" name="rect 276"/>
          <p:cNvSpPr/>
          <p:nvPr/>
        </p:nvSpPr>
        <p:spPr>
          <a:xfrm>
            <a:off x="4124324" y="2184565"/>
            <a:ext cx="1171574" cy="371475"/>
          </a:xfrm>
          <a:prstGeom prst="rect">
            <a:avLst/>
          </a:prstGeom>
          <a:solidFill>
            <a:srgbClr val="25242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78" name="rect 278"/>
          <p:cNvSpPr/>
          <p:nvPr/>
        </p:nvSpPr>
        <p:spPr>
          <a:xfrm>
            <a:off x="3295649" y="2556040"/>
            <a:ext cx="828675" cy="419099"/>
          </a:xfrm>
          <a:prstGeom prst="rect">
            <a:avLst/>
          </a:prstGeom>
          <a:solidFill>
            <a:srgbClr val="A0D1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0" name="rect 280"/>
          <p:cNvSpPr/>
          <p:nvPr/>
        </p:nvSpPr>
        <p:spPr>
          <a:xfrm>
            <a:off x="5295898" y="2556040"/>
            <a:ext cx="1095374" cy="419099"/>
          </a:xfrm>
          <a:prstGeom prst="rect">
            <a:avLst/>
          </a:prstGeom>
          <a:solidFill>
            <a:srgbClr val="A0D1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2" name="rect 282"/>
          <p:cNvSpPr/>
          <p:nvPr/>
        </p:nvSpPr>
        <p:spPr>
          <a:xfrm>
            <a:off x="6391273" y="2556040"/>
            <a:ext cx="1200150" cy="419099"/>
          </a:xfrm>
          <a:prstGeom prst="rect">
            <a:avLst/>
          </a:prstGeom>
          <a:solidFill>
            <a:srgbClr val="A0D1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4" name="rect 284"/>
          <p:cNvSpPr/>
          <p:nvPr/>
        </p:nvSpPr>
        <p:spPr>
          <a:xfrm>
            <a:off x="2295524" y="2975140"/>
            <a:ext cx="1000124" cy="419100"/>
          </a:xfrm>
          <a:prstGeom prst="rect">
            <a:avLst/>
          </a:prstGeom>
          <a:solidFill>
            <a:srgbClr val="41A4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6" name="rect 286"/>
          <p:cNvSpPr/>
          <p:nvPr/>
        </p:nvSpPr>
        <p:spPr>
          <a:xfrm>
            <a:off x="4124324" y="2975140"/>
            <a:ext cx="1171574" cy="419100"/>
          </a:xfrm>
          <a:prstGeom prst="rect">
            <a:avLst/>
          </a:prstGeom>
          <a:solidFill>
            <a:srgbClr val="41A4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8" name="rect 288"/>
          <p:cNvSpPr/>
          <p:nvPr/>
        </p:nvSpPr>
        <p:spPr>
          <a:xfrm>
            <a:off x="5295898" y="2975140"/>
            <a:ext cx="1095374" cy="419100"/>
          </a:xfrm>
          <a:prstGeom prst="rect">
            <a:avLst/>
          </a:prstGeom>
          <a:solidFill>
            <a:srgbClr val="41A4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0" name="rect 290"/>
          <p:cNvSpPr/>
          <p:nvPr/>
        </p:nvSpPr>
        <p:spPr>
          <a:xfrm>
            <a:off x="3295649" y="2975140"/>
            <a:ext cx="828675" cy="419100"/>
          </a:xfrm>
          <a:prstGeom prst="rect">
            <a:avLst/>
          </a:prstGeom>
          <a:solidFill>
            <a:srgbClr val="41A4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2" name="rect 292"/>
          <p:cNvSpPr/>
          <p:nvPr/>
        </p:nvSpPr>
        <p:spPr>
          <a:xfrm>
            <a:off x="4124324" y="3394240"/>
            <a:ext cx="1171574" cy="323850"/>
          </a:xfrm>
          <a:prstGeom prst="rect">
            <a:avLst/>
          </a:prstGeom>
          <a:solidFill>
            <a:srgbClr val="A0D1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4" name="rect 294"/>
          <p:cNvSpPr/>
          <p:nvPr/>
        </p:nvSpPr>
        <p:spPr>
          <a:xfrm>
            <a:off x="4124324" y="3718091"/>
            <a:ext cx="1171574" cy="333374"/>
          </a:xfrm>
          <a:prstGeom prst="rect">
            <a:avLst/>
          </a:prstGeom>
          <a:solidFill>
            <a:srgbClr val="25242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6" name="rect 296"/>
          <p:cNvSpPr/>
          <p:nvPr/>
        </p:nvSpPr>
        <p:spPr>
          <a:xfrm>
            <a:off x="4124324" y="3394240"/>
            <a:ext cx="1171575" cy="323850"/>
          </a:xfrm>
          <a:prstGeom prst="rect">
            <a:avLst/>
          </a:prstGeom>
          <a:solidFill>
            <a:srgbClr val="A0D1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8" name="rect 298"/>
          <p:cNvSpPr/>
          <p:nvPr/>
        </p:nvSpPr>
        <p:spPr>
          <a:xfrm>
            <a:off x="6391273" y="2975140"/>
            <a:ext cx="1200150" cy="419100"/>
          </a:xfrm>
          <a:prstGeom prst="rect">
            <a:avLst/>
          </a:prstGeom>
          <a:solidFill>
            <a:srgbClr val="41A4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0" name="textbox 300"/>
          <p:cNvSpPr/>
          <p:nvPr/>
        </p:nvSpPr>
        <p:spPr>
          <a:xfrm>
            <a:off x="2282824" y="2171865"/>
            <a:ext cx="5321300" cy="19246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5000"/>
              </a:lnSpc>
            </a:pPr>
            <a:endParaRPr sz="6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0865" algn="l" rtl="0" eaLnBrk="0">
              <a:lnSpc>
                <a:spcPct val="72000"/>
              </a:lnSpc>
              <a:spcBef>
                <a:spcPts val="5"/>
              </a:spcBef>
              <a:tabLst>
                <a:tab pos="1896110" algn="l"/>
                <a:tab pos="2936875" algn="l"/>
              </a:tabLst>
            </a:pPr>
            <a:r>
              <a:rPr sz="900" u="sng" kern="0" spc="0" dirty="0">
                <a:solidFill>
                  <a:srgbClr val="FFFF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Segoe UI" panose="020B0502040204020203"/>
                <a:ea typeface="Segoe UI" panose="020B0502040204020203"/>
                <a:cs typeface="Segoe UI" panose="020B0502040204020203"/>
              </a:rPr>
              <a:t>	</a:t>
            </a:r>
            <a:r>
              <a:rPr sz="900" u="sng" kern="0" spc="4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Satisfaction</a:t>
            </a:r>
            <a:r>
              <a:rPr sz="900" u="sng" kern="0" spc="40" dirty="0">
                <a:solidFill>
                  <a:srgbClr val="FFFF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900" u="sng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Score</a:t>
            </a:r>
            <a:r>
              <a:rPr sz="900" u="sng" kern="0" spc="0" dirty="0">
                <a:solidFill>
                  <a:srgbClr val="FFFFFF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Segoe UI" panose="020B0502040204020203"/>
                <a:ea typeface="Segoe UI" panose="020B0502040204020203"/>
                <a:cs typeface="Segoe UI" panose="020B0502040204020203"/>
              </a:rPr>
              <a:t>	</a:t>
            </a:r>
            <a:endParaRPr sz="9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algn="l" rtl="0" eaLnBrk="0">
              <a:lnSpc>
                <a:spcPct val="16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78000"/>
              </a:lnSpc>
              <a:spcBef>
                <a:spcPts val="330"/>
              </a:spcBef>
              <a:tabLst>
                <a:tab pos="568325" algn="l"/>
              </a:tabLst>
            </a:pPr>
            <a:r>
              <a:rPr sz="1100" kern="0" spc="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	</a:t>
            </a:r>
            <a:r>
              <a:rPr sz="1100" kern="0" spc="3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3988</a:t>
            </a:r>
            <a:r>
              <a:rPr sz="1100" kern="0" spc="1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</a:t>
            </a:r>
            <a:r>
              <a:rPr sz="1100" kern="0" spc="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</a:t>
            </a:r>
            <a:r>
              <a:rPr sz="1100" kern="0" spc="3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3988                   12741 </a:t>
            </a:r>
            <a:r>
              <a:rPr sz="1100" kern="0" spc="2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13,49,374.95</a:t>
            </a:r>
            <a:r>
              <a:rPr sz="1100" kern="0" spc="1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    </a:t>
            </a:r>
            <a:r>
              <a:rPr sz="1100" kern="0" spc="2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10231275  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algn="l" rtl="0" eaLnBrk="0">
              <a:lnSpc>
                <a:spcPct val="15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0230" indent="-1828165" algn="l" rtl="0" eaLnBrk="0">
              <a:lnSpc>
                <a:spcPct val="160000"/>
              </a:lnSpc>
              <a:spcBef>
                <a:spcPts val="340"/>
              </a:spcBef>
              <a:tabLst>
                <a:tab pos="568325" algn="l"/>
                <a:tab pos="2566670" algn="l"/>
              </a:tabLst>
            </a:pPr>
            <a:r>
              <a:rPr sz="1100" kern="0" spc="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	</a:t>
            </a:r>
            <a:r>
              <a:rPr sz="1100" kern="0" spc="3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3150            3150</a:t>
            </a:r>
            <a:r>
              <a:rPr sz="1100" kern="0" spc="1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</a:t>
            </a:r>
            <a:r>
              <a:rPr sz="1100" kern="0" spc="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</a:t>
            </a:r>
            <a:r>
              <a:rPr sz="1100" kern="0" spc="3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10069       22,29,674.15</a:t>
            </a:r>
            <a:r>
              <a:rPr sz="1100" kern="0" spc="1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    </a:t>
            </a:r>
            <a:r>
              <a:rPr sz="1100" kern="0" spc="3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1585</a:t>
            </a:r>
            <a:r>
              <a:rPr sz="1100" kern="0" spc="2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4234</a:t>
            </a:r>
            <a:r>
              <a:rPr sz="1100" kern="0" spc="1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</a:t>
            </a:r>
            <a:r>
              <a:rPr sz="1100" kern="0" spc="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	</a:t>
            </a:r>
            <a:r>
              <a:rPr sz="1100" kern="0" spc="3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9427</a:t>
            </a:r>
            <a:r>
              <a:rPr sz="1100" kern="0" spc="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40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0865" algn="l" rtl="0" eaLnBrk="0">
              <a:lnSpc>
                <a:spcPct val="86000"/>
              </a:lnSpc>
              <a:spcBef>
                <a:spcPts val="0"/>
              </a:spcBef>
              <a:tabLst>
                <a:tab pos="2458720" algn="l"/>
              </a:tabLst>
            </a:pPr>
            <a:r>
              <a:rPr sz="1100" kern="0" spc="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	</a:t>
            </a:r>
            <a:r>
              <a:rPr sz="1100" b="1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32237</a:t>
            </a:r>
            <a:r>
              <a:rPr sz="1100" b="1" kern="0" spc="1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pic>
        <p:nvPicPr>
          <p:cNvPr id="302" name="picture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214430" y="3718091"/>
            <a:ext cx="75585" cy="333374"/>
          </a:xfrm>
          <a:prstGeom prst="rect">
            <a:avLst/>
          </a:prstGeom>
        </p:spPr>
      </p:pic>
      <p:pic>
        <p:nvPicPr>
          <p:cNvPr id="304" name="picture 3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311576" y="2975140"/>
            <a:ext cx="87131" cy="419100"/>
          </a:xfrm>
          <a:prstGeom prst="rect">
            <a:avLst/>
          </a:prstGeom>
        </p:spPr>
      </p:pic>
      <p:pic>
        <p:nvPicPr>
          <p:cNvPr id="306" name="picture 3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212106" y="2975140"/>
            <a:ext cx="75585" cy="419100"/>
          </a:xfrm>
          <a:prstGeom prst="rect">
            <a:avLst/>
          </a:prstGeom>
        </p:spPr>
      </p:pic>
      <p:pic>
        <p:nvPicPr>
          <p:cNvPr id="308" name="picture 3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025676" y="2975140"/>
            <a:ext cx="87889" cy="419100"/>
          </a:xfrm>
          <a:prstGeom prst="rect">
            <a:avLst/>
          </a:prstGeom>
        </p:spPr>
      </p:pic>
      <p:pic>
        <p:nvPicPr>
          <p:cNvPr id="310" name="picture 3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205636" y="2975140"/>
            <a:ext cx="87510" cy="419100"/>
          </a:xfrm>
          <a:prstGeom prst="rect">
            <a:avLst/>
          </a:prstGeom>
        </p:spPr>
      </p:pic>
      <p:pic>
        <p:nvPicPr>
          <p:cNvPr id="312" name="picture 3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312845" y="2556040"/>
            <a:ext cx="87131" cy="419100"/>
          </a:xfrm>
          <a:prstGeom prst="rect">
            <a:avLst/>
          </a:prstGeom>
        </p:spPr>
      </p:pic>
      <p:pic>
        <p:nvPicPr>
          <p:cNvPr id="314" name="picture 3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236235" y="2556040"/>
            <a:ext cx="75585" cy="419100"/>
          </a:xfrm>
          <a:prstGeom prst="rect">
            <a:avLst/>
          </a:prstGeom>
        </p:spPr>
      </p:pic>
      <p:pic>
        <p:nvPicPr>
          <p:cNvPr id="316" name="picture 3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030759" y="2556040"/>
            <a:ext cx="87889" cy="419100"/>
          </a:xfrm>
          <a:prstGeom prst="rect">
            <a:avLst/>
          </a:prstGeom>
        </p:spPr>
      </p:pic>
      <p:pic>
        <p:nvPicPr>
          <p:cNvPr id="318" name="picture 3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205636" y="2556040"/>
            <a:ext cx="87510" cy="419100"/>
          </a:xfrm>
          <a:prstGeom prst="rect">
            <a:avLst/>
          </a:prstGeom>
        </p:spPr>
      </p:pic>
      <p:pic>
        <p:nvPicPr>
          <p:cNvPr id="320" name="picture 3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218379" y="2184565"/>
            <a:ext cx="75585" cy="371475"/>
          </a:xfrm>
          <a:prstGeom prst="rect">
            <a:avLst/>
          </a:prstGeom>
        </p:spPr>
      </p:pic>
      <p:sp>
        <p:nvSpPr>
          <p:cNvPr id="322" name="rect 322"/>
          <p:cNvSpPr/>
          <p:nvPr/>
        </p:nvSpPr>
        <p:spPr>
          <a:xfrm>
            <a:off x="7940116" y="2136940"/>
            <a:ext cx="4476749" cy="2085974"/>
          </a:xfrm>
          <a:prstGeom prst="rect">
            <a:avLst/>
          </a:prstGeom>
          <a:solidFill>
            <a:srgbClr val="09124F">
              <a:alpha val="58039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324" name="table 324"/>
          <p:cNvGraphicFramePr>
            <a:graphicFrameLocks noGrp="1"/>
          </p:cNvGraphicFramePr>
          <p:nvPr/>
        </p:nvGraphicFramePr>
        <p:xfrm>
          <a:off x="783907" y="5119639"/>
          <a:ext cx="4723764" cy="1221739"/>
        </p:xfrm>
        <a:graphic>
          <a:graphicData uri="http://schemas.openxmlformats.org/drawingml/2006/table">
            <a:tbl>
              <a:tblPr/>
              <a:tblGrid>
                <a:gridCol w="2279014"/>
                <a:gridCol w="796290"/>
                <a:gridCol w="635634"/>
                <a:gridCol w="1012825"/>
              </a:tblGrid>
              <a:tr h="6108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184275" algn="l" rtl="0" eaLnBrk="0">
                        <a:lnSpc>
                          <a:spcPct val="88000"/>
                        </a:lnSpc>
                        <a:spcBef>
                          <a:spcPts val="5"/>
                        </a:spcBef>
                      </a:pPr>
                      <a:r>
                        <a:rPr sz="800" kern="0" spc="20" dirty="0">
                          <a:solidFill>
                            <a:srgbClr val="605E5C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6.5K</a:t>
                      </a:r>
                      <a:endParaRPr sz="800" dirty="0">
                        <a:latin typeface="Segoe UI" panose="020B0502040204020203"/>
                        <a:ea typeface="Segoe UI" panose="020B0502040204020203"/>
                        <a:cs typeface="Segoe UI" panose="020B0502040204020203"/>
                      </a:endParaRPr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sz="6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894840" algn="l" rtl="0" eaLnBrk="0">
                        <a:lnSpc>
                          <a:spcPct val="88000"/>
                        </a:lnSpc>
                        <a:spcBef>
                          <a:spcPts val="0"/>
                        </a:spcBef>
                      </a:pPr>
                      <a:r>
                        <a:rPr sz="800" kern="0" spc="30" dirty="0">
                          <a:solidFill>
                            <a:srgbClr val="605E5C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4.9K</a:t>
                      </a:r>
                      <a:endParaRPr sz="800" dirty="0">
                        <a:latin typeface="Segoe UI" panose="020B0502040204020203"/>
                        <a:ea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3210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800" kern="0" spc="30" dirty="0">
                          <a:solidFill>
                            <a:srgbClr val="605E5C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4.7K</a:t>
                      </a:r>
                      <a:endParaRPr sz="800" dirty="0">
                        <a:latin typeface="Segoe UI" panose="020B0502040204020203"/>
                        <a:ea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0869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63525" algn="l" rtl="0" eaLnBrk="0">
                        <a:lnSpc>
                          <a:spcPct val="88000"/>
                        </a:lnSpc>
                        <a:spcBef>
                          <a:spcPts val="0"/>
                        </a:spcBef>
                      </a:pPr>
                      <a:r>
                        <a:rPr sz="800" kern="0" spc="10" dirty="0">
                          <a:solidFill>
                            <a:srgbClr val="605E5C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1.6K</a:t>
                      </a:r>
                      <a:endParaRPr sz="800" dirty="0">
                        <a:latin typeface="Segoe UI" panose="020B0502040204020203"/>
                        <a:ea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9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44170" algn="l" rtl="0" eaLnBrk="0">
                        <a:lnSpc>
                          <a:spcPct val="88000"/>
                        </a:lnSpc>
                        <a:spcBef>
                          <a:spcPts val="5"/>
                        </a:spcBef>
                      </a:pPr>
                      <a:r>
                        <a:rPr sz="800" kern="0" spc="10" dirty="0">
                          <a:solidFill>
                            <a:srgbClr val="605E5C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1.4K</a:t>
                      </a:r>
                      <a:endParaRPr sz="800" dirty="0">
                        <a:latin typeface="Segoe UI" panose="020B0502040204020203"/>
                        <a:ea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C6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6" name="textbox 326"/>
          <p:cNvSpPr/>
          <p:nvPr/>
        </p:nvSpPr>
        <p:spPr>
          <a:xfrm>
            <a:off x="2401632" y="396583"/>
            <a:ext cx="5533390" cy="4406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5000"/>
              </a:lnSpc>
            </a:pPr>
            <a:r>
              <a:rPr sz="3100" b="1" u="sng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Credit Card Customer</a:t>
            </a:r>
            <a:r>
              <a:rPr sz="3100" b="1" u="sng" kern="0" spc="35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3100" b="1" u="sng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Report</a:t>
            </a:r>
            <a:endParaRPr sz="3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pic>
        <p:nvPicPr>
          <p:cNvPr id="328" name="picture 3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9579582" y="2814788"/>
            <a:ext cx="1197840" cy="1197694"/>
          </a:xfrm>
          <a:prstGeom prst="rect">
            <a:avLst/>
          </a:prstGeom>
        </p:spPr>
      </p:pic>
      <p:sp>
        <p:nvSpPr>
          <p:cNvPr id="330" name="path 330"/>
          <p:cNvSpPr/>
          <p:nvPr/>
        </p:nvSpPr>
        <p:spPr>
          <a:xfrm>
            <a:off x="9402173" y="2754016"/>
            <a:ext cx="1568805" cy="811331"/>
          </a:xfrm>
          <a:custGeom>
            <a:avLst/>
            <a:gdLst/>
            <a:ahLst/>
            <a:cxnLst/>
            <a:rect l="0" t="0" r="0" b="0"/>
            <a:pathLst>
              <a:path w="2470" h="1277">
                <a:moveTo>
                  <a:pt x="2188" y="1054"/>
                </a:moveTo>
                <a:lnTo>
                  <a:pt x="2283" y="1056"/>
                </a:lnTo>
                <a:lnTo>
                  <a:pt x="2463" y="1056"/>
                </a:lnTo>
                <a:moveTo>
                  <a:pt x="279" y="1249"/>
                </a:moveTo>
                <a:lnTo>
                  <a:pt x="187" y="1270"/>
                </a:lnTo>
                <a:lnTo>
                  <a:pt x="7" y="1270"/>
                </a:lnTo>
                <a:moveTo>
                  <a:pt x="973" y="7"/>
                </a:moveTo>
                <a:lnTo>
                  <a:pt x="793" y="7"/>
                </a:lnTo>
              </a:path>
            </a:pathLst>
          </a:custGeom>
          <a:noFill/>
          <a:ln w="9524" cap="rnd">
            <a:solidFill>
              <a:srgbClr val="605E5C">
                <a:alpha val="50196"/>
              </a:srgbClr>
            </a:solidFill>
            <a:prstDash val="solid"/>
            <a:miter lim="4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2" name="textbox 332"/>
          <p:cNvSpPr/>
          <p:nvPr/>
        </p:nvSpPr>
        <p:spPr>
          <a:xfrm>
            <a:off x="8020592" y="1184956"/>
            <a:ext cx="1896110" cy="7131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523875" algn="l" rtl="0" eaLnBrk="0">
              <a:lnSpc>
                <a:spcPct val="75000"/>
              </a:lnSpc>
            </a:pPr>
            <a:r>
              <a:rPr sz="4400" kern="0" spc="-110" dirty="0">
                <a:solidFill>
                  <a:srgbClr val="E6E6E6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32K</a:t>
            </a:r>
            <a:endParaRPr sz="4400" dirty="0">
              <a:latin typeface="Segoe UI Symbol" panose="020B0502040204020203"/>
              <a:ea typeface="Segoe UI Symbol" panose="020B0502040204020203"/>
              <a:cs typeface="Segoe UI Symbol" panose="020B0502040204020203"/>
            </a:endParaRPr>
          </a:p>
          <a:p>
            <a:pPr marL="12700" algn="l" rtl="0" eaLnBrk="0">
              <a:lnSpc>
                <a:spcPct val="89000"/>
              </a:lnSpc>
              <a:spcBef>
                <a:spcPts val="290"/>
              </a:spcBef>
            </a:pPr>
            <a:r>
              <a:rPr sz="1100" kern="0" spc="4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Customer Satisfaction</a:t>
            </a:r>
            <a:r>
              <a:rPr sz="1100" kern="0" spc="10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11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Score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334" name="textbox 334"/>
          <p:cNvSpPr/>
          <p:nvPr/>
        </p:nvSpPr>
        <p:spPr>
          <a:xfrm>
            <a:off x="7985199" y="2447987"/>
            <a:ext cx="2722879" cy="3975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900" b="1" kern="0" spc="4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Marital_Status      </a:t>
            </a:r>
            <a:r>
              <a:rPr sz="900" kern="0" spc="4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Marr</a:t>
            </a:r>
            <a:r>
              <a:rPr sz="9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ied     Single</a:t>
            </a:r>
            <a:r>
              <a:rPr sz="900" kern="0" spc="4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</a:t>
            </a:r>
            <a:r>
              <a:rPr sz="9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Unknown</a:t>
            </a:r>
            <a:endParaRPr sz="9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algn="l" rtl="0" eaLnBrk="0">
              <a:lnSpc>
                <a:spcPct val="100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172210" algn="l" rtl="0" eaLnBrk="0">
              <a:lnSpc>
                <a:spcPct val="89000"/>
              </a:lnSpc>
              <a:spcBef>
                <a:spcPts val="5"/>
              </a:spcBef>
            </a:pPr>
            <a:r>
              <a:rPr sz="8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0.59M</a:t>
            </a:r>
            <a:r>
              <a:rPr sz="800" kern="0" spc="16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8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(7.54%)</a:t>
            </a:r>
            <a:r>
              <a:rPr sz="800" kern="0" spc="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336" name="path 336"/>
          <p:cNvSpPr/>
          <p:nvPr/>
        </p:nvSpPr>
        <p:spPr>
          <a:xfrm>
            <a:off x="10013391" y="2754016"/>
            <a:ext cx="23580" cy="67719"/>
          </a:xfrm>
          <a:custGeom>
            <a:avLst/>
            <a:gdLst/>
            <a:ahLst/>
            <a:cxnLst/>
            <a:rect l="0" t="0" r="0" b="0"/>
            <a:pathLst>
              <a:path w="37" h="106">
                <a:moveTo>
                  <a:pt x="29" y="99"/>
                </a:moveTo>
                <a:lnTo>
                  <a:pt x="7" y="7"/>
                </a:lnTo>
              </a:path>
            </a:pathLst>
          </a:custGeom>
          <a:noFill/>
          <a:ln w="9524" cap="rnd">
            <a:solidFill>
              <a:srgbClr val="605E5C">
                <a:alpha val="50196"/>
              </a:srgbClr>
            </a:solidFill>
            <a:prstDash val="solid"/>
            <a:miter lim="4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38" name="picture 3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0057632" y="2463203"/>
            <a:ext cx="95250" cy="95250"/>
          </a:xfrm>
          <a:prstGeom prst="rect">
            <a:avLst/>
          </a:prstGeom>
        </p:spPr>
      </p:pic>
      <p:pic>
        <p:nvPicPr>
          <p:cNvPr id="340" name="picture 3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9548343" y="2463203"/>
            <a:ext cx="95250" cy="95250"/>
          </a:xfrm>
          <a:prstGeom prst="rect">
            <a:avLst/>
          </a:prstGeom>
        </p:spPr>
      </p:pic>
      <p:pic>
        <p:nvPicPr>
          <p:cNvPr id="342" name="picture 3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8923800" y="2463203"/>
            <a:ext cx="95250" cy="95250"/>
          </a:xfrm>
          <a:prstGeom prst="rect">
            <a:avLst/>
          </a:prstGeom>
        </p:spPr>
      </p:pic>
      <p:sp>
        <p:nvSpPr>
          <p:cNvPr id="344" name="rect 344"/>
          <p:cNvSpPr/>
          <p:nvPr/>
        </p:nvSpPr>
        <p:spPr>
          <a:xfrm>
            <a:off x="1075112" y="4744699"/>
            <a:ext cx="556035" cy="1587156"/>
          </a:xfrm>
          <a:prstGeom prst="rect">
            <a:avLst/>
          </a:prstGeom>
          <a:solidFill>
            <a:srgbClr val="32B5E1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46" name="picture 34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266824" y="2556040"/>
            <a:ext cx="1028699" cy="838200"/>
          </a:xfrm>
          <a:prstGeom prst="rect">
            <a:avLst/>
          </a:prstGeom>
        </p:spPr>
      </p:pic>
      <p:sp>
        <p:nvSpPr>
          <p:cNvPr id="348" name="rect 348"/>
          <p:cNvSpPr/>
          <p:nvPr/>
        </p:nvSpPr>
        <p:spPr>
          <a:xfrm>
            <a:off x="285750" y="2556040"/>
            <a:ext cx="981074" cy="419099"/>
          </a:xfrm>
          <a:prstGeom prst="rect">
            <a:avLst/>
          </a:prstGeom>
          <a:solidFill>
            <a:srgbClr val="A0D1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50" name="picture 35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285750" y="2864202"/>
            <a:ext cx="981074" cy="110938"/>
          </a:xfrm>
          <a:prstGeom prst="rect">
            <a:avLst/>
          </a:prstGeom>
        </p:spPr>
      </p:pic>
      <p:sp>
        <p:nvSpPr>
          <p:cNvPr id="352" name="rect 352"/>
          <p:cNvSpPr/>
          <p:nvPr/>
        </p:nvSpPr>
        <p:spPr>
          <a:xfrm>
            <a:off x="285750" y="2975140"/>
            <a:ext cx="981074" cy="419100"/>
          </a:xfrm>
          <a:prstGeom prst="rect">
            <a:avLst/>
          </a:prstGeom>
          <a:solidFill>
            <a:srgbClr val="41A4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54" name="picture 35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285750" y="3283302"/>
            <a:ext cx="981074" cy="110938"/>
          </a:xfrm>
          <a:prstGeom prst="rect">
            <a:avLst/>
          </a:prstGeom>
        </p:spPr>
      </p:pic>
      <p:sp>
        <p:nvSpPr>
          <p:cNvPr id="356" name="textbox 356"/>
          <p:cNvSpPr/>
          <p:nvPr/>
        </p:nvSpPr>
        <p:spPr>
          <a:xfrm>
            <a:off x="273050" y="2543340"/>
            <a:ext cx="1006475" cy="8959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</a:pPr>
            <a:endParaRPr sz="8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67000"/>
              </a:lnSpc>
              <a:spcBef>
                <a:spcPts val="0"/>
              </a:spcBef>
              <a:tabLst>
                <a:tab pos="73660" algn="l"/>
              </a:tabLst>
            </a:pPr>
            <a:r>
              <a:rPr sz="1100" kern="0" spc="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	</a:t>
            </a:r>
            <a:r>
              <a:rPr sz="1100" kern="0" spc="1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Low</a:t>
            </a:r>
            <a:r>
              <a:rPr sz="1100" kern="0" spc="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       </a:t>
            </a:r>
            <a:r>
              <a:rPr sz="1100" kern="0" spc="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	</a:t>
            </a:r>
            <a:r>
              <a:rPr sz="1100" kern="0" spc="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Mid</a:t>
            </a:r>
            <a:r>
              <a:rPr sz="1100" kern="0" spc="1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 </a:t>
            </a:r>
            <a:r>
              <a:rPr sz="1100" kern="0" spc="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pic>
        <p:nvPicPr>
          <p:cNvPr id="358" name="picture 3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171489" y="2975140"/>
            <a:ext cx="88045" cy="419100"/>
          </a:xfrm>
          <a:prstGeom prst="rect">
            <a:avLst/>
          </a:prstGeom>
        </p:spPr>
      </p:pic>
      <p:pic>
        <p:nvPicPr>
          <p:cNvPr id="360" name="picture 3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175934" y="2556040"/>
            <a:ext cx="88045" cy="419100"/>
          </a:xfrm>
          <a:prstGeom prst="rect">
            <a:avLst/>
          </a:prstGeom>
        </p:spPr>
      </p:pic>
      <p:sp>
        <p:nvSpPr>
          <p:cNvPr id="362" name="textbox 362"/>
          <p:cNvSpPr/>
          <p:nvPr/>
        </p:nvSpPr>
        <p:spPr>
          <a:xfrm>
            <a:off x="3241132" y="1184956"/>
            <a:ext cx="1209675" cy="7156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5420" algn="l" rtl="0" eaLnBrk="0">
              <a:lnSpc>
                <a:spcPct val="75000"/>
              </a:lnSpc>
              <a:spcBef>
                <a:spcPts val="0"/>
              </a:spcBef>
            </a:pPr>
            <a:r>
              <a:rPr sz="4400" kern="0" spc="-130" dirty="0">
                <a:solidFill>
                  <a:srgbClr val="E6E6E6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24K</a:t>
            </a:r>
            <a:endParaRPr sz="4400" dirty="0">
              <a:latin typeface="Segoe UI Symbol" panose="020B0502040204020203"/>
              <a:ea typeface="Segoe UI Symbol" panose="020B0502040204020203"/>
              <a:cs typeface="Segoe UI Symbol" panose="020B0502040204020203"/>
            </a:endParaRPr>
          </a:p>
          <a:p>
            <a:pPr marL="12700" algn="l" rtl="0" eaLnBrk="0">
              <a:lnSpc>
                <a:spcPct val="90000"/>
              </a:lnSpc>
              <a:spcBef>
                <a:spcPts val="260"/>
              </a:spcBef>
            </a:pPr>
            <a:r>
              <a:rPr sz="1100" kern="0" spc="4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Dependent Count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364" name="textbox 364"/>
          <p:cNvSpPr/>
          <p:nvPr/>
        </p:nvSpPr>
        <p:spPr>
          <a:xfrm>
            <a:off x="8586253" y="3377135"/>
            <a:ext cx="3207385" cy="2705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ct val="89000"/>
              </a:lnSpc>
            </a:pPr>
            <a:r>
              <a:rPr sz="8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3.96M</a:t>
            </a:r>
            <a:r>
              <a:rPr sz="800" kern="0" spc="16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8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(50.53%)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marL="12700" algn="l" rtl="0" eaLnBrk="0">
              <a:lnSpc>
                <a:spcPct val="90000"/>
              </a:lnSpc>
              <a:spcBef>
                <a:spcPts val="205"/>
              </a:spcBef>
            </a:pPr>
            <a:r>
              <a:rPr sz="8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3.29M</a:t>
            </a:r>
            <a:r>
              <a:rPr sz="800" kern="0" spc="16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8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(41.92%)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366" name="textbox 366"/>
          <p:cNvSpPr/>
          <p:nvPr/>
        </p:nvSpPr>
        <p:spPr>
          <a:xfrm>
            <a:off x="5888392" y="1188384"/>
            <a:ext cx="1143635" cy="7099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ct val="77000"/>
              </a:lnSpc>
            </a:pPr>
            <a:r>
              <a:rPr sz="4200" kern="0" spc="-260" dirty="0">
                <a:solidFill>
                  <a:srgbClr val="E6E6E6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45M</a:t>
            </a:r>
            <a:endParaRPr sz="4200" dirty="0">
              <a:latin typeface="Segoe UI Symbol" panose="020B0502040204020203"/>
              <a:ea typeface="Segoe UI Symbol" panose="020B0502040204020203"/>
              <a:cs typeface="Segoe UI Symbol" panose="020B0502040204020203"/>
            </a:endParaRPr>
          </a:p>
          <a:p>
            <a:pPr algn="l" rtl="0" eaLnBrk="0">
              <a:lnSpc>
                <a:spcPct val="14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11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Total Transa</a:t>
            </a:r>
            <a:r>
              <a:rPr sz="1100" kern="0" spc="2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ction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368" name="textbox 368"/>
          <p:cNvSpPr/>
          <p:nvPr/>
        </p:nvSpPr>
        <p:spPr>
          <a:xfrm>
            <a:off x="870799" y="1188384"/>
            <a:ext cx="1106169" cy="7099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ct val="78000"/>
              </a:lnSpc>
            </a:pPr>
            <a:r>
              <a:rPr sz="4100" kern="0" spc="-210" dirty="0">
                <a:solidFill>
                  <a:srgbClr val="E6E6E6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55M</a:t>
            </a:r>
            <a:endParaRPr sz="4100" dirty="0">
              <a:latin typeface="Segoe UI Symbol" panose="020B0502040204020203"/>
              <a:ea typeface="Segoe UI Symbol" panose="020B0502040204020203"/>
              <a:cs typeface="Segoe UI Symbol" panose="020B0502040204020203"/>
            </a:endParaRPr>
          </a:p>
          <a:p>
            <a:pPr algn="l" rtl="0" eaLnBrk="0">
              <a:lnSpc>
                <a:spcPct val="149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11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Sum</a:t>
            </a:r>
            <a:r>
              <a:rPr sz="1100" kern="0" spc="8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11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of</a:t>
            </a:r>
            <a:r>
              <a:rPr sz="1100" kern="0" spc="12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1100" kern="0" spc="3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Revenue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370" name="textbox 370"/>
          <p:cNvSpPr/>
          <p:nvPr/>
        </p:nvSpPr>
        <p:spPr>
          <a:xfrm>
            <a:off x="5810293" y="4758111"/>
            <a:ext cx="323850" cy="21253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0000"/>
              </a:lnSpc>
            </a:pPr>
            <a:r>
              <a:rPr sz="800" b="1" kern="0" spc="7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0.3</a:t>
            </a:r>
            <a:r>
              <a:rPr sz="800" b="1" kern="0" spc="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bn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algn="l" rtl="0" eaLnBrk="0">
              <a:lnSpc>
                <a:spcPct val="11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0000"/>
              </a:lnSpc>
              <a:spcBef>
                <a:spcPts val="245"/>
              </a:spcBef>
            </a:pPr>
            <a:r>
              <a:rPr sz="800" b="1" kern="0" spc="7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0.2</a:t>
            </a:r>
            <a:r>
              <a:rPr sz="800" b="1" kern="0" spc="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bn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algn="l" rtl="0" eaLnBrk="0">
              <a:lnSpc>
                <a:spcPct val="11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0000"/>
              </a:lnSpc>
              <a:spcBef>
                <a:spcPts val="245"/>
              </a:spcBef>
            </a:pPr>
            <a:r>
              <a:rPr sz="800" b="1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0.</a:t>
            </a:r>
            <a:r>
              <a:rPr sz="800" b="1" kern="0" spc="-11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800" b="1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</a:t>
            </a:r>
            <a:r>
              <a:rPr sz="800" b="1" kern="0" spc="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bn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algn="l" rtl="0" eaLnBrk="0">
              <a:lnSpc>
                <a:spcPct val="11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0000"/>
              </a:lnSpc>
            </a:pPr>
            <a:r>
              <a:rPr sz="800" b="1" kern="0" spc="7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0.0</a:t>
            </a:r>
            <a:r>
              <a:rPr sz="800" b="1" kern="0" spc="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bn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graphicFrame>
        <p:nvGraphicFramePr>
          <p:cNvPr id="372" name="table 372"/>
          <p:cNvGraphicFramePr>
            <a:graphicFrameLocks noGrp="1"/>
          </p:cNvGraphicFramePr>
          <p:nvPr/>
        </p:nvGraphicFramePr>
        <p:xfrm>
          <a:off x="10191977" y="495367"/>
          <a:ext cx="2132965" cy="257175"/>
        </p:xfrm>
        <a:graphic>
          <a:graphicData uri="http://schemas.openxmlformats.org/drawingml/2006/table">
            <a:tbl>
              <a:tblPr>
                <a:solidFill>
                  <a:srgbClr val="0D6ABF"/>
                </a:solidFill>
              </a:tblPr>
              <a:tblGrid>
                <a:gridCol w="2132965"/>
              </a:tblGrid>
              <a:tr h="2476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8420" algn="l" rtl="0" eaLnBrk="0">
                        <a:lnSpc>
                          <a:spcPts val="1180"/>
                        </a:lnSpc>
                        <a:spcBef>
                          <a:spcPts val="5"/>
                        </a:spcBef>
                      </a:pPr>
                      <a:r>
                        <a:rPr sz="900" kern="0" spc="140" dirty="0">
                          <a:solidFill>
                            <a:srgbClr val="E6E6E6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All</a:t>
                      </a:r>
                      <a:r>
                        <a:rPr sz="900" kern="0" spc="0" dirty="0">
                          <a:solidFill>
                            <a:srgbClr val="E6E6E6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                                                       </a:t>
                      </a:r>
                      <a:r>
                        <a:rPr sz="900" kern="0" spc="140" dirty="0">
                          <a:solidFill>
                            <a:srgbClr val="E6E6E6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√</a:t>
                      </a:r>
                      <a:endParaRPr sz="9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6ABF"/>
                    </a:solidFill>
                  </a:tcPr>
                </a:tc>
              </a:tr>
            </a:tbl>
          </a:graphicData>
        </a:graphic>
      </p:graphicFrame>
      <p:sp>
        <p:nvSpPr>
          <p:cNvPr id="374" name="textbox 374"/>
          <p:cNvSpPr/>
          <p:nvPr/>
        </p:nvSpPr>
        <p:spPr>
          <a:xfrm>
            <a:off x="6896384" y="6858713"/>
            <a:ext cx="4848225" cy="1384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3000"/>
              </a:lnSpc>
            </a:pPr>
            <a:r>
              <a:rPr sz="800" kern="0" spc="4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Married</a:t>
            </a:r>
            <a:r>
              <a:rPr sz="800" kern="0" spc="1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       </a:t>
            </a:r>
            <a:r>
              <a:rPr sz="800" kern="0" spc="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                                 </a:t>
            </a:r>
            <a:r>
              <a:rPr sz="800" kern="0" spc="4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Single</a:t>
            </a:r>
            <a:r>
              <a:rPr sz="800" kern="0" spc="1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</a:t>
            </a:r>
            <a:r>
              <a:rPr sz="800" kern="0" spc="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                                              </a:t>
            </a:r>
            <a:r>
              <a:rPr sz="800" kern="0" spc="4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U</a:t>
            </a:r>
            <a:r>
              <a:rPr sz="800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nknown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pic>
        <p:nvPicPr>
          <p:cNvPr id="376" name="picture 3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1197555" y="4250803"/>
            <a:ext cx="3398860" cy="145301"/>
          </a:xfrm>
          <a:prstGeom prst="rect">
            <a:avLst/>
          </a:prstGeom>
        </p:spPr>
      </p:pic>
      <p:sp>
        <p:nvSpPr>
          <p:cNvPr id="378" name="textbox 378"/>
          <p:cNvSpPr/>
          <p:nvPr/>
        </p:nvSpPr>
        <p:spPr>
          <a:xfrm>
            <a:off x="6391273" y="2184565"/>
            <a:ext cx="1200150" cy="371475"/>
          </a:xfrm>
          <a:prstGeom prst="rect">
            <a:avLst/>
          </a:prstGeom>
          <a:solidFill>
            <a:srgbClr val="25242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</a:pPr>
            <a:endParaRPr sz="6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59055" algn="l" rtl="0" eaLnBrk="0">
              <a:lnSpc>
                <a:spcPct val="90000"/>
              </a:lnSpc>
              <a:spcBef>
                <a:spcPts val="5"/>
              </a:spcBef>
            </a:pPr>
            <a:r>
              <a:rPr sz="900" kern="0" spc="4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Revenue Generated</a:t>
            </a:r>
            <a:endParaRPr sz="9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grpSp>
        <p:nvGrpSpPr>
          <p:cNvPr id="20" name="group 20"/>
          <p:cNvGrpSpPr/>
          <p:nvPr/>
        </p:nvGrpSpPr>
        <p:grpSpPr>
          <a:xfrm rot="21600000">
            <a:off x="11507852" y="1336527"/>
            <a:ext cx="866775" cy="514350"/>
            <a:chOff x="0" y="0"/>
            <a:chExt cx="866775" cy="514350"/>
          </a:xfrm>
        </p:grpSpPr>
        <p:pic>
          <p:nvPicPr>
            <p:cNvPr id="380" name="picture 38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21600000">
              <a:off x="0" y="38100"/>
              <a:ext cx="866775" cy="476250"/>
            </a:xfrm>
            <a:prstGeom prst="rect">
              <a:avLst/>
            </a:prstGeom>
          </p:spPr>
        </p:pic>
        <p:sp>
          <p:nvSpPr>
            <p:cNvPr id="382" name="textbox 382"/>
            <p:cNvSpPr/>
            <p:nvPr/>
          </p:nvSpPr>
          <p:spPr>
            <a:xfrm>
              <a:off x="1320" y="79121"/>
              <a:ext cx="148589" cy="410209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2700" algn="l" rtl="0" eaLnBrk="0">
                <a:lnSpc>
                  <a:spcPts val="850"/>
                </a:lnSpc>
              </a:pPr>
              <a:r>
                <a:rPr sz="1100" kern="0" spc="-20" dirty="0">
                  <a:solidFill>
                    <a:srgbClr val="E6E6E6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F</a:t>
              </a:r>
              <a:endParaRPr sz="1100" dirty="0">
                <a:latin typeface="Segoe UI" panose="020B0502040204020203"/>
                <a:ea typeface="Segoe UI" panose="020B0502040204020203"/>
                <a:cs typeface="Segoe UI" panose="020B0502040204020203"/>
              </a:endParaRPr>
            </a:p>
            <a:p>
              <a:pPr marL="12700" algn="l" rtl="0" eaLnBrk="0">
                <a:lnSpc>
                  <a:spcPts val="2175"/>
                </a:lnSpc>
              </a:pPr>
              <a:r>
                <a:rPr sz="1100" kern="0" spc="-20" dirty="0">
                  <a:solidFill>
                    <a:srgbClr val="E6E6E6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M</a:t>
              </a:r>
              <a:endParaRPr sz="1100" dirty="0">
                <a:latin typeface="Segoe UI" panose="020B0502040204020203"/>
                <a:ea typeface="Segoe UI" panose="020B0502040204020203"/>
                <a:cs typeface="Segoe UI" panose="020B0502040204020203"/>
              </a:endParaRPr>
            </a:p>
          </p:txBody>
        </p:sp>
        <p:sp>
          <p:nvSpPr>
            <p:cNvPr id="384" name="rect 384"/>
            <p:cNvSpPr/>
            <p:nvPr/>
          </p:nvSpPr>
          <p:spPr>
            <a:xfrm>
              <a:off x="790575" y="0"/>
              <a:ext cx="76200" cy="438150"/>
            </a:xfrm>
            <a:prstGeom prst="rect">
              <a:avLst/>
            </a:prstGeom>
            <a:solidFill>
              <a:srgbClr val="B3B0AD">
                <a:alpha val="49803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386" name="picture 38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7460563" y="4250803"/>
            <a:ext cx="3065837" cy="145301"/>
          </a:xfrm>
          <a:prstGeom prst="rect">
            <a:avLst/>
          </a:prstGeom>
        </p:spPr>
      </p:pic>
      <p:sp>
        <p:nvSpPr>
          <p:cNvPr id="388" name="rect 388"/>
          <p:cNvSpPr/>
          <p:nvPr/>
        </p:nvSpPr>
        <p:spPr>
          <a:xfrm>
            <a:off x="1791219" y="5542339"/>
            <a:ext cx="556035" cy="789517"/>
          </a:xfrm>
          <a:prstGeom prst="rect">
            <a:avLst/>
          </a:prstGeom>
          <a:solidFill>
            <a:srgbClr val="32B5E1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22" name="group 22"/>
          <p:cNvGrpSpPr/>
          <p:nvPr/>
        </p:nvGrpSpPr>
        <p:grpSpPr>
          <a:xfrm rot="21600000">
            <a:off x="5295898" y="2184565"/>
            <a:ext cx="1095374" cy="371475"/>
            <a:chOff x="0" y="0"/>
            <a:chExt cx="1095374" cy="371475"/>
          </a:xfrm>
        </p:grpSpPr>
        <p:sp>
          <p:nvSpPr>
            <p:cNvPr id="390" name="rect 390"/>
            <p:cNvSpPr/>
            <p:nvPr/>
          </p:nvSpPr>
          <p:spPr>
            <a:xfrm>
              <a:off x="0" y="0"/>
              <a:ext cx="1095374" cy="371475"/>
            </a:xfrm>
            <a:prstGeom prst="rect">
              <a:avLst/>
            </a:prstGeom>
            <a:solidFill>
              <a:srgbClr val="252423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392" name="picture 392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21600000">
              <a:off x="0" y="0"/>
              <a:ext cx="1095373" cy="371475"/>
            </a:xfrm>
            <a:prstGeom prst="rect">
              <a:avLst/>
            </a:prstGeom>
          </p:spPr>
        </p:pic>
        <p:sp>
          <p:nvSpPr>
            <p:cNvPr id="394" name="textbox 394"/>
            <p:cNvSpPr/>
            <p:nvPr/>
          </p:nvSpPr>
          <p:spPr>
            <a:xfrm>
              <a:off x="34925" y="82446"/>
              <a:ext cx="868680" cy="25654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79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2700" indent="11430" algn="l" rtl="0" eaLnBrk="0">
                <a:lnSpc>
                  <a:spcPct val="95000"/>
                </a:lnSpc>
              </a:pPr>
              <a:r>
                <a:rPr sz="900" kern="0" spc="3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Interest</a:t>
              </a:r>
              <a:r>
                <a:rPr sz="900" kern="0" spc="11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 </a:t>
              </a:r>
              <a:r>
                <a:rPr sz="900" kern="0" spc="3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Earn</a:t>
              </a:r>
              <a:r>
                <a:rPr sz="900" kern="0" spc="2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ed</a:t>
              </a:r>
              <a:r>
                <a:rPr sz="900" kern="0" spc="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  </a:t>
              </a:r>
              <a:r>
                <a:rPr sz="700" kern="0" spc="0" dirty="0">
                  <a:solidFill>
                    <a:srgbClr val="FFFFFF">
                      <a:alpha val="100000"/>
                    </a:srgbClr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</a:rPr>
                <a:t>▲</a:t>
              </a:r>
              <a:endParaRPr sz="700" dirty="0">
                <a:latin typeface="Times New Roman" panose="02020603050405020304"/>
                <a:ea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396" name="textbox 396"/>
          <p:cNvSpPr/>
          <p:nvPr/>
        </p:nvSpPr>
        <p:spPr>
          <a:xfrm>
            <a:off x="6391273" y="3718091"/>
            <a:ext cx="1200150" cy="333375"/>
          </a:xfrm>
          <a:prstGeom prst="rect">
            <a:avLst/>
          </a:prstGeom>
          <a:solidFill>
            <a:srgbClr val="25242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0000"/>
              </a:lnSpc>
            </a:pP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61645" algn="l" rtl="0" eaLnBrk="0">
              <a:lnSpc>
                <a:spcPct val="86000"/>
              </a:lnSpc>
              <a:spcBef>
                <a:spcPts val="5"/>
              </a:spcBef>
            </a:pPr>
            <a:r>
              <a:rPr sz="1100" b="1" kern="0" spc="4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55315410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398" name="textbox 398"/>
          <p:cNvSpPr/>
          <p:nvPr/>
        </p:nvSpPr>
        <p:spPr>
          <a:xfrm>
            <a:off x="6391273" y="3394240"/>
            <a:ext cx="1200150" cy="323850"/>
          </a:xfrm>
          <a:prstGeom prst="rect">
            <a:avLst/>
          </a:prstGeom>
          <a:solidFill>
            <a:srgbClr val="A0D1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</a:pP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502920" algn="l" rtl="0" eaLnBrk="0">
              <a:lnSpc>
                <a:spcPct val="86000"/>
              </a:lnSpc>
              <a:spcBef>
                <a:spcPts val="5"/>
              </a:spcBef>
            </a:pPr>
            <a:r>
              <a:rPr sz="1100" kern="0" spc="4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29229901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400" name="textbox 400"/>
          <p:cNvSpPr/>
          <p:nvPr/>
        </p:nvSpPr>
        <p:spPr>
          <a:xfrm>
            <a:off x="1436537" y="2652230"/>
            <a:ext cx="748030" cy="5886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ct val="86000"/>
              </a:lnSpc>
            </a:pPr>
            <a:r>
              <a:rPr sz="1100" kern="0" spc="4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78428589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algn="l" rtl="0" eaLnBrk="0">
              <a:lnSpc>
                <a:spcPct val="15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42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6000"/>
              </a:lnSpc>
            </a:pPr>
            <a:r>
              <a:rPr sz="1100" kern="0" spc="30" dirty="0">
                <a:solidFill>
                  <a:srgbClr val="252423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159962852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grpSp>
        <p:nvGrpSpPr>
          <p:cNvPr id="24" name="group 24"/>
          <p:cNvGrpSpPr/>
          <p:nvPr/>
        </p:nvGrpSpPr>
        <p:grpSpPr>
          <a:xfrm rot="21600000">
            <a:off x="1266824" y="2184565"/>
            <a:ext cx="1028699" cy="371475"/>
            <a:chOff x="0" y="0"/>
            <a:chExt cx="1028699" cy="371475"/>
          </a:xfrm>
        </p:grpSpPr>
        <p:sp>
          <p:nvSpPr>
            <p:cNvPr id="402" name="rect 402"/>
            <p:cNvSpPr/>
            <p:nvPr/>
          </p:nvSpPr>
          <p:spPr>
            <a:xfrm>
              <a:off x="0" y="0"/>
              <a:ext cx="1028699" cy="371475"/>
            </a:xfrm>
            <a:prstGeom prst="rect">
              <a:avLst/>
            </a:prstGeom>
            <a:solidFill>
              <a:srgbClr val="252423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04" name="textbox 404"/>
            <p:cNvSpPr/>
            <p:nvPr/>
          </p:nvSpPr>
          <p:spPr>
            <a:xfrm>
              <a:off x="42416" y="81050"/>
              <a:ext cx="864869" cy="14986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0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2700" algn="l" rtl="0" eaLnBrk="0">
                <a:lnSpc>
                  <a:spcPct val="91000"/>
                </a:lnSpc>
              </a:pPr>
              <a:r>
                <a:rPr sz="900" kern="0" spc="3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Sum</a:t>
              </a:r>
              <a:r>
                <a:rPr sz="900" kern="0" spc="13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 </a:t>
              </a:r>
              <a:r>
                <a:rPr sz="900" kern="0" spc="3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of</a:t>
              </a:r>
              <a:r>
                <a:rPr sz="900" kern="0" spc="11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 </a:t>
              </a:r>
              <a:r>
                <a:rPr sz="900" kern="0" spc="3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Income</a:t>
              </a:r>
              <a:endParaRPr sz="900" dirty="0">
                <a:latin typeface="Segoe UI" panose="020B0502040204020203"/>
                <a:ea typeface="Segoe UI" panose="020B0502040204020203"/>
                <a:cs typeface="Segoe UI" panose="020B0502040204020203"/>
              </a:endParaRPr>
            </a:p>
          </p:txBody>
        </p:sp>
        <p:pic>
          <p:nvPicPr>
            <p:cNvPr id="406" name="picture 40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21600000">
              <a:off x="940883" y="0"/>
              <a:ext cx="87815" cy="371475"/>
            </a:xfrm>
            <a:prstGeom prst="rect">
              <a:avLst/>
            </a:prstGeom>
          </p:spPr>
        </p:pic>
      </p:grpSp>
      <p:grpSp>
        <p:nvGrpSpPr>
          <p:cNvPr id="26" name="group 26"/>
          <p:cNvGrpSpPr/>
          <p:nvPr/>
        </p:nvGrpSpPr>
        <p:grpSpPr>
          <a:xfrm rot="21600000">
            <a:off x="2295524" y="2184565"/>
            <a:ext cx="1000124" cy="371475"/>
            <a:chOff x="0" y="0"/>
            <a:chExt cx="1000124" cy="371475"/>
          </a:xfrm>
        </p:grpSpPr>
        <p:sp>
          <p:nvSpPr>
            <p:cNvPr id="408" name="rect 408"/>
            <p:cNvSpPr/>
            <p:nvPr/>
          </p:nvSpPr>
          <p:spPr>
            <a:xfrm>
              <a:off x="0" y="0"/>
              <a:ext cx="1000124" cy="371475"/>
            </a:xfrm>
            <a:prstGeom prst="rect">
              <a:avLst/>
            </a:prstGeom>
            <a:solidFill>
              <a:srgbClr val="252423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pic>
          <p:nvPicPr>
            <p:cNvPr id="410" name="picture 410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21600000">
              <a:off x="0" y="0"/>
              <a:ext cx="1000124" cy="371475"/>
            </a:xfrm>
            <a:prstGeom prst="rect">
              <a:avLst/>
            </a:prstGeom>
          </p:spPr>
        </p:pic>
        <p:sp>
          <p:nvSpPr>
            <p:cNvPr id="412" name="textbox 412"/>
            <p:cNvSpPr/>
            <p:nvPr/>
          </p:nvSpPr>
          <p:spPr>
            <a:xfrm>
              <a:off x="46606" y="86002"/>
              <a:ext cx="829310" cy="144779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2700" algn="l" rtl="0" eaLnBrk="0">
                <a:lnSpc>
                  <a:spcPct val="87000"/>
                </a:lnSpc>
              </a:pPr>
              <a:r>
                <a:rPr sz="900" kern="0" spc="4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House Owners</a:t>
              </a:r>
              <a:endParaRPr sz="900" dirty="0">
                <a:latin typeface="Segoe UI" panose="020B0502040204020203"/>
                <a:ea typeface="Segoe UI" panose="020B0502040204020203"/>
                <a:cs typeface="Segoe UI" panose="020B0502040204020203"/>
              </a:endParaRPr>
            </a:p>
          </p:txBody>
        </p:sp>
      </p:grpSp>
      <p:sp>
        <p:nvSpPr>
          <p:cNvPr id="414" name="textbox 414"/>
          <p:cNvSpPr/>
          <p:nvPr/>
        </p:nvSpPr>
        <p:spPr>
          <a:xfrm>
            <a:off x="5295898" y="3718091"/>
            <a:ext cx="1095375" cy="333375"/>
          </a:xfrm>
          <a:prstGeom prst="rect">
            <a:avLst/>
          </a:prstGeom>
          <a:solidFill>
            <a:srgbClr val="25242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0000"/>
              </a:lnSpc>
            </a:pP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65405" algn="l" rtl="0" eaLnBrk="0">
              <a:lnSpc>
                <a:spcPct val="87000"/>
              </a:lnSpc>
              <a:spcBef>
                <a:spcPts val="5"/>
              </a:spcBef>
            </a:pPr>
            <a:r>
              <a:rPr sz="1100" b="1" kern="0" spc="4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78,43,382.2</a:t>
            </a:r>
            <a:r>
              <a:rPr sz="1100" b="1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3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pic>
        <p:nvPicPr>
          <p:cNvPr id="416" name="picture 41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5295899" y="3718091"/>
            <a:ext cx="1095373" cy="333374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 rot="21600000">
            <a:off x="285750" y="2184565"/>
            <a:ext cx="981074" cy="371475"/>
            <a:chOff x="0" y="0"/>
            <a:chExt cx="981074" cy="371475"/>
          </a:xfrm>
        </p:grpSpPr>
        <p:sp>
          <p:nvSpPr>
            <p:cNvPr id="418" name="rect 418"/>
            <p:cNvSpPr/>
            <p:nvPr/>
          </p:nvSpPr>
          <p:spPr>
            <a:xfrm>
              <a:off x="0" y="0"/>
              <a:ext cx="981074" cy="371475"/>
            </a:xfrm>
            <a:prstGeom prst="rect">
              <a:avLst/>
            </a:prstGeom>
            <a:solidFill>
              <a:srgbClr val="252423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20" name="textbox 420"/>
            <p:cNvSpPr/>
            <p:nvPr/>
          </p:nvSpPr>
          <p:spPr>
            <a:xfrm>
              <a:off x="46606" y="86002"/>
              <a:ext cx="815339" cy="1479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2700" algn="l" rtl="0" eaLnBrk="0">
                <a:lnSpc>
                  <a:spcPct val="89000"/>
                </a:lnSpc>
              </a:pPr>
              <a:r>
                <a:rPr sz="900" kern="0" spc="4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Income Group</a:t>
              </a:r>
              <a:endParaRPr sz="900" dirty="0">
                <a:latin typeface="Segoe UI" panose="020B0502040204020203"/>
                <a:ea typeface="Segoe UI" panose="020B0502040204020203"/>
                <a:cs typeface="Segoe UI" panose="020B0502040204020203"/>
              </a:endParaRPr>
            </a:p>
          </p:txBody>
        </p:sp>
        <p:pic>
          <p:nvPicPr>
            <p:cNvPr id="422" name="picture 42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21600000">
              <a:off x="893029" y="0"/>
              <a:ext cx="88045" cy="371475"/>
            </a:xfrm>
            <a:prstGeom prst="rect">
              <a:avLst/>
            </a:prstGeom>
          </p:spPr>
        </p:pic>
      </p:grpSp>
      <p:grpSp>
        <p:nvGrpSpPr>
          <p:cNvPr id="30" name="group 30"/>
          <p:cNvGrpSpPr/>
          <p:nvPr/>
        </p:nvGrpSpPr>
        <p:grpSpPr>
          <a:xfrm rot="21600000">
            <a:off x="5295898" y="3394240"/>
            <a:ext cx="1095374" cy="323850"/>
            <a:chOff x="0" y="0"/>
            <a:chExt cx="1095374" cy="323850"/>
          </a:xfrm>
        </p:grpSpPr>
        <p:sp>
          <p:nvSpPr>
            <p:cNvPr id="424" name="rect 424"/>
            <p:cNvSpPr/>
            <p:nvPr/>
          </p:nvSpPr>
          <p:spPr>
            <a:xfrm>
              <a:off x="0" y="0"/>
              <a:ext cx="1095374" cy="323850"/>
            </a:xfrm>
            <a:prstGeom prst="rect">
              <a:avLst/>
            </a:prstGeom>
            <a:solidFill>
              <a:srgbClr val="A0D1F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26" name="textbox 426"/>
            <p:cNvSpPr/>
            <p:nvPr/>
          </p:nvSpPr>
          <p:spPr>
            <a:xfrm>
              <a:off x="121419" y="95580"/>
              <a:ext cx="862964" cy="17145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2700" algn="l" rtl="0" eaLnBrk="0">
                <a:lnSpc>
                  <a:spcPct val="87000"/>
                </a:lnSpc>
              </a:pPr>
              <a:r>
                <a:rPr sz="1100" kern="0" spc="40" dirty="0">
                  <a:solidFill>
                    <a:srgbClr val="252423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42,64,333.13</a:t>
              </a:r>
              <a:endParaRPr sz="1100" dirty="0">
                <a:latin typeface="Segoe UI" panose="020B0502040204020203"/>
                <a:ea typeface="Segoe UI" panose="020B0502040204020203"/>
                <a:cs typeface="Segoe UI" panose="020B0502040204020203"/>
              </a:endParaRPr>
            </a:p>
          </p:txBody>
        </p:sp>
        <p:pic>
          <p:nvPicPr>
            <p:cNvPr id="428" name="picture 42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21600000">
              <a:off x="1008242" y="0"/>
              <a:ext cx="87131" cy="323850"/>
            </a:xfrm>
            <a:prstGeom prst="rect">
              <a:avLst/>
            </a:prstGeom>
          </p:spPr>
        </p:pic>
      </p:grpSp>
      <p:sp>
        <p:nvSpPr>
          <p:cNvPr id="430" name="textbox 430"/>
          <p:cNvSpPr/>
          <p:nvPr/>
        </p:nvSpPr>
        <p:spPr>
          <a:xfrm>
            <a:off x="10219130" y="251324"/>
            <a:ext cx="2093595" cy="1943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330"/>
              </a:lnSpc>
            </a:pPr>
            <a:r>
              <a:rPr sz="1100" kern="0" spc="-20" dirty="0">
                <a:solidFill>
                  <a:srgbClr val="E6E6E6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Income Group</a:t>
            </a:r>
            <a:r>
              <a:rPr sz="1100" kern="0" spc="10" dirty="0">
                <a:solidFill>
                  <a:srgbClr val="E6E6E6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             </a:t>
            </a:r>
            <a:r>
              <a:rPr sz="1100" kern="0" spc="0" dirty="0">
                <a:solidFill>
                  <a:srgbClr val="E6E6E6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                </a:t>
            </a:r>
            <a:r>
              <a:rPr sz="1300" kern="0" spc="-30" baseline="15000" dirty="0">
                <a:solidFill>
                  <a:srgbClr val="605E5C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◇</a:t>
            </a:r>
            <a:endParaRPr sz="1300" baseline="15000" dirty="0">
              <a:latin typeface="Segoe UI Symbol" panose="020B0502040204020203"/>
              <a:ea typeface="Segoe UI Symbol" panose="020B0502040204020203"/>
              <a:cs typeface="Segoe UI Symbol" panose="020B0502040204020203"/>
            </a:endParaRPr>
          </a:p>
        </p:txBody>
      </p:sp>
      <p:sp>
        <p:nvSpPr>
          <p:cNvPr id="432" name="textbox 432"/>
          <p:cNvSpPr/>
          <p:nvPr/>
        </p:nvSpPr>
        <p:spPr>
          <a:xfrm>
            <a:off x="1266824" y="3718091"/>
            <a:ext cx="1028700" cy="333375"/>
          </a:xfrm>
          <a:prstGeom prst="rect">
            <a:avLst/>
          </a:prstGeom>
          <a:solidFill>
            <a:srgbClr val="25242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0000"/>
              </a:lnSpc>
            </a:pP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6365" algn="l" rtl="0" eaLnBrk="0">
              <a:lnSpc>
                <a:spcPct val="86000"/>
              </a:lnSpc>
              <a:spcBef>
                <a:spcPts val="5"/>
              </a:spcBef>
            </a:pPr>
            <a:r>
              <a:rPr sz="1100" b="1" kern="0" spc="4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575914439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pic>
        <p:nvPicPr>
          <p:cNvPr id="434" name="picture 43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1266824" y="3718091"/>
            <a:ext cx="1028699" cy="333374"/>
          </a:xfrm>
          <a:prstGeom prst="rect">
            <a:avLst/>
          </a:prstGeom>
        </p:spPr>
      </p:pic>
      <p:pic>
        <p:nvPicPr>
          <p:cNvPr id="436" name="picture 43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9010993" y="2172614"/>
            <a:ext cx="2341267" cy="145301"/>
          </a:xfrm>
          <a:prstGeom prst="rect">
            <a:avLst/>
          </a:prstGeom>
        </p:spPr>
      </p:pic>
      <p:sp>
        <p:nvSpPr>
          <p:cNvPr id="438" name="textbox 438"/>
          <p:cNvSpPr/>
          <p:nvPr/>
        </p:nvSpPr>
        <p:spPr>
          <a:xfrm>
            <a:off x="2295524" y="3718091"/>
            <a:ext cx="1000125" cy="333375"/>
          </a:xfrm>
          <a:prstGeom prst="rect">
            <a:avLst/>
          </a:prstGeom>
          <a:solidFill>
            <a:srgbClr val="25242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0000"/>
              </a:lnSpc>
            </a:pP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53390" algn="l" rtl="0" eaLnBrk="0">
              <a:lnSpc>
                <a:spcPct val="86000"/>
              </a:lnSpc>
              <a:spcBef>
                <a:spcPts val="5"/>
              </a:spcBef>
            </a:pPr>
            <a:r>
              <a:rPr sz="1100" b="1" kern="0" spc="2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10108</a:t>
            </a:r>
            <a:endParaRPr sz="11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pic>
        <p:nvPicPr>
          <p:cNvPr id="440" name="picture 44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2295524" y="3718091"/>
            <a:ext cx="1000124" cy="333374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 rot="21600000">
            <a:off x="1266824" y="3394240"/>
            <a:ext cx="1028699" cy="323850"/>
            <a:chOff x="0" y="0"/>
            <a:chExt cx="1028699" cy="323850"/>
          </a:xfrm>
        </p:grpSpPr>
        <p:sp>
          <p:nvSpPr>
            <p:cNvPr id="442" name="rect 442"/>
            <p:cNvSpPr/>
            <p:nvPr/>
          </p:nvSpPr>
          <p:spPr>
            <a:xfrm>
              <a:off x="0" y="0"/>
              <a:ext cx="1028699" cy="323850"/>
            </a:xfrm>
            <a:prstGeom prst="rect">
              <a:avLst/>
            </a:prstGeom>
            <a:solidFill>
              <a:srgbClr val="A0D1F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44" name="textbox 444"/>
            <p:cNvSpPr/>
            <p:nvPr/>
          </p:nvSpPr>
          <p:spPr>
            <a:xfrm>
              <a:off x="161940" y="96189"/>
              <a:ext cx="755650" cy="16954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0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2700" algn="l" rtl="0" eaLnBrk="0">
                <a:lnSpc>
                  <a:spcPct val="86000"/>
                </a:lnSpc>
              </a:pPr>
              <a:r>
                <a:rPr sz="1100" kern="0" spc="40" dirty="0">
                  <a:solidFill>
                    <a:srgbClr val="252423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337522998</a:t>
              </a:r>
              <a:endParaRPr sz="1100" dirty="0">
                <a:latin typeface="Segoe UI" panose="020B0502040204020203"/>
                <a:ea typeface="Segoe UI" panose="020B0502040204020203"/>
                <a:cs typeface="Segoe UI" panose="020B0502040204020203"/>
              </a:endParaRPr>
            </a:p>
          </p:txBody>
        </p:sp>
        <p:pic>
          <p:nvPicPr>
            <p:cNvPr id="446" name="picture 446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21600000">
              <a:off x="940883" y="0"/>
              <a:ext cx="87815" cy="323850"/>
            </a:xfrm>
            <a:prstGeom prst="rect">
              <a:avLst/>
            </a:prstGeom>
          </p:spPr>
        </p:pic>
      </p:grpSp>
      <p:sp>
        <p:nvSpPr>
          <p:cNvPr id="448" name="rect 448"/>
          <p:cNvSpPr/>
          <p:nvPr/>
        </p:nvSpPr>
        <p:spPr>
          <a:xfrm>
            <a:off x="2507325" y="5743082"/>
            <a:ext cx="556035" cy="588774"/>
          </a:xfrm>
          <a:prstGeom prst="rect">
            <a:avLst/>
          </a:prstGeom>
          <a:solidFill>
            <a:srgbClr val="32B5E1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34" name="group 34"/>
          <p:cNvGrpSpPr/>
          <p:nvPr/>
        </p:nvGrpSpPr>
        <p:grpSpPr>
          <a:xfrm rot="21600000">
            <a:off x="285750" y="3718091"/>
            <a:ext cx="981074" cy="333374"/>
            <a:chOff x="0" y="0"/>
            <a:chExt cx="981074" cy="333374"/>
          </a:xfrm>
        </p:grpSpPr>
        <p:pic>
          <p:nvPicPr>
            <p:cNvPr id="450" name="picture 450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 rot="21600000">
              <a:off x="0" y="0"/>
              <a:ext cx="981074" cy="333374"/>
            </a:xfrm>
            <a:prstGeom prst="rect">
              <a:avLst/>
            </a:prstGeom>
          </p:spPr>
        </p:pic>
        <p:sp>
          <p:nvSpPr>
            <p:cNvPr id="452" name="textbox 452"/>
            <p:cNvSpPr/>
            <p:nvPr/>
          </p:nvSpPr>
          <p:spPr>
            <a:xfrm>
              <a:off x="-12700" y="-12700"/>
              <a:ext cx="1006475" cy="391159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4000"/>
                </a:lnSpc>
              </a:pPr>
              <a:endParaRPr sz="8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62230" algn="l" rtl="0" eaLnBrk="0">
                <a:lnSpc>
                  <a:spcPct val="88000"/>
                </a:lnSpc>
                <a:spcBef>
                  <a:spcPts val="5"/>
                </a:spcBef>
              </a:pPr>
              <a:r>
                <a:rPr sz="1100" b="1" kern="0" spc="1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Total</a:t>
              </a:r>
              <a:endParaRPr sz="1100" dirty="0">
                <a:latin typeface="Segoe UI" panose="020B0502040204020203"/>
                <a:ea typeface="Segoe UI" panose="020B0502040204020203"/>
                <a:cs typeface="Segoe UI" panose="020B0502040204020203"/>
              </a:endParaRPr>
            </a:p>
          </p:txBody>
        </p:sp>
      </p:grpSp>
      <p:grpSp>
        <p:nvGrpSpPr>
          <p:cNvPr id="36" name="group 36"/>
          <p:cNvGrpSpPr/>
          <p:nvPr/>
        </p:nvGrpSpPr>
        <p:grpSpPr>
          <a:xfrm rot="21600000">
            <a:off x="2295524" y="3394240"/>
            <a:ext cx="1000124" cy="323850"/>
            <a:chOff x="0" y="0"/>
            <a:chExt cx="1000124" cy="323850"/>
          </a:xfrm>
        </p:grpSpPr>
        <p:sp>
          <p:nvSpPr>
            <p:cNvPr id="454" name="rect 454"/>
            <p:cNvSpPr/>
            <p:nvPr/>
          </p:nvSpPr>
          <p:spPr>
            <a:xfrm>
              <a:off x="0" y="0"/>
              <a:ext cx="1000124" cy="323850"/>
            </a:xfrm>
            <a:prstGeom prst="rect">
              <a:avLst/>
            </a:prstGeom>
            <a:solidFill>
              <a:srgbClr val="A0D1F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56" name="textbox 456"/>
            <p:cNvSpPr/>
            <p:nvPr/>
          </p:nvSpPr>
          <p:spPr>
            <a:xfrm>
              <a:off x="543064" y="96189"/>
              <a:ext cx="346075" cy="16954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0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2700" algn="l" rtl="0" eaLnBrk="0">
                <a:lnSpc>
                  <a:spcPct val="86000"/>
                </a:lnSpc>
              </a:pPr>
              <a:r>
                <a:rPr sz="1100" kern="0" spc="30" dirty="0">
                  <a:solidFill>
                    <a:srgbClr val="252423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2970</a:t>
              </a:r>
              <a:endParaRPr sz="1100" dirty="0">
                <a:latin typeface="Segoe UI" panose="020B0502040204020203"/>
                <a:ea typeface="Segoe UI" panose="020B0502040204020203"/>
                <a:cs typeface="Segoe UI" panose="020B0502040204020203"/>
              </a:endParaRPr>
            </a:p>
          </p:txBody>
        </p:sp>
        <p:pic>
          <p:nvPicPr>
            <p:cNvPr id="458" name="picture 458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21600000">
              <a:off x="912613" y="0"/>
              <a:ext cx="87510" cy="323850"/>
            </a:xfrm>
            <a:prstGeom prst="rect">
              <a:avLst/>
            </a:prstGeom>
          </p:spPr>
        </p:pic>
      </p:grpSp>
      <p:sp>
        <p:nvSpPr>
          <p:cNvPr id="460" name="rect 460"/>
          <p:cNvSpPr/>
          <p:nvPr/>
        </p:nvSpPr>
        <p:spPr>
          <a:xfrm>
            <a:off x="3223432" y="5757750"/>
            <a:ext cx="556036" cy="574106"/>
          </a:xfrm>
          <a:prstGeom prst="rect">
            <a:avLst/>
          </a:prstGeom>
          <a:solidFill>
            <a:srgbClr val="32B5E1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38" name="group 38"/>
          <p:cNvGrpSpPr/>
          <p:nvPr/>
        </p:nvGrpSpPr>
        <p:grpSpPr>
          <a:xfrm rot="21600000">
            <a:off x="285750" y="3394240"/>
            <a:ext cx="981074" cy="323850"/>
            <a:chOff x="0" y="0"/>
            <a:chExt cx="981074" cy="323850"/>
          </a:xfrm>
        </p:grpSpPr>
        <p:sp>
          <p:nvSpPr>
            <p:cNvPr id="462" name="rect 462"/>
            <p:cNvSpPr/>
            <p:nvPr/>
          </p:nvSpPr>
          <p:spPr>
            <a:xfrm>
              <a:off x="0" y="0"/>
              <a:ext cx="981074" cy="323850"/>
            </a:xfrm>
            <a:prstGeom prst="rect">
              <a:avLst/>
            </a:prstGeom>
            <a:solidFill>
              <a:srgbClr val="A0D1F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64" name="textbox 464"/>
            <p:cNvSpPr/>
            <p:nvPr/>
          </p:nvSpPr>
          <p:spPr>
            <a:xfrm>
              <a:off x="48945" y="91922"/>
              <a:ext cx="332104" cy="176529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2700" algn="l" rtl="0" eaLnBrk="0">
                <a:lnSpc>
                  <a:spcPct val="90000"/>
                </a:lnSpc>
              </a:pPr>
              <a:r>
                <a:rPr sz="1100" kern="0" spc="20" dirty="0">
                  <a:solidFill>
                    <a:srgbClr val="252423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High</a:t>
              </a:r>
              <a:endParaRPr sz="1100" dirty="0">
                <a:latin typeface="Segoe UI" panose="020B0502040204020203"/>
                <a:ea typeface="Segoe UI" panose="020B0502040204020203"/>
                <a:cs typeface="Segoe UI" panose="020B0502040204020203"/>
              </a:endParaRPr>
            </a:p>
          </p:txBody>
        </p:sp>
        <p:pic>
          <p:nvPicPr>
            <p:cNvPr id="466" name="picture 466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21600000">
              <a:off x="893029" y="0"/>
              <a:ext cx="88045" cy="323850"/>
            </a:xfrm>
            <a:prstGeom prst="rect">
              <a:avLst/>
            </a:prstGeom>
          </p:spPr>
        </p:pic>
      </p:grpSp>
      <p:grpSp>
        <p:nvGrpSpPr>
          <p:cNvPr id="40" name="group 40"/>
          <p:cNvGrpSpPr/>
          <p:nvPr/>
        </p:nvGrpSpPr>
        <p:grpSpPr>
          <a:xfrm rot="21600000">
            <a:off x="3295649" y="2184565"/>
            <a:ext cx="828675" cy="371475"/>
            <a:chOff x="0" y="0"/>
            <a:chExt cx="828675" cy="371475"/>
          </a:xfrm>
        </p:grpSpPr>
        <p:sp>
          <p:nvSpPr>
            <p:cNvPr id="468" name="rect 468"/>
            <p:cNvSpPr/>
            <p:nvPr/>
          </p:nvSpPr>
          <p:spPr>
            <a:xfrm>
              <a:off x="0" y="0"/>
              <a:ext cx="828675" cy="371475"/>
            </a:xfrm>
            <a:prstGeom prst="rect">
              <a:avLst/>
            </a:prstGeom>
            <a:solidFill>
              <a:srgbClr val="252423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70" name="textbox 470"/>
            <p:cNvSpPr/>
            <p:nvPr/>
          </p:nvSpPr>
          <p:spPr>
            <a:xfrm>
              <a:off x="40765" y="86002"/>
              <a:ext cx="665480" cy="144779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2700" algn="l" rtl="0" eaLnBrk="0">
                <a:lnSpc>
                  <a:spcPct val="87000"/>
                </a:lnSpc>
              </a:pPr>
              <a:r>
                <a:rPr sz="900" kern="0" spc="3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Car</a:t>
              </a:r>
              <a:r>
                <a:rPr sz="900" kern="0" spc="14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 </a:t>
              </a:r>
              <a:r>
                <a:rPr sz="900" kern="0" spc="3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Owners</a:t>
              </a:r>
              <a:endParaRPr sz="900" dirty="0">
                <a:latin typeface="Segoe UI" panose="020B0502040204020203"/>
                <a:ea typeface="Segoe UI" panose="020B0502040204020203"/>
                <a:cs typeface="Segoe UI" panose="020B0502040204020203"/>
              </a:endParaRPr>
            </a:p>
          </p:txBody>
        </p:sp>
        <p:pic>
          <p:nvPicPr>
            <p:cNvPr id="472" name="picture 47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21600000">
              <a:off x="740785" y="0"/>
              <a:ext cx="87889" cy="371475"/>
            </a:xfrm>
            <a:prstGeom prst="rect">
              <a:avLst/>
            </a:prstGeom>
          </p:spPr>
        </p:pic>
      </p:grpSp>
      <p:sp>
        <p:nvSpPr>
          <p:cNvPr id="474" name="textbox 474"/>
          <p:cNvSpPr/>
          <p:nvPr/>
        </p:nvSpPr>
        <p:spPr>
          <a:xfrm rot="19500000">
            <a:off x="3496546" y="6537645"/>
            <a:ext cx="739140" cy="1593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9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0000"/>
              </a:lnSpc>
              <a:spcBef>
                <a:spcPts val="0"/>
              </a:spcBef>
            </a:pPr>
            <a:r>
              <a:rPr sz="800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Post-Graduate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grpSp>
        <p:nvGrpSpPr>
          <p:cNvPr id="42" name="group 42"/>
          <p:cNvGrpSpPr/>
          <p:nvPr/>
        </p:nvGrpSpPr>
        <p:grpSpPr>
          <a:xfrm rot="21600000">
            <a:off x="3295649" y="3718091"/>
            <a:ext cx="828675" cy="333374"/>
            <a:chOff x="0" y="0"/>
            <a:chExt cx="828675" cy="333374"/>
          </a:xfrm>
        </p:grpSpPr>
        <p:pic>
          <p:nvPicPr>
            <p:cNvPr id="476" name="picture 476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 rot="21600000">
              <a:off x="0" y="0"/>
              <a:ext cx="828675" cy="333374"/>
            </a:xfrm>
            <a:prstGeom prst="rect">
              <a:avLst/>
            </a:prstGeom>
          </p:spPr>
        </p:pic>
        <p:sp>
          <p:nvSpPr>
            <p:cNvPr id="478" name="textbox 478"/>
            <p:cNvSpPr/>
            <p:nvPr/>
          </p:nvSpPr>
          <p:spPr>
            <a:xfrm>
              <a:off x="-12700" y="-12700"/>
              <a:ext cx="854075" cy="391159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7000"/>
                </a:lnSpc>
              </a:pPr>
              <a:endParaRPr sz="8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294640" algn="l" rtl="0" eaLnBrk="0">
                <a:lnSpc>
                  <a:spcPct val="86000"/>
                </a:lnSpc>
                <a:spcBef>
                  <a:spcPts val="0"/>
                </a:spcBef>
              </a:pPr>
              <a:r>
                <a:rPr sz="1100" b="1" kern="0" spc="20" dirty="0">
                  <a:solidFill>
                    <a:srgbClr val="FFFFFF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10108</a:t>
              </a:r>
              <a:endParaRPr sz="1100" dirty="0">
                <a:latin typeface="Segoe UI" panose="020B0502040204020203"/>
                <a:ea typeface="Segoe UI" panose="020B0502040204020203"/>
                <a:cs typeface="Segoe UI" panose="020B0502040204020203"/>
              </a:endParaRPr>
            </a:p>
          </p:txBody>
        </p:sp>
      </p:grpSp>
      <p:grpSp>
        <p:nvGrpSpPr>
          <p:cNvPr id="44" name="group 44"/>
          <p:cNvGrpSpPr/>
          <p:nvPr/>
        </p:nvGrpSpPr>
        <p:grpSpPr>
          <a:xfrm rot="21600000">
            <a:off x="3295649" y="3394240"/>
            <a:ext cx="828675" cy="323850"/>
            <a:chOff x="0" y="0"/>
            <a:chExt cx="828675" cy="323850"/>
          </a:xfrm>
        </p:grpSpPr>
        <p:sp>
          <p:nvSpPr>
            <p:cNvPr id="480" name="rect 480"/>
            <p:cNvSpPr/>
            <p:nvPr/>
          </p:nvSpPr>
          <p:spPr>
            <a:xfrm>
              <a:off x="0" y="0"/>
              <a:ext cx="828675" cy="323850"/>
            </a:xfrm>
            <a:prstGeom prst="rect">
              <a:avLst/>
            </a:prstGeom>
            <a:solidFill>
              <a:srgbClr val="A0D1F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82" name="textbox 482"/>
            <p:cNvSpPr/>
            <p:nvPr/>
          </p:nvSpPr>
          <p:spPr>
            <a:xfrm>
              <a:off x="371614" y="96189"/>
              <a:ext cx="346075" cy="16954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0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2700" algn="l" rtl="0" eaLnBrk="0">
                <a:lnSpc>
                  <a:spcPct val="86000"/>
                </a:lnSpc>
              </a:pPr>
              <a:r>
                <a:rPr sz="1100" kern="0" spc="30" dirty="0">
                  <a:solidFill>
                    <a:srgbClr val="252423">
                      <a:alpha val="100000"/>
                    </a:srgbClr>
                  </a:solidFill>
                  <a:latin typeface="Segoe UI" panose="020B0502040204020203"/>
                  <a:ea typeface="Segoe UI" panose="020B0502040204020203"/>
                  <a:cs typeface="Segoe UI" panose="020B0502040204020203"/>
                </a:rPr>
                <a:t>2970</a:t>
              </a:r>
              <a:endParaRPr sz="1100" dirty="0">
                <a:latin typeface="Segoe UI" panose="020B0502040204020203"/>
                <a:ea typeface="Segoe UI" panose="020B0502040204020203"/>
                <a:cs typeface="Segoe UI" panose="020B0502040204020203"/>
              </a:endParaRPr>
            </a:p>
          </p:txBody>
        </p:sp>
        <p:pic>
          <p:nvPicPr>
            <p:cNvPr id="484" name="picture 484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rot="21600000">
              <a:off x="740785" y="0"/>
              <a:ext cx="87889" cy="323850"/>
            </a:xfrm>
            <a:prstGeom prst="rect">
              <a:avLst/>
            </a:prstGeom>
          </p:spPr>
        </p:pic>
      </p:grpSp>
      <p:sp>
        <p:nvSpPr>
          <p:cNvPr id="486" name="textbox 486"/>
          <p:cNvSpPr/>
          <p:nvPr/>
        </p:nvSpPr>
        <p:spPr>
          <a:xfrm>
            <a:off x="487214" y="5065286"/>
            <a:ext cx="220979" cy="13455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800" b="1" kern="0" spc="2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10K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74295" algn="l" rtl="0" eaLnBrk="0">
              <a:lnSpc>
                <a:spcPct val="87000"/>
              </a:lnSpc>
              <a:spcBef>
                <a:spcPts val="240"/>
              </a:spcBef>
            </a:pPr>
            <a:r>
              <a:rPr sz="800" b="1" kern="0" spc="2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5K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69850" algn="l" rtl="0" eaLnBrk="0">
              <a:lnSpc>
                <a:spcPct val="88000"/>
              </a:lnSpc>
              <a:spcBef>
                <a:spcPts val="0"/>
              </a:spcBef>
            </a:pPr>
            <a:r>
              <a:rPr sz="800" b="1" kern="0" spc="4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0K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graphicFrame>
        <p:nvGraphicFramePr>
          <p:cNvPr id="488" name="table 488"/>
          <p:cNvGraphicFramePr>
            <a:graphicFrameLocks noGrp="1"/>
          </p:cNvGraphicFramePr>
          <p:nvPr/>
        </p:nvGraphicFramePr>
        <p:xfrm>
          <a:off x="10126626" y="1384152"/>
          <a:ext cx="942975" cy="257175"/>
        </p:xfrm>
        <a:graphic>
          <a:graphicData uri="http://schemas.openxmlformats.org/drawingml/2006/table">
            <a:tbl>
              <a:tblPr>
                <a:solidFill>
                  <a:srgbClr val="0D6ABF"/>
                </a:solidFill>
              </a:tblPr>
              <a:tblGrid>
                <a:gridCol w="942975"/>
              </a:tblGrid>
              <a:tr h="2476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8420" algn="l" rtl="0" eaLnBrk="0">
                        <a:lnSpc>
                          <a:spcPts val="1180"/>
                        </a:lnSpc>
                        <a:spcBef>
                          <a:spcPts val="5"/>
                        </a:spcBef>
                      </a:pPr>
                      <a:r>
                        <a:rPr sz="900" kern="0" spc="140" dirty="0">
                          <a:solidFill>
                            <a:srgbClr val="E6E6E6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All</a:t>
                      </a:r>
                      <a:r>
                        <a:rPr sz="900" kern="0" spc="10" dirty="0">
                          <a:solidFill>
                            <a:srgbClr val="E6E6E6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             </a:t>
                      </a:r>
                      <a:r>
                        <a:rPr sz="900" kern="0" spc="0" dirty="0">
                          <a:solidFill>
                            <a:srgbClr val="E6E6E6">
                              <a:alpha val="100000"/>
                            </a:srgbClr>
                          </a:solidFill>
                          <a:latin typeface="Segoe UI" panose="020B0502040204020203"/>
                          <a:ea typeface="Segoe UI" panose="020B0502040204020203"/>
                          <a:cs typeface="Segoe UI" panose="020B0502040204020203"/>
                        </a:rPr>
                        <a:t>    </a:t>
                      </a:r>
                      <a:r>
                        <a:rPr sz="900" kern="0" spc="140" dirty="0">
                          <a:solidFill>
                            <a:srgbClr val="E6E6E6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√</a:t>
                      </a:r>
                      <a:endParaRPr sz="9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6ABF"/>
                    </a:solidFill>
                  </a:tcPr>
                </a:tc>
              </a:tr>
            </a:tbl>
          </a:graphicData>
        </a:graphic>
      </p:graphicFrame>
      <p:sp>
        <p:nvSpPr>
          <p:cNvPr id="490" name="textbox 490"/>
          <p:cNvSpPr/>
          <p:nvPr/>
        </p:nvSpPr>
        <p:spPr>
          <a:xfrm rot="19500000">
            <a:off x="2876213" y="6503723"/>
            <a:ext cx="627380" cy="1593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9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0000"/>
              </a:lnSpc>
              <a:spcBef>
                <a:spcPts val="0"/>
              </a:spcBef>
            </a:pPr>
            <a:r>
              <a:rPr sz="800" kern="0" spc="4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Uneducated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492" name="textbox 492"/>
          <p:cNvSpPr/>
          <p:nvPr/>
        </p:nvSpPr>
        <p:spPr>
          <a:xfrm rot="19500000">
            <a:off x="1444387" y="6526202"/>
            <a:ext cx="626109" cy="1390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3000"/>
              </a:lnSpc>
            </a:pPr>
            <a:r>
              <a:rPr sz="800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High</a:t>
            </a:r>
            <a:r>
              <a:rPr sz="800" kern="0" spc="8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</a:t>
            </a:r>
            <a:r>
              <a:rPr sz="800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School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494" name="textbox 494"/>
          <p:cNvSpPr/>
          <p:nvPr/>
        </p:nvSpPr>
        <p:spPr>
          <a:xfrm>
            <a:off x="5606392" y="4526176"/>
            <a:ext cx="1532255" cy="1511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900" b="1" kern="0" spc="5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Personal_</a:t>
            </a:r>
            <a:r>
              <a:rPr sz="900" b="1" kern="0" spc="4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loan</a:t>
            </a:r>
            <a:r>
              <a:rPr sz="900" b="1" kern="0" spc="2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  </a:t>
            </a:r>
            <a:r>
              <a:rPr sz="900" kern="0" spc="4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no</a:t>
            </a:r>
            <a:r>
              <a:rPr sz="900" kern="0" spc="5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    </a:t>
            </a:r>
            <a:r>
              <a:rPr sz="900" kern="0" spc="40" dirty="0">
                <a:solidFill>
                  <a:srgbClr val="E6E6E6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yes</a:t>
            </a:r>
            <a:endParaRPr sz="9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pic>
        <p:nvPicPr>
          <p:cNvPr id="496" name="picture 49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6847034" y="4541392"/>
            <a:ext cx="95250" cy="95250"/>
          </a:xfrm>
          <a:prstGeom prst="rect">
            <a:avLst/>
          </a:prstGeom>
        </p:spPr>
      </p:pic>
      <p:pic>
        <p:nvPicPr>
          <p:cNvPr id="498" name="picture 498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6527896" y="4541392"/>
            <a:ext cx="95250" cy="95250"/>
          </a:xfrm>
          <a:prstGeom prst="rect">
            <a:avLst/>
          </a:prstGeom>
        </p:spPr>
      </p:pic>
      <p:pic>
        <p:nvPicPr>
          <p:cNvPr id="500" name="picture 500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300055" y="4569381"/>
            <a:ext cx="103147" cy="1723318"/>
          </a:xfrm>
          <a:prstGeom prst="rect">
            <a:avLst/>
          </a:prstGeom>
        </p:spPr>
      </p:pic>
      <p:sp>
        <p:nvSpPr>
          <p:cNvPr id="502" name="textbox 502"/>
          <p:cNvSpPr/>
          <p:nvPr/>
        </p:nvSpPr>
        <p:spPr>
          <a:xfrm rot="19500000">
            <a:off x="4414905" y="6478587"/>
            <a:ext cx="516890" cy="1543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6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</a:pPr>
            <a:r>
              <a:rPr sz="800" kern="0" spc="3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Doctorate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504" name="textbox 504"/>
          <p:cNvSpPr/>
          <p:nvPr/>
        </p:nvSpPr>
        <p:spPr>
          <a:xfrm rot="19500000">
            <a:off x="2286859" y="6467871"/>
            <a:ext cx="494665" cy="1593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9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0000"/>
              </a:lnSpc>
              <a:spcBef>
                <a:spcPts val="0"/>
              </a:spcBef>
            </a:pPr>
            <a:r>
              <a:rPr sz="800" kern="0" spc="4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Unknown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506" name="textbox 506"/>
          <p:cNvSpPr/>
          <p:nvPr/>
        </p:nvSpPr>
        <p:spPr>
          <a:xfrm>
            <a:off x="10145548" y="1152377"/>
            <a:ext cx="904239" cy="1778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1100" kern="0" spc="-20" dirty="0">
                <a:solidFill>
                  <a:srgbClr val="E6E6E6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AgeGroup</a:t>
            </a:r>
            <a:r>
              <a:rPr sz="1100" kern="0" spc="30" dirty="0">
                <a:solidFill>
                  <a:srgbClr val="E6E6E6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    </a:t>
            </a:r>
            <a:r>
              <a:rPr sz="1300" kern="0" spc="-20" baseline="4000" dirty="0">
                <a:solidFill>
                  <a:srgbClr val="605E5C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◇</a:t>
            </a:r>
            <a:endParaRPr sz="1300" baseline="4000" dirty="0">
              <a:latin typeface="Segoe UI Symbol" panose="020B0502040204020203"/>
              <a:ea typeface="Segoe UI Symbol" panose="020B0502040204020203"/>
              <a:cs typeface="Segoe UI Symbol" panose="020B0502040204020203"/>
            </a:endParaRPr>
          </a:p>
        </p:txBody>
      </p:sp>
      <p:sp>
        <p:nvSpPr>
          <p:cNvPr id="508" name="textbox 508"/>
          <p:cNvSpPr/>
          <p:nvPr/>
        </p:nvSpPr>
        <p:spPr>
          <a:xfrm rot="19500000">
            <a:off x="863516" y="6465111"/>
            <a:ext cx="485140" cy="1593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9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0000"/>
              </a:lnSpc>
              <a:spcBef>
                <a:spcPts val="0"/>
              </a:spcBef>
            </a:pPr>
            <a:r>
              <a:rPr sz="800" kern="0" spc="40" dirty="0">
                <a:solidFill>
                  <a:srgbClr val="FFFFFF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Graduate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  <p:sp>
        <p:nvSpPr>
          <p:cNvPr id="510" name="textbox 510"/>
          <p:cNvSpPr/>
          <p:nvPr/>
        </p:nvSpPr>
        <p:spPr>
          <a:xfrm>
            <a:off x="11274325" y="1152377"/>
            <a:ext cx="1035685" cy="1822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3000"/>
              </a:lnSpc>
            </a:pPr>
            <a:r>
              <a:rPr sz="1100" kern="0" spc="0" dirty="0">
                <a:solidFill>
                  <a:srgbClr val="E6E6E6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Gender            </a:t>
            </a:r>
            <a:r>
              <a:rPr sz="1300" kern="0" spc="0" baseline="4000" dirty="0">
                <a:solidFill>
                  <a:srgbClr val="605E5C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◇</a:t>
            </a:r>
            <a:endParaRPr sz="1300" baseline="4000" dirty="0">
              <a:latin typeface="Segoe UI Symbol" panose="020B0502040204020203"/>
              <a:ea typeface="Segoe UI Symbol" panose="020B0502040204020203"/>
              <a:cs typeface="Segoe UI Symbol" panose="020B0502040204020203"/>
            </a:endParaRPr>
          </a:p>
        </p:txBody>
      </p:sp>
      <p:sp>
        <p:nvSpPr>
          <p:cNvPr id="512" name="rect 512"/>
          <p:cNvSpPr/>
          <p:nvPr/>
        </p:nvSpPr>
        <p:spPr>
          <a:xfrm>
            <a:off x="3939538" y="6134628"/>
            <a:ext cx="556035" cy="197227"/>
          </a:xfrm>
          <a:prstGeom prst="rect">
            <a:avLst/>
          </a:prstGeom>
          <a:solidFill>
            <a:srgbClr val="32B5E1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14" name="rect 514"/>
          <p:cNvSpPr/>
          <p:nvPr/>
        </p:nvSpPr>
        <p:spPr>
          <a:xfrm>
            <a:off x="4655645" y="6160812"/>
            <a:ext cx="556035" cy="171043"/>
          </a:xfrm>
          <a:prstGeom prst="rect">
            <a:avLst/>
          </a:prstGeom>
          <a:solidFill>
            <a:srgbClr val="32B5E1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16" name="picture 51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5632765" y="5364124"/>
            <a:ext cx="103147" cy="896888"/>
          </a:xfrm>
          <a:prstGeom prst="rect">
            <a:avLst/>
          </a:prstGeom>
        </p:spPr>
      </p:pic>
      <p:sp>
        <p:nvSpPr>
          <p:cNvPr id="518" name="textbox 518"/>
          <p:cNvSpPr/>
          <p:nvPr/>
        </p:nvSpPr>
        <p:spPr>
          <a:xfrm>
            <a:off x="11266552" y="1388216"/>
            <a:ext cx="177800" cy="4565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1100" kern="0" spc="230" dirty="0">
                <a:solidFill>
                  <a:srgbClr val="797775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□</a:t>
            </a:r>
            <a:endParaRPr sz="1100" dirty="0">
              <a:latin typeface="Segoe UI Symbol" panose="020B0502040204020203"/>
              <a:ea typeface="Segoe UI Symbol" panose="020B0502040204020203"/>
              <a:cs typeface="Segoe UI Symbol" panose="020B0502040204020203"/>
            </a:endParaRPr>
          </a:p>
          <a:p>
            <a:pPr marL="12700" algn="l" rtl="0" eaLnBrk="0">
              <a:lnSpc>
                <a:spcPts val="2175"/>
              </a:lnSpc>
            </a:pPr>
            <a:r>
              <a:rPr sz="1100" kern="0" spc="230" dirty="0">
                <a:solidFill>
                  <a:srgbClr val="797775">
                    <a:alpha val="100000"/>
                  </a:srgbClr>
                </a:solidFill>
                <a:latin typeface="Segoe UI Symbol" panose="020B0502040204020203"/>
                <a:ea typeface="Segoe UI Symbol" panose="020B0502040204020203"/>
                <a:cs typeface="Segoe UI Symbol" panose="020B0502040204020203"/>
              </a:rPr>
              <a:t>□</a:t>
            </a:r>
            <a:endParaRPr sz="1100" dirty="0">
              <a:latin typeface="Segoe UI Symbol" panose="020B0502040204020203"/>
              <a:ea typeface="Segoe UI Symbol" panose="020B0502040204020203"/>
              <a:cs typeface="Segoe UI Symbol" panose="020B0502040204020203"/>
            </a:endParaRPr>
          </a:p>
        </p:txBody>
      </p:sp>
      <p:pic>
        <p:nvPicPr>
          <p:cNvPr id="520" name="picture 520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4124324" y="3718091"/>
            <a:ext cx="1171575" cy="23812"/>
          </a:xfrm>
          <a:prstGeom prst="rect">
            <a:avLst/>
          </a:prstGeom>
        </p:spPr>
      </p:pic>
      <p:sp>
        <p:nvSpPr>
          <p:cNvPr id="522" name="textbox 522"/>
          <p:cNvSpPr/>
          <p:nvPr/>
        </p:nvSpPr>
        <p:spPr>
          <a:xfrm>
            <a:off x="1215292" y="4559467"/>
            <a:ext cx="288925" cy="1333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800" kern="0" spc="20" dirty="0">
                <a:solidFill>
                  <a:srgbClr val="605E5C">
                    <a:alpha val="100000"/>
                  </a:srgbClr>
                </a:solidFill>
                <a:latin typeface="Segoe UI" panose="020B0502040204020203"/>
                <a:ea typeface="Segoe UI" panose="020B0502040204020203"/>
                <a:cs typeface="Segoe UI" panose="020B0502040204020203"/>
              </a:rPr>
              <a:t>13.1K</a:t>
            </a:r>
            <a:endParaRPr sz="800" dirty="0">
              <a:latin typeface="Segoe UI" panose="020B0502040204020203"/>
              <a:ea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Credit Card 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648565" cy="73152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243965" y="431165"/>
            <a:ext cx="9697720" cy="5774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4000" b="1">
                <a:solidFill>
                  <a:schemeClr val="bg1"/>
                </a:solidFill>
                <a:highlight>
                  <a:srgbClr val="808000"/>
                </a:highlight>
              </a:rPr>
              <a:t>Project By Rahul Rawat</a:t>
            </a:r>
            <a:endParaRPr lang="en-US" sz="4000" b="1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ctr"/>
            <a:endParaRPr lang="en-US" sz="4000" b="1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ctr"/>
            <a:r>
              <a:rPr lang="en-US" sz="2800" b="1">
                <a:solidFill>
                  <a:schemeClr val="bg1"/>
                </a:solidFill>
                <a:highlight>
                  <a:srgbClr val="C0C0C0"/>
                </a:highlight>
              </a:rPr>
              <a:t>SOCIAL HANDLES :-</a:t>
            </a:r>
            <a:endParaRPr lang="en-US" sz="2800" b="1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ctr"/>
            <a:r>
              <a:rPr lang="en-US" sz="2800" b="1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endParaRPr lang="en-US" sz="2800" b="1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l"/>
            <a:r>
              <a:rPr lang="en-US" sz="2400" b="1">
                <a:solidFill>
                  <a:schemeClr val="bg1"/>
                </a:solidFill>
                <a:highlight>
                  <a:srgbClr val="C0C0C0"/>
                </a:highlight>
              </a:rPr>
              <a:t>Linkdin :- </a:t>
            </a:r>
            <a:r>
              <a:rPr lang="en-US" sz="2400" b="1">
                <a:solidFill>
                  <a:schemeClr val="bg1"/>
                </a:solidFill>
                <a:highlight>
                  <a:srgbClr val="C0C0C0"/>
                </a:highlight>
                <a:hlinkClick r:id="rId2" tooltip="" action="ppaction://hlinkfile"/>
              </a:rPr>
              <a:t>https://www.linkedin.com/in/rahul-rawat</a:t>
            </a:r>
            <a:r>
              <a:rPr lang="en-US" sz="2400" b="1">
                <a:solidFill>
                  <a:schemeClr val="bg1"/>
                </a:solidFill>
                <a:highlight>
                  <a:srgbClr val="C0C0C0"/>
                </a:highlight>
              </a:rPr>
              <a:t>  </a:t>
            </a:r>
            <a:endParaRPr lang="en-US" sz="2400" b="1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l"/>
            <a:endParaRPr lang="en-US" sz="4000" b="1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l"/>
            <a:r>
              <a:rPr lang="en-US" sz="2400" b="1">
                <a:solidFill>
                  <a:schemeClr val="bg1"/>
                </a:solidFill>
                <a:highlight>
                  <a:srgbClr val="C0C0C0"/>
                </a:highlight>
              </a:rPr>
              <a:t>Github :- </a:t>
            </a:r>
            <a:r>
              <a:rPr lang="en-US" sz="2400" b="1">
                <a:solidFill>
                  <a:schemeClr val="bg1"/>
                </a:solidFill>
                <a:highlight>
                  <a:srgbClr val="C0C0C0"/>
                </a:highlight>
                <a:hlinkClick r:id="rId3" tooltip="" action="ppaction://hlinkfile"/>
              </a:rPr>
              <a:t>https://github.com/RahulRawat</a:t>
            </a:r>
            <a:r>
              <a:rPr lang="en-US" sz="2400" b="1">
                <a:solidFill>
                  <a:schemeClr val="bg1"/>
                </a:solidFill>
                <a:highlight>
                  <a:srgbClr val="C0C0C0"/>
                </a:highlight>
              </a:rPr>
              <a:t>  </a:t>
            </a:r>
            <a:endParaRPr lang="en-US" sz="2400" b="1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l"/>
            <a:endParaRPr lang="en-US" sz="2400" b="1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l"/>
            <a:r>
              <a:rPr lang="en-US" sz="2400" b="1">
                <a:solidFill>
                  <a:schemeClr val="bg1"/>
                </a:solidFill>
                <a:highlight>
                  <a:srgbClr val="C0C0C0"/>
                </a:highlight>
              </a:rPr>
              <a:t>E-Mail :- </a:t>
            </a:r>
            <a:r>
              <a:rPr lang="en-US" sz="2400" b="1">
                <a:solidFill>
                  <a:schemeClr val="bg1"/>
                </a:solidFill>
                <a:highlight>
                  <a:srgbClr val="C0C0C0"/>
                </a:highlight>
                <a:hlinkClick r:id="rId4" tooltip=""/>
              </a:rPr>
              <a:t>rahulrawat295@gmail.com</a:t>
            </a:r>
            <a:endParaRPr lang="en-US" sz="2800" b="1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4341</Words>
  <Application>WPS Presentation</Application>
  <PresentationFormat/>
  <Paragraphs>409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Arial</vt:lpstr>
      <vt:lpstr>Segoe UI</vt:lpstr>
      <vt:lpstr>Segoe UI Symbol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RGM</cp:lastModifiedBy>
  <cp:revision>1</cp:revision>
  <dcterms:created xsi:type="dcterms:W3CDTF">2024-07-01T08:18:26Z</dcterms:created>
  <dcterms:modified xsi:type="dcterms:W3CDTF">2024-07-01T08:18:26Z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2024-07-01T13:24:50Z</vt:filetime>
  </property>
  <property fmtid="{D5CDD505-2E9C-101B-9397-08002B2CF9AE}" pid="4" name="ICV">
    <vt:lpwstr>C3B121470EB244B4B3A3C5B90244AF09_12</vt:lpwstr>
  </property>
  <property fmtid="{D5CDD505-2E9C-101B-9397-08002B2CF9AE}" pid="5" name="KSOProductBuildVer">
    <vt:lpwstr>1033-12.2.0.17119</vt:lpwstr>
  </property>
</Properties>
</file>