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0" d="100"/>
          <a:sy n="90" d="100"/>
        </p:scale>
        <p:origin x="4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613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348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1419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9928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09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70564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55884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6753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3180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601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9261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3723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8839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6466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9323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8741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3/31/2024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8415481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C14865C-4D41-48D9-A4F7-F0132CEC530C}"/>
              </a:ext>
            </a:extLst>
          </p:cNvPr>
          <p:cNvSpPr>
            <a:spLocks noGrp="1"/>
          </p:cNvSpPr>
          <p:nvPr>
            <p:ph type="ctrTitle"/>
          </p:nvPr>
        </p:nvSpPr>
        <p:spPr>
          <a:xfrm>
            <a:off x="1432639" y="2234413"/>
            <a:ext cx="7766936" cy="1646302"/>
          </a:xfrm>
        </p:spPr>
        <p:txBody>
          <a:bodyPr/>
          <a:lstStyle/>
          <a:p>
            <a:pPr algn="ctr"/>
            <a:r>
              <a:rPr dirty="0">
                <a:solidFill>
                  <a:schemeClr val="accent2">
                    <a:lumMod val="75000"/>
                  </a:schemeClr>
                </a:solidFill>
              </a:rPr>
              <a:t>FDI Visualization</a:t>
            </a:r>
          </a:p>
        </p:txBody>
      </p:sp>
      <p:sp>
        <p:nvSpPr>
          <p:cNvPr id="3" name="slide1">
            <a:extLst>
              <a:ext uri="{FF2B5EF4-FFF2-40B4-BE49-F238E27FC236}">
                <a16:creationId xmlns:a16="http://schemas.microsoft.com/office/drawing/2014/main" id="{B02C89F2-6A75-48BA-8A88-DFCDFB81BAA3}"/>
              </a:ext>
            </a:extLst>
          </p:cNvPr>
          <p:cNvSpPr>
            <a:spLocks noGrp="1"/>
          </p:cNvSpPr>
          <p:nvPr>
            <p:ph type="subTitle" idx="1"/>
          </p:nvPr>
        </p:nvSpPr>
        <p:spPr>
          <a:xfrm>
            <a:off x="1507067" y="3880715"/>
            <a:ext cx="7766936" cy="1267017"/>
          </a:xfrm>
        </p:spPr>
        <p:txBody>
          <a:bodyPr/>
          <a:lstStyle/>
          <a:p>
            <a:pPr algn="ctr"/>
            <a:r>
              <a:rPr dirty="0">
                <a:solidFill>
                  <a:schemeClr val="accent2">
                    <a:lumMod val="75000"/>
                  </a:schemeClr>
                </a:solidFill>
              </a:rPr>
              <a:t>File created on: 3/31/2024 1:40:17 PM</a:t>
            </a:r>
          </a:p>
        </p:txBody>
      </p:sp>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97BE-FFF7-46A2-9628-AB0FBFC8CC67}"/>
              </a:ext>
            </a:extLst>
          </p:cNvPr>
          <p:cNvSpPr>
            <a:spLocks noGrp="1"/>
          </p:cNvSpPr>
          <p:nvPr>
            <p:ph type="title"/>
          </p:nvPr>
        </p:nvSpPr>
        <p:spPr/>
        <p:txBody>
          <a:bodyPr/>
          <a:lstStyle/>
          <a:p>
            <a:r>
              <a:rPr lang="en-US" dirty="0"/>
              <a:t>KEY PERFORMING INDICATORS</a:t>
            </a:r>
          </a:p>
        </p:txBody>
      </p:sp>
      <p:sp>
        <p:nvSpPr>
          <p:cNvPr id="3" name="Content Placeholder 2">
            <a:extLst>
              <a:ext uri="{FF2B5EF4-FFF2-40B4-BE49-F238E27FC236}">
                <a16:creationId xmlns:a16="http://schemas.microsoft.com/office/drawing/2014/main" id="{3E4E9FE3-4AF7-4681-BA78-0DFADBB95159}"/>
              </a:ext>
            </a:extLst>
          </p:cNvPr>
          <p:cNvSpPr>
            <a:spLocks noGrp="1"/>
          </p:cNvSpPr>
          <p:nvPr>
            <p:ph idx="1"/>
          </p:nvPr>
        </p:nvSpPr>
        <p:spPr>
          <a:xfrm>
            <a:off x="677334" y="1830980"/>
            <a:ext cx="8596668" cy="4087811"/>
          </a:xfrm>
        </p:spPr>
        <p:txBody>
          <a:bodyPr>
            <a:normAutofit fontScale="70000" lnSpcReduction="20000"/>
          </a:bodyPr>
          <a:lstStyle/>
          <a:p>
            <a:r>
              <a:rPr lang="en-US" b="1" dirty="0"/>
              <a:t>Total FDI inflows:</a:t>
            </a:r>
            <a:r>
              <a:rPr lang="en-US" dirty="0"/>
              <a:t> This KPI measures the total amount of foreign direct investment received in India over the 17-year period covered in the dataset. It can help provide a high-level overview of the overall trend of FDI in India.</a:t>
            </a:r>
          </a:p>
          <a:p>
            <a:r>
              <a:rPr lang="en-US" b="1" dirty="0"/>
              <a:t>FDI inflows by sector:</a:t>
            </a:r>
            <a:r>
              <a:rPr lang="en-US" dirty="0"/>
              <a:t> This KPI measures the amount of FDI received in each sector of the Indian economy over the 17-year period. It can help identify which sectors are attracting the most FDI, as well as potential areas of growth or opportunity.</a:t>
            </a:r>
          </a:p>
          <a:p>
            <a:r>
              <a:rPr lang="en-US" b="1" dirty="0"/>
              <a:t>FDI inflows by financial year:</a:t>
            </a:r>
            <a:r>
              <a:rPr lang="en-US" dirty="0"/>
              <a:t> This KPI measures the amount of FDI received in each financial year over the 17-year period. It can help identify trends in FDI inflows over time, as well as any fluctuations or changes in the level of investment.</a:t>
            </a:r>
          </a:p>
          <a:p>
            <a:r>
              <a:rPr lang="en-US" b="1" dirty="0"/>
              <a:t>Average FDI inflows:</a:t>
            </a:r>
            <a:r>
              <a:rPr lang="en-US" dirty="0"/>
              <a:t> This KPI measures the average amount of FDI received per year over the 17-year period. It can help provide a more stable and consistent measure of FDI trends over time.</a:t>
            </a:r>
          </a:p>
          <a:p>
            <a:r>
              <a:rPr lang="en-US" b="1" dirty="0"/>
              <a:t>FDI inflows by country of origin:</a:t>
            </a:r>
            <a:r>
              <a:rPr lang="en-US" dirty="0"/>
              <a:t> This KPI measures the amount of FDI received in India from each country of origin over the 17-year period. It can help identify which countries are the largest sources of FDI in India, as well as potential opportunities for further investment.</a:t>
            </a:r>
          </a:p>
          <a:p>
            <a:r>
              <a:rPr lang="en-US" b="1" dirty="0"/>
              <a:t>Year-over-year growth rate:</a:t>
            </a:r>
            <a:r>
              <a:rPr lang="en-US" dirty="0"/>
              <a:t> This KPI measures the percentage change in FDI inflows from one financial year to the next. It can help identify any trends or patterns in the growth of FDI in India, as well as any potential areas of concern or opportunity.</a:t>
            </a:r>
          </a:p>
          <a:p>
            <a:r>
              <a:rPr lang="en-US" b="1" dirty="0"/>
              <a:t>Top investors:</a:t>
            </a:r>
            <a:r>
              <a:rPr lang="en-US" dirty="0"/>
              <a:t> This KPI measures the top investors in India over the 17-year period, based on the amount of FDI received. It can help identify the most significant contributors to FDI in India, as well as potential areas of focus for future investment.</a:t>
            </a:r>
          </a:p>
          <a:p>
            <a:endParaRPr lang="en-US" dirty="0">
              <a:solidFill>
                <a:schemeClr val="tx1"/>
              </a:solidFill>
            </a:endParaRPr>
          </a:p>
        </p:txBody>
      </p:sp>
    </p:spTree>
    <p:extLst>
      <p:ext uri="{BB962C8B-B14F-4D97-AF65-F5344CB8AC3E}">
        <p14:creationId xmlns:p14="http://schemas.microsoft.com/office/powerpoint/2010/main" val="1929802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4">
            <a:extLst>
              <a:ext uri="{FF2B5EF4-FFF2-40B4-BE49-F238E27FC236}">
                <a16:creationId xmlns:a16="http://schemas.microsoft.com/office/drawing/2014/main" id="{DF43DAAB-6533-4F2F-91C1-6FDACBA3F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911" y="0"/>
            <a:ext cx="9505507" cy="6858000"/>
          </a:xfrm>
          <a:prstGeom prst="rect">
            <a:avLst/>
          </a:prstGeom>
        </p:spPr>
      </p:pic>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15">
            <a:extLst>
              <a:ext uri="{FF2B5EF4-FFF2-40B4-BE49-F238E27FC236}">
                <a16:creationId xmlns:a16="http://schemas.microsoft.com/office/drawing/2014/main" id="{E5480B15-2819-4B6E-BFD6-FE0F20BEE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08" y="0"/>
            <a:ext cx="9813851" cy="6858000"/>
          </a:xfrm>
          <a:prstGeom prst="rect">
            <a:avLst/>
          </a:prstGeom>
        </p:spPr>
      </p:pic>
    </p:spTree>
    <p:extLst>
      <p:ext uri="{BB962C8B-B14F-4D97-AF65-F5344CB8AC3E}">
        <p14:creationId xmlns:p14="http://schemas.microsoft.com/office/powerpoint/2010/main" val="9599258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16">
            <a:extLst>
              <a:ext uri="{FF2B5EF4-FFF2-40B4-BE49-F238E27FC236}">
                <a16:creationId xmlns:a16="http://schemas.microsoft.com/office/drawing/2014/main" id="{F7DE30A3-5387-48B5-BF1E-583A89267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06" y="0"/>
            <a:ext cx="9813851" cy="6858000"/>
          </a:xfrm>
          <a:prstGeom prst="rect">
            <a:avLst/>
          </a:prstGeom>
        </p:spPr>
      </p:pic>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17">
            <a:extLst>
              <a:ext uri="{FF2B5EF4-FFF2-40B4-BE49-F238E27FC236}">
                <a16:creationId xmlns:a16="http://schemas.microsoft.com/office/drawing/2014/main" id="{547BBFBE-9D92-4DE1-AC51-1F5370E7B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05" y="0"/>
            <a:ext cx="9888278" cy="6858000"/>
          </a:xfrm>
          <a:prstGeom prst="rect">
            <a:avLst/>
          </a:prstGeom>
        </p:spPr>
      </p:pic>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02B4-79D3-494C-BB55-57EBE9972B45}"/>
              </a:ext>
            </a:extLst>
          </p:cNvPr>
          <p:cNvSpPr>
            <a:spLocks noGrp="1"/>
          </p:cNvSpPr>
          <p:nvPr>
            <p:ph type="title"/>
          </p:nvPr>
        </p:nvSpPr>
        <p:spPr/>
        <p:txBody>
          <a:bodyPr/>
          <a:lstStyle/>
          <a:p>
            <a:r>
              <a:rPr lang="en-US" dirty="0"/>
              <a:t>SOME IMPORTANT INSIGHTS FROM THE REPORT</a:t>
            </a:r>
          </a:p>
        </p:txBody>
      </p:sp>
      <p:sp>
        <p:nvSpPr>
          <p:cNvPr id="3" name="Content Placeholder 2">
            <a:extLst>
              <a:ext uri="{FF2B5EF4-FFF2-40B4-BE49-F238E27FC236}">
                <a16:creationId xmlns:a16="http://schemas.microsoft.com/office/drawing/2014/main" id="{3C5CCCD5-7DB7-4F93-9A47-2D9BBE63C931}"/>
              </a:ext>
            </a:extLst>
          </p:cNvPr>
          <p:cNvSpPr>
            <a:spLocks noGrp="1"/>
          </p:cNvSpPr>
          <p:nvPr>
            <p:ph idx="1"/>
          </p:nvPr>
        </p:nvSpPr>
        <p:spPr>
          <a:xfrm>
            <a:off x="677334" y="2192486"/>
            <a:ext cx="8596668" cy="3880773"/>
          </a:xfrm>
        </p:spPr>
        <p:txBody>
          <a:bodyPr/>
          <a:lstStyle/>
          <a:p>
            <a:r>
              <a:rPr lang="en-US" dirty="0">
                <a:solidFill>
                  <a:schemeClr val="tx1">
                    <a:lumMod val="85000"/>
                    <a:lumOff val="15000"/>
                  </a:schemeClr>
                </a:solidFill>
              </a:rPr>
              <a:t>Top average performing foreign direct investment over the years were in service sectors.</a:t>
            </a:r>
          </a:p>
          <a:p>
            <a:r>
              <a:rPr lang="en-US" dirty="0">
                <a:solidFill>
                  <a:schemeClr val="tx1">
                    <a:lumMod val="85000"/>
                    <a:lumOff val="15000"/>
                  </a:schemeClr>
                </a:solidFill>
              </a:rPr>
              <a:t>The top foreign direct investment from 2000 to 2017 was Automobile industry.</a:t>
            </a:r>
          </a:p>
          <a:p>
            <a:r>
              <a:rPr lang="en-US" dirty="0">
                <a:solidFill>
                  <a:schemeClr val="tx1">
                    <a:lumMod val="85000"/>
                    <a:lumOff val="15000"/>
                  </a:schemeClr>
                </a:solidFill>
              </a:rPr>
              <a:t>The lowest foreign direct investment from 2000 to 2017 was COIR.</a:t>
            </a:r>
          </a:p>
          <a:p>
            <a:r>
              <a:rPr lang="en-US" dirty="0">
                <a:solidFill>
                  <a:schemeClr val="tx1">
                    <a:lumMod val="85000"/>
                    <a:lumOff val="15000"/>
                  </a:schemeClr>
                </a:solidFill>
              </a:rPr>
              <a:t>Computer Software market was the second most foreign investment with $24,441 total investment. </a:t>
            </a:r>
          </a:p>
          <a:p>
            <a:r>
              <a:rPr lang="en-US" dirty="0">
                <a:solidFill>
                  <a:schemeClr val="tx1">
                    <a:lumMod val="85000"/>
                    <a:lumOff val="15000"/>
                  </a:schemeClr>
                </a:solidFill>
              </a:rPr>
              <a:t>The peek year of investment for the lowest performing foreign investment COIR was the year of 2014-16.</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1700910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9E0B-7FDA-44C7-A275-885F67F0F6F9}"/>
              </a:ext>
            </a:extLst>
          </p:cNvPr>
          <p:cNvSpPr>
            <a:spLocks noGrp="1"/>
          </p:cNvSpPr>
          <p:nvPr>
            <p:ph type="title"/>
          </p:nvPr>
        </p:nvSpPr>
        <p:spPr>
          <a:xfrm>
            <a:off x="0" y="2442194"/>
            <a:ext cx="12192000" cy="986806"/>
          </a:xfrm>
        </p:spPr>
        <p:txBody>
          <a:bodyPr/>
          <a:lstStyle/>
          <a:p>
            <a:pPr algn="ctr"/>
            <a:r>
              <a:rPr lang="en-US" b="1" i="1" dirty="0">
                <a:solidFill>
                  <a:schemeClr val="tx1">
                    <a:lumMod val="95000"/>
                    <a:lumOff val="5000"/>
                  </a:schemeClr>
                </a:solidFill>
              </a:rPr>
              <a:t>THANK YOU </a:t>
            </a:r>
          </a:p>
        </p:txBody>
      </p:sp>
    </p:spTree>
    <p:extLst>
      <p:ext uri="{BB962C8B-B14F-4D97-AF65-F5344CB8AC3E}">
        <p14:creationId xmlns:p14="http://schemas.microsoft.com/office/powerpoint/2010/main" val="212244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20</TotalTime>
  <Words>418</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FDI Visualization</vt:lpstr>
      <vt:lpstr>KEY PERFORMING INDICATORS</vt:lpstr>
      <vt:lpstr>PowerPoint Presentation</vt:lpstr>
      <vt:lpstr>PowerPoint Presentation</vt:lpstr>
      <vt:lpstr>PowerPoint Presentation</vt:lpstr>
      <vt:lpstr>PowerPoint Presentation</vt:lpstr>
      <vt:lpstr>SOME IMPORTANT INSIGHTS FROM THE REPORT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FDI Visualization</dc:title>
  <dc:creator/>
  <cp:lastModifiedBy>rawat</cp:lastModifiedBy>
  <cp:revision>4</cp:revision>
  <dcterms:created xsi:type="dcterms:W3CDTF">2024-03-31T08:10:18Z</dcterms:created>
  <dcterms:modified xsi:type="dcterms:W3CDTF">2024-03-31T09:52:05Z</dcterms:modified>
</cp:coreProperties>
</file>