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theme/themeOverride18.xml" ContentType="application/vnd.openxmlformats-officedocument.themeOverride+xml"/>
  <Override PartName="/ppt/notesSlides/notesSlide19.xml" ContentType="application/vnd.openxmlformats-officedocument.presentationml.notesSlide+xml"/>
  <Override PartName="/ppt/theme/themeOverride19.xml" ContentType="application/vnd.openxmlformats-officedocument.themeOverride+xml"/>
  <Override PartName="/ppt/notesSlides/notesSlide20.xml" ContentType="application/vnd.openxmlformats-officedocument.presentationml.notesSlide+xml"/>
  <Override PartName="/ppt/theme/themeOverride20.xml" ContentType="application/vnd.openxmlformats-officedocument.themeOverr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30"/>
  </p:notesMasterIdLst>
  <p:handoutMasterIdLst>
    <p:handoutMasterId r:id="rId31"/>
  </p:handoutMasterIdLst>
  <p:sldIdLst>
    <p:sldId id="302" r:id="rId5"/>
    <p:sldId id="322" r:id="rId6"/>
    <p:sldId id="323" r:id="rId7"/>
    <p:sldId id="325" r:id="rId8"/>
    <p:sldId id="324" r:id="rId9"/>
    <p:sldId id="264" r:id="rId10"/>
    <p:sldId id="270" r:id="rId11"/>
    <p:sldId id="321" r:id="rId12"/>
    <p:sldId id="315" r:id="rId13"/>
    <p:sldId id="303" r:id="rId14"/>
    <p:sldId id="304" r:id="rId15"/>
    <p:sldId id="306" r:id="rId16"/>
    <p:sldId id="305" r:id="rId17"/>
    <p:sldId id="308" r:id="rId18"/>
    <p:sldId id="313" r:id="rId19"/>
    <p:sldId id="309" r:id="rId20"/>
    <p:sldId id="310" r:id="rId21"/>
    <p:sldId id="311" r:id="rId22"/>
    <p:sldId id="312" r:id="rId23"/>
    <p:sldId id="319" r:id="rId24"/>
    <p:sldId id="316" r:id="rId25"/>
    <p:sldId id="317" r:id="rId26"/>
    <p:sldId id="318" r:id="rId27"/>
    <p:sldId id="320" r:id="rId28"/>
    <p:sldId id="267"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12">
          <p15:clr>
            <a:srgbClr val="A4A3A4"/>
          </p15:clr>
        </p15:guide>
        <p15:guide id="3" orient="horz" pos="720">
          <p15:clr>
            <a:srgbClr val="A4A3A4"/>
          </p15:clr>
        </p15:guide>
        <p15:guide id="4" orient="horz" pos="3744">
          <p15:clr>
            <a:srgbClr val="A4A3A4"/>
          </p15:clr>
        </p15:guide>
        <p15:guide id="5" orient="horz" pos="1104">
          <p15:clr>
            <a:srgbClr val="A4A3A4"/>
          </p15:clr>
        </p15:guide>
        <p15:guide id="6" pos="3839">
          <p15:clr>
            <a:srgbClr val="A4A3A4"/>
          </p15:clr>
        </p15:guide>
        <p15:guide id="7" pos="384">
          <p15:clr>
            <a:srgbClr val="A4A3A4"/>
          </p15:clr>
        </p15:guide>
        <p15:guide id="8" pos="729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Gore" initials="SG" lastIdx="1" clrIdx="0">
    <p:extLst>
      <p:ext uri="{19B8F6BF-5375-455C-9EA6-DF929625EA0E}">
        <p15:presenceInfo xmlns:p15="http://schemas.microsoft.com/office/powerpoint/2012/main" userId="S::Shubham.Gore@veritas.com::045162df-778a-430d-8bd5-ef9777a6b81f" providerId="AD"/>
      </p:ext>
    </p:extLst>
  </p:cmAuthor>
  <p:cmAuthor id="2" name="Abhay Ghanghav" initials="AG" lastIdx="1" clrIdx="1">
    <p:extLst>
      <p:ext uri="{19B8F6BF-5375-455C-9EA6-DF929625EA0E}">
        <p15:presenceInfo xmlns:p15="http://schemas.microsoft.com/office/powerpoint/2012/main" userId="S::abhay.ghanghav@veritas.com::873eb6f2-3dbd-4858-99d1-88f2175346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p:restoredTop sz="86689"/>
  </p:normalViewPr>
  <p:slideViewPr>
    <p:cSldViewPr snapToGrid="0">
      <p:cViewPr varScale="1">
        <p:scale>
          <a:sx n="64" d="100"/>
          <a:sy n="64" d="100"/>
        </p:scale>
        <p:origin x="918" y="60"/>
      </p:cViewPr>
      <p:guideLst>
        <p:guide orient="horz" pos="2160"/>
        <p:guide orient="horz" pos="912"/>
        <p:guide orient="horz" pos="720"/>
        <p:guide orient="horz" pos="3744"/>
        <p:guide orient="horz" pos="1104"/>
        <p:guide pos="3839"/>
        <p:guide pos="384"/>
        <p:guide pos="729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2-04T18:51:25.033"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3A3DD-7C70-C04D-A0AB-DF3E18FAA375}" type="datetimeFigureOut">
              <a:rPr lang="en-US" smtClean="0">
                <a:latin typeface="Corbel"/>
              </a:rPr>
              <a:t>7/24/2024</a:t>
            </a:fld>
            <a:endParaRPr lang="en-US">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F3097-495D-1241-AD6C-9F2FB2DC8339}" type="slidenum">
              <a:rPr lang="en-US" smtClean="0">
                <a:latin typeface="Corbel"/>
              </a:rPr>
              <a:t>‹#›</a:t>
            </a:fld>
            <a:endParaRPr lang="en-US">
              <a:latin typeface="Corbel"/>
            </a:endParaRPr>
          </a:p>
        </p:txBody>
      </p:sp>
    </p:spTree>
    <p:extLst>
      <p:ext uri="{BB962C8B-B14F-4D97-AF65-F5344CB8AC3E}">
        <p14:creationId xmlns:p14="http://schemas.microsoft.com/office/powerpoint/2010/main" val="2112432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6C759D83-F0B0-A44E-865C-D659494CB32D}" type="datetimeFigureOut">
              <a:rPr lang="en-US" smtClean="0"/>
              <a:pPr/>
              <a:t>7/24/2024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FF46B7E1-4822-D64D-82B5-5688A8336587}" type="slidenum">
              <a:rPr lang="en-US" smtClean="0"/>
              <a:pPr/>
              <a:t>‹#›</a:t>
            </a:fld>
            <a:endParaRPr lang="en-US"/>
          </a:p>
        </p:txBody>
      </p:sp>
    </p:spTree>
    <p:extLst>
      <p:ext uri="{BB962C8B-B14F-4D97-AF65-F5344CB8AC3E}">
        <p14:creationId xmlns:p14="http://schemas.microsoft.com/office/powerpoint/2010/main" val="36908139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36625" y="284163"/>
            <a:ext cx="4984750" cy="2805112"/>
          </a:xfrm>
        </p:spPr>
      </p:sp>
      <p:sp>
        <p:nvSpPr>
          <p:cNvPr id="3" name="Notes Placeholder 2"/>
          <p:cNvSpPr>
            <a:spLocks noGrp="1"/>
          </p:cNvSpPr>
          <p:nvPr>
            <p:ph type="body" idx="1"/>
          </p:nvPr>
        </p:nvSpPr>
        <p:spPr/>
        <p:txBody>
          <a:bodyPr>
            <a:normAutofit/>
          </a:bodyPr>
          <a:lstStyle/>
          <a:p>
            <a:r>
              <a:rPr lang="en-US" sz="1050"/>
              <a:t>This PPT</a:t>
            </a:r>
            <a:r>
              <a:rPr lang="en-US" sz="1050" baseline="0"/>
              <a:t> template was created to assist in the creation of engineering feature TOIs. The audience is primarily VERITAS Technical Support, however other consumers include pre-sales System Engineers, consultants, and VERITAS Education and Enablement Services (VEES).</a:t>
            </a:r>
            <a:endParaRPr lang="en-US" sz="105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a:p>
        </p:txBody>
      </p:sp>
    </p:spTree>
    <p:extLst>
      <p:ext uri="{BB962C8B-B14F-4D97-AF65-F5344CB8AC3E}">
        <p14:creationId xmlns:p14="http://schemas.microsoft.com/office/powerpoint/2010/main" val="354188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Corbel"/>
                <a:ea typeface="+mn-ea"/>
                <a:cs typeface="+mn-cs"/>
              </a:rPr>
              <a:t>In the enterprise world it becomes obligation to have data lifecycle management in place due to various reasons.</a:t>
            </a:r>
            <a:endParaRPr lang="en-IN" sz="1200" kern="1200" dirty="0">
              <a:solidFill>
                <a:schemeClr val="tx1"/>
              </a:solidFill>
              <a:effectLst/>
              <a:latin typeface="Corbel"/>
              <a:ea typeface="+mn-ea"/>
              <a:cs typeface="+mn-cs"/>
            </a:endParaRPr>
          </a:p>
          <a:p>
            <a:pPr lvl="0"/>
            <a:r>
              <a:rPr lang="en-GB" sz="1200" kern="1200" dirty="0">
                <a:solidFill>
                  <a:schemeClr val="tx1"/>
                </a:solidFill>
                <a:effectLst/>
                <a:latin typeface="Corbel"/>
                <a:ea typeface="+mn-ea"/>
                <a:cs typeface="+mn-cs"/>
              </a:rPr>
              <a:t>1. Data Protection:</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To make sure data is safe in the event of emergency and businesses are not impacted. Also to make sure that we are maintaining and managing unique data and not the redundant one.</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a:t>
            </a:r>
            <a:endParaRPr lang="en-IN" sz="1200" kern="1200" dirty="0">
              <a:solidFill>
                <a:schemeClr val="tx1"/>
              </a:solidFill>
              <a:effectLst/>
              <a:latin typeface="Corbel"/>
              <a:ea typeface="+mn-ea"/>
              <a:cs typeface="+mn-cs"/>
            </a:endParaRPr>
          </a:p>
          <a:p>
            <a:pPr lvl="0"/>
            <a:r>
              <a:rPr lang="en-GB" sz="1200" kern="1200" dirty="0">
                <a:solidFill>
                  <a:schemeClr val="tx1"/>
                </a:solidFill>
                <a:effectLst/>
                <a:latin typeface="Corbel"/>
                <a:ea typeface="+mn-ea"/>
                <a:cs typeface="+mn-cs"/>
              </a:rPr>
              <a:t>2. Compliance and Governance:</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With increasing compliance regulations like European union’s Gross Data Protection Regulations (GDPR) or California Compliance Privacy Act (CCPA) it has become mandator to have DLM policy that will adhere to these rules and regulations to keep the organization compliant</a:t>
            </a:r>
            <a:endParaRPr lang="en-IN" sz="1200" kern="1200" dirty="0">
              <a:solidFill>
                <a:schemeClr val="tx1"/>
              </a:solidFill>
              <a:effectLst/>
              <a:latin typeface="Corbel"/>
              <a:ea typeface="+mn-ea"/>
              <a:cs typeface="+mn-cs"/>
            </a:endParaRPr>
          </a:p>
          <a:p>
            <a:pPr lvl="0"/>
            <a:endParaRPr lang="en-GB" sz="1200" kern="1200" dirty="0">
              <a:solidFill>
                <a:schemeClr val="tx1"/>
              </a:solidFill>
              <a:effectLst/>
              <a:latin typeface="Corbel"/>
              <a:ea typeface="+mn-ea"/>
              <a:cs typeface="+mn-cs"/>
            </a:endParaRPr>
          </a:p>
          <a:p>
            <a:pPr lvl="0"/>
            <a:r>
              <a:rPr lang="en-GB" sz="1200" kern="1200" dirty="0">
                <a:solidFill>
                  <a:schemeClr val="tx1"/>
                </a:solidFill>
                <a:effectLst/>
                <a:latin typeface="Corbel"/>
                <a:ea typeface="+mn-ea"/>
                <a:cs typeface="+mn-cs"/>
              </a:rPr>
              <a:t>3. Efficiency:</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To make sure only accurate, useful and clean data is being circulated in the system.</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a:t>
            </a:r>
            <a:endParaRPr lang="en-IN" sz="1200" kern="1200" dirty="0">
              <a:solidFill>
                <a:schemeClr val="tx1"/>
              </a:solidFill>
              <a:effectLst/>
              <a:latin typeface="Corbel"/>
              <a:ea typeface="+mn-ea"/>
              <a:cs typeface="+mn-cs"/>
            </a:endParaRPr>
          </a:p>
          <a:p>
            <a:pPr lvl="0"/>
            <a:r>
              <a:rPr lang="en-GB" sz="1200" kern="1200" dirty="0">
                <a:solidFill>
                  <a:schemeClr val="tx1"/>
                </a:solidFill>
                <a:effectLst/>
                <a:latin typeface="Corbel"/>
                <a:ea typeface="+mn-ea"/>
                <a:cs typeface="+mn-cs"/>
              </a:rPr>
              <a:t>4. Controlled and predictive cost</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With the huge data being generated every day, it becomes more important to make sure the data in concern is worth spending. An effective and up to date DLM strategy helps keep a check on expenses towards the data management.</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a:t>
            </a:r>
            <a:endParaRPr lang="en-IN" sz="1200" kern="1200" dirty="0">
              <a:solidFill>
                <a:schemeClr val="tx1"/>
              </a:solidFill>
              <a:effectLst/>
              <a:latin typeface="Corbel"/>
              <a:ea typeface="+mn-ea"/>
              <a:cs typeface="+mn-cs"/>
            </a:endParaRPr>
          </a:p>
          <a:p>
            <a:pPr lvl="0"/>
            <a:r>
              <a:rPr lang="en-GB" sz="1200" kern="1200" dirty="0">
                <a:solidFill>
                  <a:schemeClr val="tx1"/>
                </a:solidFill>
                <a:effectLst/>
                <a:latin typeface="Corbel"/>
                <a:ea typeface="+mn-ea"/>
                <a:cs typeface="+mn-cs"/>
              </a:rPr>
              <a:t>5. Data Security:</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Organizations with effective DLM policy are less prone to security breaches. </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a:t>
            </a:r>
            <a:endParaRPr lang="en-IN" sz="1200" kern="1200" dirty="0">
              <a:solidFill>
                <a:schemeClr val="tx1"/>
              </a:solidFill>
              <a:effectLst/>
              <a:latin typeface="Corbel"/>
              <a:ea typeface="+mn-ea"/>
              <a:cs typeface="+mn-cs"/>
            </a:endParaRPr>
          </a:p>
          <a:p>
            <a:endParaRPr lang="en-IN" sz="1200" kern="1200" dirty="0">
              <a:solidFill>
                <a:schemeClr val="tx1"/>
              </a:solidFill>
              <a:effectLst/>
              <a:latin typeface="Corbe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14</a:t>
            </a:fld>
            <a:endParaRPr lang="en-US"/>
          </a:p>
        </p:txBody>
      </p:sp>
    </p:spTree>
    <p:extLst>
      <p:ext uri="{BB962C8B-B14F-4D97-AF65-F5344CB8AC3E}">
        <p14:creationId xmlns:p14="http://schemas.microsoft.com/office/powerpoint/2010/main" val="75930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Corbel"/>
                <a:ea typeface="+mn-ea"/>
                <a:cs typeface="+mn-cs"/>
              </a:rPr>
              <a:t>There are no industry defined standards for DLM, it roughly has following stages </a:t>
            </a:r>
            <a:endParaRPr lang="en-IN" sz="1200" kern="1200" dirty="0">
              <a:solidFill>
                <a:schemeClr val="tx1"/>
              </a:solidFill>
              <a:effectLst/>
              <a:latin typeface="Corbel"/>
              <a:ea typeface="+mn-ea"/>
              <a:cs typeface="+mn-cs"/>
            </a:endParaRPr>
          </a:p>
          <a:p>
            <a:pPr lvl="0"/>
            <a:r>
              <a:rPr lang="en-GB" sz="1200" kern="1200" dirty="0">
                <a:solidFill>
                  <a:schemeClr val="tx1"/>
                </a:solidFill>
                <a:effectLst/>
                <a:latin typeface="Corbel"/>
                <a:ea typeface="+mn-ea"/>
                <a:cs typeface="+mn-cs"/>
              </a:rPr>
              <a:t>Data acquisition:</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This is the first stage in the lifecycle where the data is captured when organization sees the data for the first time. </a:t>
            </a:r>
          </a:p>
          <a:p>
            <a:r>
              <a:rPr lang="en-GB" sz="1200" kern="1200" dirty="0">
                <a:solidFill>
                  <a:schemeClr val="tx1"/>
                </a:solidFill>
                <a:effectLst/>
                <a:latin typeface="Corbel"/>
                <a:ea typeface="+mn-ea"/>
                <a:cs typeface="+mn-cs"/>
              </a:rPr>
              <a:t>It might have been created internally within the organization, by third party, some tool and can be in any form factor (image, pdf, email, texts, documents, application specific, etc).</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The data will be scrutinized before it enters and will be staged in infrastructure where its accessible to few roles.</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One common code of conduct is to classify the data on arrival, which is started with establishing common and published set of guidelines depending on the criticality, value and sensitivity of the data </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a:t>
            </a:r>
            <a:endParaRPr lang="en-IN"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16</a:t>
            </a:fld>
            <a:endParaRPr lang="en-US"/>
          </a:p>
        </p:txBody>
      </p:sp>
    </p:spTree>
    <p:extLst>
      <p:ext uri="{BB962C8B-B14F-4D97-AF65-F5344CB8AC3E}">
        <p14:creationId xmlns:p14="http://schemas.microsoft.com/office/powerpoint/2010/main" val="176545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Corbel"/>
                <a:ea typeface="+mn-ea"/>
                <a:cs typeface="+mn-cs"/>
              </a:rPr>
              <a:t>Storage, backup and recovery:</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Once the active data enters the system its mandatory to perform redundancy and security checks and also have defined storage infrastructure and access to the same to protect any unwanted alteration to it.</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The already classified data is accessible to predefined set of users depending on its classification tag set in stage 1.</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The data storage need to be defined depending on frequency of its access and its value.</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In this stage its also important to have backup and recovery plan in place for the data to make sure of its availability and integrity in advent of any accident.</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Veritas has products like NBU, VRP that help backup and recovery </a:t>
            </a:r>
          </a:p>
          <a:p>
            <a:endParaRPr lang="en-GB" sz="1200" kern="1200" dirty="0">
              <a:solidFill>
                <a:schemeClr val="tx1"/>
              </a:solidFill>
              <a:effectLst/>
              <a:latin typeface="Corbel"/>
              <a:ea typeface="+mn-ea"/>
              <a:cs typeface="+mn-cs"/>
            </a:endParaRPr>
          </a:p>
          <a:p>
            <a:endParaRPr lang="en-GB" sz="1200" kern="1200" dirty="0">
              <a:solidFill>
                <a:schemeClr val="tx1"/>
              </a:solidFill>
              <a:effectLst/>
              <a:latin typeface="Corbel"/>
              <a:ea typeface="+mn-ea"/>
              <a:cs typeface="+mn-cs"/>
            </a:endParaRPr>
          </a:p>
          <a:p>
            <a:pPr lvl="1"/>
            <a:r>
              <a:rPr lang="en-US" sz="1200" kern="1200" dirty="0">
                <a:solidFill>
                  <a:schemeClr val="tx1"/>
                </a:solidFill>
                <a:effectLst/>
                <a:latin typeface="Corbel"/>
                <a:ea typeface="+mn-ea"/>
                <a:cs typeface="+mn-cs"/>
              </a:rPr>
              <a:t>Hard Disk Device (HDD), Solid State Devices (SSD), memory devices</a:t>
            </a:r>
            <a:endParaRPr lang="en-IN" sz="1800" kern="1200" dirty="0">
              <a:solidFill>
                <a:schemeClr val="tx1"/>
              </a:solidFill>
              <a:effectLst/>
              <a:latin typeface="Corbel"/>
              <a:ea typeface="+mn-ea"/>
              <a:cs typeface="+mn-cs"/>
            </a:endParaRPr>
          </a:p>
          <a:p>
            <a:pPr lvl="1"/>
            <a:r>
              <a:rPr lang="en-US" sz="1200" kern="1200" dirty="0">
                <a:solidFill>
                  <a:schemeClr val="tx1"/>
                </a:solidFill>
                <a:effectLst/>
                <a:latin typeface="Corbel"/>
                <a:ea typeface="+mn-ea"/>
                <a:cs typeface="+mn-cs"/>
              </a:rPr>
              <a:t>Data access - block, files, object</a:t>
            </a:r>
            <a:endParaRPr lang="en-IN" sz="1800" kern="1200" dirty="0">
              <a:solidFill>
                <a:schemeClr val="tx1"/>
              </a:solidFill>
              <a:effectLst/>
              <a:latin typeface="Corbel"/>
              <a:ea typeface="+mn-ea"/>
              <a:cs typeface="+mn-cs"/>
            </a:endParaRPr>
          </a:p>
          <a:p>
            <a:pPr lvl="1"/>
            <a:r>
              <a:rPr lang="en-US" sz="1200" kern="1200" dirty="0">
                <a:solidFill>
                  <a:schemeClr val="tx1"/>
                </a:solidFill>
                <a:effectLst/>
                <a:latin typeface="Corbel"/>
                <a:ea typeface="+mn-ea"/>
                <a:cs typeface="+mn-cs"/>
              </a:rPr>
              <a:t>Data center End to End View – overview of complete stack including storage, network, host, cluster, applications, virtual machines, cloud storage</a:t>
            </a:r>
            <a:endParaRPr lang="en-IN" sz="1800" kern="1200" dirty="0">
              <a:solidFill>
                <a:schemeClr val="tx1"/>
              </a:solidFill>
              <a:effectLst/>
              <a:latin typeface="Corbel"/>
              <a:ea typeface="+mn-ea"/>
              <a:cs typeface="+mn-cs"/>
            </a:endParaRPr>
          </a:p>
          <a:p>
            <a:pPr lvl="1"/>
            <a:r>
              <a:rPr lang="en-US" sz="1200" kern="1200" dirty="0">
                <a:solidFill>
                  <a:schemeClr val="tx1"/>
                </a:solidFill>
                <a:effectLst/>
                <a:latin typeface="Corbel"/>
                <a:ea typeface="+mn-ea"/>
                <a:cs typeface="+mn-cs"/>
              </a:rPr>
              <a:t>Storage virtualization technologies - RAID level, storage pooling, storage provisioning</a:t>
            </a:r>
            <a:endParaRPr lang="en-IN" sz="1800" kern="1200" dirty="0">
              <a:solidFill>
                <a:schemeClr val="tx1"/>
              </a:solidFill>
              <a:effectLst/>
              <a:latin typeface="Corbel"/>
              <a:ea typeface="+mn-ea"/>
              <a:cs typeface="+mn-cs"/>
            </a:endParaRPr>
          </a:p>
          <a:p>
            <a:pPr lvl="1"/>
            <a:r>
              <a:rPr lang="en-US" sz="1200" kern="1200" dirty="0">
                <a:solidFill>
                  <a:schemeClr val="tx1"/>
                </a:solidFill>
                <a:effectLst/>
                <a:latin typeface="Corbel"/>
                <a:ea typeface="+mn-ea"/>
                <a:cs typeface="+mn-cs"/>
              </a:rPr>
              <a:t>Advance topics in storage virtualization – storage provisioning, thin-provisioning</a:t>
            </a:r>
            <a:endParaRPr lang="en-IN" sz="1800" kern="1200" dirty="0">
              <a:solidFill>
                <a:schemeClr val="tx1"/>
              </a:solidFill>
              <a:effectLst/>
              <a:latin typeface="Corbel"/>
              <a:ea typeface="+mn-ea"/>
              <a:cs typeface="+mn-cs"/>
            </a:endParaRPr>
          </a:p>
          <a:p>
            <a:pPr lvl="1"/>
            <a:r>
              <a:rPr lang="en-US" sz="1200" kern="1200" dirty="0">
                <a:solidFill>
                  <a:schemeClr val="tx1"/>
                </a:solidFill>
                <a:effectLst/>
                <a:latin typeface="Corbel"/>
                <a:ea typeface="+mn-ea"/>
                <a:cs typeface="+mn-cs"/>
              </a:rPr>
              <a:t>Cloud storage – S3, glacier, storage tiering</a:t>
            </a:r>
            <a:endParaRPr lang="en-IN" sz="1800" kern="1200" dirty="0">
              <a:solidFill>
                <a:schemeClr val="tx1"/>
              </a:solidFill>
              <a:effectLst/>
              <a:latin typeface="Corbel"/>
              <a:ea typeface="+mn-ea"/>
              <a:cs typeface="+mn-cs"/>
            </a:endParaRPr>
          </a:p>
          <a:p>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 </a:t>
            </a:r>
            <a:endParaRPr lang="en-IN"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17</a:t>
            </a:fld>
            <a:endParaRPr lang="en-US"/>
          </a:p>
        </p:txBody>
      </p:sp>
    </p:spTree>
    <p:extLst>
      <p:ext uri="{BB962C8B-B14F-4D97-AF65-F5344CB8AC3E}">
        <p14:creationId xmlns:p14="http://schemas.microsoft.com/office/powerpoint/2010/main" val="79364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Corbel"/>
                <a:ea typeface="+mn-ea"/>
                <a:cs typeface="+mn-cs"/>
              </a:rPr>
              <a:t>Backup and recovery</a:t>
            </a:r>
          </a:p>
          <a:p>
            <a:pPr lvl="0"/>
            <a:r>
              <a:rPr lang="en-US" sz="1200" kern="1200" dirty="0" err="1">
                <a:solidFill>
                  <a:schemeClr val="tx1"/>
                </a:solidFill>
                <a:effectLst/>
                <a:latin typeface="Corbel"/>
                <a:ea typeface="+mn-ea"/>
                <a:cs typeface="+mn-cs"/>
              </a:rPr>
              <a:t>Eg.</a:t>
            </a:r>
            <a:r>
              <a:rPr lang="en-US" sz="1200" kern="1200" dirty="0">
                <a:solidFill>
                  <a:schemeClr val="tx1"/>
                </a:solidFill>
                <a:effectLst/>
                <a:latin typeface="Corbel"/>
                <a:ea typeface="+mn-ea"/>
                <a:cs typeface="+mn-cs"/>
              </a:rPr>
              <a:t> Reliance data center unavailable</a:t>
            </a:r>
          </a:p>
          <a:p>
            <a:pPr lvl="0"/>
            <a:endParaRPr lang="en-IN" sz="1200" kern="1200" dirty="0">
              <a:solidFill>
                <a:schemeClr val="tx1"/>
              </a:solidFill>
              <a:effectLst/>
              <a:latin typeface="Corbel"/>
              <a:ea typeface="+mn-ea"/>
              <a:cs typeface="+mn-cs"/>
            </a:endParaRPr>
          </a:p>
          <a:p>
            <a:pPr lvl="0"/>
            <a:r>
              <a:rPr lang="en-IN" sz="1200" b="0" i="0" kern="1200" dirty="0">
                <a:solidFill>
                  <a:schemeClr val="tx1"/>
                </a:solidFill>
                <a:effectLst/>
                <a:latin typeface="Corbel"/>
                <a:ea typeface="+mn-ea"/>
                <a:cs typeface="+mn-cs"/>
              </a:rPr>
              <a:t>Storing the copy of the data on separate medium is critical to protect against primary data loss or corruption. This additional medium can be as simple as an external drive or USB stick, or something more substantial, such as a disk storage system, cloud storage container, or tape drive. The alternate medium can be in the same location as the primary data or at a remote location. The possibility of weather-related events may justify having copies of data at remote locations.</a:t>
            </a:r>
          </a:p>
          <a:p>
            <a:pPr lvl="0"/>
            <a:endParaRPr lang="en-IN" sz="1200" b="0" i="0" kern="1200" dirty="0">
              <a:solidFill>
                <a:schemeClr val="tx1"/>
              </a:solidFill>
              <a:effectLst/>
              <a:latin typeface="Corbel"/>
              <a:ea typeface="+mn-ea"/>
              <a:cs typeface="+mn-cs"/>
            </a:endParaRPr>
          </a:p>
          <a:p>
            <a:pPr lvl="0"/>
            <a:r>
              <a:rPr lang="en-IN" sz="1200" b="0" i="0" kern="1200" dirty="0">
                <a:solidFill>
                  <a:schemeClr val="tx1"/>
                </a:solidFill>
                <a:effectLst/>
                <a:latin typeface="Corbel"/>
                <a:ea typeface="+mn-ea"/>
                <a:cs typeface="+mn-cs"/>
              </a:rPr>
              <a:t>For best results, backup copies are made on a consistent, regular basis to minimize the amount data lost between backups. The more time passes between backup copies, the more potential for data loss when recovering from a backup. Retaining multiple copies of data provides the insurance and flexibility to restore to a point in time not affected by data corruption or malicious attacks.</a:t>
            </a:r>
            <a:endParaRPr lang="en-IN"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18</a:t>
            </a:fld>
            <a:endParaRPr lang="en-US"/>
          </a:p>
        </p:txBody>
      </p:sp>
    </p:spTree>
    <p:extLst>
      <p:ext uri="{BB962C8B-B14F-4D97-AF65-F5344CB8AC3E}">
        <p14:creationId xmlns:p14="http://schemas.microsoft.com/office/powerpoint/2010/main" val="1693797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Corbel"/>
                <a:ea typeface="+mn-ea"/>
                <a:cs typeface="+mn-cs"/>
              </a:rPr>
              <a:t>Data management:</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The stored data when accessed need to be validated before its published to the requestor who has already verified identity or required access. DLM helps define access and validation to the data</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This stage also involves data sharing policy, since the data can be requested from outside of the organization access to it need to be verified and scrutinized along with the content privacy.</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Some organizations use </a:t>
            </a:r>
            <a:r>
              <a:rPr lang="en-GB" sz="1200" kern="1200" dirty="0" err="1">
                <a:solidFill>
                  <a:schemeClr val="tx1"/>
                </a:solidFill>
                <a:effectLst/>
                <a:latin typeface="Corbel"/>
                <a:ea typeface="+mn-ea"/>
                <a:cs typeface="+mn-cs"/>
              </a:rPr>
              <a:t>iPaas</a:t>
            </a:r>
            <a:r>
              <a:rPr lang="en-GB" sz="1200" kern="1200" dirty="0">
                <a:solidFill>
                  <a:schemeClr val="tx1"/>
                </a:solidFill>
                <a:effectLst/>
                <a:latin typeface="Corbel"/>
                <a:ea typeface="+mn-ea"/>
                <a:cs typeface="+mn-cs"/>
              </a:rPr>
              <a:t> (Integration platform as service) in this stage, which help provide unified view by integrating different software used by organization (like different for sales, marketing, service, admin, etc) for better sharing of data within organization.</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For example, say you sell a scheduling software that helps hairstylists book, manage, and send appointment reminders to their clients. After developing your product, you realize that stylists also want their clients to be able to leave reviews and make payments through your software. To meet your customers’ needs, you could either build out and add these features to your product, or you could use iPaaS to connect your software to existing review and payment software. The latter allows you to save time and money while also expanding your service offering and providing your clients with what they want.</a:t>
            </a:r>
            <a:endParaRPr lang="en-IN"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19</a:t>
            </a:fld>
            <a:endParaRPr lang="en-US"/>
          </a:p>
        </p:txBody>
      </p:sp>
    </p:spTree>
    <p:extLst>
      <p:ext uri="{BB962C8B-B14F-4D97-AF65-F5344CB8AC3E}">
        <p14:creationId xmlns:p14="http://schemas.microsoft.com/office/powerpoint/2010/main" val="836753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err="1">
                <a:solidFill>
                  <a:schemeClr val="tx1"/>
                </a:solidFill>
                <a:effectLst/>
                <a:latin typeface="Corbel"/>
                <a:ea typeface="+mn-ea"/>
                <a:cs typeface="+mn-cs"/>
              </a:rPr>
              <a:t>Eg.</a:t>
            </a:r>
            <a:r>
              <a:rPr lang="en-GB" sz="1200" kern="1200" dirty="0">
                <a:solidFill>
                  <a:schemeClr val="tx1"/>
                </a:solidFill>
                <a:effectLst/>
                <a:latin typeface="Corbel"/>
                <a:ea typeface="+mn-ea"/>
                <a:cs typeface="+mn-cs"/>
              </a:rPr>
              <a:t> A climate forecast this year says this summer will be hotter by 2 degrees. So the Air-condition manufacturing company will check the historic data to see how sales will grow in that case and depending on that will estimate and decide sales and production strategy</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An organization with effective DLM in place would be able to locate and effectively use this data.</a:t>
            </a:r>
            <a:endParaRPr lang="en-IN" sz="1200" kern="1200" dirty="0">
              <a:solidFill>
                <a:schemeClr val="tx1"/>
              </a:solidFill>
              <a:effectLst/>
              <a:latin typeface="Corbel"/>
              <a:ea typeface="+mn-ea"/>
              <a:cs typeface="+mn-cs"/>
            </a:endParaRPr>
          </a:p>
        </p:txBody>
      </p:sp>
      <p:sp>
        <p:nvSpPr>
          <p:cNvPr id="4" name="Slide Number Placeholder 3"/>
          <p:cNvSpPr>
            <a:spLocks noGrp="1"/>
          </p:cNvSpPr>
          <p:nvPr>
            <p:ph type="sldNum" sz="quarter" idx="5"/>
          </p:nvPr>
        </p:nvSpPr>
        <p:spPr/>
        <p:txBody>
          <a:bodyPr/>
          <a:lstStyle/>
          <a:p>
            <a:fld id="{FF46B7E1-4822-D64D-82B5-5688A8336587}" type="slidenum">
              <a:rPr lang="en-US" smtClean="0"/>
              <a:pPr/>
              <a:t>20</a:t>
            </a:fld>
            <a:endParaRPr lang="en-US"/>
          </a:p>
        </p:txBody>
      </p:sp>
    </p:spTree>
    <p:extLst>
      <p:ext uri="{BB962C8B-B14F-4D97-AF65-F5344CB8AC3E}">
        <p14:creationId xmlns:p14="http://schemas.microsoft.com/office/powerpoint/2010/main" val="3615613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21</a:t>
            </a:fld>
            <a:endParaRPr lang="en-US"/>
          </a:p>
        </p:txBody>
      </p:sp>
    </p:spTree>
    <p:extLst>
      <p:ext uri="{BB962C8B-B14F-4D97-AF65-F5344CB8AC3E}">
        <p14:creationId xmlns:p14="http://schemas.microsoft.com/office/powerpoint/2010/main" val="3545564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22</a:t>
            </a:fld>
            <a:endParaRPr lang="en-US"/>
          </a:p>
        </p:txBody>
      </p:sp>
    </p:spTree>
    <p:extLst>
      <p:ext uri="{BB962C8B-B14F-4D97-AF65-F5344CB8AC3E}">
        <p14:creationId xmlns:p14="http://schemas.microsoft.com/office/powerpoint/2010/main" val="3233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23</a:t>
            </a:fld>
            <a:endParaRPr lang="en-US"/>
          </a:p>
        </p:txBody>
      </p:sp>
    </p:spTree>
    <p:extLst>
      <p:ext uri="{BB962C8B-B14F-4D97-AF65-F5344CB8AC3E}">
        <p14:creationId xmlns:p14="http://schemas.microsoft.com/office/powerpoint/2010/main" val="2594328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6B7E1-4822-D64D-82B5-5688A8336587}" type="slidenum">
              <a:rPr lang="en-US" smtClean="0"/>
              <a:pPr/>
              <a:t>4</a:t>
            </a:fld>
            <a:endParaRPr lang="en-US"/>
          </a:p>
        </p:txBody>
      </p:sp>
    </p:spTree>
    <p:extLst>
      <p:ext uri="{BB962C8B-B14F-4D97-AF65-F5344CB8AC3E}">
        <p14:creationId xmlns:p14="http://schemas.microsoft.com/office/powerpoint/2010/main" val="2538141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24</a:t>
            </a:fld>
            <a:endParaRPr lang="en-US"/>
          </a:p>
        </p:txBody>
      </p:sp>
    </p:spTree>
    <p:extLst>
      <p:ext uri="{BB962C8B-B14F-4D97-AF65-F5344CB8AC3E}">
        <p14:creationId xmlns:p14="http://schemas.microsoft.com/office/powerpoint/2010/main" val="166804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25</a:t>
            </a:fld>
            <a:endParaRPr lang="en-US"/>
          </a:p>
        </p:txBody>
      </p:sp>
    </p:spTree>
    <p:extLst>
      <p:ext uri="{BB962C8B-B14F-4D97-AF65-F5344CB8AC3E}">
        <p14:creationId xmlns:p14="http://schemas.microsoft.com/office/powerpoint/2010/main" val="137555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7</a:t>
            </a:fld>
            <a:endParaRPr lang="en-US"/>
          </a:p>
        </p:txBody>
      </p:sp>
    </p:spTree>
    <p:extLst>
      <p:ext uri="{BB962C8B-B14F-4D97-AF65-F5344CB8AC3E}">
        <p14:creationId xmlns:p14="http://schemas.microsoft.com/office/powerpoint/2010/main" val="2154458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8</a:t>
            </a:fld>
            <a:endParaRPr lang="en-US"/>
          </a:p>
        </p:txBody>
      </p:sp>
    </p:spTree>
    <p:extLst>
      <p:ext uri="{BB962C8B-B14F-4D97-AF65-F5344CB8AC3E}">
        <p14:creationId xmlns:p14="http://schemas.microsoft.com/office/powerpoint/2010/main" val="175520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Corbel"/>
                <a:ea typeface="+mn-ea"/>
                <a:cs typeface="+mn-cs"/>
              </a:rPr>
              <a:t>IT experts and researchers expect amount of data to be doubled every 2 years. Data comprising both structured[Data that does not require processing] (Names, geographic location, credit card numbers, stock information) and unstructured [Data that requires processing to be understood](email, social media data, communication data. etc)</a:t>
            </a:r>
            <a:endParaRPr lang="en-IN" sz="1200" kern="1200" dirty="0">
              <a:solidFill>
                <a:schemeClr val="tx1"/>
              </a:solidFill>
              <a:effectLst/>
              <a:latin typeface="Corbe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Corbel"/>
                <a:ea typeface="+mn-ea"/>
                <a:cs typeface="+mn-cs"/>
              </a:rPr>
              <a:t>With the evolution of IoT and AI the amount of data that is generated every day is accelerated by many folds and because of this it has become most essential for everyone to store, manage, maintain, process/operate and destroy the data that is being generated.</a:t>
            </a:r>
            <a:endParaRPr lang="en-IN" sz="1200" b="0" i="0" kern="1200" dirty="0">
              <a:solidFill>
                <a:schemeClr val="tx1"/>
              </a:solidFill>
              <a:effectLst/>
              <a:latin typeface="Corbel"/>
              <a:ea typeface="+mn-ea"/>
              <a:cs typeface="+mn-cs"/>
            </a:endParaRPr>
          </a:p>
          <a:p>
            <a:pPr fontAlgn="base"/>
            <a:endParaRPr lang="en-IN" sz="1200" b="1" i="0" kern="1200" dirty="0">
              <a:solidFill>
                <a:schemeClr val="tx1"/>
              </a:solidFill>
              <a:effectLst/>
              <a:latin typeface="Corbe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Many applications generate different sort of data</a:t>
            </a:r>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9</a:t>
            </a:fld>
            <a:endParaRPr lang="en-US"/>
          </a:p>
        </p:txBody>
      </p:sp>
    </p:spTree>
    <p:extLst>
      <p:ext uri="{BB962C8B-B14F-4D97-AF65-F5344CB8AC3E}">
        <p14:creationId xmlns:p14="http://schemas.microsoft.com/office/powerpoint/2010/main" val="3031104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Data is stored in data centers where we have Racks with processors, disks which have redundant network and power connectivity to make sure the data centers and ultimately the data is available all the time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data center provide</a:t>
            </a:r>
          </a:p>
          <a:p>
            <a:pPr fontAlgn="base"/>
            <a:endParaRPr lang="en-IN" sz="1200" b="0" i="0" kern="1200" dirty="0">
              <a:solidFill>
                <a:schemeClr val="tx1"/>
              </a:solidFill>
              <a:effectLst/>
              <a:latin typeface="Corbel"/>
              <a:ea typeface="+mn-ea"/>
              <a:cs typeface="+mn-cs"/>
            </a:endParaRPr>
          </a:p>
          <a:p>
            <a:pPr fontAlgn="base"/>
            <a:r>
              <a:rPr lang="en-IN" sz="1200" b="0" i="0" kern="1200" dirty="0">
                <a:solidFill>
                  <a:schemeClr val="tx1"/>
                </a:solidFill>
                <a:effectLst/>
                <a:latin typeface="Corbel"/>
                <a:ea typeface="+mn-ea"/>
                <a:cs typeface="+mn-cs"/>
              </a:rPr>
              <a:t>Network security appliances. These include firewall and intrusion protection to safeguard the data centre.</a:t>
            </a:r>
          </a:p>
          <a:p>
            <a:pPr fontAlgn="base"/>
            <a:r>
              <a:rPr lang="en-IN" sz="1200" b="0" i="0" kern="1200" dirty="0">
                <a:solidFill>
                  <a:schemeClr val="tx1"/>
                </a:solidFill>
                <a:effectLst/>
                <a:latin typeface="Corbel"/>
                <a:ea typeface="+mn-ea"/>
                <a:cs typeface="+mn-cs"/>
              </a:rPr>
              <a:t>Application delivery assurance. To maintain application performance, these mechanisms provide application resiliency and availability via automatic failover and load balancing.</a:t>
            </a:r>
          </a:p>
          <a:p>
            <a:pPr fontAlgn="base"/>
            <a:endParaRPr lang="en-IN" sz="1200" b="0" i="0" kern="1200" dirty="0">
              <a:solidFill>
                <a:schemeClr val="tx1"/>
              </a:solidFill>
              <a:effectLst/>
              <a:latin typeface="Corbel"/>
              <a:ea typeface="+mn-ea"/>
              <a:cs typeface="+mn-cs"/>
            </a:endParaRPr>
          </a:p>
          <a:p>
            <a:pPr fontAlgn="base"/>
            <a:r>
              <a:rPr lang="en-IN" sz="1200" b="0" i="0" kern="1200" dirty="0">
                <a:solidFill>
                  <a:schemeClr val="tx1"/>
                </a:solidFill>
                <a:effectLst/>
                <a:latin typeface="Corbel"/>
                <a:ea typeface="+mn-ea"/>
                <a:cs typeface="+mn-cs"/>
              </a:rPr>
              <a:t>They provide</a:t>
            </a:r>
          </a:p>
          <a:p>
            <a:pPr fontAlgn="base"/>
            <a:r>
              <a:rPr lang="en-IN" sz="1200" b="0" i="0" kern="1200" dirty="0">
                <a:solidFill>
                  <a:schemeClr val="tx1"/>
                </a:solidFill>
                <a:effectLst/>
                <a:latin typeface="Corbel"/>
                <a:ea typeface="+mn-ea"/>
                <a:cs typeface="+mn-cs"/>
              </a:rPr>
              <a:t>Fault tolerance, resiliency, high availability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10</a:t>
            </a:fld>
            <a:endParaRPr lang="en-US"/>
          </a:p>
        </p:txBody>
      </p:sp>
    </p:spTree>
    <p:extLst>
      <p:ext uri="{BB962C8B-B14F-4D97-AF65-F5344CB8AC3E}">
        <p14:creationId xmlns:p14="http://schemas.microsoft.com/office/powerpoint/2010/main" val="218153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742950" lvl="1" indent="-285750" fontAlgn="ctr">
              <a:lnSpc>
                <a:spcPct val="200000"/>
              </a:lnSpc>
              <a:buFont typeface="Courier New" panose="02070309020205020404" pitchFamily="49" charset="0"/>
              <a:buChar char="o"/>
            </a:pPr>
            <a:r>
              <a:rPr lang="en-IN" dirty="0"/>
              <a:t>Insecure data – Due to uncontrolled access </a:t>
            </a:r>
          </a:p>
          <a:p>
            <a:pPr marL="742950" lvl="1" indent="-285750" fontAlgn="ctr">
              <a:lnSpc>
                <a:spcPct val="200000"/>
              </a:lnSpc>
              <a:buFont typeface="Courier New" panose="02070309020205020404" pitchFamily="49" charset="0"/>
              <a:buChar char="o"/>
            </a:pPr>
            <a:r>
              <a:rPr lang="en-IN" dirty="0"/>
              <a:t>Compliance issues – Not adhering to rules and regulation around data compliance. </a:t>
            </a:r>
          </a:p>
          <a:p>
            <a:pPr marL="742950" lvl="1" indent="-285750" fontAlgn="ctr">
              <a:lnSpc>
                <a:spcPct val="200000"/>
              </a:lnSpc>
              <a:buFont typeface="Courier New" panose="02070309020205020404" pitchFamily="49" charset="0"/>
              <a:buChar char="o"/>
            </a:pPr>
            <a:r>
              <a:rPr lang="en-IN" dirty="0"/>
              <a:t>Legal issues – delayed </a:t>
            </a:r>
            <a:r>
              <a:rPr lang="en-IN" dirty="0" err="1"/>
              <a:t>ediscovery</a:t>
            </a:r>
            <a:r>
              <a:rPr lang="en-IN" dirty="0"/>
              <a:t> requests would attract penalty and might lead to legal actions </a:t>
            </a:r>
          </a:p>
          <a:p>
            <a:pPr marL="742950" lvl="1" indent="-285750" fontAlgn="ctr">
              <a:lnSpc>
                <a:spcPct val="200000"/>
              </a:lnSpc>
              <a:buFont typeface="Courier New" panose="02070309020205020404" pitchFamily="49" charset="0"/>
              <a:buChar char="o"/>
            </a:pPr>
            <a:r>
              <a:rPr lang="en-IN" dirty="0"/>
              <a:t>Unwanted and unpredictable cost on data storage – Since the data is not classified, tagged. Organization might end up storing older data as high cost storage, obsolete data is not deleted </a:t>
            </a:r>
          </a:p>
          <a:p>
            <a:pPr marL="742950" lvl="1" indent="-285750" fontAlgn="ctr">
              <a:lnSpc>
                <a:spcPct val="200000"/>
              </a:lnSpc>
              <a:buFont typeface="Courier New" panose="02070309020205020404" pitchFamily="49" charset="0"/>
              <a:buChar char="o"/>
            </a:pPr>
            <a:r>
              <a:rPr lang="en-IN" dirty="0"/>
              <a:t>Loss of business and productivity – Due to high availability of unstructured and unclassified data, organizations wind difficulty in running analytical tools and train the Machine learning model</a:t>
            </a:r>
          </a:p>
          <a:p>
            <a:pPr marL="742950" lvl="1" indent="-285750" fontAlgn="ctr">
              <a:lnSpc>
                <a:spcPct val="200000"/>
              </a:lnSpc>
              <a:buFont typeface="Courier New" panose="02070309020205020404" pitchFamily="49" charset="0"/>
              <a:buChar char="o"/>
            </a:pPr>
            <a:r>
              <a:rPr lang="en-IN" dirty="0"/>
              <a:t>Unavailability of data on timey manner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11</a:t>
            </a:fld>
            <a:endParaRPr lang="en-US"/>
          </a:p>
        </p:txBody>
      </p:sp>
    </p:spTree>
    <p:extLst>
      <p:ext uri="{BB962C8B-B14F-4D97-AF65-F5344CB8AC3E}">
        <p14:creationId xmlns:p14="http://schemas.microsoft.com/office/powerpoint/2010/main" val="1787488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r>
              <a:rPr lang="en-GB" sz="1200" kern="1200" dirty="0">
                <a:solidFill>
                  <a:schemeClr val="tx1"/>
                </a:solidFill>
                <a:effectLst/>
                <a:latin typeface="Corbel"/>
                <a:ea typeface="+mn-ea"/>
                <a:cs typeface="+mn-cs"/>
              </a:rPr>
              <a:t>Newly bought – which are supposed to be wore in some events</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Daily used – the ones which are used daily, frequently accessed</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Rarely used - Old but we love to use them once in the year. </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Trash – The ones which are not fitting the size or are out of fashion.</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Every [unless it’s not a partyware ;)] newly bought cloth is going to be moved to daily used, used sometimes, rarely used before getting trashed.</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To extend the analogy, a policy would help decide when should I start using a newly bought T-shirt daily? And if the clothes are used frequently, where should I store them, so they are easily accessible.</a:t>
            </a:r>
            <a:endParaRPr lang="en-IN"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So, to make space for frequently used clothes should I move the rarely used ones to bottom of the cupboard that will give me easy access to the ones which are accessed regularly. And to make space at the bottom, I need to trash the old clothes which I am not going to use anymore.</a:t>
            </a:r>
            <a:endParaRPr lang="en-IN" sz="1200" kern="1200" dirty="0">
              <a:solidFill>
                <a:schemeClr val="tx1"/>
              </a:solidFill>
              <a:effectLst/>
              <a:latin typeface="Corbe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12</a:t>
            </a:fld>
            <a:endParaRPr lang="en-US"/>
          </a:p>
        </p:txBody>
      </p:sp>
    </p:spTree>
    <p:extLst>
      <p:ext uri="{BB962C8B-B14F-4D97-AF65-F5344CB8AC3E}">
        <p14:creationId xmlns:p14="http://schemas.microsoft.com/office/powerpoint/2010/main" val="286042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The computer industry is helping solve these problems with products in the areas of cloud, cloud and on prem storage, backup, analytics, machine learning which are also integrated with data originators and a policy driven approach can decide the future of the data.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a:p>
            <a:r>
              <a:rPr lang="en-GB" sz="1200" kern="1200" dirty="0">
                <a:solidFill>
                  <a:schemeClr val="tx1"/>
                </a:solidFill>
                <a:effectLst/>
                <a:latin typeface="Corbel"/>
                <a:ea typeface="+mn-ea"/>
                <a:cs typeface="+mn-cs"/>
              </a:rPr>
              <a:t>This policy driven approach to the data management is Data lifecycle management, which defines the way how and when the data should move from one phase to another.</a:t>
            </a:r>
            <a:endParaRPr lang="en-IN" sz="1200" kern="1200" dirty="0">
              <a:solidFill>
                <a:schemeClr val="tx1"/>
              </a:solidFill>
              <a:effectLst/>
              <a:latin typeface="Corbel"/>
              <a:ea typeface="+mn-ea"/>
              <a:cs typeface="+mn-cs"/>
            </a:endParaRPr>
          </a:p>
          <a:p>
            <a:endParaRPr lang="en-GB" sz="1200" kern="1200" dirty="0">
              <a:solidFill>
                <a:schemeClr val="tx1"/>
              </a:solidFill>
              <a:effectLst/>
              <a:latin typeface="Corbel"/>
              <a:ea typeface="+mn-ea"/>
              <a:cs typeface="+mn-cs"/>
            </a:endParaRPr>
          </a:p>
          <a:p>
            <a:r>
              <a:rPr lang="en-GB" sz="1200" kern="1200" dirty="0">
                <a:solidFill>
                  <a:schemeClr val="tx1"/>
                </a:solidFill>
                <a:effectLst/>
                <a:latin typeface="Corbel"/>
                <a:ea typeface="+mn-ea"/>
                <a:cs typeface="+mn-cs"/>
              </a:rPr>
              <a:t>DLM defines and automates the process for migration of data depending on its usefulness and prioritization. It basically decides the strategy to push the data from one phase to another by simply answering few questions like,</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Corbel"/>
                <a:ea typeface="+mn-ea"/>
                <a:cs typeface="+mn-cs"/>
              </a:rPr>
              <a:t>Is this required? How frequently its accessed?  has it become obsolete?  </a:t>
            </a:r>
            <a:endParaRPr lang="en-IN" sz="1200" kern="1200" dirty="0">
              <a:solidFill>
                <a:schemeClr val="tx1"/>
              </a:solidFill>
              <a:effectLst/>
              <a:latin typeface="Corbel"/>
              <a:ea typeface="+mn-ea"/>
              <a:cs typeface="+mn-cs"/>
            </a:endParaRPr>
          </a:p>
          <a:p>
            <a:endParaRPr lang="en-IN" sz="1200" kern="1200" dirty="0">
              <a:solidFill>
                <a:schemeClr val="tx1"/>
              </a:solidFill>
              <a:effectLst/>
              <a:latin typeface="Corbe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F46B7E1-4822-D64D-82B5-5688A8336587}" type="slidenum">
              <a:rPr lang="en-US" smtClean="0"/>
              <a:pPr/>
              <a:t>13</a:t>
            </a:fld>
            <a:endParaRPr lang="en-US"/>
          </a:p>
        </p:txBody>
      </p:sp>
    </p:spTree>
    <p:extLst>
      <p:ext uri="{BB962C8B-B14F-4D97-AF65-F5344CB8AC3E}">
        <p14:creationId xmlns:p14="http://schemas.microsoft.com/office/powerpoint/2010/main" val="2132875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7" name="Group 26"/>
          <p:cNvGrpSpPr/>
          <p:nvPr userDrawn="1"/>
        </p:nvGrpSpPr>
        <p:grpSpPr>
          <a:xfrm>
            <a:off x="0" y="0"/>
            <a:ext cx="10849849" cy="6858000"/>
            <a:chOff x="1215514" y="0"/>
            <a:chExt cx="10849849" cy="6858000"/>
          </a:xfrm>
        </p:grpSpPr>
        <p:pic>
          <p:nvPicPr>
            <p:cNvPr id="28" name="Picture 27"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29" name="Straight Connector 28"/>
            <p:cNvCxnSpPr/>
            <p:nvPr userDrawn="1"/>
          </p:nvCxnSpPr>
          <p:spPr bwMode="auto">
            <a:xfrm>
              <a:off x="4727229" y="3574878"/>
              <a:ext cx="7338134" cy="0"/>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grpSp>
      <p:sp>
        <p:nvSpPr>
          <p:cNvPr id="2" name="Title 1"/>
          <p:cNvSpPr>
            <a:spLocks noGrp="1"/>
          </p:cNvSpPr>
          <p:nvPr>
            <p:ph type="ctrTitle"/>
          </p:nvPr>
        </p:nvSpPr>
        <p:spPr>
          <a:xfrm>
            <a:off x="4751808" y="1929024"/>
            <a:ext cx="6098041" cy="1393825"/>
          </a:xfrm>
        </p:spPr>
        <p:txBody>
          <a:bodyPr>
            <a:noAutofit/>
          </a:bodyPr>
          <a:lstStyle>
            <a:lvl1pPr algn="r">
              <a:defRPr sz="3200"/>
            </a:lvl1pPr>
          </a:lstStyle>
          <a:p>
            <a:r>
              <a:rPr lang="en-US"/>
              <a:t>Click to edit Master title style</a:t>
            </a:r>
            <a:endParaRPr/>
          </a:p>
        </p:txBody>
      </p:sp>
      <p:sp>
        <p:nvSpPr>
          <p:cNvPr id="3" name="Subtitle 2"/>
          <p:cNvSpPr>
            <a:spLocks noGrp="1"/>
          </p:cNvSpPr>
          <p:nvPr>
            <p:ph type="subTitle" idx="1" hasCustomPrompt="1"/>
          </p:nvPr>
        </p:nvSpPr>
        <p:spPr>
          <a:xfrm>
            <a:off x="5866648" y="3869172"/>
            <a:ext cx="4983201" cy="381000"/>
          </a:xfrm>
        </p:spPr>
        <p:txBody>
          <a:bodyPr>
            <a:noAutofit/>
          </a:bodyPr>
          <a:lstStyle>
            <a:lvl1pPr marL="0" indent="0" algn="r">
              <a:spcBef>
                <a:spcPts val="0"/>
              </a:spcBef>
              <a:buNone/>
              <a:defRPr>
                <a:solidFill>
                  <a:srgbClr val="6A717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grpSp>
        <p:nvGrpSpPr>
          <p:cNvPr id="15" name="Group 14"/>
          <p:cNvGrpSpPr/>
          <p:nvPr/>
        </p:nvGrpSpPr>
        <p:grpSpPr>
          <a:xfrm>
            <a:off x="8683991" y="5458199"/>
            <a:ext cx="2165858" cy="816226"/>
            <a:chOff x="8683991" y="5119535"/>
            <a:chExt cx="2165858" cy="816226"/>
          </a:xfrm>
        </p:grpSpPr>
        <p:grpSp>
          <p:nvGrpSpPr>
            <p:cNvPr id="16" name="Group 15"/>
            <p:cNvGrpSpPr/>
            <p:nvPr userDrawn="1"/>
          </p:nvGrpSpPr>
          <p:grpSpPr>
            <a:xfrm>
              <a:off x="8683991" y="5119535"/>
              <a:ext cx="2165858" cy="428625"/>
              <a:chOff x="1219977" y="923925"/>
              <a:chExt cx="2165858" cy="428625"/>
            </a:xfrm>
          </p:grpSpPr>
          <p:sp>
            <p:nvSpPr>
              <p:cNvPr id="17"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18"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19"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0"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1"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2"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3"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4"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13" name="Picture 12"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Tree>
    <p:extLst>
      <p:ext uri="{BB962C8B-B14F-4D97-AF65-F5344CB8AC3E}">
        <p14:creationId xmlns:p14="http://schemas.microsoft.com/office/powerpoint/2010/main" val="28311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7" name="Date Placeholder 6"/>
          <p:cNvSpPr>
            <a:spLocks noGrp="1"/>
          </p:cNvSpPr>
          <p:nvPr>
            <p:ph type="dt" sz="half" idx="14"/>
          </p:nvPr>
        </p:nvSpPr>
        <p:spPr>
          <a:xfrm>
            <a:off x="4419005" y="6488684"/>
            <a:ext cx="1422030" cy="182880"/>
          </a:xfrm>
        </p:spPr>
        <p:txBody>
          <a:bodyPr/>
          <a:lstStyle/>
          <a:p>
            <a:endParaRPr lang="en-US"/>
          </a:p>
        </p:txBody>
      </p:sp>
      <p:sp>
        <p:nvSpPr>
          <p:cNvPr id="9" name="Footer Placeholder 8"/>
          <p:cNvSpPr>
            <a:spLocks noGrp="1"/>
          </p:cNvSpPr>
          <p:nvPr>
            <p:ph type="ftr" sz="quarter" idx="15"/>
          </p:nvPr>
        </p:nvSpPr>
        <p:spPr>
          <a:xfrm>
            <a:off x="1122098" y="6488684"/>
            <a:ext cx="3191102" cy="182880"/>
          </a:xfrm>
        </p:spPr>
        <p:txBody>
          <a:bodyPr/>
          <a:lstStyle/>
          <a:p>
            <a:r>
              <a:rPr lang="en-US">
                <a:latin typeface="Corbel"/>
              </a:rPr>
              <a:t>Copyright © 2019 Veritas Technologies LLC</a:t>
            </a:r>
          </a:p>
        </p:txBody>
      </p:sp>
      <p:sp>
        <p:nvSpPr>
          <p:cNvPr id="10" name="Slide Number Placeholder 9"/>
          <p:cNvSpPr>
            <a:spLocks noGrp="1"/>
          </p:cNvSpPr>
          <p:nvPr>
            <p:ph type="sldNum" sz="quarter" idx="16"/>
          </p:nvPr>
        </p:nvSpPr>
        <p:spPr>
          <a:xfrm>
            <a:off x="614229" y="6488684"/>
            <a:ext cx="406294" cy="182880"/>
          </a:xfrm>
        </p:spPr>
        <p:txBody>
          <a:bodyPr/>
          <a:lstStyle/>
          <a:p>
            <a:pPr algn="l"/>
            <a:fld id="{C1960183-D323-4677-9D78-78D1D39B0029}" type="slidenum">
              <a:rPr lang="en-US" smtClean="0"/>
              <a:pPr algn="l"/>
              <a:t>‹#›</a:t>
            </a:fld>
            <a:endParaRPr lang="en-US"/>
          </a:p>
        </p:txBody>
      </p:sp>
      <p:sp>
        <p:nvSpPr>
          <p:cNvPr id="2" name="Title 1"/>
          <p:cNvSpPr>
            <a:spLocks noGrp="1"/>
          </p:cNvSpPr>
          <p:nvPr>
            <p:ph type="title"/>
          </p:nvPr>
        </p:nvSpPr>
        <p:spPr/>
        <p:txBody>
          <a:bodyPr/>
          <a:lstStyle/>
          <a:p>
            <a:r>
              <a:rPr lang="en-US"/>
              <a:t>Click to edit Master title style</a:t>
            </a:r>
            <a:endParaRPr/>
          </a:p>
        </p:txBody>
      </p:sp>
      <p:sp>
        <p:nvSpPr>
          <p:cNvPr id="8" name="Text Placeholder 7"/>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t>Click to </a:t>
            </a:r>
            <a:r>
              <a:rPr lang="en-US"/>
              <a:t>add subtitle</a:t>
            </a:r>
            <a:endParaRPr/>
          </a:p>
        </p:txBody>
      </p:sp>
      <p:sp>
        <p:nvSpPr>
          <p:cNvPr id="3" name="Content Placeholder 2"/>
          <p:cNvSpPr>
            <a:spLocks noGrp="1"/>
          </p:cNvSpPr>
          <p:nvPr>
            <p:ph idx="1"/>
          </p:nvPr>
        </p:nvSpPr>
        <p:spPr>
          <a:xfrm>
            <a:off x="609441" y="1752601"/>
            <a:ext cx="10969943" cy="41910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821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6" name="Date Placeholder 5"/>
          <p:cNvSpPr>
            <a:spLocks noGrp="1"/>
          </p:cNvSpPr>
          <p:nvPr>
            <p:ph type="dt" sz="half" idx="10"/>
          </p:nvPr>
        </p:nvSpPr>
        <p:spPr/>
        <p:txBody>
          <a:bodyPr/>
          <a:lstStyle/>
          <a:p>
            <a:endParaRPr lang="en-US"/>
          </a:p>
        </p:txBody>
      </p:sp>
      <p:sp>
        <p:nvSpPr>
          <p:cNvPr id="7" name="Footer Placeholder 6"/>
          <p:cNvSpPr>
            <a:spLocks noGrp="1"/>
          </p:cNvSpPr>
          <p:nvPr>
            <p:ph type="ftr" sz="quarter" idx="11"/>
          </p:nvPr>
        </p:nvSpPr>
        <p:spPr/>
        <p:txBody>
          <a:bodyPr/>
          <a:lstStyle/>
          <a:p>
            <a:r>
              <a:rPr lang="en-US">
                <a:latin typeface="Corbel"/>
              </a:rPr>
              <a:t>Copyright © 2019 Veritas Technologies LLC</a:t>
            </a:r>
          </a:p>
        </p:txBody>
      </p:sp>
      <p:sp>
        <p:nvSpPr>
          <p:cNvPr id="8" name="Slide Number Placeholder 7"/>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405412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Text Placeholder 6"/>
          <p:cNvSpPr>
            <a:spLocks noGrp="1"/>
          </p:cNvSpPr>
          <p:nvPr>
            <p:ph type="body" sz="quarter" idx="13" hasCustomPrompt="1"/>
          </p:nvPr>
        </p:nvSpPr>
        <p:spPr>
          <a:xfrm>
            <a:off x="609441" y="1168878"/>
            <a:ext cx="10969943" cy="332118"/>
          </a:xfrm>
        </p:spPr>
        <p:txBody>
          <a:bodyPr>
            <a:noAutofit/>
          </a:bodyPr>
          <a:lstStyle>
            <a:lvl1pPr marL="0" indent="0">
              <a:spcBef>
                <a:spcPts val="0"/>
              </a:spcBef>
              <a:buNone/>
              <a:defRPr sz="2000">
                <a:solidFill>
                  <a:schemeClr val="tx1">
                    <a:lumMod val="60000"/>
                    <a:lumOff val="40000"/>
                  </a:schemeClr>
                </a:solidFill>
              </a:defRPr>
            </a:lvl1pPr>
            <a:lvl2pPr marL="0" indent="0">
              <a:spcBef>
                <a:spcPts val="0"/>
              </a:spcBef>
              <a:buNone/>
              <a:defRPr sz="2400">
                <a:solidFill>
                  <a:schemeClr val="tx1">
                    <a:lumMod val="60000"/>
                    <a:lumOff val="40000"/>
                  </a:schemeClr>
                </a:solidFill>
              </a:defRPr>
            </a:lvl2pPr>
            <a:lvl3pPr marL="0" indent="0">
              <a:spcBef>
                <a:spcPts val="0"/>
              </a:spcBef>
              <a:buNone/>
              <a:defRPr sz="2400">
                <a:solidFill>
                  <a:schemeClr val="tx1">
                    <a:lumMod val="60000"/>
                    <a:lumOff val="40000"/>
                  </a:schemeClr>
                </a:solidFill>
              </a:defRPr>
            </a:lvl3pPr>
            <a:lvl4pPr marL="0" indent="0">
              <a:spcBef>
                <a:spcPts val="0"/>
              </a:spcBef>
              <a:buNone/>
              <a:defRPr sz="2400">
                <a:solidFill>
                  <a:schemeClr val="tx1">
                    <a:lumMod val="60000"/>
                    <a:lumOff val="40000"/>
                  </a:schemeClr>
                </a:solidFill>
              </a:defRPr>
            </a:lvl4pPr>
            <a:lvl5pPr marL="0" indent="0">
              <a:spcBef>
                <a:spcPts val="0"/>
              </a:spcBef>
              <a:buNone/>
              <a:defRPr sz="2400">
                <a:solidFill>
                  <a:schemeClr val="tx1">
                    <a:lumMod val="60000"/>
                    <a:lumOff val="40000"/>
                  </a:schemeClr>
                </a:solidFill>
              </a:defRPr>
            </a:lvl5pPr>
            <a:lvl6pPr marL="0" indent="0">
              <a:spcBef>
                <a:spcPts val="0"/>
              </a:spcBef>
              <a:buNone/>
              <a:defRPr sz="2400">
                <a:solidFill>
                  <a:schemeClr val="tx1">
                    <a:lumMod val="60000"/>
                    <a:lumOff val="40000"/>
                  </a:schemeClr>
                </a:solidFill>
              </a:defRPr>
            </a:lvl6pPr>
            <a:lvl7pPr marL="0" indent="0">
              <a:spcBef>
                <a:spcPts val="0"/>
              </a:spcBef>
              <a:buNone/>
              <a:defRPr sz="2400">
                <a:solidFill>
                  <a:schemeClr val="tx1">
                    <a:lumMod val="60000"/>
                    <a:lumOff val="40000"/>
                  </a:schemeClr>
                </a:solidFill>
              </a:defRPr>
            </a:lvl7pPr>
            <a:lvl8pPr marL="0" indent="0">
              <a:spcBef>
                <a:spcPts val="0"/>
              </a:spcBef>
              <a:buNone/>
              <a:defRPr sz="2400">
                <a:solidFill>
                  <a:schemeClr val="tx1">
                    <a:lumMod val="60000"/>
                    <a:lumOff val="40000"/>
                  </a:schemeClr>
                </a:solidFill>
              </a:defRPr>
            </a:lvl8pPr>
            <a:lvl9pPr marL="0" indent="0">
              <a:spcBef>
                <a:spcPts val="0"/>
              </a:spcBef>
              <a:buNone/>
              <a:defRPr sz="2400">
                <a:solidFill>
                  <a:schemeClr val="tx1">
                    <a:lumMod val="60000"/>
                    <a:lumOff val="40000"/>
                  </a:schemeClr>
                </a:solidFill>
              </a:defRPr>
            </a:lvl9pPr>
          </a:lstStyle>
          <a:p>
            <a:pPr lvl="0"/>
            <a:r>
              <a:t>Click to </a:t>
            </a:r>
            <a:r>
              <a:rPr lang="en-US"/>
              <a:t>add subtitle</a:t>
            </a:r>
            <a:endParaRPr/>
          </a:p>
        </p:txBody>
      </p:sp>
      <p:sp>
        <p:nvSpPr>
          <p:cNvPr id="6" name="Date Placeholder 5"/>
          <p:cNvSpPr>
            <a:spLocks noGrp="1"/>
          </p:cNvSpPr>
          <p:nvPr>
            <p:ph type="dt" sz="half" idx="14"/>
          </p:nvPr>
        </p:nvSpPr>
        <p:spPr/>
        <p:txBody>
          <a:bodyPr/>
          <a:lstStyle/>
          <a:p>
            <a:endParaRPr lang="en-US"/>
          </a:p>
        </p:txBody>
      </p:sp>
      <p:sp>
        <p:nvSpPr>
          <p:cNvPr id="8" name="Footer Placeholder 7"/>
          <p:cNvSpPr>
            <a:spLocks noGrp="1"/>
          </p:cNvSpPr>
          <p:nvPr>
            <p:ph type="ftr" sz="quarter" idx="15"/>
          </p:nvPr>
        </p:nvSpPr>
        <p:spPr/>
        <p:txBody>
          <a:bodyPr/>
          <a:lstStyle/>
          <a:p>
            <a:r>
              <a:rPr lang="en-US">
                <a:latin typeface="Corbel"/>
              </a:rPr>
              <a:t>Copyright © 2019 Veritas Technologies LLC</a:t>
            </a:r>
          </a:p>
        </p:txBody>
      </p:sp>
      <p:sp>
        <p:nvSpPr>
          <p:cNvPr id="9" name="Slide Number Placeholder 8"/>
          <p:cNvSpPr>
            <a:spLocks noGrp="1"/>
          </p:cNvSpPr>
          <p:nvPr>
            <p:ph type="sldNum" sz="quarter" idx="16"/>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9193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latin typeface="Corbel"/>
              </a:rPr>
              <a:t>Copyright © 2019 Veritas Technologies LLC</a:t>
            </a:r>
          </a:p>
        </p:txBody>
      </p:sp>
      <p:sp>
        <p:nvSpPr>
          <p:cNvPr id="7" name="Slide Number Placeholder 6"/>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18932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p>
            <a:r>
              <a:rPr lang="en-US"/>
              <a:t>Click to edit Master title style</a:t>
            </a:r>
            <a:endParaRPr/>
          </a:p>
        </p:txBody>
      </p:sp>
      <p:sp>
        <p:nvSpPr>
          <p:cNvPr id="3" name="Content Placeholder 2"/>
          <p:cNvSpPr>
            <a:spLocks noGrp="1"/>
          </p:cNvSpPr>
          <p:nvPr>
            <p:ph sz="half" idx="1"/>
          </p:nvPr>
        </p:nvSpPr>
        <p:spPr>
          <a:xfrm>
            <a:off x="609441"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38189" y="1447801"/>
            <a:ext cx="5241195" cy="4495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7"/>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r>
              <a:rPr lang="en-US">
                <a:latin typeface="Corbel"/>
              </a:rPr>
              <a:t>Copyright © 2019 Veritas Technologies LLC</a:t>
            </a:r>
          </a:p>
        </p:txBody>
      </p:sp>
      <p:sp>
        <p:nvSpPr>
          <p:cNvPr id="10" name="Slide Number Placeholder 9"/>
          <p:cNvSpPr>
            <a:spLocks noGrp="1"/>
          </p:cNvSpPr>
          <p:nvPr>
            <p:ph type="sldNum" sz="quarter" idx="12"/>
          </p:nvPr>
        </p:nvSpPr>
        <p:spPr/>
        <p:txBody>
          <a:bodyPr/>
          <a:lstStyle/>
          <a:p>
            <a:pPr algn="l"/>
            <a:fld id="{C1960183-D323-4677-9D78-78D1D39B0029}" type="slidenum">
              <a:rPr lang="uk-UA" smtClean="0"/>
              <a:pPr algn="l"/>
              <a:t>‹#›</a:t>
            </a:fld>
            <a:endParaRPr lang="uk-UA"/>
          </a:p>
        </p:txBody>
      </p:sp>
    </p:spTree>
    <p:extLst>
      <p:ext uri="{BB962C8B-B14F-4D97-AF65-F5344CB8AC3E}">
        <p14:creationId xmlns:p14="http://schemas.microsoft.com/office/powerpoint/2010/main" val="264352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4" y="304800"/>
            <a:ext cx="10969940" cy="8382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9441" y="1371601"/>
            <a:ext cx="5241195" cy="609599"/>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441" y="2057400"/>
            <a:ext cx="5241195" cy="3886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38189" y="1371600"/>
            <a:ext cx="5241195" cy="612648"/>
          </a:xfrm>
        </p:spPr>
        <p:txBody>
          <a:bodyPr anchor="ctr">
            <a:no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38189" y="2057400"/>
            <a:ext cx="5241195" cy="38862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Date Placeholder 9"/>
          <p:cNvSpPr>
            <a:spLocks noGrp="1"/>
          </p:cNvSpPr>
          <p:nvPr>
            <p:ph type="dt" sz="half" idx="10"/>
          </p:nvPr>
        </p:nvSpPr>
        <p:spPr/>
        <p:txBody>
          <a:bodyPr/>
          <a:lstStyle/>
          <a:p>
            <a:endParaRPr lang="en-US"/>
          </a:p>
        </p:txBody>
      </p:sp>
      <p:sp>
        <p:nvSpPr>
          <p:cNvPr id="11" name="Footer Placeholder 10"/>
          <p:cNvSpPr>
            <a:spLocks noGrp="1"/>
          </p:cNvSpPr>
          <p:nvPr>
            <p:ph type="ftr" sz="quarter" idx="11"/>
          </p:nvPr>
        </p:nvSpPr>
        <p:spPr/>
        <p:txBody>
          <a:bodyPr/>
          <a:lstStyle/>
          <a:p>
            <a:r>
              <a:rPr lang="en-US">
                <a:latin typeface="Corbel"/>
              </a:rPr>
              <a:t>Copyright © 2019 Veritas Technologies LLC</a:t>
            </a:r>
          </a:p>
        </p:txBody>
      </p:sp>
      <p:sp>
        <p:nvSpPr>
          <p:cNvPr id="12" name="Slide Number Placeholder 11"/>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29039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441" y="1447800"/>
            <a:ext cx="7313771" cy="4495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288401" y="1447800"/>
            <a:ext cx="3290983" cy="4495801"/>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r>
              <a:rPr lang="en-US">
                <a:latin typeface="Corbel"/>
              </a:rPr>
              <a:t>Copyright © 2019 Veritas Technologies LLC</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1613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hasCustomPrompt="1"/>
          </p:nvPr>
        </p:nvSpPr>
        <p:spPr>
          <a:xfrm>
            <a:off x="2" y="1447800"/>
            <a:ext cx="7838053" cy="3840480"/>
          </a:xfrm>
          <a:solidFill>
            <a:schemeClr val="bg2"/>
          </a:solidFill>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Drag picture to placeholder or click icon to add</a:t>
            </a:r>
          </a:p>
        </p:txBody>
      </p:sp>
      <p:sp>
        <p:nvSpPr>
          <p:cNvPr id="4" name="Text Placeholder 3"/>
          <p:cNvSpPr>
            <a:spLocks noGrp="1"/>
          </p:cNvSpPr>
          <p:nvPr>
            <p:ph type="body" sz="half" idx="2"/>
          </p:nvPr>
        </p:nvSpPr>
        <p:spPr>
          <a:xfrm>
            <a:off x="8288401" y="1447801"/>
            <a:ext cx="3290983" cy="3840480"/>
          </a:xfrm>
        </p:spPr>
        <p:txBody>
          <a:bodyPr>
            <a:no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Date Placeholder 1"/>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r>
              <a:rPr lang="en-US">
                <a:latin typeface="Corbel"/>
              </a:rPr>
              <a:t>Copyright © 2019 Veritas Technologies LLC</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43173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1" name="Freeform 6"/>
          <p:cNvSpPr>
            <a:spLocks noEditPoints="1"/>
          </p:cNvSpPr>
          <p:nvPr/>
        </p:nvSpPr>
        <p:spPr bwMode="ltGray">
          <a:xfrm>
            <a:off x="1676429"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latin typeface="Corbel"/>
            </a:endParaRPr>
          </a:p>
        </p:txBody>
      </p:sp>
      <p:sp>
        <p:nvSpPr>
          <p:cNvPr id="8" name="Text Placeholder 7"/>
          <p:cNvSpPr>
            <a:spLocks noGrp="1"/>
          </p:cNvSpPr>
          <p:nvPr>
            <p:ph type="body" sz="quarter" idx="13" hasCustomPrompt="1"/>
          </p:nvPr>
        </p:nvSpPr>
        <p:spPr>
          <a:xfrm>
            <a:off x="2336194" y="1371601"/>
            <a:ext cx="7516439" cy="1981200"/>
          </a:xfrm>
        </p:spPr>
        <p:txBody>
          <a:bodyPr>
            <a:noAutofit/>
          </a:bodyPr>
          <a:lstStyle>
            <a:lvl1pPr marL="0" indent="0">
              <a:lnSpc>
                <a:spcPct val="110000"/>
              </a:lnSpc>
              <a:spcBef>
                <a:spcPts val="0"/>
              </a:spcBef>
              <a:buNone/>
              <a:defRPr sz="28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5637213" y="3657600"/>
            <a:ext cx="4215422"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5637213" y="3979652"/>
            <a:ext cx="4215422"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6"/>
          </p:nvPr>
        </p:nvSpPr>
        <p:spPr/>
        <p:txBody>
          <a:bodyPr/>
          <a:lstStyle/>
          <a:p>
            <a:endParaRPr lang="en-US"/>
          </a:p>
        </p:txBody>
      </p:sp>
      <p:sp>
        <p:nvSpPr>
          <p:cNvPr id="6" name="Footer Placeholder 5"/>
          <p:cNvSpPr>
            <a:spLocks noGrp="1"/>
          </p:cNvSpPr>
          <p:nvPr>
            <p:ph type="ftr" sz="quarter" idx="17"/>
          </p:nvPr>
        </p:nvSpPr>
        <p:spPr/>
        <p:txBody>
          <a:bodyPr/>
          <a:lstStyle/>
          <a:p>
            <a:r>
              <a:rPr lang="en-US">
                <a:latin typeface="Corbel"/>
              </a:rPr>
              <a:t>Copyright © 2019 Veritas Technologies LLC</a:t>
            </a:r>
          </a:p>
        </p:txBody>
      </p:sp>
      <p:sp>
        <p:nvSpPr>
          <p:cNvPr id="7" name="Slide Number Placeholder 6"/>
          <p:cNvSpPr>
            <a:spLocks noGrp="1"/>
          </p:cNvSpPr>
          <p:nvPr>
            <p:ph type="sldNum" sz="quarter" idx="18"/>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371887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218883" y="1370013"/>
            <a:ext cx="2286000" cy="2743200"/>
          </a:xfrm>
          <a:solidFill>
            <a:schemeClr val="bg2"/>
          </a:solidFill>
        </p:spPr>
        <p:txBody>
          <a:bodyPr tIns="91440">
            <a:normAutofit/>
          </a:bodyPr>
          <a:lstStyle>
            <a:lvl1pPr marL="0" indent="0" algn="ctr">
              <a:buNone/>
              <a:defRPr sz="2000"/>
            </a:lvl1pPr>
          </a:lstStyle>
          <a:p>
            <a:r>
              <a:t>Click icon to insert picture</a:t>
            </a:r>
          </a:p>
        </p:txBody>
      </p:sp>
      <p:sp>
        <p:nvSpPr>
          <p:cNvPr id="11" name="Freeform 6"/>
          <p:cNvSpPr>
            <a:spLocks noEditPoints="1"/>
          </p:cNvSpPr>
          <p:nvPr/>
        </p:nvSpPr>
        <p:spPr bwMode="ltGray">
          <a:xfrm>
            <a:off x="4263856" y="1355379"/>
            <a:ext cx="458956" cy="406469"/>
          </a:xfrm>
          <a:custGeom>
            <a:avLst/>
            <a:gdLst>
              <a:gd name="T0" fmla="*/ 1445 w 6269"/>
              <a:gd name="T1" fmla="*/ 3135 h 5547"/>
              <a:gd name="T2" fmla="*/ 2412 w 6269"/>
              <a:gd name="T3" fmla="*/ 3135 h 5547"/>
              <a:gd name="T4" fmla="*/ 2412 w 6269"/>
              <a:gd name="T5" fmla="*/ 5547 h 5547"/>
              <a:gd name="T6" fmla="*/ 0 w 6269"/>
              <a:gd name="T7" fmla="*/ 5547 h 5547"/>
              <a:gd name="T8" fmla="*/ 0 w 6269"/>
              <a:gd name="T9" fmla="*/ 3454 h 5547"/>
              <a:gd name="T10" fmla="*/ 132 w 6269"/>
              <a:gd name="T11" fmla="*/ 1742 h 5547"/>
              <a:gd name="T12" fmla="*/ 771 w 6269"/>
              <a:gd name="T13" fmla="*/ 754 h 5547"/>
              <a:gd name="T14" fmla="*/ 2412 w 6269"/>
              <a:gd name="T15" fmla="*/ 0 h 5547"/>
              <a:gd name="T16" fmla="*/ 2412 w 6269"/>
              <a:gd name="T17" fmla="*/ 596 h 5547"/>
              <a:gd name="T18" fmla="*/ 1445 w 6269"/>
              <a:gd name="T19" fmla="*/ 2498 h 5547"/>
              <a:gd name="T20" fmla="*/ 1445 w 6269"/>
              <a:gd name="T21" fmla="*/ 3135 h 5547"/>
              <a:gd name="T22" fmla="*/ 5302 w 6269"/>
              <a:gd name="T23" fmla="*/ 3135 h 5547"/>
              <a:gd name="T24" fmla="*/ 6269 w 6269"/>
              <a:gd name="T25" fmla="*/ 3135 h 5547"/>
              <a:gd name="T26" fmla="*/ 6269 w 6269"/>
              <a:gd name="T27" fmla="*/ 5547 h 5547"/>
              <a:gd name="T28" fmla="*/ 3857 w 6269"/>
              <a:gd name="T29" fmla="*/ 5547 h 5547"/>
              <a:gd name="T30" fmla="*/ 3857 w 6269"/>
              <a:gd name="T31" fmla="*/ 3454 h 5547"/>
              <a:gd name="T32" fmla="*/ 3989 w 6269"/>
              <a:gd name="T33" fmla="*/ 1742 h 5547"/>
              <a:gd name="T34" fmla="*/ 4629 w 6269"/>
              <a:gd name="T35" fmla="*/ 754 h 5547"/>
              <a:gd name="T36" fmla="*/ 6269 w 6269"/>
              <a:gd name="T37" fmla="*/ 0 h 5547"/>
              <a:gd name="T38" fmla="*/ 6269 w 6269"/>
              <a:gd name="T39" fmla="*/ 596 h 5547"/>
              <a:gd name="T40" fmla="*/ 5302 w 6269"/>
              <a:gd name="T41" fmla="*/ 2498 h 5547"/>
              <a:gd name="T42" fmla="*/ 5302 w 6269"/>
              <a:gd name="T43" fmla="*/ 3135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69" h="5547">
                <a:moveTo>
                  <a:pt x="1445" y="3135"/>
                </a:moveTo>
                <a:lnTo>
                  <a:pt x="2412" y="3135"/>
                </a:lnTo>
                <a:lnTo>
                  <a:pt x="2412" y="5547"/>
                </a:lnTo>
                <a:lnTo>
                  <a:pt x="0" y="5547"/>
                </a:lnTo>
                <a:lnTo>
                  <a:pt x="0" y="3454"/>
                </a:lnTo>
                <a:cubicBezTo>
                  <a:pt x="0" y="2626"/>
                  <a:pt x="44" y="2055"/>
                  <a:pt x="132" y="1742"/>
                </a:cubicBezTo>
                <a:cubicBezTo>
                  <a:pt x="219" y="1429"/>
                  <a:pt x="433" y="1099"/>
                  <a:pt x="771" y="754"/>
                </a:cubicBezTo>
                <a:cubicBezTo>
                  <a:pt x="1227" y="291"/>
                  <a:pt x="1774" y="40"/>
                  <a:pt x="2412" y="0"/>
                </a:cubicBezTo>
                <a:lnTo>
                  <a:pt x="2412" y="596"/>
                </a:lnTo>
                <a:cubicBezTo>
                  <a:pt x="1767" y="648"/>
                  <a:pt x="1445" y="1282"/>
                  <a:pt x="1445" y="2498"/>
                </a:cubicBezTo>
                <a:lnTo>
                  <a:pt x="1445" y="3135"/>
                </a:lnTo>
                <a:close/>
                <a:moveTo>
                  <a:pt x="5302" y="3135"/>
                </a:moveTo>
                <a:lnTo>
                  <a:pt x="6269" y="3135"/>
                </a:lnTo>
                <a:lnTo>
                  <a:pt x="6269" y="5547"/>
                </a:lnTo>
                <a:lnTo>
                  <a:pt x="3857" y="5547"/>
                </a:lnTo>
                <a:lnTo>
                  <a:pt x="3857" y="3454"/>
                </a:lnTo>
                <a:cubicBezTo>
                  <a:pt x="3857" y="2619"/>
                  <a:pt x="3901" y="2048"/>
                  <a:pt x="3989" y="1742"/>
                </a:cubicBezTo>
                <a:cubicBezTo>
                  <a:pt x="4077" y="1435"/>
                  <a:pt x="4290" y="1106"/>
                  <a:pt x="4629" y="754"/>
                </a:cubicBezTo>
                <a:cubicBezTo>
                  <a:pt x="5084" y="291"/>
                  <a:pt x="5631" y="40"/>
                  <a:pt x="6269" y="0"/>
                </a:cubicBezTo>
                <a:lnTo>
                  <a:pt x="6269" y="596"/>
                </a:lnTo>
                <a:cubicBezTo>
                  <a:pt x="5625" y="648"/>
                  <a:pt x="5302" y="1282"/>
                  <a:pt x="5302" y="2498"/>
                </a:cubicBezTo>
                <a:lnTo>
                  <a:pt x="5302" y="3135"/>
                </a:lnTo>
                <a:close/>
              </a:path>
            </a:pathLst>
          </a:custGeom>
          <a:solidFill>
            <a:srgbClr val="B1181E"/>
          </a:solidFill>
          <a:ln w="0">
            <a:noFill/>
            <a:prstDash val="solid"/>
            <a:round/>
            <a:headEnd/>
            <a:tailEnd/>
          </a:ln>
        </p:spPr>
        <p:txBody>
          <a:bodyPr vert="horz" wrap="square" lIns="91440" tIns="45720" rIns="91440" bIns="45720" numCol="1" anchor="t" anchorCtr="0" compatLnSpc="1">
            <a:prstTxWarp prst="textNoShape">
              <a:avLst/>
            </a:prstTxWarp>
          </a:bodyPr>
          <a:lstStyle/>
          <a:p>
            <a:endParaRPr>
              <a:latin typeface="Corbel"/>
            </a:endParaRPr>
          </a:p>
        </p:txBody>
      </p:sp>
      <p:sp>
        <p:nvSpPr>
          <p:cNvPr id="8" name="Text Placeholder 7"/>
          <p:cNvSpPr>
            <a:spLocks noGrp="1"/>
          </p:cNvSpPr>
          <p:nvPr>
            <p:ph type="body" sz="quarter" idx="13" hasCustomPrompt="1"/>
          </p:nvPr>
        </p:nvSpPr>
        <p:spPr>
          <a:xfrm>
            <a:off x="4875211" y="1440612"/>
            <a:ext cx="6094731" cy="2672602"/>
          </a:xfrm>
        </p:spPr>
        <p:txBody>
          <a:bodyPr>
            <a:noAutofit/>
          </a:bodyPr>
          <a:lstStyle>
            <a:lvl1pPr marL="0" indent="0">
              <a:lnSpc>
                <a:spcPct val="110000"/>
              </a:lnSpc>
              <a:spcBef>
                <a:spcPts val="0"/>
              </a:spcBef>
              <a:buNone/>
              <a:defRPr sz="2400" b="1" baseline="0"/>
            </a:lvl1pPr>
            <a:lvl2pPr marL="0" indent="0">
              <a:spcBef>
                <a:spcPts val="0"/>
              </a:spcBef>
              <a:buNone/>
              <a:defRPr sz="2800" b="1"/>
            </a:lvl2pPr>
            <a:lvl3pPr marL="0" indent="0">
              <a:spcBef>
                <a:spcPts val="0"/>
              </a:spcBef>
              <a:buNone/>
              <a:defRPr sz="2800" b="1"/>
            </a:lvl3pPr>
            <a:lvl4pPr marL="0" indent="0">
              <a:spcBef>
                <a:spcPts val="0"/>
              </a:spcBef>
              <a:buNone/>
              <a:defRPr sz="2800" b="1"/>
            </a:lvl4pPr>
            <a:lvl5pPr marL="0" indent="0">
              <a:spcBef>
                <a:spcPts val="0"/>
              </a:spcBef>
              <a:buNone/>
              <a:defRPr sz="2800" b="1"/>
            </a:lvl5pPr>
            <a:lvl6pPr marL="0" indent="0">
              <a:spcBef>
                <a:spcPts val="0"/>
              </a:spcBef>
              <a:buNone/>
              <a:defRPr sz="2800" b="1"/>
            </a:lvl6pPr>
            <a:lvl7pPr marL="0" indent="0">
              <a:spcBef>
                <a:spcPts val="0"/>
              </a:spcBef>
              <a:buNone/>
              <a:defRPr sz="2800" b="1"/>
            </a:lvl7pPr>
            <a:lvl8pPr marL="0" indent="0">
              <a:spcBef>
                <a:spcPts val="0"/>
              </a:spcBef>
              <a:buNone/>
              <a:defRPr sz="2800" b="1"/>
            </a:lvl8pPr>
            <a:lvl9pPr marL="0" indent="0">
              <a:spcBef>
                <a:spcPts val="0"/>
              </a:spcBef>
              <a:buNone/>
              <a:defRPr sz="2800" b="1"/>
            </a:lvl9pPr>
          </a:lstStyle>
          <a:p>
            <a:pPr lvl="0"/>
            <a:r>
              <a:t>This is a sample quote slide. Type a brief quotation inside this textbox. Add a close quote mark at the end of the quotation.”</a:t>
            </a:r>
          </a:p>
        </p:txBody>
      </p:sp>
      <p:sp>
        <p:nvSpPr>
          <p:cNvPr id="9" name="Text Placeholder 7"/>
          <p:cNvSpPr>
            <a:spLocks noGrp="1"/>
          </p:cNvSpPr>
          <p:nvPr>
            <p:ph type="body" sz="quarter" idx="14" hasCustomPrompt="1"/>
          </p:nvPr>
        </p:nvSpPr>
        <p:spPr>
          <a:xfrm>
            <a:off x="1201634" y="4267200"/>
            <a:ext cx="3017520" cy="304800"/>
          </a:xfrm>
        </p:spPr>
        <p:txBody>
          <a:bodyPr>
            <a:noAutofit/>
          </a:bodyPr>
          <a:lstStyle>
            <a:lvl1pPr marL="0" indent="0">
              <a:spcBef>
                <a:spcPts val="0"/>
              </a:spcBef>
              <a:buNone/>
              <a:defRPr sz="2000" i="1" baseline="0"/>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pPr lvl="0"/>
            <a:r>
              <a:t>Name of Person Quoted</a:t>
            </a:r>
          </a:p>
        </p:txBody>
      </p:sp>
      <p:sp>
        <p:nvSpPr>
          <p:cNvPr id="10" name="Text Placeholder 7"/>
          <p:cNvSpPr>
            <a:spLocks noGrp="1"/>
          </p:cNvSpPr>
          <p:nvPr>
            <p:ph type="body" sz="quarter" idx="15" hasCustomPrompt="1"/>
          </p:nvPr>
        </p:nvSpPr>
        <p:spPr>
          <a:xfrm>
            <a:off x="1201634" y="4572000"/>
            <a:ext cx="3017520" cy="744748"/>
          </a:xfrm>
        </p:spPr>
        <p:txBody>
          <a:bodyPr>
            <a:noAutofit/>
          </a:bodyPr>
          <a:lstStyle>
            <a:lvl1pPr marL="0" indent="0">
              <a:spcBef>
                <a:spcPts val="0"/>
              </a:spcBef>
              <a:buNone/>
              <a:defRPr sz="2000" i="1">
                <a:solidFill>
                  <a:schemeClr val="accent1"/>
                </a:solidFill>
              </a:defRPr>
            </a:lvl1pPr>
            <a:lvl2pPr marL="0" indent="0">
              <a:spcBef>
                <a:spcPts val="0"/>
              </a:spcBef>
              <a:buNone/>
              <a:defRPr sz="2000" i="1">
                <a:solidFill>
                  <a:schemeClr val="accent1"/>
                </a:solidFill>
              </a:defRPr>
            </a:lvl2pPr>
            <a:lvl3pPr marL="0" indent="0">
              <a:spcBef>
                <a:spcPts val="0"/>
              </a:spcBef>
              <a:buNone/>
              <a:defRPr sz="2000" i="1">
                <a:solidFill>
                  <a:schemeClr val="accent1"/>
                </a:solidFill>
              </a:defRPr>
            </a:lvl3pPr>
            <a:lvl4pPr marL="0" indent="0">
              <a:spcBef>
                <a:spcPts val="0"/>
              </a:spcBef>
              <a:buNone/>
              <a:defRPr sz="2000" i="1">
                <a:solidFill>
                  <a:schemeClr val="accent1"/>
                </a:solidFill>
              </a:defRPr>
            </a:lvl4pPr>
            <a:lvl5pPr marL="0" indent="0">
              <a:spcBef>
                <a:spcPts val="0"/>
              </a:spcBef>
              <a:buNone/>
              <a:defRPr sz="2000" i="1">
                <a:solidFill>
                  <a:schemeClr val="accent1"/>
                </a:solidFill>
              </a:defRPr>
            </a:lvl5pPr>
            <a:lvl6pPr marL="0" indent="0">
              <a:spcBef>
                <a:spcPts val="0"/>
              </a:spcBef>
              <a:buNone/>
              <a:defRPr sz="2000" i="1">
                <a:solidFill>
                  <a:schemeClr val="accent1"/>
                </a:solidFill>
              </a:defRPr>
            </a:lvl6pPr>
            <a:lvl7pPr marL="0" indent="0">
              <a:spcBef>
                <a:spcPts val="0"/>
              </a:spcBef>
              <a:buNone/>
              <a:defRPr sz="2000" i="1">
                <a:solidFill>
                  <a:schemeClr val="accent1"/>
                </a:solidFill>
              </a:defRPr>
            </a:lvl7pPr>
            <a:lvl8pPr marL="0" indent="0">
              <a:spcBef>
                <a:spcPts val="0"/>
              </a:spcBef>
              <a:buNone/>
              <a:defRPr sz="2000" i="1">
                <a:solidFill>
                  <a:schemeClr val="accent1"/>
                </a:solidFill>
              </a:defRPr>
            </a:lvl8pPr>
            <a:lvl9pPr marL="0" indent="0">
              <a:spcBef>
                <a:spcPts val="0"/>
              </a:spcBef>
              <a:buNone/>
              <a:defRPr sz="2000" i="1">
                <a:solidFill>
                  <a:schemeClr val="accent1"/>
                </a:solidFill>
              </a:defRPr>
            </a:lvl9pPr>
          </a:lstStyle>
          <a:p>
            <a:pPr lvl="0"/>
            <a:r>
              <a:t>Title, Company Name</a:t>
            </a:r>
          </a:p>
        </p:txBody>
      </p:sp>
      <p:sp>
        <p:nvSpPr>
          <p:cNvPr id="2" name="Date Placeholder 1"/>
          <p:cNvSpPr>
            <a:spLocks noGrp="1"/>
          </p:cNvSpPr>
          <p:nvPr>
            <p:ph type="dt" sz="half" idx="17"/>
          </p:nvPr>
        </p:nvSpPr>
        <p:spPr/>
        <p:txBody>
          <a:bodyPr/>
          <a:lstStyle/>
          <a:p>
            <a:endParaRPr lang="en-US"/>
          </a:p>
        </p:txBody>
      </p:sp>
      <p:sp>
        <p:nvSpPr>
          <p:cNvPr id="6" name="Footer Placeholder 5"/>
          <p:cNvSpPr>
            <a:spLocks noGrp="1"/>
          </p:cNvSpPr>
          <p:nvPr>
            <p:ph type="ftr" sz="quarter" idx="18"/>
          </p:nvPr>
        </p:nvSpPr>
        <p:spPr/>
        <p:txBody>
          <a:bodyPr/>
          <a:lstStyle/>
          <a:p>
            <a:r>
              <a:rPr lang="en-US">
                <a:latin typeface="Corbel"/>
              </a:rPr>
              <a:t>Copyright © 2019 Veritas Technologies LLC</a:t>
            </a:r>
          </a:p>
        </p:txBody>
      </p:sp>
      <p:sp>
        <p:nvSpPr>
          <p:cNvPr id="12" name="Slide Number Placeholder 11"/>
          <p:cNvSpPr>
            <a:spLocks noGrp="1"/>
          </p:cNvSpPr>
          <p:nvPr>
            <p:ph type="sldNum" sz="quarter" idx="19"/>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162595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Name and title">
    <p:spTree>
      <p:nvGrpSpPr>
        <p:cNvPr id="1" name=""/>
        <p:cNvGrpSpPr/>
        <p:nvPr/>
      </p:nvGrpSpPr>
      <p:grpSpPr>
        <a:xfrm>
          <a:off x="0" y="0"/>
          <a:ext cx="0" cy="0"/>
          <a:chOff x="0" y="0"/>
          <a:chExt cx="0" cy="0"/>
        </a:xfrm>
      </p:grpSpPr>
      <p:grpSp>
        <p:nvGrpSpPr>
          <p:cNvPr id="46" name="Group 45"/>
          <p:cNvGrpSpPr/>
          <p:nvPr userDrawn="1"/>
        </p:nvGrpSpPr>
        <p:grpSpPr>
          <a:xfrm>
            <a:off x="0" y="0"/>
            <a:ext cx="10849849" cy="6858000"/>
            <a:chOff x="1215514" y="0"/>
            <a:chExt cx="10849849" cy="6858000"/>
          </a:xfrm>
        </p:grpSpPr>
        <p:pic>
          <p:nvPicPr>
            <p:cNvPr id="47" name="Picture 46"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48" name="Straight Connector 47"/>
            <p:cNvCxnSpPr/>
            <p:nvPr userDrawn="1"/>
          </p:nvCxnSpPr>
          <p:spPr bwMode="auto">
            <a:xfrm>
              <a:off x="4727229" y="3574878"/>
              <a:ext cx="7338134" cy="0"/>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grpSp>
      <p:grpSp>
        <p:nvGrpSpPr>
          <p:cNvPr id="18" name="Group 17"/>
          <p:cNvGrpSpPr/>
          <p:nvPr/>
        </p:nvGrpSpPr>
        <p:grpSpPr>
          <a:xfrm>
            <a:off x="8683991" y="5458199"/>
            <a:ext cx="2165858" cy="816226"/>
            <a:chOff x="8683991" y="5119535"/>
            <a:chExt cx="2165858" cy="816226"/>
          </a:xfrm>
        </p:grpSpPr>
        <p:grpSp>
          <p:nvGrpSpPr>
            <p:cNvPr id="31" name="Group 30"/>
            <p:cNvGrpSpPr/>
            <p:nvPr userDrawn="1"/>
          </p:nvGrpSpPr>
          <p:grpSpPr>
            <a:xfrm>
              <a:off x="8683991" y="5119535"/>
              <a:ext cx="2165858" cy="428625"/>
              <a:chOff x="1219977" y="923925"/>
              <a:chExt cx="2165858" cy="428625"/>
            </a:xfrm>
          </p:grpSpPr>
          <p:sp>
            <p:nvSpPr>
              <p:cNvPr id="33"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4"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5"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6"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7"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8"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9"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40"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32" name="Picture 31"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
        <p:nvSpPr>
          <p:cNvPr id="5" name="Text Placeholder 4"/>
          <p:cNvSpPr>
            <a:spLocks noGrp="1"/>
          </p:cNvSpPr>
          <p:nvPr>
            <p:ph type="body" sz="quarter" idx="10" hasCustomPrompt="1"/>
          </p:nvPr>
        </p:nvSpPr>
        <p:spPr>
          <a:xfrm>
            <a:off x="5036478" y="4326553"/>
            <a:ext cx="5813371" cy="301925"/>
          </a:xfrm>
        </p:spPr>
        <p:txBody>
          <a:bodyPr>
            <a:noAutofit/>
          </a:bodyPr>
          <a:lstStyle>
            <a:lvl1pPr marL="0" indent="0" algn="r">
              <a:spcBef>
                <a:spcPts val="0"/>
              </a:spcBef>
              <a:buNone/>
              <a:defRPr sz="20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sp>
        <p:nvSpPr>
          <p:cNvPr id="29" name="Title 1"/>
          <p:cNvSpPr>
            <a:spLocks noGrp="1"/>
          </p:cNvSpPr>
          <p:nvPr>
            <p:ph type="ctrTitle"/>
          </p:nvPr>
        </p:nvSpPr>
        <p:spPr>
          <a:xfrm>
            <a:off x="4642320" y="1929024"/>
            <a:ext cx="6207530" cy="1393825"/>
          </a:xfrm>
        </p:spPr>
        <p:txBody>
          <a:bodyPr>
            <a:noAutofit/>
          </a:bodyPr>
          <a:lstStyle>
            <a:lvl1pPr algn="r">
              <a:defRPr sz="3200"/>
            </a:lvl1pPr>
          </a:lstStyle>
          <a:p>
            <a:r>
              <a:rPr lang="en-US"/>
              <a:t>Click to edit Master title style</a:t>
            </a:r>
            <a:endParaRPr/>
          </a:p>
        </p:txBody>
      </p:sp>
      <p:sp>
        <p:nvSpPr>
          <p:cNvPr id="30" name="Subtitle 2"/>
          <p:cNvSpPr>
            <a:spLocks noGrp="1"/>
          </p:cNvSpPr>
          <p:nvPr>
            <p:ph type="subTitle" idx="1" hasCustomPrompt="1"/>
          </p:nvPr>
        </p:nvSpPr>
        <p:spPr>
          <a:xfrm>
            <a:off x="5036478" y="3869172"/>
            <a:ext cx="5813371" cy="381000"/>
          </a:xfr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Tree>
    <p:extLst>
      <p:ext uri="{BB962C8B-B14F-4D97-AF65-F5344CB8AC3E}">
        <p14:creationId xmlns:p14="http://schemas.microsoft.com/office/powerpoint/2010/main" val="51125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7" name="TextBox 6"/>
          <p:cNvSpPr txBox="1"/>
          <p:nvPr/>
        </p:nvSpPr>
        <p:spPr>
          <a:xfrm>
            <a:off x="8047661" y="2313177"/>
            <a:ext cx="2789597" cy="1246517"/>
          </a:xfrm>
          <a:prstGeom prst="rect">
            <a:avLst/>
          </a:prstGeom>
          <a:noFill/>
        </p:spPr>
        <p:txBody>
          <a:bodyPr wrap="square" lIns="0" tIns="0" rIns="0" bIns="0" rtlCol="0">
            <a:noAutofit/>
          </a:bodyPr>
          <a:lstStyle/>
          <a:p>
            <a:pPr algn="r">
              <a:lnSpc>
                <a:spcPct val="90000"/>
              </a:lnSpc>
            </a:pPr>
            <a:r>
              <a:rPr sz="6600" b="0" i="0">
                <a:solidFill>
                  <a:schemeClr val="tx1">
                    <a:lumMod val="60000"/>
                    <a:lumOff val="40000"/>
                  </a:schemeClr>
                </a:solidFill>
                <a:latin typeface="Corbel"/>
                <a:cs typeface="Corbel"/>
              </a:rPr>
              <a:t>Q</a:t>
            </a:r>
            <a:r>
              <a:rPr lang="en-US" sz="6600" b="0" i="0">
                <a:solidFill>
                  <a:schemeClr val="tx1">
                    <a:lumMod val="60000"/>
                    <a:lumOff val="40000"/>
                  </a:schemeClr>
                </a:solidFill>
                <a:latin typeface="Corbel"/>
                <a:cs typeface="Corbel"/>
              </a:rPr>
              <a:t> &amp; A</a:t>
            </a:r>
            <a:endParaRPr sz="6600" b="0" i="0">
              <a:solidFill>
                <a:schemeClr val="tx1">
                  <a:lumMod val="60000"/>
                  <a:lumOff val="40000"/>
                </a:schemeClr>
              </a:solidFill>
              <a:latin typeface="Corbel"/>
              <a:cs typeface="Corbel"/>
            </a:endParaRPr>
          </a:p>
        </p:txBody>
      </p:sp>
      <p:sp>
        <p:nvSpPr>
          <p:cNvPr id="2" name="Date Placeholder 1"/>
          <p:cNvSpPr>
            <a:spLocks noGrp="1"/>
          </p:cNvSpPr>
          <p:nvPr>
            <p:ph type="dt" sz="half" idx="10"/>
          </p:nvPr>
        </p:nvSpPr>
        <p:spPr/>
        <p:txBody>
          <a:bodyPr/>
          <a:lstStyle/>
          <a:p>
            <a:endParaRPr lang="en-US"/>
          </a:p>
        </p:txBody>
      </p:sp>
      <p:sp>
        <p:nvSpPr>
          <p:cNvPr id="9" name="Footer Placeholder 8"/>
          <p:cNvSpPr>
            <a:spLocks noGrp="1"/>
          </p:cNvSpPr>
          <p:nvPr>
            <p:ph type="ftr" sz="quarter" idx="11"/>
          </p:nvPr>
        </p:nvSpPr>
        <p:spPr/>
        <p:txBody>
          <a:bodyPr/>
          <a:lstStyle/>
          <a:p>
            <a:r>
              <a:rPr lang="en-US">
                <a:latin typeface="Corbel"/>
              </a:rPr>
              <a:t>Copyright © 2019 Veritas Technologies LLC</a:t>
            </a:r>
          </a:p>
        </p:txBody>
      </p:sp>
      <p:sp>
        <p:nvSpPr>
          <p:cNvPr id="10" name="Slide Number Placeholder 9"/>
          <p:cNvSpPr>
            <a:spLocks noGrp="1"/>
          </p:cNvSpPr>
          <p:nvPr>
            <p:ph type="sldNum" sz="quarter" idx="12"/>
          </p:nvPr>
        </p:nvSpPr>
        <p:spPr/>
        <p:txBody>
          <a:bodyPr/>
          <a:lstStyle/>
          <a:p>
            <a:pPr algn="l"/>
            <a:fld id="{C1960183-D323-4677-9D78-78D1D39B0029}" type="slidenum">
              <a:rPr lang="en-US" smtClean="0"/>
              <a:pPr algn="l"/>
              <a:t>‹#›</a:t>
            </a:fld>
            <a:endParaRPr lang="en-US"/>
          </a:p>
        </p:txBody>
      </p:sp>
      <p:cxnSp>
        <p:nvCxnSpPr>
          <p:cNvPr id="27" name="Straight Connector 26"/>
          <p:cNvCxnSpPr/>
          <p:nvPr/>
        </p:nvCxnSpPr>
        <p:spPr bwMode="auto">
          <a:xfrm flipH="1">
            <a:off x="-13804" y="3429000"/>
            <a:ext cx="10851062"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sp>
        <p:nvSpPr>
          <p:cNvPr id="8" name="TextBox 7"/>
          <p:cNvSpPr txBox="1"/>
          <p:nvPr userDrawn="1"/>
        </p:nvSpPr>
        <p:spPr>
          <a:xfrm>
            <a:off x="8047661" y="2313177"/>
            <a:ext cx="2789597" cy="1246517"/>
          </a:xfrm>
          <a:prstGeom prst="rect">
            <a:avLst/>
          </a:prstGeom>
          <a:noFill/>
        </p:spPr>
        <p:txBody>
          <a:bodyPr wrap="square" lIns="0" tIns="0" rIns="0" bIns="0" rtlCol="0">
            <a:noAutofit/>
          </a:bodyPr>
          <a:lstStyle/>
          <a:p>
            <a:pPr algn="r">
              <a:lnSpc>
                <a:spcPct val="90000"/>
              </a:lnSpc>
            </a:pPr>
            <a:r>
              <a:rPr sz="6600" b="0" i="0">
                <a:solidFill>
                  <a:schemeClr val="tx1">
                    <a:lumMod val="60000"/>
                    <a:lumOff val="40000"/>
                  </a:schemeClr>
                </a:solidFill>
                <a:latin typeface="Corbel"/>
                <a:cs typeface="Corbel"/>
              </a:rPr>
              <a:t>Q</a:t>
            </a:r>
            <a:r>
              <a:rPr lang="en-US" sz="6600" b="0" i="0">
                <a:solidFill>
                  <a:schemeClr val="tx1">
                    <a:lumMod val="60000"/>
                    <a:lumOff val="40000"/>
                  </a:schemeClr>
                </a:solidFill>
                <a:latin typeface="Corbel"/>
                <a:cs typeface="Corbel"/>
              </a:rPr>
              <a:t> &amp; A</a:t>
            </a:r>
            <a:endParaRPr sz="6600" b="0" i="0">
              <a:solidFill>
                <a:schemeClr val="tx1">
                  <a:lumMod val="60000"/>
                  <a:lumOff val="40000"/>
                </a:schemeClr>
              </a:solidFill>
              <a:latin typeface="Corbel"/>
              <a:cs typeface="Corbel"/>
            </a:endParaRPr>
          </a:p>
        </p:txBody>
      </p:sp>
    </p:spTree>
    <p:extLst>
      <p:ext uri="{BB962C8B-B14F-4D97-AF65-F5344CB8AC3E}">
        <p14:creationId xmlns:p14="http://schemas.microsoft.com/office/powerpoint/2010/main" val="1232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External">
    <p:spTree>
      <p:nvGrpSpPr>
        <p:cNvPr id="1" name=""/>
        <p:cNvGrpSpPr/>
        <p:nvPr/>
      </p:nvGrpSpPr>
      <p:grpSpPr>
        <a:xfrm>
          <a:off x="0" y="0"/>
          <a:ext cx="0" cy="0"/>
          <a:chOff x="0" y="0"/>
          <a:chExt cx="0" cy="0"/>
        </a:xfrm>
      </p:grpSpPr>
      <p:sp>
        <p:nvSpPr>
          <p:cNvPr id="21" name="TextBox 20"/>
          <p:cNvSpPr txBox="1"/>
          <p:nvPr/>
        </p:nvSpPr>
        <p:spPr>
          <a:xfrm>
            <a:off x="6023166" y="2130552"/>
            <a:ext cx="4814091" cy="451406"/>
          </a:xfrm>
          <a:prstGeom prst="rect">
            <a:avLst/>
          </a:prstGeom>
          <a:noFill/>
        </p:spPr>
        <p:txBody>
          <a:bodyPr wrap="square" lIns="0" tIns="0" rIns="0" bIns="0" rtlCol="0">
            <a:spAutoFit/>
          </a:bodyPr>
          <a:lstStyle/>
          <a:p>
            <a:pPr algn="r">
              <a:lnSpc>
                <a:spcPct val="90000"/>
              </a:lnSpc>
            </a:pPr>
            <a:r>
              <a:rPr sz="3200" b="1">
                <a:latin typeface="Corbel"/>
              </a:rPr>
              <a:t>Thank you!</a:t>
            </a:r>
          </a:p>
        </p:txBody>
      </p:sp>
      <p:sp>
        <p:nvSpPr>
          <p:cNvPr id="23" name="Text Placeholder 22"/>
          <p:cNvSpPr>
            <a:spLocks noGrp="1"/>
          </p:cNvSpPr>
          <p:nvPr>
            <p:ph type="body" sz="quarter" idx="10" hasCustomPrompt="1"/>
          </p:nvPr>
        </p:nvSpPr>
        <p:spPr>
          <a:xfrm>
            <a:off x="1218882" y="2877712"/>
            <a:ext cx="9618376" cy="403225"/>
          </a:xfrm>
        </p:spPr>
        <p:txBody>
          <a:bodyPr>
            <a:noAutofit/>
          </a:bodyPr>
          <a:lstStyle>
            <a:lvl1pPr marL="0" indent="0" algn="r">
              <a:spcBef>
                <a:spcPts val="0"/>
              </a:spcBef>
              <a:buNone/>
              <a:defRPr sz="2400">
                <a:solidFill>
                  <a:srgbClr val="000000"/>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t>Click to add presenter’s name</a:t>
            </a:r>
          </a:p>
        </p:txBody>
      </p:sp>
      <p:sp>
        <p:nvSpPr>
          <p:cNvPr id="24" name="Text Placeholder 22"/>
          <p:cNvSpPr>
            <a:spLocks noGrp="1"/>
          </p:cNvSpPr>
          <p:nvPr>
            <p:ph type="body" sz="quarter" idx="11" hasCustomPrompt="1"/>
          </p:nvPr>
        </p:nvSpPr>
        <p:spPr>
          <a:xfrm>
            <a:off x="1218881" y="3665846"/>
            <a:ext cx="9618376" cy="651930"/>
          </a:xfrm>
        </p:spPr>
        <p:txBody>
          <a:bodyPr>
            <a:noAutofit/>
          </a:bodyPr>
          <a:lstStyle>
            <a:lvl1pPr marL="0" indent="0" algn="r">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Presenter’s email</a:t>
            </a:r>
            <a:r>
              <a:rPr/>
              <a:t/>
            </a:r>
            <a:br>
              <a:rPr/>
            </a:br>
            <a:r>
              <a:t>Presenter’s phone</a:t>
            </a:r>
          </a:p>
        </p:txBody>
      </p:sp>
      <p:sp>
        <p:nvSpPr>
          <p:cNvPr id="25" name="Rectangle 6"/>
          <p:cNvSpPr>
            <a:spLocks noChangeArrowheads="1"/>
          </p:cNvSpPr>
          <p:nvPr/>
        </p:nvSpPr>
        <p:spPr bwMode="auto">
          <a:xfrm>
            <a:off x="3437167" y="4509797"/>
            <a:ext cx="7400092" cy="694966"/>
          </a:xfrm>
          <a:prstGeom prst="rect">
            <a:avLst/>
          </a:prstGeom>
          <a:noFill/>
          <a:ln w="9525">
            <a:noFill/>
            <a:miter lim="800000"/>
            <a:headEnd/>
            <a:tailEnd/>
          </a:ln>
          <a:effectLst/>
        </p:spPr>
        <p:txBody>
          <a:bodyPr wrap="square" lIns="0" tIns="0" rIns="0" bIns="0" anchor="t">
            <a:noAutofit/>
          </a:bodyPr>
          <a:lstStyle/>
          <a:p>
            <a:pPr algn="r">
              <a:lnSpc>
                <a:spcPct val="90000"/>
              </a:lnSpc>
              <a:spcBef>
                <a:spcPts val="400"/>
              </a:spcBef>
            </a:pPr>
            <a:r>
              <a:rPr sz="800" b="1">
                <a:solidFill>
                  <a:schemeClr val="tx1"/>
                </a:solidFill>
                <a:latin typeface="Corbel"/>
              </a:rPr>
              <a:t>Copyright © </a:t>
            </a:r>
            <a:r>
              <a:rPr lang="is-IS" sz="800" b="1">
                <a:solidFill>
                  <a:schemeClr val="tx1"/>
                </a:solidFill>
                <a:latin typeface="Corbel"/>
              </a:rPr>
              <a:t>2019</a:t>
            </a:r>
            <a:r>
              <a:rPr sz="800" b="1">
                <a:solidFill>
                  <a:schemeClr val="tx1"/>
                </a:solidFill>
                <a:latin typeface="Corbel"/>
              </a:rPr>
              <a:t> </a:t>
            </a:r>
            <a:r>
              <a:rPr lang="en-US" sz="800" b="1">
                <a:solidFill>
                  <a:schemeClr val="tx1"/>
                </a:solidFill>
                <a:latin typeface="Corbel"/>
              </a:rPr>
              <a:t>Veritas Technologies</a:t>
            </a:r>
            <a:r>
              <a:rPr sz="800" b="1">
                <a:solidFill>
                  <a:schemeClr val="tx1"/>
                </a:solidFill>
                <a:latin typeface="Corbel"/>
              </a:rPr>
              <a:t>. All rights reserved. </a:t>
            </a:r>
            <a:r>
              <a:rPr sz="800">
                <a:solidFill>
                  <a:schemeClr val="tx1"/>
                </a:solidFill>
                <a:latin typeface="Corbel"/>
              </a:rPr>
              <a:t>Veritas and the Veritas</a:t>
            </a:r>
            <a:r>
              <a:rPr sz="800" baseline="0">
                <a:solidFill>
                  <a:schemeClr val="tx1"/>
                </a:solidFill>
                <a:latin typeface="Corbel"/>
              </a:rPr>
              <a:t> </a:t>
            </a:r>
            <a:r>
              <a:rPr sz="800">
                <a:solidFill>
                  <a:schemeClr val="tx1"/>
                </a:solidFill>
                <a:latin typeface="Corbel"/>
              </a:rPr>
              <a:t>Logo are trademarks or registered trademarks of </a:t>
            </a:r>
            <a:r>
              <a:rPr lang="en-US" sz="800">
                <a:solidFill>
                  <a:schemeClr val="tx1"/>
                </a:solidFill>
                <a:latin typeface="Corbel"/>
              </a:rPr>
              <a:t>Veritas Technologies</a:t>
            </a:r>
            <a:r>
              <a:rPr sz="800">
                <a:solidFill>
                  <a:schemeClr val="tx1"/>
                </a:solidFill>
                <a:latin typeface="Corbel"/>
              </a:rPr>
              <a:t> or its affiliates in the U.S. and other countries. Other names may be trademarks of their respective owners.</a:t>
            </a:r>
          </a:p>
          <a:p>
            <a:pPr algn="r">
              <a:lnSpc>
                <a:spcPct val="90000"/>
              </a:lnSpc>
              <a:spcBef>
                <a:spcPts val="400"/>
              </a:spcBef>
            </a:pPr>
            <a:r>
              <a:rPr sz="800">
                <a:solidFill>
                  <a:schemeClr val="tx1"/>
                </a:solidFill>
                <a:latin typeface="Corbel"/>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cxnSp>
        <p:nvCxnSpPr>
          <p:cNvPr id="20" name="Straight Connector 19"/>
          <p:cNvCxnSpPr/>
          <p:nvPr/>
        </p:nvCxnSpPr>
        <p:spPr bwMode="auto">
          <a:xfrm flipH="1">
            <a:off x="-13804" y="3429000"/>
            <a:ext cx="10851063"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nvGrpSpPr>
          <p:cNvPr id="22" name="Group 21"/>
          <p:cNvGrpSpPr/>
          <p:nvPr/>
        </p:nvGrpSpPr>
        <p:grpSpPr>
          <a:xfrm>
            <a:off x="8697795" y="5824962"/>
            <a:ext cx="2165858" cy="428625"/>
            <a:chOff x="1219977" y="923925"/>
            <a:chExt cx="2165858" cy="428625"/>
          </a:xfrm>
        </p:grpSpPr>
        <p:sp>
          <p:nvSpPr>
            <p:cNvPr id="26"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7"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8"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9"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0"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1"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2"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3"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grpSp>
        <p:nvGrpSpPr>
          <p:cNvPr id="17" name="Group 16"/>
          <p:cNvGrpSpPr/>
          <p:nvPr userDrawn="1"/>
        </p:nvGrpSpPr>
        <p:grpSpPr>
          <a:xfrm>
            <a:off x="8697795" y="5824962"/>
            <a:ext cx="2165858" cy="428625"/>
            <a:chOff x="1219977" y="923925"/>
            <a:chExt cx="2165858" cy="428625"/>
          </a:xfrm>
        </p:grpSpPr>
        <p:sp>
          <p:nvSpPr>
            <p:cNvPr id="18"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19"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4"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5"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6"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7"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8"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9"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spTree>
    <p:extLst>
      <p:ext uri="{BB962C8B-B14F-4D97-AF65-F5344CB8AC3E}">
        <p14:creationId xmlns:p14="http://schemas.microsoft.com/office/powerpoint/2010/main" val="21591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Internal only">
    <p:spTree>
      <p:nvGrpSpPr>
        <p:cNvPr id="1" name=""/>
        <p:cNvGrpSpPr/>
        <p:nvPr/>
      </p:nvGrpSpPr>
      <p:grpSpPr>
        <a:xfrm>
          <a:off x="0" y="0"/>
          <a:ext cx="0" cy="0"/>
          <a:chOff x="0" y="0"/>
          <a:chExt cx="0" cy="0"/>
        </a:xfrm>
      </p:grpSpPr>
      <p:sp>
        <p:nvSpPr>
          <p:cNvPr id="21" name="TextBox 20"/>
          <p:cNvSpPr txBox="1"/>
          <p:nvPr/>
        </p:nvSpPr>
        <p:spPr>
          <a:xfrm>
            <a:off x="6023166" y="2130552"/>
            <a:ext cx="4814091" cy="451406"/>
          </a:xfrm>
          <a:prstGeom prst="rect">
            <a:avLst/>
          </a:prstGeom>
          <a:noFill/>
        </p:spPr>
        <p:txBody>
          <a:bodyPr wrap="square" lIns="0" tIns="0" rIns="0" bIns="0" rtlCol="0">
            <a:spAutoFit/>
          </a:bodyPr>
          <a:lstStyle/>
          <a:p>
            <a:pPr algn="r">
              <a:lnSpc>
                <a:spcPct val="90000"/>
              </a:lnSpc>
            </a:pPr>
            <a:r>
              <a:rPr sz="3200" b="1">
                <a:latin typeface="Corbel"/>
              </a:rPr>
              <a:t>Thank you!</a:t>
            </a:r>
          </a:p>
        </p:txBody>
      </p:sp>
      <p:sp>
        <p:nvSpPr>
          <p:cNvPr id="23" name="Text Placeholder 22"/>
          <p:cNvSpPr>
            <a:spLocks noGrp="1"/>
          </p:cNvSpPr>
          <p:nvPr>
            <p:ph type="body" sz="quarter" idx="10" hasCustomPrompt="1"/>
          </p:nvPr>
        </p:nvSpPr>
        <p:spPr>
          <a:xfrm>
            <a:off x="1218882" y="2877712"/>
            <a:ext cx="9618376" cy="403225"/>
          </a:xfrm>
        </p:spPr>
        <p:txBody>
          <a:bodyPr>
            <a:noAutofit/>
          </a:bodyPr>
          <a:lstStyle>
            <a:lvl1pPr marL="0" indent="0" algn="r">
              <a:spcBef>
                <a:spcPts val="0"/>
              </a:spcBef>
              <a:buNone/>
              <a:defRPr sz="2400">
                <a:solidFill>
                  <a:srgbClr val="000000"/>
                </a:solidFill>
              </a:defRPr>
            </a:lvl1pPr>
            <a:lvl2pPr marL="0" indent="0">
              <a:spcBef>
                <a:spcPts val="0"/>
              </a:spcBef>
              <a:buNone/>
              <a:defRPr sz="2400">
                <a:solidFill>
                  <a:schemeClr val="accent1"/>
                </a:solidFill>
              </a:defRPr>
            </a:lvl2pPr>
            <a:lvl3pPr marL="0" indent="0">
              <a:spcBef>
                <a:spcPts val="0"/>
              </a:spcBef>
              <a:buNone/>
              <a:defRPr sz="2400">
                <a:solidFill>
                  <a:schemeClr val="accent1"/>
                </a:solidFill>
              </a:defRPr>
            </a:lvl3pPr>
            <a:lvl4pPr marL="0" indent="0">
              <a:spcBef>
                <a:spcPts val="0"/>
              </a:spcBef>
              <a:buNone/>
              <a:defRPr sz="2400">
                <a:solidFill>
                  <a:schemeClr val="accent1"/>
                </a:solidFill>
              </a:defRPr>
            </a:lvl4pPr>
            <a:lvl5pPr marL="0" indent="0">
              <a:spcBef>
                <a:spcPts val="0"/>
              </a:spcBef>
              <a:buNone/>
              <a:defRPr sz="2400">
                <a:solidFill>
                  <a:schemeClr val="accent1"/>
                </a:solidFill>
              </a:defRPr>
            </a:lvl5pPr>
            <a:lvl6pPr marL="0" indent="0">
              <a:spcBef>
                <a:spcPts val="0"/>
              </a:spcBef>
              <a:buNone/>
              <a:defRPr sz="2400">
                <a:solidFill>
                  <a:schemeClr val="accent1"/>
                </a:solidFill>
              </a:defRPr>
            </a:lvl6pPr>
            <a:lvl7pPr marL="0" indent="0">
              <a:spcBef>
                <a:spcPts val="0"/>
              </a:spcBef>
              <a:buNone/>
              <a:defRPr sz="2400">
                <a:solidFill>
                  <a:schemeClr val="accent1"/>
                </a:solidFill>
              </a:defRPr>
            </a:lvl7pPr>
            <a:lvl8pPr marL="0" indent="0">
              <a:spcBef>
                <a:spcPts val="0"/>
              </a:spcBef>
              <a:buNone/>
              <a:defRPr sz="2400">
                <a:solidFill>
                  <a:schemeClr val="accent1"/>
                </a:solidFill>
              </a:defRPr>
            </a:lvl8pPr>
            <a:lvl9pPr marL="0" indent="0">
              <a:spcBef>
                <a:spcPts val="0"/>
              </a:spcBef>
              <a:buNone/>
              <a:defRPr sz="2400">
                <a:solidFill>
                  <a:schemeClr val="accent1"/>
                </a:solidFill>
              </a:defRPr>
            </a:lvl9pPr>
          </a:lstStyle>
          <a:p>
            <a:pPr lvl="0"/>
            <a:r>
              <a:t>Click to add presenter’s name</a:t>
            </a:r>
          </a:p>
        </p:txBody>
      </p:sp>
      <p:sp>
        <p:nvSpPr>
          <p:cNvPr id="24" name="Text Placeholder 22"/>
          <p:cNvSpPr>
            <a:spLocks noGrp="1"/>
          </p:cNvSpPr>
          <p:nvPr>
            <p:ph type="body" sz="quarter" idx="11" hasCustomPrompt="1"/>
          </p:nvPr>
        </p:nvSpPr>
        <p:spPr>
          <a:xfrm>
            <a:off x="1218881" y="3665846"/>
            <a:ext cx="9618376" cy="651930"/>
          </a:xfrm>
        </p:spPr>
        <p:txBody>
          <a:bodyPr>
            <a:noAutofit/>
          </a:bodyPr>
          <a:lstStyle>
            <a:lvl1pPr marL="0" indent="0" algn="r">
              <a:spcBef>
                <a:spcPts val="0"/>
              </a:spcBef>
              <a:buNone/>
              <a:defRPr sz="2000">
                <a:solidFill>
                  <a:schemeClr val="tx1"/>
                </a:solidFill>
              </a:defRPr>
            </a:lvl1pPr>
            <a:lvl2pPr marL="0" indent="0">
              <a:spcBef>
                <a:spcPts val="0"/>
              </a:spcBef>
              <a:buNone/>
              <a:defRPr sz="2400">
                <a:solidFill>
                  <a:schemeClr val="tx1"/>
                </a:solidFill>
              </a:defRPr>
            </a:lvl2pPr>
            <a:lvl3pPr marL="0" indent="0">
              <a:spcBef>
                <a:spcPts val="0"/>
              </a:spcBef>
              <a:buNone/>
              <a:defRPr sz="2400">
                <a:solidFill>
                  <a:schemeClr val="tx1"/>
                </a:solidFill>
              </a:defRPr>
            </a:lvl3pPr>
            <a:lvl4pPr marL="0" indent="0">
              <a:spcBef>
                <a:spcPts val="0"/>
              </a:spcBef>
              <a:buNone/>
              <a:defRPr sz="2400">
                <a:solidFill>
                  <a:schemeClr val="tx1"/>
                </a:solidFill>
              </a:defRPr>
            </a:lvl4pPr>
            <a:lvl5pPr marL="0" indent="0">
              <a:spcBef>
                <a:spcPts val="0"/>
              </a:spcBef>
              <a:buNone/>
              <a:defRPr sz="2400">
                <a:solidFill>
                  <a:schemeClr val="tx1"/>
                </a:solidFill>
              </a:defRPr>
            </a:lvl5pPr>
            <a:lvl6pPr marL="0" indent="0">
              <a:spcBef>
                <a:spcPts val="0"/>
              </a:spcBef>
              <a:buNone/>
              <a:defRPr sz="2400">
                <a:solidFill>
                  <a:schemeClr val="tx1"/>
                </a:solidFill>
              </a:defRPr>
            </a:lvl6pPr>
            <a:lvl7pPr marL="0" indent="0">
              <a:spcBef>
                <a:spcPts val="0"/>
              </a:spcBef>
              <a:buNone/>
              <a:defRPr sz="2400">
                <a:solidFill>
                  <a:schemeClr val="tx1"/>
                </a:solidFill>
              </a:defRPr>
            </a:lvl7pPr>
            <a:lvl8pPr marL="0" indent="0">
              <a:spcBef>
                <a:spcPts val="0"/>
              </a:spcBef>
              <a:buNone/>
              <a:defRPr sz="2400">
                <a:solidFill>
                  <a:schemeClr val="tx1"/>
                </a:solidFill>
              </a:defRPr>
            </a:lvl8pPr>
            <a:lvl9pPr marL="0" indent="0">
              <a:spcBef>
                <a:spcPts val="0"/>
              </a:spcBef>
              <a:buNone/>
              <a:defRPr sz="2400">
                <a:solidFill>
                  <a:schemeClr val="tx1"/>
                </a:solidFill>
              </a:defRPr>
            </a:lvl9pPr>
          </a:lstStyle>
          <a:p>
            <a:pPr lvl="0"/>
            <a:r>
              <a:t>Presenter’s email</a:t>
            </a:r>
            <a:r>
              <a:rPr/>
              <a:t/>
            </a:r>
            <a:br>
              <a:rPr/>
            </a:br>
            <a:r>
              <a:t>Presenter’s phone</a:t>
            </a:r>
          </a:p>
        </p:txBody>
      </p:sp>
      <p:cxnSp>
        <p:nvCxnSpPr>
          <p:cNvPr id="20" name="Straight Connector 19"/>
          <p:cNvCxnSpPr/>
          <p:nvPr/>
        </p:nvCxnSpPr>
        <p:spPr bwMode="auto">
          <a:xfrm flipH="1">
            <a:off x="-13804" y="3429000"/>
            <a:ext cx="10877457"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nvGrpSpPr>
          <p:cNvPr id="22" name="Group 21"/>
          <p:cNvGrpSpPr/>
          <p:nvPr/>
        </p:nvGrpSpPr>
        <p:grpSpPr>
          <a:xfrm>
            <a:off x="8697795" y="5824962"/>
            <a:ext cx="2165858" cy="428625"/>
            <a:chOff x="1219977" y="923925"/>
            <a:chExt cx="2165858" cy="428625"/>
          </a:xfrm>
        </p:grpSpPr>
        <p:sp>
          <p:nvSpPr>
            <p:cNvPr id="26"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7"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8"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9"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0"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1"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2"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3"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sp>
        <p:nvSpPr>
          <p:cNvPr id="16" name="Rectangle 6"/>
          <p:cNvSpPr>
            <a:spLocks noChangeArrowheads="1"/>
          </p:cNvSpPr>
          <p:nvPr/>
        </p:nvSpPr>
        <p:spPr bwMode="auto">
          <a:xfrm>
            <a:off x="3326735" y="4509797"/>
            <a:ext cx="7510522" cy="562300"/>
          </a:xfrm>
          <a:prstGeom prst="rect">
            <a:avLst/>
          </a:prstGeom>
          <a:noFill/>
          <a:ln w="9525">
            <a:noFill/>
            <a:miter lim="800000"/>
            <a:headEnd/>
            <a:tailEnd/>
          </a:ln>
          <a:effectLst/>
        </p:spPr>
        <p:txBody>
          <a:bodyPr wrap="square" lIns="0" tIns="0" rIns="0" bIns="0" anchor="t">
            <a:noAutofit/>
          </a:bodyPr>
          <a:lstStyle/>
          <a:p>
            <a:pPr algn="r">
              <a:lnSpc>
                <a:spcPct val="90000"/>
              </a:lnSpc>
            </a:pPr>
            <a:r>
              <a:rPr lang="en-US" sz="800" b="1">
                <a:solidFill>
                  <a:schemeClr val="tx1"/>
                </a:solidFill>
                <a:latin typeface="Corbel"/>
              </a:rPr>
              <a:t>VERITAS </a:t>
            </a:r>
            <a:r>
              <a:rPr sz="800" b="1">
                <a:solidFill>
                  <a:schemeClr val="tx1"/>
                </a:solidFill>
                <a:latin typeface="Corbel"/>
              </a:rPr>
              <a:t>PROPRIETARY/CONFIDENTIAL – INTERNAL USE ONLY</a:t>
            </a:r>
            <a:br>
              <a:rPr sz="800" b="1">
                <a:solidFill>
                  <a:schemeClr val="tx1"/>
                </a:solidFill>
                <a:latin typeface="Corbel"/>
              </a:rPr>
            </a:br>
            <a:r>
              <a:rPr sz="800" b="0">
                <a:solidFill>
                  <a:schemeClr val="tx1"/>
                </a:solidFill>
                <a:latin typeface="Corbel"/>
              </a:rPr>
              <a:t>Copyright © </a:t>
            </a:r>
            <a:r>
              <a:rPr lang="is-IS" sz="800" b="0">
                <a:solidFill>
                  <a:schemeClr val="tx1"/>
                </a:solidFill>
                <a:latin typeface="Corbel"/>
              </a:rPr>
              <a:t>2018</a:t>
            </a:r>
            <a:r>
              <a:rPr sz="800" b="0">
                <a:solidFill>
                  <a:schemeClr val="tx1"/>
                </a:solidFill>
                <a:latin typeface="Corbel"/>
              </a:rPr>
              <a:t> </a:t>
            </a:r>
            <a:r>
              <a:rPr lang="en-US" sz="800" b="0">
                <a:solidFill>
                  <a:schemeClr val="tx1"/>
                </a:solidFill>
                <a:latin typeface="Corbel"/>
              </a:rPr>
              <a:t>Veritas Technologies</a:t>
            </a:r>
            <a:r>
              <a:rPr sz="800" b="0">
                <a:solidFill>
                  <a:schemeClr val="tx1"/>
                </a:solidFill>
                <a:latin typeface="Corbel"/>
              </a:rPr>
              <a:t>. All rights reserved.</a:t>
            </a:r>
          </a:p>
        </p:txBody>
      </p:sp>
      <p:grpSp>
        <p:nvGrpSpPr>
          <p:cNvPr id="18" name="Group 17"/>
          <p:cNvGrpSpPr/>
          <p:nvPr userDrawn="1"/>
        </p:nvGrpSpPr>
        <p:grpSpPr>
          <a:xfrm>
            <a:off x="8697795" y="5824962"/>
            <a:ext cx="2165858" cy="428625"/>
            <a:chOff x="1219977" y="923925"/>
            <a:chExt cx="2165858" cy="428625"/>
          </a:xfrm>
        </p:grpSpPr>
        <p:sp>
          <p:nvSpPr>
            <p:cNvPr id="19"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5"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4"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5"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6"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7"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8"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9"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sp>
        <p:nvSpPr>
          <p:cNvPr id="40" name="Rectangle 6"/>
          <p:cNvSpPr>
            <a:spLocks noChangeArrowheads="1"/>
          </p:cNvSpPr>
          <p:nvPr userDrawn="1"/>
        </p:nvSpPr>
        <p:spPr bwMode="auto">
          <a:xfrm>
            <a:off x="3326735" y="4509797"/>
            <a:ext cx="7510522" cy="562300"/>
          </a:xfrm>
          <a:prstGeom prst="rect">
            <a:avLst/>
          </a:prstGeom>
          <a:noFill/>
          <a:ln w="9525">
            <a:noFill/>
            <a:miter lim="800000"/>
            <a:headEnd/>
            <a:tailEnd/>
          </a:ln>
          <a:effectLst/>
        </p:spPr>
        <p:txBody>
          <a:bodyPr wrap="square" lIns="0" tIns="0" rIns="0" bIns="0" anchor="t">
            <a:noAutofit/>
          </a:bodyPr>
          <a:lstStyle/>
          <a:p>
            <a:pPr algn="r">
              <a:lnSpc>
                <a:spcPct val="90000"/>
              </a:lnSpc>
            </a:pPr>
            <a:r>
              <a:rPr lang="en-US" sz="800" b="1">
                <a:solidFill>
                  <a:schemeClr val="tx1"/>
                </a:solidFill>
                <a:latin typeface="Corbel"/>
              </a:rPr>
              <a:t>VERITAS </a:t>
            </a:r>
            <a:r>
              <a:rPr sz="800" b="1">
                <a:solidFill>
                  <a:schemeClr val="tx1"/>
                </a:solidFill>
                <a:latin typeface="Corbel"/>
              </a:rPr>
              <a:t>PROPRIETARY/CONFIDENTIAL – INTERNAL USE ONLY</a:t>
            </a:r>
            <a:br>
              <a:rPr sz="800" b="1">
                <a:solidFill>
                  <a:schemeClr val="tx1"/>
                </a:solidFill>
                <a:latin typeface="Corbel"/>
              </a:rPr>
            </a:br>
            <a:r>
              <a:rPr sz="800" b="0">
                <a:solidFill>
                  <a:schemeClr val="tx1"/>
                </a:solidFill>
                <a:latin typeface="Corbel"/>
              </a:rPr>
              <a:t>Copyright © </a:t>
            </a:r>
            <a:r>
              <a:rPr lang="is-IS" sz="800" b="0">
                <a:solidFill>
                  <a:schemeClr val="tx1"/>
                </a:solidFill>
                <a:latin typeface="Corbel"/>
              </a:rPr>
              <a:t>2018</a:t>
            </a:r>
            <a:r>
              <a:rPr sz="800" b="0">
                <a:solidFill>
                  <a:schemeClr val="tx1"/>
                </a:solidFill>
                <a:latin typeface="Corbel"/>
              </a:rPr>
              <a:t> </a:t>
            </a:r>
            <a:r>
              <a:rPr lang="en-US" sz="800" b="0">
                <a:solidFill>
                  <a:schemeClr val="tx1"/>
                </a:solidFill>
                <a:latin typeface="Corbel"/>
              </a:rPr>
              <a:t>Veritas Technologies</a:t>
            </a:r>
            <a:r>
              <a:rPr sz="800" b="0">
                <a:solidFill>
                  <a:schemeClr val="tx1"/>
                </a:solidFill>
                <a:latin typeface="Corbel"/>
              </a:rPr>
              <a:t>. All rights reserved.</a:t>
            </a:r>
          </a:p>
        </p:txBody>
      </p:sp>
    </p:spTree>
    <p:extLst>
      <p:ext uri="{BB962C8B-B14F-4D97-AF65-F5344CB8AC3E}">
        <p14:creationId xmlns:p14="http://schemas.microsoft.com/office/powerpoint/2010/main" val="406648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latin typeface="Corbel"/>
              </a:rPr>
              <a:t>Copyright © 2019 Veritas Technologies LLC</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98572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2075" y="533400"/>
            <a:ext cx="1117309"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441" y="533400"/>
            <a:ext cx="9447371"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latin typeface="Corbel"/>
              </a:rPr>
              <a:t>Copyright © 2019 Veritas Technologies LLC</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spTree>
    <p:extLst>
      <p:ext uri="{BB962C8B-B14F-4D97-AF65-F5344CB8AC3E}">
        <p14:creationId xmlns:p14="http://schemas.microsoft.com/office/powerpoint/2010/main" val="23169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sub title, Name and title">
    <p:spTree>
      <p:nvGrpSpPr>
        <p:cNvPr id="1" name=""/>
        <p:cNvGrpSpPr/>
        <p:nvPr/>
      </p:nvGrpSpPr>
      <p:grpSpPr>
        <a:xfrm>
          <a:off x="0" y="0"/>
          <a:ext cx="0" cy="0"/>
          <a:chOff x="0" y="0"/>
          <a:chExt cx="0" cy="0"/>
        </a:xfrm>
      </p:grpSpPr>
      <p:grpSp>
        <p:nvGrpSpPr>
          <p:cNvPr id="44" name="Group 43"/>
          <p:cNvGrpSpPr/>
          <p:nvPr userDrawn="1"/>
        </p:nvGrpSpPr>
        <p:grpSpPr>
          <a:xfrm>
            <a:off x="0" y="0"/>
            <a:ext cx="10849849" cy="6858000"/>
            <a:chOff x="1215514" y="0"/>
            <a:chExt cx="10849849" cy="6858000"/>
          </a:xfrm>
        </p:grpSpPr>
        <p:pic>
          <p:nvPicPr>
            <p:cNvPr id="45" name="Picture 44"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46" name="Straight Connector 45"/>
            <p:cNvCxnSpPr/>
            <p:nvPr userDrawn="1"/>
          </p:nvCxnSpPr>
          <p:spPr bwMode="auto">
            <a:xfrm>
              <a:off x="4727229" y="3574878"/>
              <a:ext cx="7338134" cy="0"/>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grpSp>
        <p:nvGrpSpPr>
          <p:cNvPr id="18" name="Group 17"/>
          <p:cNvGrpSpPr/>
          <p:nvPr/>
        </p:nvGrpSpPr>
        <p:grpSpPr>
          <a:xfrm>
            <a:off x="8683991" y="5458199"/>
            <a:ext cx="2165858" cy="816226"/>
            <a:chOff x="8683991" y="5119535"/>
            <a:chExt cx="2165858" cy="816226"/>
          </a:xfrm>
        </p:grpSpPr>
        <p:grpSp>
          <p:nvGrpSpPr>
            <p:cNvPr id="31" name="Group 30"/>
            <p:cNvGrpSpPr/>
            <p:nvPr userDrawn="1"/>
          </p:nvGrpSpPr>
          <p:grpSpPr>
            <a:xfrm>
              <a:off x="8683991" y="5119535"/>
              <a:ext cx="2165858" cy="428625"/>
              <a:chOff x="1219977" y="923925"/>
              <a:chExt cx="2165858" cy="428625"/>
            </a:xfrm>
          </p:grpSpPr>
          <p:sp>
            <p:nvSpPr>
              <p:cNvPr id="33"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4"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5"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6"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7"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8"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9"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40"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32" name="Picture 31"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
        <p:nvSpPr>
          <p:cNvPr id="5" name="Text Placeholder 4"/>
          <p:cNvSpPr>
            <a:spLocks noGrp="1"/>
          </p:cNvSpPr>
          <p:nvPr>
            <p:ph type="body" sz="quarter" idx="10" hasCustomPrompt="1"/>
          </p:nvPr>
        </p:nvSpPr>
        <p:spPr>
          <a:xfrm>
            <a:off x="5866648" y="4849613"/>
            <a:ext cx="4983201" cy="301925"/>
          </a:xfrm>
        </p:spPr>
        <p:txBody>
          <a:bodyPr>
            <a:noAutofit/>
          </a:bodyPr>
          <a:lstStyle>
            <a:lvl1pPr marL="0" indent="0" algn="r">
              <a:spcBef>
                <a:spcPts val="0"/>
              </a:spcBef>
              <a:buNone/>
              <a:defRPr sz="20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sp>
        <p:nvSpPr>
          <p:cNvPr id="29" name="Title 1"/>
          <p:cNvSpPr>
            <a:spLocks noGrp="1"/>
          </p:cNvSpPr>
          <p:nvPr>
            <p:ph type="ctrTitle"/>
          </p:nvPr>
        </p:nvSpPr>
        <p:spPr>
          <a:xfrm>
            <a:off x="4598524" y="1929024"/>
            <a:ext cx="6251325" cy="1393825"/>
          </a:xfrm>
        </p:spPr>
        <p:txBody>
          <a:bodyPr>
            <a:noAutofit/>
          </a:bodyPr>
          <a:lstStyle>
            <a:lvl1pPr algn="r">
              <a:defRPr sz="3200"/>
            </a:lvl1pPr>
          </a:lstStyle>
          <a:p>
            <a:r>
              <a:rPr lang="en-US"/>
              <a:t>Click to edit Master title style</a:t>
            </a:r>
            <a:endParaRPr/>
          </a:p>
        </p:txBody>
      </p:sp>
      <p:sp>
        <p:nvSpPr>
          <p:cNvPr id="30" name="Subtitle 2"/>
          <p:cNvSpPr>
            <a:spLocks noGrp="1"/>
          </p:cNvSpPr>
          <p:nvPr>
            <p:ph type="subTitle" idx="1" hasCustomPrompt="1"/>
          </p:nvPr>
        </p:nvSpPr>
        <p:spPr>
          <a:xfrm>
            <a:off x="5866648" y="4392232"/>
            <a:ext cx="4983201" cy="381000"/>
          </a:xfrm>
        </p:spPr>
        <p:txBody>
          <a:bodyPr>
            <a:noAutofit/>
          </a:bodyPr>
          <a:lstStyle>
            <a:lvl1pPr marL="0" indent="0" algn="r">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 name</a:t>
            </a:r>
          </a:p>
        </p:txBody>
      </p:sp>
      <p:sp>
        <p:nvSpPr>
          <p:cNvPr id="3" name="Text Placeholder 2"/>
          <p:cNvSpPr>
            <a:spLocks noGrp="1"/>
          </p:cNvSpPr>
          <p:nvPr>
            <p:ph type="body" sz="quarter" idx="11" hasCustomPrompt="1"/>
          </p:nvPr>
        </p:nvSpPr>
        <p:spPr>
          <a:xfrm>
            <a:off x="4598524" y="3737298"/>
            <a:ext cx="6252039" cy="487362"/>
          </a:xfrm>
        </p:spPr>
        <p:txBody>
          <a:bodyPr/>
          <a:lstStyle>
            <a:lvl1pPr marL="0" indent="0" algn="r">
              <a:buNone/>
              <a:defRPr/>
            </a:lvl1pPr>
          </a:lstStyle>
          <a:p>
            <a:pPr lvl="0"/>
            <a:r>
              <a:rPr lang="en-US"/>
              <a:t>Click to edit subhead</a:t>
            </a:r>
          </a:p>
        </p:txBody>
      </p:sp>
    </p:spTree>
    <p:extLst>
      <p:ext uri="{BB962C8B-B14F-4D97-AF65-F5344CB8AC3E}">
        <p14:creationId xmlns:p14="http://schemas.microsoft.com/office/powerpoint/2010/main" val="118175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line with Name">
    <p:spTree>
      <p:nvGrpSpPr>
        <p:cNvPr id="1" name=""/>
        <p:cNvGrpSpPr/>
        <p:nvPr/>
      </p:nvGrpSpPr>
      <p:grpSpPr>
        <a:xfrm>
          <a:off x="0" y="0"/>
          <a:ext cx="0" cy="0"/>
          <a:chOff x="0" y="0"/>
          <a:chExt cx="0" cy="0"/>
        </a:xfrm>
      </p:grpSpPr>
      <p:sp>
        <p:nvSpPr>
          <p:cNvPr id="8" name="Text Placeholder 7"/>
          <p:cNvSpPr>
            <a:spLocks noGrp="1"/>
          </p:cNvSpPr>
          <p:nvPr>
            <p:ph type="body" sz="quarter" idx="14" hasCustomPrompt="1"/>
          </p:nvPr>
        </p:nvSpPr>
        <p:spPr>
          <a:xfrm>
            <a:off x="2816225" y="1844675"/>
            <a:ext cx="8034338" cy="1477963"/>
          </a:xfrm>
        </p:spPr>
        <p:txBody>
          <a:bodyPr anchor="b" anchorCtr="0">
            <a:normAutofit/>
          </a:bodyPr>
          <a:lstStyle>
            <a:lvl1pPr marL="0" indent="0" algn="r">
              <a:buNone/>
              <a:defRPr sz="3200" spc="-100"/>
            </a:lvl1pPr>
          </a:lstStyle>
          <a:p>
            <a:pPr lvl="0"/>
            <a:r>
              <a:rPr lang="en-US"/>
              <a:t>Click to edit Master title</a:t>
            </a:r>
          </a:p>
        </p:txBody>
      </p:sp>
      <p:sp>
        <p:nvSpPr>
          <p:cNvPr id="43" name="Text Placeholder 4"/>
          <p:cNvSpPr>
            <a:spLocks noGrp="1"/>
          </p:cNvSpPr>
          <p:nvPr>
            <p:ph type="body" sz="quarter" idx="13" hasCustomPrompt="1"/>
          </p:nvPr>
        </p:nvSpPr>
        <p:spPr>
          <a:xfrm>
            <a:off x="5867861" y="3874871"/>
            <a:ext cx="4983201" cy="301925"/>
          </a:xfrm>
        </p:spPr>
        <p:txBody>
          <a:bodyPr>
            <a:noAutofit/>
          </a:bodyPr>
          <a:lstStyle>
            <a:lvl1pPr marL="0" indent="0" algn="r">
              <a:spcBef>
                <a:spcPts val="0"/>
              </a:spcBef>
              <a:buNone/>
              <a:defRPr sz="24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rPr lang="en-US"/>
              <a:t>Click to add presenter’s name</a:t>
            </a:r>
            <a:endParaRPr/>
          </a:p>
        </p:txBody>
      </p:sp>
      <p:sp>
        <p:nvSpPr>
          <p:cNvPr id="22" name="Text Placeholder 4"/>
          <p:cNvSpPr>
            <a:spLocks noGrp="1"/>
          </p:cNvSpPr>
          <p:nvPr>
            <p:ph type="body" sz="quarter" idx="11" hasCustomPrompt="1"/>
          </p:nvPr>
        </p:nvSpPr>
        <p:spPr>
          <a:xfrm>
            <a:off x="5866648" y="4326553"/>
            <a:ext cx="4983201" cy="301925"/>
          </a:xfrm>
        </p:spPr>
        <p:txBody>
          <a:bodyPr>
            <a:noAutofit/>
          </a:bodyPr>
          <a:lstStyle>
            <a:lvl1pPr marL="0" indent="0" algn="r">
              <a:spcBef>
                <a:spcPts val="0"/>
              </a:spcBef>
              <a:buNone/>
              <a:defRPr sz="2000">
                <a:solidFill>
                  <a:srgbClr val="838B8F"/>
                </a:solidFill>
              </a:defRPr>
            </a:lvl1pPr>
            <a:lvl2pPr marL="0" indent="0">
              <a:spcBef>
                <a:spcPts val="0"/>
              </a:spcBef>
              <a:buNone/>
              <a:defRPr sz="2000"/>
            </a:lvl2pPr>
            <a:lvl3pPr marL="0" indent="0">
              <a:spcBef>
                <a:spcPts val="0"/>
              </a:spcBef>
              <a:buNone/>
              <a:defRPr sz="2000"/>
            </a:lvl3pPr>
            <a:lvl4pPr marL="0" indent="0">
              <a:spcBef>
                <a:spcPts val="0"/>
              </a:spcBef>
              <a:buNone/>
              <a:defRPr sz="2000"/>
            </a:lvl4pPr>
            <a:lvl5pPr marL="0" indent="0">
              <a:spcBef>
                <a:spcPts val="0"/>
              </a:spcBef>
              <a:buNone/>
              <a:defRPr sz="2000"/>
            </a:lvl5pPr>
            <a:lvl6pPr marL="0" indent="0">
              <a:spcBef>
                <a:spcPts val="0"/>
              </a:spcBef>
              <a:buNone/>
              <a:defRPr sz="2000"/>
            </a:lvl6pPr>
            <a:lvl7pPr marL="0" indent="0">
              <a:spcBef>
                <a:spcPts val="0"/>
              </a:spcBef>
              <a:buNone/>
              <a:defRPr sz="2000"/>
            </a:lvl7pPr>
            <a:lvl8pPr marL="0" indent="0">
              <a:spcBef>
                <a:spcPts val="0"/>
              </a:spcBef>
              <a:buNone/>
              <a:defRPr sz="2000"/>
            </a:lvl8pPr>
            <a:lvl9pPr marL="0" indent="0">
              <a:spcBef>
                <a:spcPts val="0"/>
              </a:spcBef>
              <a:buNone/>
              <a:defRPr sz="2000"/>
            </a:lvl9pPr>
          </a:lstStyle>
          <a:p>
            <a:r>
              <a:t>Click to add presenter’s title</a:t>
            </a:r>
          </a:p>
        </p:txBody>
      </p:sp>
      <p:grpSp>
        <p:nvGrpSpPr>
          <p:cNvPr id="15" name="Group 14"/>
          <p:cNvGrpSpPr/>
          <p:nvPr userDrawn="1"/>
        </p:nvGrpSpPr>
        <p:grpSpPr>
          <a:xfrm>
            <a:off x="8683991" y="5458199"/>
            <a:ext cx="2165858" cy="816226"/>
            <a:chOff x="8683991" y="5119535"/>
            <a:chExt cx="2165858" cy="816226"/>
          </a:xfrm>
        </p:grpSpPr>
        <p:grpSp>
          <p:nvGrpSpPr>
            <p:cNvPr id="16" name="Group 15"/>
            <p:cNvGrpSpPr/>
            <p:nvPr userDrawn="1"/>
          </p:nvGrpSpPr>
          <p:grpSpPr>
            <a:xfrm>
              <a:off x="8683991" y="5119535"/>
              <a:ext cx="2165858" cy="428625"/>
              <a:chOff x="1219977" y="923925"/>
              <a:chExt cx="2165858" cy="428625"/>
            </a:xfrm>
          </p:grpSpPr>
          <p:sp>
            <p:nvSpPr>
              <p:cNvPr id="18"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19"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0"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1"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3"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4"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5"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7"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17" name="Picture 16" descr="Veritas_TII_taglin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cxnSp>
        <p:nvCxnSpPr>
          <p:cNvPr id="28" name="Straight Connector 27"/>
          <p:cNvCxnSpPr/>
          <p:nvPr userDrawn="1"/>
        </p:nvCxnSpPr>
        <p:spPr bwMode="auto">
          <a:xfrm flipH="1" flipV="1">
            <a:off x="-13804" y="3479045"/>
            <a:ext cx="10851062"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spTree>
    <p:extLst>
      <p:ext uri="{BB962C8B-B14F-4D97-AF65-F5344CB8AC3E}">
        <p14:creationId xmlns:p14="http://schemas.microsoft.com/office/powerpoint/2010/main" val="423993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CoBranded">
    <p:spTree>
      <p:nvGrpSpPr>
        <p:cNvPr id="1" name=""/>
        <p:cNvGrpSpPr/>
        <p:nvPr/>
      </p:nvGrpSpPr>
      <p:grpSpPr>
        <a:xfrm>
          <a:off x="0" y="0"/>
          <a:ext cx="0" cy="0"/>
          <a:chOff x="0" y="0"/>
          <a:chExt cx="0" cy="0"/>
        </a:xfrm>
      </p:grpSpPr>
      <p:grpSp>
        <p:nvGrpSpPr>
          <p:cNvPr id="45" name="Group 44"/>
          <p:cNvGrpSpPr/>
          <p:nvPr userDrawn="1"/>
        </p:nvGrpSpPr>
        <p:grpSpPr>
          <a:xfrm>
            <a:off x="0" y="0"/>
            <a:ext cx="10849849" cy="6858000"/>
            <a:chOff x="1215514" y="0"/>
            <a:chExt cx="10849849" cy="6858000"/>
          </a:xfrm>
        </p:grpSpPr>
        <p:pic>
          <p:nvPicPr>
            <p:cNvPr id="46" name="Picture 45" descr="red-RGB-hor-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215514" y="0"/>
              <a:ext cx="3554436" cy="6858000"/>
            </a:xfrm>
            <a:prstGeom prst="rect">
              <a:avLst/>
            </a:prstGeom>
          </p:spPr>
        </p:pic>
        <p:cxnSp>
          <p:nvCxnSpPr>
            <p:cNvPr id="49" name="Straight Connector 48"/>
            <p:cNvCxnSpPr/>
            <p:nvPr userDrawn="1"/>
          </p:nvCxnSpPr>
          <p:spPr bwMode="auto">
            <a:xfrm>
              <a:off x="4727229" y="3574878"/>
              <a:ext cx="7338134" cy="0"/>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grpSp>
      <p:cxnSp>
        <p:nvCxnSpPr>
          <p:cNvPr id="22" name="Straight Connector 21"/>
          <p:cNvCxnSpPr/>
          <p:nvPr/>
        </p:nvCxnSpPr>
        <p:spPr bwMode="auto">
          <a:xfrm>
            <a:off x="8648918" y="5604388"/>
            <a:ext cx="0" cy="816226"/>
          </a:xfrm>
          <a:prstGeom prst="line">
            <a:avLst/>
          </a:prstGeom>
          <a:solidFill>
            <a:schemeClr val="accent1"/>
          </a:solidFill>
          <a:ln w="19050" cap="flat" cmpd="sng" algn="ctr">
            <a:solidFill>
              <a:srgbClr val="B2B2B2"/>
            </a:solidFill>
            <a:prstDash val="solid"/>
            <a:miter lim="800000"/>
            <a:headEnd type="none" w="med" len="med"/>
            <a:tailEnd type="none" w="med" len="med"/>
          </a:ln>
          <a:effectLst/>
        </p:spPr>
      </p:cxnSp>
      <p:sp>
        <p:nvSpPr>
          <p:cNvPr id="47" name="Title 1"/>
          <p:cNvSpPr>
            <a:spLocks noGrp="1"/>
          </p:cNvSpPr>
          <p:nvPr>
            <p:ph type="ctrTitle"/>
          </p:nvPr>
        </p:nvSpPr>
        <p:spPr>
          <a:xfrm>
            <a:off x="4664218" y="1929024"/>
            <a:ext cx="6185632" cy="1393825"/>
          </a:xfrm>
        </p:spPr>
        <p:txBody>
          <a:bodyPr>
            <a:noAutofit/>
          </a:bodyPr>
          <a:lstStyle>
            <a:lvl1pPr algn="r">
              <a:defRPr sz="3200"/>
            </a:lvl1pPr>
          </a:lstStyle>
          <a:p>
            <a:r>
              <a:rPr lang="en-US"/>
              <a:t>Click to edit Master title style</a:t>
            </a:r>
            <a:endParaRPr/>
          </a:p>
        </p:txBody>
      </p:sp>
      <p:sp>
        <p:nvSpPr>
          <p:cNvPr id="48" name="Subtitle 2"/>
          <p:cNvSpPr>
            <a:spLocks noGrp="1"/>
          </p:cNvSpPr>
          <p:nvPr>
            <p:ph type="subTitle" idx="1" hasCustomPrompt="1"/>
          </p:nvPr>
        </p:nvSpPr>
        <p:spPr>
          <a:xfrm>
            <a:off x="4992684" y="3869172"/>
            <a:ext cx="5857166" cy="381000"/>
          </a:xfrm>
        </p:spPr>
        <p:txBody>
          <a:bodyPr>
            <a:noAutofit/>
          </a:bodyPr>
          <a:lstStyle>
            <a:lvl1pPr marL="0" indent="0" algn="r">
              <a:spcBef>
                <a:spcPts val="0"/>
              </a:spcBef>
              <a:buNone/>
              <a:defRPr>
                <a:solidFill>
                  <a:srgbClr val="6A717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presenters</a:t>
            </a:r>
            <a:r>
              <a:rPr lang="en-US"/>
              <a:t>'</a:t>
            </a:r>
            <a:r>
              <a:t> name</a:t>
            </a:r>
            <a:r>
              <a:rPr lang="en-US"/>
              <a:t>s</a:t>
            </a:r>
            <a:endParaRPr/>
          </a:p>
        </p:txBody>
      </p:sp>
      <p:grpSp>
        <p:nvGrpSpPr>
          <p:cNvPr id="18" name="Group 17"/>
          <p:cNvGrpSpPr/>
          <p:nvPr/>
        </p:nvGrpSpPr>
        <p:grpSpPr>
          <a:xfrm>
            <a:off x="6093958" y="5604388"/>
            <a:ext cx="2165858" cy="816226"/>
            <a:chOff x="8683991" y="5119535"/>
            <a:chExt cx="2165858" cy="816226"/>
          </a:xfrm>
        </p:grpSpPr>
        <p:grpSp>
          <p:nvGrpSpPr>
            <p:cNvPr id="19" name="Group 18"/>
            <p:cNvGrpSpPr/>
            <p:nvPr userDrawn="1"/>
          </p:nvGrpSpPr>
          <p:grpSpPr>
            <a:xfrm>
              <a:off x="8683991" y="5119535"/>
              <a:ext cx="2165858" cy="428625"/>
              <a:chOff x="1219977" y="923925"/>
              <a:chExt cx="2165858" cy="428625"/>
            </a:xfrm>
          </p:grpSpPr>
          <p:sp>
            <p:nvSpPr>
              <p:cNvPr id="23"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4"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5"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6"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7"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8"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9"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0"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21" name="Picture 20"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Tree>
    <p:extLst>
      <p:ext uri="{BB962C8B-B14F-4D97-AF65-F5344CB8AC3E}">
        <p14:creationId xmlns:p14="http://schemas.microsoft.com/office/powerpoint/2010/main" val="103213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1218883" y="1942830"/>
            <a:ext cx="9618376" cy="1393825"/>
          </a:xfrm>
        </p:spPr>
        <p:txBody>
          <a:bodyPr anchor="b">
            <a:noAutofit/>
          </a:bodyPr>
          <a:lstStyle>
            <a:lvl1pPr algn="r">
              <a:defRPr sz="3200" b="0" cap="none" baseline="0"/>
            </a:lvl1pPr>
          </a:lstStyle>
          <a:p>
            <a:r>
              <a:rPr lang="en-US"/>
              <a:t>Click to edit Master title style</a:t>
            </a:r>
            <a:endParaRPr/>
          </a:p>
        </p:txBody>
      </p:sp>
      <p:sp>
        <p:nvSpPr>
          <p:cNvPr id="3" name="Text Placeholder 2"/>
          <p:cNvSpPr>
            <a:spLocks noGrp="1"/>
          </p:cNvSpPr>
          <p:nvPr>
            <p:ph type="body" idx="1"/>
          </p:nvPr>
        </p:nvSpPr>
        <p:spPr>
          <a:xfrm>
            <a:off x="1218882" y="3874735"/>
            <a:ext cx="9618376" cy="664327"/>
          </a:xfrm>
        </p:spPr>
        <p:txBody>
          <a:bodyPr anchor="t">
            <a:noAutofit/>
          </a:bodyPr>
          <a:lstStyle>
            <a:lvl1pPr marL="0" indent="0" algn="r">
              <a:spcBef>
                <a:spcPts val="0"/>
              </a:spcBef>
              <a:buNone/>
              <a:defRPr sz="2400">
                <a:solidFill>
                  <a:srgbClr val="838B8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latin typeface="Corbel"/>
              </a:defRPr>
            </a:lvl1pPr>
          </a:lstStyle>
          <a:p>
            <a:r>
              <a:rPr lang="en-US"/>
              <a:t>Copyright © 2019 Veritas Technologies LLC</a:t>
            </a:r>
          </a:p>
        </p:txBody>
      </p:sp>
      <p:sp>
        <p:nvSpPr>
          <p:cNvPr id="9" name="Slide Number Placeholder 8"/>
          <p:cNvSpPr>
            <a:spLocks noGrp="1"/>
          </p:cNvSpPr>
          <p:nvPr>
            <p:ph type="sldNum" sz="quarter" idx="12"/>
          </p:nvPr>
        </p:nvSpPr>
        <p:spPr/>
        <p:txBody>
          <a:bodyPr/>
          <a:lstStyle/>
          <a:p>
            <a:pPr algn="l"/>
            <a:fld id="{C1960183-D323-4677-9D78-78D1D39B0029}" type="slidenum">
              <a:rPr lang="en-US" smtClean="0"/>
              <a:pPr algn="l"/>
              <a:t>‹#›</a:t>
            </a:fld>
            <a:endParaRPr lang="en-US"/>
          </a:p>
        </p:txBody>
      </p:sp>
      <p:cxnSp>
        <p:nvCxnSpPr>
          <p:cNvPr id="19" name="Straight Connector 18"/>
          <p:cNvCxnSpPr/>
          <p:nvPr userDrawn="1"/>
        </p:nvCxnSpPr>
        <p:spPr bwMode="auto">
          <a:xfrm flipH="1" flipV="1">
            <a:off x="0" y="3479045"/>
            <a:ext cx="10837258" cy="1"/>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grpSp>
        <p:nvGrpSpPr>
          <p:cNvPr id="17" name="Group 16"/>
          <p:cNvGrpSpPr/>
          <p:nvPr/>
        </p:nvGrpSpPr>
        <p:grpSpPr>
          <a:xfrm>
            <a:off x="8683991" y="5458199"/>
            <a:ext cx="2165858" cy="816226"/>
            <a:chOff x="8683991" y="5119535"/>
            <a:chExt cx="2165858" cy="816226"/>
          </a:xfrm>
        </p:grpSpPr>
        <p:grpSp>
          <p:nvGrpSpPr>
            <p:cNvPr id="18" name="Group 17"/>
            <p:cNvGrpSpPr/>
            <p:nvPr userDrawn="1"/>
          </p:nvGrpSpPr>
          <p:grpSpPr>
            <a:xfrm>
              <a:off x="8683991" y="5119535"/>
              <a:ext cx="2165858" cy="428625"/>
              <a:chOff x="1219977" y="923925"/>
              <a:chExt cx="2165858" cy="428625"/>
            </a:xfrm>
          </p:grpSpPr>
          <p:sp>
            <p:nvSpPr>
              <p:cNvPr id="21"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2"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2"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3"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4"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5"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6"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7"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20" name="Picture 19" descr="Veritas_TII_taglin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spTree>
    <p:extLst>
      <p:ext uri="{BB962C8B-B14F-4D97-AF65-F5344CB8AC3E}">
        <p14:creationId xmlns:p14="http://schemas.microsoft.com/office/powerpoint/2010/main" val="6095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Transition">
    <p:spTree>
      <p:nvGrpSpPr>
        <p:cNvPr id="1" name=""/>
        <p:cNvGrpSpPr/>
        <p:nvPr/>
      </p:nvGrpSpPr>
      <p:grpSpPr>
        <a:xfrm>
          <a:off x="0" y="0"/>
          <a:ext cx="0" cy="0"/>
          <a:chOff x="0" y="0"/>
          <a:chExt cx="0" cy="0"/>
        </a:xfrm>
      </p:grpSpPr>
      <p:pic>
        <p:nvPicPr>
          <p:cNvPr id="4" name="Picture 3" descr="red-RGB-vert-lores.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7057656" cy="3038593"/>
          </a:xfrm>
          <a:prstGeom prst="rect">
            <a:avLst/>
          </a:prstGeom>
        </p:spPr>
      </p:pic>
      <p:sp>
        <p:nvSpPr>
          <p:cNvPr id="2" name="Title 1"/>
          <p:cNvSpPr>
            <a:spLocks noGrp="1"/>
          </p:cNvSpPr>
          <p:nvPr>
            <p:ph type="title"/>
          </p:nvPr>
        </p:nvSpPr>
        <p:spPr>
          <a:xfrm>
            <a:off x="3895857" y="1942830"/>
            <a:ext cx="6941402" cy="1393825"/>
          </a:xfrm>
        </p:spPr>
        <p:txBody>
          <a:bodyPr anchor="b">
            <a:noAutofit/>
          </a:bodyPr>
          <a:lstStyle>
            <a:lvl1pPr algn="r">
              <a:defRPr sz="3200" b="0" cap="none" baseline="0"/>
            </a:lvl1pPr>
          </a:lstStyle>
          <a:p>
            <a:r>
              <a:rPr lang="en-US"/>
              <a:t>Click to edit Master title style</a:t>
            </a:r>
            <a:endParaRPr/>
          </a:p>
        </p:txBody>
      </p:sp>
      <p:sp>
        <p:nvSpPr>
          <p:cNvPr id="3" name="Text Placeholder 2"/>
          <p:cNvSpPr>
            <a:spLocks noGrp="1"/>
          </p:cNvSpPr>
          <p:nvPr>
            <p:ph type="body" idx="1"/>
          </p:nvPr>
        </p:nvSpPr>
        <p:spPr>
          <a:xfrm>
            <a:off x="3895856" y="3874735"/>
            <a:ext cx="6941402" cy="664327"/>
          </a:xfrm>
        </p:spPr>
        <p:txBody>
          <a:bodyPr anchor="t">
            <a:noAutofit/>
          </a:bodyPr>
          <a:lstStyle>
            <a:lvl1pPr marL="0" indent="0" algn="r">
              <a:spcBef>
                <a:spcPts val="0"/>
              </a:spcBef>
              <a:buNone/>
              <a:defRPr sz="2400">
                <a:solidFill>
                  <a:srgbClr val="838B8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5327561" y="6425184"/>
            <a:ext cx="1422030" cy="182880"/>
          </a:xfrm>
        </p:spPr>
        <p:txBody>
          <a:bodyPr/>
          <a:lstStyle/>
          <a:p>
            <a:endParaRPr lang="en-US"/>
          </a:p>
        </p:txBody>
      </p:sp>
      <p:sp>
        <p:nvSpPr>
          <p:cNvPr id="8" name="Footer Placeholder 7"/>
          <p:cNvSpPr>
            <a:spLocks noGrp="1"/>
          </p:cNvSpPr>
          <p:nvPr>
            <p:ph type="ftr" sz="quarter" idx="11"/>
          </p:nvPr>
        </p:nvSpPr>
        <p:spPr>
          <a:xfrm>
            <a:off x="2030654" y="6425184"/>
            <a:ext cx="3191102" cy="182880"/>
          </a:xfrm>
        </p:spPr>
        <p:txBody>
          <a:bodyPr/>
          <a:lstStyle>
            <a:lvl1pPr>
              <a:defRPr>
                <a:latin typeface="Corbel"/>
              </a:defRPr>
            </a:lvl1pPr>
          </a:lstStyle>
          <a:p>
            <a:r>
              <a:rPr lang="en-US"/>
              <a:t>Copyright © 2019 Veritas Technologies LLC</a:t>
            </a:r>
          </a:p>
        </p:txBody>
      </p:sp>
      <p:sp>
        <p:nvSpPr>
          <p:cNvPr id="9" name="Slide Number Placeholder 8"/>
          <p:cNvSpPr>
            <a:spLocks noGrp="1"/>
          </p:cNvSpPr>
          <p:nvPr>
            <p:ph type="sldNum" sz="quarter" idx="12"/>
          </p:nvPr>
        </p:nvSpPr>
        <p:spPr>
          <a:xfrm>
            <a:off x="1258229" y="6425184"/>
            <a:ext cx="406294" cy="182880"/>
          </a:xfrm>
        </p:spPr>
        <p:txBody>
          <a:bodyPr/>
          <a:lstStyle/>
          <a:p>
            <a:pPr algn="l"/>
            <a:fld id="{C1960183-D323-4677-9D78-78D1D39B0029}" type="slidenum">
              <a:rPr lang="en-US" smtClean="0"/>
              <a:pPr algn="l"/>
              <a:t>‹#›</a:t>
            </a:fld>
            <a:endParaRPr lang="en-US"/>
          </a:p>
        </p:txBody>
      </p:sp>
      <p:grpSp>
        <p:nvGrpSpPr>
          <p:cNvPr id="32" name="Group 31"/>
          <p:cNvGrpSpPr/>
          <p:nvPr/>
        </p:nvGrpSpPr>
        <p:grpSpPr>
          <a:xfrm>
            <a:off x="8683991" y="5458199"/>
            <a:ext cx="2165858" cy="816226"/>
            <a:chOff x="8683991" y="5119535"/>
            <a:chExt cx="2165858" cy="816226"/>
          </a:xfrm>
        </p:grpSpPr>
        <p:grpSp>
          <p:nvGrpSpPr>
            <p:cNvPr id="33" name="Group 32"/>
            <p:cNvGrpSpPr/>
            <p:nvPr userDrawn="1"/>
          </p:nvGrpSpPr>
          <p:grpSpPr>
            <a:xfrm>
              <a:off x="8683991" y="5119535"/>
              <a:ext cx="2165858" cy="428625"/>
              <a:chOff x="1219977" y="923925"/>
              <a:chExt cx="2165858" cy="428625"/>
            </a:xfrm>
          </p:grpSpPr>
          <p:sp>
            <p:nvSpPr>
              <p:cNvPr id="35" name="Freeform 5"/>
              <p:cNvSpPr>
                <a:spLocks/>
              </p:cNvSpPr>
              <p:nvPr/>
            </p:nvSpPr>
            <p:spPr bwMode="auto">
              <a:xfrm>
                <a:off x="1931697" y="952348"/>
                <a:ext cx="333690" cy="400202"/>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6" name="Rectangle 6"/>
              <p:cNvSpPr>
                <a:spLocks noChangeArrowheads="1"/>
              </p:cNvSpPr>
              <p:nvPr/>
            </p:nvSpPr>
            <p:spPr bwMode="auto">
              <a:xfrm>
                <a:off x="2309728" y="952348"/>
                <a:ext cx="57415" cy="390538"/>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7" name="Freeform 7"/>
              <p:cNvSpPr>
                <a:spLocks/>
              </p:cNvSpPr>
              <p:nvPr/>
            </p:nvSpPr>
            <p:spPr bwMode="auto">
              <a:xfrm>
                <a:off x="1219977" y="952348"/>
                <a:ext cx="348470" cy="390538"/>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8" name="Freeform 8"/>
              <p:cNvSpPr>
                <a:spLocks/>
              </p:cNvSpPr>
              <p:nvPr/>
            </p:nvSpPr>
            <p:spPr bwMode="auto">
              <a:xfrm>
                <a:off x="2655355" y="952348"/>
                <a:ext cx="348470" cy="390538"/>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9" name="Freeform 9"/>
              <p:cNvSpPr>
                <a:spLocks/>
              </p:cNvSpPr>
              <p:nvPr/>
            </p:nvSpPr>
            <p:spPr bwMode="auto">
              <a:xfrm>
                <a:off x="1591186" y="952348"/>
                <a:ext cx="279686" cy="390538"/>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40" name="Freeform 10"/>
              <p:cNvSpPr>
                <a:spLocks/>
              </p:cNvSpPr>
              <p:nvPr/>
            </p:nvSpPr>
            <p:spPr bwMode="auto">
              <a:xfrm>
                <a:off x="2416031" y="952348"/>
                <a:ext cx="282528" cy="390538"/>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41" name="Freeform 11"/>
              <p:cNvSpPr>
                <a:spLocks/>
              </p:cNvSpPr>
              <p:nvPr/>
            </p:nvSpPr>
            <p:spPr bwMode="auto">
              <a:xfrm>
                <a:off x="3011784" y="952348"/>
                <a:ext cx="320047" cy="390538"/>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42" name="Freeform 12"/>
              <p:cNvSpPr>
                <a:spLocks noEditPoints="1"/>
              </p:cNvSpPr>
              <p:nvPr/>
            </p:nvSpPr>
            <p:spPr bwMode="auto">
              <a:xfrm>
                <a:off x="3331830" y="923925"/>
                <a:ext cx="54005" cy="28423"/>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pic>
          <p:nvPicPr>
            <p:cNvPr id="34" name="Picture 33" descr="Veritas_TII_taglin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683991" y="5692494"/>
              <a:ext cx="2165858" cy="243267"/>
            </a:xfrm>
            <a:prstGeom prst="rect">
              <a:avLst/>
            </a:prstGeom>
          </p:spPr>
        </p:pic>
      </p:grpSp>
      <p:cxnSp>
        <p:nvCxnSpPr>
          <p:cNvPr id="23" name="Straight Connector 22"/>
          <p:cNvCxnSpPr/>
          <p:nvPr userDrawn="1"/>
        </p:nvCxnSpPr>
        <p:spPr bwMode="auto">
          <a:xfrm>
            <a:off x="2309373" y="2964174"/>
            <a:ext cx="0" cy="3287677"/>
          </a:xfrm>
          <a:prstGeom prst="line">
            <a:avLst/>
          </a:prstGeom>
          <a:solidFill>
            <a:schemeClr val="accent1"/>
          </a:solidFill>
          <a:ln w="12700" cap="flat" cmpd="sng" algn="ctr">
            <a:solidFill>
              <a:srgbClr val="B1181E"/>
            </a:solidFill>
            <a:prstDash val="solid"/>
            <a:miter lim="800000"/>
            <a:headEnd type="none" w="med" len="med"/>
            <a:tailEnd type="none" w="lg" len="lg"/>
          </a:ln>
          <a:effectLst/>
        </p:spPr>
      </p:cxnSp>
      <p:sp>
        <p:nvSpPr>
          <p:cNvPr id="13" name="TextBox 12"/>
          <p:cNvSpPr txBox="1"/>
          <p:nvPr userDrawn="1"/>
        </p:nvSpPr>
        <p:spPr>
          <a:xfrm>
            <a:off x="-1387147" y="703385"/>
            <a:ext cx="914400" cy="914400"/>
          </a:xfrm>
          <a:prstGeom prst="rect">
            <a:avLst/>
          </a:prstGeom>
        </p:spPr>
        <p:txBody>
          <a:bodyPr vert="horz" wrap="none" lIns="0" tIns="0" rIns="0" bIns="0" rtlCol="0" anchor="b">
            <a:noAutofit/>
          </a:bodyPr>
          <a:lstStyle/>
          <a:p>
            <a:endParaRPr lang="en-US"/>
          </a:p>
        </p:txBody>
      </p:sp>
    </p:spTree>
    <p:extLst>
      <p:ext uri="{BB962C8B-B14F-4D97-AF65-F5344CB8AC3E}">
        <p14:creationId xmlns:p14="http://schemas.microsoft.com/office/powerpoint/2010/main" val="401529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latin typeface="Corbel"/>
              </a:rPr>
              <a:t>Copyright © 2019 Veritas Technologies LLC</a:t>
            </a:r>
          </a:p>
        </p:txBody>
      </p:sp>
      <p:sp>
        <p:nvSpPr>
          <p:cNvPr id="20" name="Slide Number Placeholder 19"/>
          <p:cNvSpPr>
            <a:spLocks noGrp="1"/>
          </p:cNvSpPr>
          <p:nvPr>
            <p:ph type="sldNum" sz="quarter" idx="12"/>
          </p:nvPr>
        </p:nvSpPr>
        <p:spPr/>
        <p:txBody>
          <a:bodyPr/>
          <a:lstStyle/>
          <a:p>
            <a:pPr algn="l"/>
            <a:fld id="{C1960183-D323-4677-9D78-78D1D39B0029}" type="slidenum">
              <a:rPr lang="uk-UA" smtClean="0"/>
              <a:pPr algn="l"/>
              <a:t>‹#›</a:t>
            </a:fld>
            <a:endParaRPr lang="uk-UA"/>
          </a:p>
        </p:txBody>
      </p:sp>
      <p:sp>
        <p:nvSpPr>
          <p:cNvPr id="21" name="Title 2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637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Confidentia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4414219" y="6488684"/>
            <a:ext cx="1422030" cy="182880"/>
          </a:xfrm>
        </p:spPr>
        <p:txBody>
          <a:bodyPr/>
          <a:lstStyle/>
          <a:p>
            <a:endParaRPr lang="en-US"/>
          </a:p>
        </p:txBody>
      </p:sp>
      <p:sp>
        <p:nvSpPr>
          <p:cNvPr id="6" name="Footer Placeholder 5"/>
          <p:cNvSpPr>
            <a:spLocks noGrp="1"/>
          </p:cNvSpPr>
          <p:nvPr>
            <p:ph type="ftr" sz="quarter" idx="11"/>
          </p:nvPr>
        </p:nvSpPr>
        <p:spPr/>
        <p:txBody>
          <a:bodyPr/>
          <a:lstStyle/>
          <a:p>
            <a:r>
              <a:rPr lang="en-US">
                <a:latin typeface="Corbel"/>
              </a:rPr>
              <a:t>Copyright © 2019 Veritas Technologies LLC</a:t>
            </a:r>
          </a:p>
        </p:txBody>
      </p:sp>
      <p:sp>
        <p:nvSpPr>
          <p:cNvPr id="20" name="Slide Number Placeholder 19"/>
          <p:cNvSpPr>
            <a:spLocks noGrp="1"/>
          </p:cNvSpPr>
          <p:nvPr>
            <p:ph type="sldNum" sz="quarter" idx="12"/>
          </p:nvPr>
        </p:nvSpPr>
        <p:spPr/>
        <p:txBody>
          <a:bodyPr/>
          <a:lstStyle/>
          <a:p>
            <a:pPr algn="l"/>
            <a:fld id="{C1960183-D323-4677-9D78-78D1D39B0029}" type="slidenum">
              <a:rPr lang="uk-UA" smtClean="0"/>
              <a:pPr algn="l"/>
              <a:t>‹#›</a:t>
            </a:fld>
            <a:endParaRPr lang="uk-UA"/>
          </a:p>
        </p:txBody>
      </p:sp>
      <p:sp>
        <p:nvSpPr>
          <p:cNvPr id="21" name="Title 2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07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4" y="304800"/>
            <a:ext cx="10969940" cy="838200"/>
          </a:xfrm>
          <a:prstGeom prst="rect">
            <a:avLst/>
          </a:prstGeom>
        </p:spPr>
        <p:txBody>
          <a:bodyPr vert="horz" lIns="0" tIns="0" rIns="0" bIns="0" rtlCol="0" anchor="b">
            <a:noAutofit/>
          </a:bodyPr>
          <a:lstStyle/>
          <a:p>
            <a:r>
              <a:rPr lang="en-US"/>
              <a:t>Click to edit Master title style</a:t>
            </a:r>
            <a:endParaRPr/>
          </a:p>
        </p:txBody>
      </p:sp>
      <p:sp>
        <p:nvSpPr>
          <p:cNvPr id="3" name="Text Placeholder 2"/>
          <p:cNvSpPr>
            <a:spLocks noGrp="1"/>
          </p:cNvSpPr>
          <p:nvPr>
            <p:ph type="body" idx="1"/>
          </p:nvPr>
        </p:nvSpPr>
        <p:spPr>
          <a:xfrm>
            <a:off x="609441" y="1447800"/>
            <a:ext cx="10969943" cy="44958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4414217" y="6488684"/>
            <a:ext cx="1422030" cy="182880"/>
          </a:xfrm>
          <a:prstGeom prst="rect">
            <a:avLst/>
          </a:prstGeom>
        </p:spPr>
        <p:txBody>
          <a:bodyPr vert="horz" lIns="0" tIns="0" rIns="0" bIns="0" rtlCol="0" anchor="ctr"/>
          <a:lstStyle>
            <a:lvl1pPr algn="l">
              <a:defRPr sz="1000">
                <a:solidFill>
                  <a:schemeClr val="tx1">
                    <a:lumMod val="60000"/>
                    <a:lumOff val="40000"/>
                  </a:schemeClr>
                </a:solidFill>
                <a:latin typeface="Corbel"/>
              </a:defRPr>
            </a:lvl1pPr>
          </a:lstStyle>
          <a:p>
            <a:endParaRPr lang="en-US"/>
          </a:p>
        </p:txBody>
      </p:sp>
      <p:sp>
        <p:nvSpPr>
          <p:cNvPr id="5" name="Footer Placeholder 4"/>
          <p:cNvSpPr>
            <a:spLocks noGrp="1"/>
          </p:cNvSpPr>
          <p:nvPr>
            <p:ph type="ftr" sz="quarter" idx="3"/>
          </p:nvPr>
        </p:nvSpPr>
        <p:spPr>
          <a:xfrm>
            <a:off x="1117310" y="6488684"/>
            <a:ext cx="3191102" cy="182880"/>
          </a:xfrm>
          <a:prstGeom prst="rect">
            <a:avLst/>
          </a:prstGeom>
        </p:spPr>
        <p:txBody>
          <a:bodyPr vert="horz" lIns="0" tIns="0" rIns="0" bIns="0" rtlCol="0" anchor="ctr"/>
          <a:lstStyle>
            <a:lvl1pPr algn="l">
              <a:defRPr sz="1000">
                <a:solidFill>
                  <a:schemeClr val="tx1">
                    <a:lumMod val="60000"/>
                    <a:lumOff val="40000"/>
                  </a:schemeClr>
                </a:solidFill>
                <a:latin typeface="Polaris-Book"/>
              </a:defRPr>
            </a:lvl1pPr>
          </a:lstStyle>
          <a:p>
            <a:r>
              <a:rPr lang="en-US">
                <a:latin typeface="Corbel"/>
              </a:rPr>
              <a:t>Copyright © 2019 Veritas Technologies LLC</a:t>
            </a:r>
          </a:p>
        </p:txBody>
      </p:sp>
      <p:sp>
        <p:nvSpPr>
          <p:cNvPr id="6" name="Slide Number Placeholder 5"/>
          <p:cNvSpPr>
            <a:spLocks noGrp="1"/>
          </p:cNvSpPr>
          <p:nvPr>
            <p:ph type="sldNum" sz="quarter" idx="4"/>
          </p:nvPr>
        </p:nvSpPr>
        <p:spPr>
          <a:xfrm>
            <a:off x="609441" y="6488684"/>
            <a:ext cx="406294" cy="182880"/>
          </a:xfrm>
          <a:prstGeom prst="rect">
            <a:avLst/>
          </a:prstGeom>
        </p:spPr>
        <p:txBody>
          <a:bodyPr vert="horz" lIns="0" tIns="0" rIns="0" bIns="0" rtlCol="0" anchor="ctr"/>
          <a:lstStyle>
            <a:lvl1pPr algn="r">
              <a:defRPr sz="1000">
                <a:solidFill>
                  <a:schemeClr val="tx1">
                    <a:lumMod val="60000"/>
                    <a:lumOff val="40000"/>
                  </a:schemeClr>
                </a:solidFill>
                <a:latin typeface="Corbel"/>
              </a:defRPr>
            </a:lvl1pPr>
          </a:lstStyle>
          <a:p>
            <a:pPr algn="l"/>
            <a:fld id="{C1960183-D323-4677-9D78-78D1D39B0029}" type="slidenum">
              <a:rPr lang="uk-UA" smtClean="0"/>
              <a:pPr algn="l"/>
              <a:t>‹#›</a:t>
            </a:fld>
            <a:endParaRPr lang="uk-UA"/>
          </a:p>
        </p:txBody>
      </p:sp>
      <p:grpSp>
        <p:nvGrpSpPr>
          <p:cNvPr id="15" name="Group 14"/>
          <p:cNvGrpSpPr/>
          <p:nvPr/>
        </p:nvGrpSpPr>
        <p:grpSpPr>
          <a:xfrm>
            <a:off x="10782800" y="6350742"/>
            <a:ext cx="1019173" cy="201695"/>
            <a:chOff x="10586684" y="6415777"/>
            <a:chExt cx="1019173" cy="201695"/>
          </a:xfrm>
        </p:grpSpPr>
        <p:sp>
          <p:nvSpPr>
            <p:cNvPr id="26" name="Freeform 5"/>
            <p:cNvSpPr>
              <a:spLocks/>
            </p:cNvSpPr>
            <p:nvPr/>
          </p:nvSpPr>
          <p:spPr bwMode="auto">
            <a:xfrm>
              <a:off x="10921593" y="6429152"/>
              <a:ext cx="157022" cy="188320"/>
            </a:xfrm>
            <a:custGeom>
              <a:avLst/>
              <a:gdLst>
                <a:gd name="T0" fmla="*/ 43 w 248"/>
                <a:gd name="T1" fmla="*/ 65 h 295"/>
                <a:gd name="T2" fmla="*/ 64 w 248"/>
                <a:gd name="T3" fmla="*/ 44 h 295"/>
                <a:gd name="T4" fmla="*/ 158 w 248"/>
                <a:gd name="T5" fmla="*/ 44 h 295"/>
                <a:gd name="T6" fmla="*/ 192 w 248"/>
                <a:gd name="T7" fmla="*/ 67 h 295"/>
                <a:gd name="T8" fmla="*/ 171 w 248"/>
                <a:gd name="T9" fmla="*/ 113 h 295"/>
                <a:gd name="T10" fmla="*/ 98 w 248"/>
                <a:gd name="T11" fmla="*/ 140 h 295"/>
                <a:gd name="T12" fmla="*/ 67 w 248"/>
                <a:gd name="T13" fmla="*/ 204 h 295"/>
                <a:gd name="T14" fmla="*/ 94 w 248"/>
                <a:gd name="T15" fmla="*/ 234 h 295"/>
                <a:gd name="T16" fmla="*/ 230 w 248"/>
                <a:gd name="T17" fmla="*/ 295 h 295"/>
                <a:gd name="T18" fmla="*/ 230 w 248"/>
                <a:gd name="T19" fmla="*/ 248 h 295"/>
                <a:gd name="T20" fmla="*/ 111 w 248"/>
                <a:gd name="T21" fmla="*/ 195 h 295"/>
                <a:gd name="T22" fmla="*/ 107 w 248"/>
                <a:gd name="T23" fmla="*/ 190 h 295"/>
                <a:gd name="T24" fmla="*/ 112 w 248"/>
                <a:gd name="T25" fmla="*/ 179 h 295"/>
                <a:gd name="T26" fmla="*/ 186 w 248"/>
                <a:gd name="T27" fmla="*/ 154 h 295"/>
                <a:gd name="T28" fmla="*/ 232 w 248"/>
                <a:gd name="T29" fmla="*/ 51 h 295"/>
                <a:gd name="T30" fmla="*/ 158 w 248"/>
                <a:gd name="T31" fmla="*/ 0 h 295"/>
                <a:gd name="T32" fmla="*/ 64 w 248"/>
                <a:gd name="T33" fmla="*/ 0 h 295"/>
                <a:gd name="T34" fmla="*/ 0 w 248"/>
                <a:gd name="T35" fmla="*/ 65 h 295"/>
                <a:gd name="T36" fmla="*/ 0 w 248"/>
                <a:gd name="T37" fmla="*/ 288 h 295"/>
                <a:gd name="T38" fmla="*/ 43 w 248"/>
                <a:gd name="T39" fmla="*/ 288 h 295"/>
                <a:gd name="T40" fmla="*/ 43 w 248"/>
                <a:gd name="T41" fmla="*/ 6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8" h="295">
                  <a:moveTo>
                    <a:pt x="43" y="65"/>
                  </a:moveTo>
                  <a:cubicBezTo>
                    <a:pt x="43" y="53"/>
                    <a:pt x="52" y="44"/>
                    <a:pt x="64" y="44"/>
                  </a:cubicBezTo>
                  <a:cubicBezTo>
                    <a:pt x="158" y="44"/>
                    <a:pt x="158" y="44"/>
                    <a:pt x="158" y="44"/>
                  </a:cubicBezTo>
                  <a:cubicBezTo>
                    <a:pt x="172" y="44"/>
                    <a:pt x="186" y="52"/>
                    <a:pt x="192" y="67"/>
                  </a:cubicBezTo>
                  <a:cubicBezTo>
                    <a:pt x="199" y="85"/>
                    <a:pt x="189" y="106"/>
                    <a:pt x="171" y="113"/>
                  </a:cubicBezTo>
                  <a:cubicBezTo>
                    <a:pt x="98" y="140"/>
                    <a:pt x="98" y="140"/>
                    <a:pt x="98" y="140"/>
                  </a:cubicBezTo>
                  <a:cubicBezTo>
                    <a:pt x="72" y="149"/>
                    <a:pt x="58" y="178"/>
                    <a:pt x="67" y="204"/>
                  </a:cubicBezTo>
                  <a:cubicBezTo>
                    <a:pt x="72" y="218"/>
                    <a:pt x="82" y="228"/>
                    <a:pt x="94" y="234"/>
                  </a:cubicBezTo>
                  <a:cubicBezTo>
                    <a:pt x="230" y="295"/>
                    <a:pt x="230" y="295"/>
                    <a:pt x="230" y="295"/>
                  </a:cubicBezTo>
                  <a:cubicBezTo>
                    <a:pt x="230" y="248"/>
                    <a:pt x="230" y="248"/>
                    <a:pt x="230" y="248"/>
                  </a:cubicBezTo>
                  <a:cubicBezTo>
                    <a:pt x="111" y="195"/>
                    <a:pt x="111" y="195"/>
                    <a:pt x="111" y="195"/>
                  </a:cubicBezTo>
                  <a:cubicBezTo>
                    <a:pt x="109" y="195"/>
                    <a:pt x="107" y="193"/>
                    <a:pt x="107" y="190"/>
                  </a:cubicBezTo>
                  <a:cubicBezTo>
                    <a:pt x="105" y="186"/>
                    <a:pt x="107" y="181"/>
                    <a:pt x="112" y="179"/>
                  </a:cubicBezTo>
                  <a:cubicBezTo>
                    <a:pt x="186" y="154"/>
                    <a:pt x="186" y="154"/>
                    <a:pt x="186" y="154"/>
                  </a:cubicBezTo>
                  <a:cubicBezTo>
                    <a:pt x="227" y="138"/>
                    <a:pt x="248" y="92"/>
                    <a:pt x="232" y="51"/>
                  </a:cubicBezTo>
                  <a:cubicBezTo>
                    <a:pt x="220" y="20"/>
                    <a:pt x="190" y="0"/>
                    <a:pt x="158" y="0"/>
                  </a:cubicBezTo>
                  <a:cubicBezTo>
                    <a:pt x="64" y="0"/>
                    <a:pt x="64" y="0"/>
                    <a:pt x="64" y="0"/>
                  </a:cubicBezTo>
                  <a:cubicBezTo>
                    <a:pt x="29" y="0"/>
                    <a:pt x="0" y="29"/>
                    <a:pt x="0" y="65"/>
                  </a:cubicBezTo>
                  <a:cubicBezTo>
                    <a:pt x="0" y="288"/>
                    <a:pt x="0" y="288"/>
                    <a:pt x="0" y="288"/>
                  </a:cubicBezTo>
                  <a:cubicBezTo>
                    <a:pt x="43" y="288"/>
                    <a:pt x="43" y="288"/>
                    <a:pt x="43" y="288"/>
                  </a:cubicBezTo>
                  <a:lnTo>
                    <a:pt x="43" y="65"/>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7" name="Rectangle 6"/>
            <p:cNvSpPr>
              <a:spLocks noChangeArrowheads="1"/>
            </p:cNvSpPr>
            <p:nvPr/>
          </p:nvSpPr>
          <p:spPr bwMode="auto">
            <a:xfrm>
              <a:off x="11099480" y="6429152"/>
              <a:ext cx="27018" cy="183773"/>
            </a:xfrm>
            <a:prstGeom prst="rect">
              <a:avLst/>
            </a:pr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8" name="Freeform 7"/>
            <p:cNvSpPr>
              <a:spLocks/>
            </p:cNvSpPr>
            <p:nvPr/>
          </p:nvSpPr>
          <p:spPr bwMode="auto">
            <a:xfrm>
              <a:off x="10586684" y="6429152"/>
              <a:ext cx="163977" cy="183773"/>
            </a:xfrm>
            <a:custGeom>
              <a:avLst/>
              <a:gdLst>
                <a:gd name="T0" fmla="*/ 214 w 259"/>
                <a:gd name="T1" fmla="*/ 0 h 288"/>
                <a:gd name="T2" fmla="*/ 137 w 259"/>
                <a:gd name="T3" fmla="*/ 240 h 288"/>
                <a:gd name="T4" fmla="*/ 130 w 259"/>
                <a:gd name="T5" fmla="*/ 245 h 288"/>
                <a:gd name="T6" fmla="*/ 123 w 259"/>
                <a:gd name="T7" fmla="*/ 240 h 288"/>
                <a:gd name="T8" fmla="*/ 45 w 259"/>
                <a:gd name="T9" fmla="*/ 0 h 288"/>
                <a:gd name="T10" fmla="*/ 0 w 259"/>
                <a:gd name="T11" fmla="*/ 0 h 288"/>
                <a:gd name="T12" fmla="*/ 82 w 259"/>
                <a:gd name="T13" fmla="*/ 254 h 288"/>
                <a:gd name="T14" fmla="*/ 130 w 259"/>
                <a:gd name="T15" fmla="*/ 288 h 288"/>
                <a:gd name="T16" fmla="*/ 178 w 259"/>
                <a:gd name="T17" fmla="*/ 254 h 288"/>
                <a:gd name="T18" fmla="*/ 259 w 259"/>
                <a:gd name="T19" fmla="*/ 0 h 288"/>
                <a:gd name="T20" fmla="*/ 214 w 259"/>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214" y="0"/>
                  </a:moveTo>
                  <a:cubicBezTo>
                    <a:pt x="137" y="240"/>
                    <a:pt x="137" y="240"/>
                    <a:pt x="137" y="240"/>
                  </a:cubicBezTo>
                  <a:cubicBezTo>
                    <a:pt x="136" y="243"/>
                    <a:pt x="133" y="245"/>
                    <a:pt x="130" y="245"/>
                  </a:cubicBezTo>
                  <a:cubicBezTo>
                    <a:pt x="127" y="245"/>
                    <a:pt x="124" y="243"/>
                    <a:pt x="123" y="240"/>
                  </a:cubicBezTo>
                  <a:cubicBezTo>
                    <a:pt x="45" y="0"/>
                    <a:pt x="45" y="0"/>
                    <a:pt x="45" y="0"/>
                  </a:cubicBezTo>
                  <a:cubicBezTo>
                    <a:pt x="0" y="0"/>
                    <a:pt x="0" y="0"/>
                    <a:pt x="0" y="0"/>
                  </a:cubicBezTo>
                  <a:cubicBezTo>
                    <a:pt x="82" y="254"/>
                    <a:pt x="82" y="254"/>
                    <a:pt x="82" y="254"/>
                  </a:cubicBezTo>
                  <a:cubicBezTo>
                    <a:pt x="89" y="275"/>
                    <a:pt x="108" y="288"/>
                    <a:pt x="130" y="288"/>
                  </a:cubicBezTo>
                  <a:cubicBezTo>
                    <a:pt x="151" y="288"/>
                    <a:pt x="171" y="275"/>
                    <a:pt x="178" y="254"/>
                  </a:cubicBezTo>
                  <a:cubicBezTo>
                    <a:pt x="259" y="0"/>
                    <a:pt x="259" y="0"/>
                    <a:pt x="259" y="0"/>
                  </a:cubicBezTo>
                  <a:lnTo>
                    <a:pt x="214"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29" name="Freeform 8"/>
            <p:cNvSpPr>
              <a:spLocks/>
            </p:cNvSpPr>
            <p:nvPr/>
          </p:nvSpPr>
          <p:spPr bwMode="auto">
            <a:xfrm>
              <a:off x="11262120" y="6429152"/>
              <a:ext cx="163977" cy="183773"/>
            </a:xfrm>
            <a:custGeom>
              <a:avLst/>
              <a:gdLst>
                <a:gd name="T0" fmla="*/ 46 w 259"/>
                <a:gd name="T1" fmla="*/ 288 h 288"/>
                <a:gd name="T2" fmla="*/ 123 w 259"/>
                <a:gd name="T3" fmla="*/ 49 h 288"/>
                <a:gd name="T4" fmla="*/ 130 w 259"/>
                <a:gd name="T5" fmla="*/ 44 h 288"/>
                <a:gd name="T6" fmla="*/ 137 w 259"/>
                <a:gd name="T7" fmla="*/ 49 h 288"/>
                <a:gd name="T8" fmla="*/ 214 w 259"/>
                <a:gd name="T9" fmla="*/ 288 h 288"/>
                <a:gd name="T10" fmla="*/ 259 w 259"/>
                <a:gd name="T11" fmla="*/ 288 h 288"/>
                <a:gd name="T12" fmla="*/ 178 w 259"/>
                <a:gd name="T13" fmla="*/ 35 h 288"/>
                <a:gd name="T14" fmla="*/ 130 w 259"/>
                <a:gd name="T15" fmla="*/ 0 h 288"/>
                <a:gd name="T16" fmla="*/ 82 w 259"/>
                <a:gd name="T17" fmla="*/ 35 h 288"/>
                <a:gd name="T18" fmla="*/ 0 w 259"/>
                <a:gd name="T19" fmla="*/ 288 h 288"/>
                <a:gd name="T20" fmla="*/ 46 w 259"/>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9" h="288">
                  <a:moveTo>
                    <a:pt x="46" y="288"/>
                  </a:moveTo>
                  <a:cubicBezTo>
                    <a:pt x="123" y="49"/>
                    <a:pt x="123" y="49"/>
                    <a:pt x="123" y="49"/>
                  </a:cubicBezTo>
                  <a:cubicBezTo>
                    <a:pt x="124" y="46"/>
                    <a:pt x="127" y="44"/>
                    <a:pt x="130" y="44"/>
                  </a:cubicBezTo>
                  <a:cubicBezTo>
                    <a:pt x="133" y="44"/>
                    <a:pt x="136" y="45"/>
                    <a:pt x="137" y="49"/>
                  </a:cubicBezTo>
                  <a:cubicBezTo>
                    <a:pt x="214" y="288"/>
                    <a:pt x="214" y="288"/>
                    <a:pt x="214" y="288"/>
                  </a:cubicBezTo>
                  <a:cubicBezTo>
                    <a:pt x="259" y="288"/>
                    <a:pt x="259" y="288"/>
                    <a:pt x="259" y="288"/>
                  </a:cubicBezTo>
                  <a:cubicBezTo>
                    <a:pt x="178" y="35"/>
                    <a:pt x="178" y="35"/>
                    <a:pt x="178" y="35"/>
                  </a:cubicBezTo>
                  <a:cubicBezTo>
                    <a:pt x="171" y="14"/>
                    <a:pt x="151" y="0"/>
                    <a:pt x="130" y="0"/>
                  </a:cubicBezTo>
                  <a:cubicBezTo>
                    <a:pt x="108" y="0"/>
                    <a:pt x="89" y="14"/>
                    <a:pt x="82" y="35"/>
                  </a:cubicBezTo>
                  <a:cubicBezTo>
                    <a:pt x="0" y="288"/>
                    <a:pt x="0" y="288"/>
                    <a:pt x="0" y="288"/>
                  </a:cubicBezTo>
                  <a:lnTo>
                    <a:pt x="46"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0" name="Freeform 9"/>
            <p:cNvSpPr>
              <a:spLocks/>
            </p:cNvSpPr>
            <p:nvPr/>
          </p:nvSpPr>
          <p:spPr bwMode="auto">
            <a:xfrm>
              <a:off x="10761361" y="6429152"/>
              <a:ext cx="131610" cy="183773"/>
            </a:xfrm>
            <a:custGeom>
              <a:avLst/>
              <a:gdLst>
                <a:gd name="T0" fmla="*/ 72 w 208"/>
                <a:gd name="T1" fmla="*/ 44 h 288"/>
                <a:gd name="T2" fmla="*/ 208 w 208"/>
                <a:gd name="T3" fmla="*/ 44 h 288"/>
                <a:gd name="T4" fmla="*/ 208 w 208"/>
                <a:gd name="T5" fmla="*/ 0 h 288"/>
                <a:gd name="T6" fmla="*/ 72 w 208"/>
                <a:gd name="T7" fmla="*/ 0 h 288"/>
                <a:gd name="T8" fmla="*/ 0 w 208"/>
                <a:gd name="T9" fmla="*/ 72 h 288"/>
                <a:gd name="T10" fmla="*/ 0 w 208"/>
                <a:gd name="T11" fmla="*/ 216 h 288"/>
                <a:gd name="T12" fmla="*/ 72 w 208"/>
                <a:gd name="T13" fmla="*/ 288 h 288"/>
                <a:gd name="T14" fmla="*/ 208 w 208"/>
                <a:gd name="T15" fmla="*/ 288 h 288"/>
                <a:gd name="T16" fmla="*/ 208 w 208"/>
                <a:gd name="T17" fmla="*/ 245 h 288"/>
                <a:gd name="T18" fmla="*/ 72 w 208"/>
                <a:gd name="T19" fmla="*/ 245 h 288"/>
                <a:gd name="T20" fmla="*/ 43 w 208"/>
                <a:gd name="T21" fmla="*/ 216 h 288"/>
                <a:gd name="T22" fmla="*/ 43 w 208"/>
                <a:gd name="T23" fmla="*/ 166 h 288"/>
                <a:gd name="T24" fmla="*/ 180 w 208"/>
                <a:gd name="T25" fmla="*/ 166 h 288"/>
                <a:gd name="T26" fmla="*/ 180 w 208"/>
                <a:gd name="T27" fmla="*/ 123 h 288"/>
                <a:gd name="T28" fmla="*/ 43 w 208"/>
                <a:gd name="T29" fmla="*/ 123 h 288"/>
                <a:gd name="T30" fmla="*/ 43 w 208"/>
                <a:gd name="T31" fmla="*/ 72 h 288"/>
                <a:gd name="T32" fmla="*/ 72 w 208"/>
                <a:gd name="T33" fmla="*/ 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88">
                  <a:moveTo>
                    <a:pt x="72" y="44"/>
                  </a:moveTo>
                  <a:cubicBezTo>
                    <a:pt x="208" y="44"/>
                    <a:pt x="208" y="44"/>
                    <a:pt x="208" y="44"/>
                  </a:cubicBezTo>
                  <a:cubicBezTo>
                    <a:pt x="208" y="0"/>
                    <a:pt x="208" y="0"/>
                    <a:pt x="208" y="0"/>
                  </a:cubicBezTo>
                  <a:cubicBezTo>
                    <a:pt x="72" y="0"/>
                    <a:pt x="72" y="0"/>
                    <a:pt x="72" y="0"/>
                  </a:cubicBezTo>
                  <a:cubicBezTo>
                    <a:pt x="32" y="0"/>
                    <a:pt x="0" y="33"/>
                    <a:pt x="0" y="72"/>
                  </a:cubicBezTo>
                  <a:cubicBezTo>
                    <a:pt x="0" y="216"/>
                    <a:pt x="0" y="216"/>
                    <a:pt x="0" y="216"/>
                  </a:cubicBezTo>
                  <a:cubicBezTo>
                    <a:pt x="0" y="256"/>
                    <a:pt x="32" y="288"/>
                    <a:pt x="72" y="288"/>
                  </a:cubicBezTo>
                  <a:cubicBezTo>
                    <a:pt x="208" y="288"/>
                    <a:pt x="208" y="288"/>
                    <a:pt x="208" y="288"/>
                  </a:cubicBezTo>
                  <a:cubicBezTo>
                    <a:pt x="208" y="245"/>
                    <a:pt x="208" y="245"/>
                    <a:pt x="208" y="245"/>
                  </a:cubicBezTo>
                  <a:cubicBezTo>
                    <a:pt x="72" y="245"/>
                    <a:pt x="72" y="245"/>
                    <a:pt x="72" y="245"/>
                  </a:cubicBezTo>
                  <a:cubicBezTo>
                    <a:pt x="56" y="245"/>
                    <a:pt x="43" y="232"/>
                    <a:pt x="43" y="216"/>
                  </a:cubicBezTo>
                  <a:cubicBezTo>
                    <a:pt x="43" y="166"/>
                    <a:pt x="43" y="166"/>
                    <a:pt x="43" y="166"/>
                  </a:cubicBezTo>
                  <a:cubicBezTo>
                    <a:pt x="180" y="166"/>
                    <a:pt x="180" y="166"/>
                    <a:pt x="180" y="166"/>
                  </a:cubicBezTo>
                  <a:cubicBezTo>
                    <a:pt x="180" y="123"/>
                    <a:pt x="180" y="123"/>
                    <a:pt x="180" y="123"/>
                  </a:cubicBezTo>
                  <a:cubicBezTo>
                    <a:pt x="43" y="123"/>
                    <a:pt x="43" y="123"/>
                    <a:pt x="43" y="123"/>
                  </a:cubicBezTo>
                  <a:cubicBezTo>
                    <a:pt x="43" y="72"/>
                    <a:pt x="43" y="72"/>
                    <a:pt x="43" y="72"/>
                  </a:cubicBezTo>
                  <a:cubicBezTo>
                    <a:pt x="43" y="56"/>
                    <a:pt x="56" y="44"/>
                    <a:pt x="72" y="44"/>
                  </a:cubicBez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1" name="Freeform 10"/>
            <p:cNvSpPr>
              <a:spLocks/>
            </p:cNvSpPr>
            <p:nvPr/>
          </p:nvSpPr>
          <p:spPr bwMode="auto">
            <a:xfrm>
              <a:off x="11149503" y="6429152"/>
              <a:ext cx="132947" cy="183773"/>
            </a:xfrm>
            <a:custGeom>
              <a:avLst/>
              <a:gdLst>
                <a:gd name="T0" fmla="*/ 497 w 497"/>
                <a:gd name="T1" fmla="*/ 0 h 687"/>
                <a:gd name="T2" fmla="*/ 0 w 497"/>
                <a:gd name="T3" fmla="*/ 0 h 687"/>
                <a:gd name="T4" fmla="*/ 0 w 497"/>
                <a:gd name="T5" fmla="*/ 105 h 687"/>
                <a:gd name="T6" fmla="*/ 198 w 497"/>
                <a:gd name="T7" fmla="*/ 105 h 687"/>
                <a:gd name="T8" fmla="*/ 198 w 497"/>
                <a:gd name="T9" fmla="*/ 687 h 687"/>
                <a:gd name="T10" fmla="*/ 300 w 497"/>
                <a:gd name="T11" fmla="*/ 687 h 687"/>
                <a:gd name="T12" fmla="*/ 300 w 497"/>
                <a:gd name="T13" fmla="*/ 105 h 687"/>
                <a:gd name="T14" fmla="*/ 497 w 497"/>
                <a:gd name="T15" fmla="*/ 105 h 687"/>
                <a:gd name="T16" fmla="*/ 497 w 497"/>
                <a:gd name="T17" fmla="*/ 0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7" h="687">
                  <a:moveTo>
                    <a:pt x="497" y="0"/>
                  </a:moveTo>
                  <a:lnTo>
                    <a:pt x="0" y="0"/>
                  </a:lnTo>
                  <a:lnTo>
                    <a:pt x="0" y="105"/>
                  </a:lnTo>
                  <a:lnTo>
                    <a:pt x="198" y="105"/>
                  </a:lnTo>
                  <a:lnTo>
                    <a:pt x="198" y="687"/>
                  </a:lnTo>
                  <a:lnTo>
                    <a:pt x="300" y="687"/>
                  </a:lnTo>
                  <a:lnTo>
                    <a:pt x="300" y="105"/>
                  </a:lnTo>
                  <a:lnTo>
                    <a:pt x="497" y="105"/>
                  </a:lnTo>
                  <a:lnTo>
                    <a:pt x="497" y="0"/>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2" name="Freeform 11"/>
            <p:cNvSpPr>
              <a:spLocks/>
            </p:cNvSpPr>
            <p:nvPr/>
          </p:nvSpPr>
          <p:spPr bwMode="auto">
            <a:xfrm>
              <a:off x="11429842" y="6429152"/>
              <a:ext cx="150602" cy="183773"/>
            </a:xfrm>
            <a:custGeom>
              <a:avLst/>
              <a:gdLst>
                <a:gd name="T0" fmla="*/ 155 w 238"/>
                <a:gd name="T1" fmla="*/ 288 h 288"/>
                <a:gd name="T2" fmla="*/ 238 w 238"/>
                <a:gd name="T3" fmla="*/ 206 h 288"/>
                <a:gd name="T4" fmla="*/ 155 w 238"/>
                <a:gd name="T5" fmla="*/ 123 h 288"/>
                <a:gd name="T6" fmla="*/ 83 w 238"/>
                <a:gd name="T7" fmla="*/ 123 h 288"/>
                <a:gd name="T8" fmla="*/ 43 w 238"/>
                <a:gd name="T9" fmla="*/ 83 h 288"/>
                <a:gd name="T10" fmla="*/ 83 w 238"/>
                <a:gd name="T11" fmla="*/ 44 h 288"/>
                <a:gd name="T12" fmla="*/ 223 w 238"/>
                <a:gd name="T13" fmla="*/ 44 h 288"/>
                <a:gd name="T14" fmla="*/ 223 w 238"/>
                <a:gd name="T15" fmla="*/ 0 h 288"/>
                <a:gd name="T16" fmla="*/ 83 w 238"/>
                <a:gd name="T17" fmla="*/ 0 h 288"/>
                <a:gd name="T18" fmla="*/ 0 w 238"/>
                <a:gd name="T19" fmla="*/ 83 h 288"/>
                <a:gd name="T20" fmla="*/ 83 w 238"/>
                <a:gd name="T21" fmla="*/ 166 h 288"/>
                <a:gd name="T22" fmla="*/ 155 w 238"/>
                <a:gd name="T23" fmla="*/ 166 h 288"/>
                <a:gd name="T24" fmla="*/ 194 w 238"/>
                <a:gd name="T25" fmla="*/ 206 h 288"/>
                <a:gd name="T26" fmla="*/ 155 w 238"/>
                <a:gd name="T27" fmla="*/ 245 h 288"/>
                <a:gd name="T28" fmla="*/ 14 w 238"/>
                <a:gd name="T29" fmla="*/ 245 h 288"/>
                <a:gd name="T30" fmla="*/ 14 w 238"/>
                <a:gd name="T31" fmla="*/ 288 h 288"/>
                <a:gd name="T32" fmla="*/ 155 w 238"/>
                <a:gd name="T33"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8" h="288">
                  <a:moveTo>
                    <a:pt x="155" y="288"/>
                  </a:moveTo>
                  <a:cubicBezTo>
                    <a:pt x="201" y="288"/>
                    <a:pt x="238" y="251"/>
                    <a:pt x="238" y="206"/>
                  </a:cubicBezTo>
                  <a:cubicBezTo>
                    <a:pt x="238" y="160"/>
                    <a:pt x="201" y="123"/>
                    <a:pt x="155" y="123"/>
                  </a:cubicBezTo>
                  <a:cubicBezTo>
                    <a:pt x="83" y="123"/>
                    <a:pt x="83" y="123"/>
                    <a:pt x="83" y="123"/>
                  </a:cubicBezTo>
                  <a:cubicBezTo>
                    <a:pt x="61" y="123"/>
                    <a:pt x="43" y="105"/>
                    <a:pt x="43" y="83"/>
                  </a:cubicBezTo>
                  <a:cubicBezTo>
                    <a:pt x="43" y="61"/>
                    <a:pt x="61" y="44"/>
                    <a:pt x="83" y="44"/>
                  </a:cubicBezTo>
                  <a:cubicBezTo>
                    <a:pt x="223" y="44"/>
                    <a:pt x="223" y="44"/>
                    <a:pt x="223" y="44"/>
                  </a:cubicBezTo>
                  <a:cubicBezTo>
                    <a:pt x="223" y="0"/>
                    <a:pt x="223" y="0"/>
                    <a:pt x="223" y="0"/>
                  </a:cubicBezTo>
                  <a:cubicBezTo>
                    <a:pt x="83" y="0"/>
                    <a:pt x="83" y="0"/>
                    <a:pt x="83" y="0"/>
                  </a:cubicBezTo>
                  <a:cubicBezTo>
                    <a:pt x="37" y="0"/>
                    <a:pt x="0" y="37"/>
                    <a:pt x="0" y="83"/>
                  </a:cubicBezTo>
                  <a:cubicBezTo>
                    <a:pt x="0" y="129"/>
                    <a:pt x="37" y="166"/>
                    <a:pt x="83" y="166"/>
                  </a:cubicBezTo>
                  <a:cubicBezTo>
                    <a:pt x="155" y="166"/>
                    <a:pt x="155" y="166"/>
                    <a:pt x="155" y="166"/>
                  </a:cubicBezTo>
                  <a:cubicBezTo>
                    <a:pt x="177" y="166"/>
                    <a:pt x="194" y="184"/>
                    <a:pt x="194" y="206"/>
                  </a:cubicBezTo>
                  <a:cubicBezTo>
                    <a:pt x="194" y="227"/>
                    <a:pt x="177" y="245"/>
                    <a:pt x="155" y="245"/>
                  </a:cubicBezTo>
                  <a:cubicBezTo>
                    <a:pt x="14" y="245"/>
                    <a:pt x="14" y="245"/>
                    <a:pt x="14" y="245"/>
                  </a:cubicBezTo>
                  <a:cubicBezTo>
                    <a:pt x="14" y="288"/>
                    <a:pt x="14" y="288"/>
                    <a:pt x="14" y="288"/>
                  </a:cubicBezTo>
                  <a:lnTo>
                    <a:pt x="155" y="28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sp>
          <p:nvSpPr>
            <p:cNvPr id="33" name="Freeform 12"/>
            <p:cNvSpPr>
              <a:spLocks noEditPoints="1"/>
            </p:cNvSpPr>
            <p:nvPr/>
          </p:nvSpPr>
          <p:spPr bwMode="auto">
            <a:xfrm>
              <a:off x="11580444" y="6415777"/>
              <a:ext cx="25413" cy="13375"/>
            </a:xfrm>
            <a:custGeom>
              <a:avLst/>
              <a:gdLst>
                <a:gd name="T0" fmla="*/ 24 w 95"/>
                <a:gd name="T1" fmla="*/ 50 h 50"/>
                <a:gd name="T2" fmla="*/ 14 w 95"/>
                <a:gd name="T3" fmla="*/ 50 h 50"/>
                <a:gd name="T4" fmla="*/ 14 w 95"/>
                <a:gd name="T5" fmla="*/ 9 h 50"/>
                <a:gd name="T6" fmla="*/ 0 w 95"/>
                <a:gd name="T7" fmla="*/ 9 h 50"/>
                <a:gd name="T8" fmla="*/ 0 w 95"/>
                <a:gd name="T9" fmla="*/ 0 h 50"/>
                <a:gd name="T10" fmla="*/ 38 w 95"/>
                <a:gd name="T11" fmla="*/ 0 h 50"/>
                <a:gd name="T12" fmla="*/ 38 w 95"/>
                <a:gd name="T13" fmla="*/ 9 h 50"/>
                <a:gd name="T14" fmla="*/ 24 w 95"/>
                <a:gd name="T15" fmla="*/ 9 h 50"/>
                <a:gd name="T16" fmla="*/ 24 w 95"/>
                <a:gd name="T17" fmla="*/ 50 h 50"/>
                <a:gd name="T18" fmla="*/ 69 w 95"/>
                <a:gd name="T19" fmla="*/ 38 h 50"/>
                <a:gd name="T20" fmla="*/ 73 w 95"/>
                <a:gd name="T21" fmla="*/ 28 h 50"/>
                <a:gd name="T22" fmla="*/ 85 w 95"/>
                <a:gd name="T23" fmla="*/ 0 h 50"/>
                <a:gd name="T24" fmla="*/ 95 w 95"/>
                <a:gd name="T25" fmla="*/ 0 h 50"/>
                <a:gd name="T26" fmla="*/ 95 w 95"/>
                <a:gd name="T27" fmla="*/ 50 h 50"/>
                <a:gd name="T28" fmla="*/ 85 w 95"/>
                <a:gd name="T29" fmla="*/ 50 h 50"/>
                <a:gd name="T30" fmla="*/ 85 w 95"/>
                <a:gd name="T31" fmla="*/ 26 h 50"/>
                <a:gd name="T32" fmla="*/ 85 w 95"/>
                <a:gd name="T33" fmla="*/ 16 h 50"/>
                <a:gd name="T34" fmla="*/ 83 w 95"/>
                <a:gd name="T35" fmla="*/ 23 h 50"/>
                <a:gd name="T36" fmla="*/ 73 w 95"/>
                <a:gd name="T37" fmla="*/ 50 h 50"/>
                <a:gd name="T38" fmla="*/ 66 w 95"/>
                <a:gd name="T39" fmla="*/ 50 h 50"/>
                <a:gd name="T40" fmla="*/ 57 w 95"/>
                <a:gd name="T41" fmla="*/ 23 h 50"/>
                <a:gd name="T42" fmla="*/ 54 w 95"/>
                <a:gd name="T43" fmla="*/ 16 h 50"/>
                <a:gd name="T44" fmla="*/ 54 w 95"/>
                <a:gd name="T45" fmla="*/ 26 h 50"/>
                <a:gd name="T46" fmla="*/ 54 w 95"/>
                <a:gd name="T47" fmla="*/ 50 h 50"/>
                <a:gd name="T48" fmla="*/ 45 w 95"/>
                <a:gd name="T49" fmla="*/ 50 h 50"/>
                <a:gd name="T50" fmla="*/ 45 w 95"/>
                <a:gd name="T51" fmla="*/ 0 h 50"/>
                <a:gd name="T52" fmla="*/ 54 w 95"/>
                <a:gd name="T53" fmla="*/ 0 h 50"/>
                <a:gd name="T54" fmla="*/ 66 w 95"/>
                <a:gd name="T55" fmla="*/ 28 h 50"/>
                <a:gd name="T56" fmla="*/ 69 w 95"/>
                <a:gd name="T57"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50">
                  <a:moveTo>
                    <a:pt x="24" y="50"/>
                  </a:moveTo>
                  <a:lnTo>
                    <a:pt x="14" y="50"/>
                  </a:lnTo>
                  <a:lnTo>
                    <a:pt x="14" y="9"/>
                  </a:lnTo>
                  <a:lnTo>
                    <a:pt x="0" y="9"/>
                  </a:lnTo>
                  <a:lnTo>
                    <a:pt x="0" y="0"/>
                  </a:lnTo>
                  <a:lnTo>
                    <a:pt x="38" y="0"/>
                  </a:lnTo>
                  <a:lnTo>
                    <a:pt x="38" y="9"/>
                  </a:lnTo>
                  <a:lnTo>
                    <a:pt x="24" y="9"/>
                  </a:lnTo>
                  <a:lnTo>
                    <a:pt x="24" y="50"/>
                  </a:lnTo>
                  <a:close/>
                  <a:moveTo>
                    <a:pt x="69" y="38"/>
                  </a:moveTo>
                  <a:lnTo>
                    <a:pt x="73" y="28"/>
                  </a:lnTo>
                  <a:lnTo>
                    <a:pt x="85" y="0"/>
                  </a:lnTo>
                  <a:lnTo>
                    <a:pt x="95" y="0"/>
                  </a:lnTo>
                  <a:lnTo>
                    <a:pt x="95" y="50"/>
                  </a:lnTo>
                  <a:lnTo>
                    <a:pt x="85" y="50"/>
                  </a:lnTo>
                  <a:lnTo>
                    <a:pt x="85" y="26"/>
                  </a:lnTo>
                  <a:lnTo>
                    <a:pt x="85" y="16"/>
                  </a:lnTo>
                  <a:lnTo>
                    <a:pt x="83" y="23"/>
                  </a:lnTo>
                  <a:lnTo>
                    <a:pt x="73" y="50"/>
                  </a:lnTo>
                  <a:lnTo>
                    <a:pt x="66" y="50"/>
                  </a:lnTo>
                  <a:lnTo>
                    <a:pt x="57" y="23"/>
                  </a:lnTo>
                  <a:lnTo>
                    <a:pt x="54" y="16"/>
                  </a:lnTo>
                  <a:lnTo>
                    <a:pt x="54" y="26"/>
                  </a:lnTo>
                  <a:lnTo>
                    <a:pt x="54" y="50"/>
                  </a:lnTo>
                  <a:lnTo>
                    <a:pt x="45" y="50"/>
                  </a:lnTo>
                  <a:lnTo>
                    <a:pt x="45" y="0"/>
                  </a:lnTo>
                  <a:lnTo>
                    <a:pt x="54" y="0"/>
                  </a:lnTo>
                  <a:lnTo>
                    <a:pt x="66" y="28"/>
                  </a:lnTo>
                  <a:lnTo>
                    <a:pt x="69" y="38"/>
                  </a:lnTo>
                  <a:close/>
                </a:path>
              </a:pathLst>
            </a:custGeom>
            <a:solidFill>
              <a:srgbClr val="B1181E"/>
            </a:solidFill>
            <a:ln>
              <a:noFill/>
            </a:ln>
          </p:spPr>
          <p:txBody>
            <a:bodyPr vert="horz" wrap="square" lIns="91440" tIns="45720" rIns="91440" bIns="45720" numCol="1" anchor="t" anchorCtr="0" compatLnSpc="1">
              <a:prstTxWarp prst="textNoShape">
                <a:avLst/>
              </a:prstTxWarp>
            </a:bodyPr>
            <a:lstStyle/>
            <a:p>
              <a:endParaRPr>
                <a:latin typeface="Corbel"/>
              </a:endParaRPr>
            </a:p>
          </p:txBody>
        </p:sp>
      </p:grpSp>
      <p:cxnSp>
        <p:nvCxnSpPr>
          <p:cNvPr id="16" name="Straight Connector 15"/>
          <p:cNvCxnSpPr/>
          <p:nvPr/>
        </p:nvCxnSpPr>
        <p:spPr bwMode="auto">
          <a:xfrm flipH="1">
            <a:off x="-13803" y="6468998"/>
            <a:ext cx="10618994" cy="0"/>
          </a:xfrm>
          <a:prstGeom prst="line">
            <a:avLst/>
          </a:prstGeom>
          <a:solidFill>
            <a:schemeClr val="accent1"/>
          </a:solidFill>
          <a:ln w="19050" cap="flat" cmpd="sng" algn="ctr">
            <a:solidFill>
              <a:srgbClr val="B1181E"/>
            </a:solidFill>
            <a:prstDash val="solid"/>
            <a:miter lim="800000"/>
            <a:headEnd type="none" w="med" len="med"/>
            <a:tailEnd type="none" w="lg" len="lg"/>
          </a:ln>
          <a:effectLst/>
        </p:spPr>
      </p:cxnSp>
    </p:spTree>
    <p:extLst>
      <p:ext uri="{BB962C8B-B14F-4D97-AF65-F5344CB8AC3E}">
        <p14:creationId xmlns:p14="http://schemas.microsoft.com/office/powerpoint/2010/main" val="334073047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8"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b="0" kern="1200" spc="0">
          <a:solidFill>
            <a:schemeClr val="tx1"/>
          </a:solidFill>
          <a:latin typeface="+mj-lt"/>
          <a:ea typeface="+mj-ea"/>
          <a:cs typeface="Corbel"/>
        </a:defRPr>
      </a:lvl1pPr>
    </p:titleStyle>
    <p:body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Corbel"/>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Corbel"/>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Corbel"/>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Corbel"/>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Corbel"/>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comments" Target="../comments/comment1.xml"/><Relationship Id="rId4" Type="http://schemas.openxmlformats.org/officeDocument/2006/relationships/hyperlink" Target="http://DL-VTAS-CloudPoint-BRAVO@veritas.com"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6.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7.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hemeOverride" Target="../theme/themeOverride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hemeOverride" Target="../theme/themeOverride1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hemeOverride" Target="../theme/themeOverride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hemeOverride" Target="../theme/themeOverride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ctrTitle"/>
          </p:nvPr>
        </p:nvSpPr>
        <p:spPr>
          <a:xfrm>
            <a:off x="-524655" y="124327"/>
            <a:ext cx="12713480" cy="1344709"/>
          </a:xfrm>
        </p:spPr>
        <p:txBody>
          <a:bodyPr/>
          <a:lstStyle/>
          <a:p>
            <a:r>
              <a:rPr lang="en-US" sz="3600" b="1" dirty="0"/>
              <a:t>Data </a:t>
            </a:r>
            <a:r>
              <a:rPr lang="en-US" sz="3600" b="1" dirty="0" smtClean="0"/>
              <a:t>Management, Protection and Governance(By Veritas)</a:t>
            </a:r>
            <a:r>
              <a:rPr lang="en-IN" sz="3600" b="1" dirty="0"/>
              <a:t/>
            </a:r>
            <a:br>
              <a:rPr lang="en-IN" sz="3600" b="1" dirty="0"/>
            </a:br>
            <a:endParaRPr lang="en-US" sz="3600" b="1" dirty="0"/>
          </a:p>
        </p:txBody>
      </p:sp>
      <p:sp>
        <p:nvSpPr>
          <p:cNvPr id="2" name="Slide Number Placeholder 1"/>
          <p:cNvSpPr>
            <a:spLocks noGrp="1"/>
          </p:cNvSpPr>
          <p:nvPr>
            <p:ph type="sldNum" sz="quarter" idx="4294967295"/>
          </p:nvPr>
        </p:nvSpPr>
        <p:spPr>
          <a:xfrm>
            <a:off x="12034838" y="6508750"/>
            <a:ext cx="153987" cy="153988"/>
          </a:xfrm>
        </p:spPr>
        <p:txBody>
          <a:bodyPr/>
          <a:lstStyle/>
          <a:p>
            <a:pPr>
              <a:defRPr/>
            </a:pPr>
            <a:fld id="{46082381-925A-4C25-AB18-0C99AD89CFC0}" type="slidenum">
              <a:rPr lang="en-US" smtClean="0"/>
              <a:pPr>
                <a:defRPr/>
              </a:pPr>
              <a:t>1</a:t>
            </a:fld>
            <a:endParaRPr lang="en-US"/>
          </a:p>
        </p:txBody>
      </p:sp>
      <p:sp>
        <p:nvSpPr>
          <p:cNvPr id="5" name="TextBox 4"/>
          <p:cNvSpPr txBox="1">
            <a:spLocks noChangeArrowheads="1"/>
          </p:cNvSpPr>
          <p:nvPr/>
        </p:nvSpPr>
        <p:spPr bwMode="auto">
          <a:xfrm>
            <a:off x="4305782" y="6601588"/>
            <a:ext cx="3449256" cy="276999"/>
          </a:xfrm>
          <a:prstGeom prst="rect">
            <a:avLst/>
          </a:prstGeom>
          <a:noFill/>
          <a:ln w="9525">
            <a:noFill/>
            <a:miter lim="800000"/>
            <a:headEnd/>
            <a:tailEnd/>
          </a:ln>
        </p:spPr>
        <p:txBody>
          <a:bodyPr wrap="square">
            <a:spAutoFit/>
          </a:bodyPr>
          <a:lstStyle/>
          <a:p>
            <a:r>
              <a:rPr lang="en-US" sz="1200" b="1">
                <a:latin typeface="+mj-lt"/>
              </a:rPr>
              <a:t>VERITAS Confidential:  Internal Use Only</a:t>
            </a:r>
          </a:p>
        </p:txBody>
      </p:sp>
      <p:sp>
        <p:nvSpPr>
          <p:cNvPr id="4" name="TextBox 3">
            <a:extLst>
              <a:ext uri="{FF2B5EF4-FFF2-40B4-BE49-F238E27FC236}">
                <a16:creationId xmlns:a16="http://schemas.microsoft.com/office/drawing/2014/main" id="{39CE0EC0-7F08-FB42-B057-B0331852DF73}"/>
              </a:ext>
            </a:extLst>
          </p:cNvPr>
          <p:cNvSpPr txBox="1"/>
          <p:nvPr/>
        </p:nvSpPr>
        <p:spPr>
          <a:xfrm rot="13523872">
            <a:off x="8187559" y="4099034"/>
            <a:ext cx="0" cy="0"/>
          </a:xfrm>
          <a:prstGeom prst="rect">
            <a:avLst/>
          </a:prstGeom>
        </p:spPr>
        <p:txBody>
          <a:bodyPr vert="horz" wrap="none" lIns="0" tIns="0" rIns="0" bIns="0" rtlCol="0" anchor="b">
            <a:noAutofit/>
          </a:bodyPr>
          <a:lstStyle/>
          <a:p>
            <a:endParaRPr lang="en-US"/>
          </a:p>
        </p:txBody>
      </p:sp>
      <p:sp>
        <p:nvSpPr>
          <p:cNvPr id="6" name="TextBox 5">
            <a:extLst>
              <a:ext uri="{FF2B5EF4-FFF2-40B4-BE49-F238E27FC236}">
                <a16:creationId xmlns:a16="http://schemas.microsoft.com/office/drawing/2014/main" id="{2D150526-DE86-E24B-86F9-AFD72C2ABA15}"/>
              </a:ext>
            </a:extLst>
          </p:cNvPr>
          <p:cNvSpPr txBox="1"/>
          <p:nvPr/>
        </p:nvSpPr>
        <p:spPr>
          <a:xfrm>
            <a:off x="8020705" y="4067502"/>
            <a:ext cx="3449256" cy="420414"/>
          </a:xfrm>
          <a:prstGeom prst="rect">
            <a:avLst/>
          </a:prstGeom>
        </p:spPr>
        <p:txBody>
          <a:bodyPr vert="horz" wrap="square" lIns="0" tIns="0" rIns="0" bIns="0" rtlCol="0" anchor="b">
            <a:noAutofit/>
          </a:bodyPr>
          <a:lstStyle/>
          <a:p>
            <a:endParaRPr lang="en-US">
              <a:hlinkClick r:id="rId4"/>
            </a:endParaRPr>
          </a:p>
          <a:p>
            <a:endParaRPr lang="en-US">
              <a:hlinkClick r:id="rId4"/>
            </a:endParaRPr>
          </a:p>
          <a:p>
            <a:endParaRPr lang="en-US">
              <a:hlinkClick r:id="rId4"/>
            </a:endParaRPr>
          </a:p>
          <a:p>
            <a:endParaRPr lang="en-US">
              <a:hlinkClick r:id="rId4"/>
            </a:endParaRPr>
          </a:p>
          <a:p>
            <a:endParaRPr lang="en-US">
              <a:hlinkClick r:id="rId4"/>
            </a:endParaRPr>
          </a:p>
          <a:p>
            <a:endParaRPr lang="en-US">
              <a:hlinkClick r:id="rId4"/>
            </a:endParaRPr>
          </a:p>
          <a:p>
            <a:endParaRPr lang="en-US">
              <a:hlinkClick r:id="rId4"/>
            </a:endParaRPr>
          </a:p>
          <a:p>
            <a:endParaRPr lang="en-US">
              <a:hlinkClick r:id="rId4"/>
            </a:endParaRPr>
          </a:p>
          <a:p>
            <a:endParaRPr lang="en-US">
              <a:hlinkClick r:id="rId4"/>
            </a:endParaRPr>
          </a:p>
          <a:p>
            <a:endParaRPr lang="en-US"/>
          </a:p>
          <a:p>
            <a:endParaRPr lang="en-US"/>
          </a:p>
        </p:txBody>
      </p:sp>
    </p:spTree>
    <p:extLst>
      <p:ext uri="{BB962C8B-B14F-4D97-AF65-F5344CB8AC3E}">
        <p14:creationId xmlns:p14="http://schemas.microsoft.com/office/powerpoint/2010/main" val="9113531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10</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461665"/>
          </a:xfrm>
          <a:prstGeom prst="rect">
            <a:avLst/>
          </a:prstGeom>
        </p:spPr>
        <p:txBody>
          <a:bodyPr wrap="square">
            <a:spAutoFit/>
          </a:bodyPr>
          <a:lstStyle/>
          <a:p>
            <a:r>
              <a:rPr lang="en-US" sz="2400" b="1" dirty="0"/>
              <a:t>Where is this data stored ?</a:t>
            </a:r>
          </a:p>
        </p:txBody>
      </p:sp>
      <p:pic>
        <p:nvPicPr>
          <p:cNvPr id="10" name="Picture 9" descr="A picture containing computer, lined, rack&#10;&#10;Description automatically generated">
            <a:extLst>
              <a:ext uri="{FF2B5EF4-FFF2-40B4-BE49-F238E27FC236}">
                <a16:creationId xmlns:a16="http://schemas.microsoft.com/office/drawing/2014/main" id="{ABDA0B3B-E73B-2446-836C-A81285EDF90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15734" y="1117414"/>
            <a:ext cx="5976051" cy="5020352"/>
          </a:xfrm>
          <a:prstGeom prst="rect">
            <a:avLst/>
          </a:prstGeom>
        </p:spPr>
      </p:pic>
      <p:sp>
        <p:nvSpPr>
          <p:cNvPr id="12" name="TextBox 11">
            <a:extLst>
              <a:ext uri="{FF2B5EF4-FFF2-40B4-BE49-F238E27FC236}">
                <a16:creationId xmlns:a16="http://schemas.microsoft.com/office/drawing/2014/main" id="{33E179A6-A0A2-9B44-90A4-4DF642EC16FD}"/>
              </a:ext>
            </a:extLst>
          </p:cNvPr>
          <p:cNvSpPr txBox="1"/>
          <p:nvPr/>
        </p:nvSpPr>
        <p:spPr bwMode="ltGray">
          <a:xfrm>
            <a:off x="7165624" y="784626"/>
            <a:ext cx="4608778" cy="5020352"/>
          </a:xfrm>
          <a:prstGeom prst="rect">
            <a:avLst/>
          </a:prstGeom>
          <a:noFill/>
          <a:ln w="9525">
            <a:noFill/>
            <a:miter lim="800000"/>
            <a:headEnd/>
            <a:tailEnd/>
          </a:ln>
        </p:spPr>
        <p:txBody>
          <a:bodyPr wrap="square" lIns="0" tIns="0" rIns="0" bIns="0" rtlCol="0" anchor="t" anchorCtr="0">
            <a:noAutofit/>
          </a:bodyPr>
          <a:lstStyle/>
          <a:p>
            <a:pPr marL="285750" indent="-285750" fontAlgn="ctr">
              <a:lnSpc>
                <a:spcPct val="200000"/>
              </a:lnSpc>
              <a:buFont typeface="Arial" panose="020B0604020202020204" pitchFamily="34" charset="0"/>
              <a:buChar char="•"/>
            </a:pPr>
            <a:r>
              <a:rPr lang="en-US" sz="2000" dirty="0"/>
              <a:t>Data centers have components like,</a:t>
            </a:r>
          </a:p>
          <a:p>
            <a:pPr fontAlgn="ctr">
              <a:lnSpc>
                <a:spcPct val="200000"/>
              </a:lnSpc>
            </a:pPr>
            <a:r>
              <a:rPr lang="en-IN" sz="2000" dirty="0"/>
              <a:t> routers, switches, firewalls, storage systems, servers.</a:t>
            </a:r>
          </a:p>
          <a:p>
            <a:pPr marL="285750" indent="-285750" fontAlgn="ctr">
              <a:lnSpc>
                <a:spcPct val="200000"/>
              </a:lnSpc>
              <a:buFont typeface="Arial" panose="020B0604020202020204" pitchFamily="34" charset="0"/>
              <a:buChar char="•"/>
            </a:pPr>
            <a:r>
              <a:rPr lang="en-IN" sz="2000" dirty="0"/>
              <a:t>On premise and In cloud data centres</a:t>
            </a:r>
          </a:p>
          <a:p>
            <a:pPr marL="285750" indent="-285750" fontAlgn="ctr">
              <a:lnSpc>
                <a:spcPct val="200000"/>
              </a:lnSpc>
              <a:buFont typeface="Arial" panose="020B0604020202020204" pitchFamily="34" charset="0"/>
              <a:buChar char="•"/>
            </a:pPr>
            <a:r>
              <a:rPr lang="en-IN" sz="2000" dirty="0"/>
              <a:t>Data centres should provide,</a:t>
            </a:r>
          </a:p>
          <a:p>
            <a:pPr marL="742950" lvl="1" indent="-285750" fontAlgn="ctr">
              <a:lnSpc>
                <a:spcPct val="200000"/>
              </a:lnSpc>
              <a:buFont typeface="Courier New" panose="02070309020205020404" pitchFamily="49" charset="0"/>
              <a:buChar char="o"/>
            </a:pPr>
            <a:r>
              <a:rPr lang="en-IN" sz="2000" dirty="0"/>
              <a:t>Data security</a:t>
            </a:r>
          </a:p>
          <a:p>
            <a:pPr marL="742950" lvl="1" indent="-285750" fontAlgn="ctr">
              <a:lnSpc>
                <a:spcPct val="200000"/>
              </a:lnSpc>
              <a:buFont typeface="Courier New" panose="02070309020205020404" pitchFamily="49" charset="0"/>
              <a:buChar char="o"/>
            </a:pPr>
            <a:r>
              <a:rPr lang="en-IN" sz="2000" dirty="0"/>
              <a:t>Ensure data integrity</a:t>
            </a:r>
          </a:p>
          <a:p>
            <a:pPr marL="742950" lvl="1" indent="-285750" fontAlgn="ctr">
              <a:lnSpc>
                <a:spcPct val="200000"/>
              </a:lnSpc>
              <a:buFont typeface="Courier New" panose="02070309020205020404" pitchFamily="49" charset="0"/>
              <a:buChar char="o"/>
            </a:pPr>
            <a:r>
              <a:rPr lang="en-IN" sz="2000" dirty="0"/>
              <a:t>High availability of the data</a:t>
            </a:r>
          </a:p>
          <a:p>
            <a:pPr marL="742950" lvl="1" indent="-285750" fontAlgn="ctr">
              <a:lnSpc>
                <a:spcPct val="200000"/>
              </a:lnSpc>
              <a:buFont typeface="Courier New" panose="02070309020205020404" pitchFamily="49" charset="0"/>
              <a:buChar char="o"/>
            </a:pPr>
            <a:r>
              <a:rPr lang="en-IN" sz="2000" dirty="0" smtClean="0"/>
              <a:t>Resiliency </a:t>
            </a:r>
            <a:endParaRPr lang="en-IN" sz="2000" dirty="0"/>
          </a:p>
          <a:p>
            <a:pPr marL="742950" lvl="1" indent="-285750" fontAlgn="ctr">
              <a:lnSpc>
                <a:spcPct val="200000"/>
              </a:lnSpc>
              <a:buFont typeface="Arial" panose="020B0604020202020204" pitchFamily="34" charset="0"/>
              <a:buChar char="•"/>
            </a:pPr>
            <a:endParaRPr lang="en-IN" sz="2000" dirty="0"/>
          </a:p>
          <a:p>
            <a:pPr fontAlgn="ctr">
              <a:lnSpc>
                <a:spcPct val="200000"/>
              </a:lnSpc>
            </a:pPr>
            <a:endParaRPr lang="en-US" sz="2000" dirty="0"/>
          </a:p>
          <a:p>
            <a:pPr fontAlgn="ctr">
              <a:lnSpc>
                <a:spcPct val="90000"/>
              </a:lnSpc>
              <a:spcBef>
                <a:spcPct val="0"/>
              </a:spcBef>
            </a:pPr>
            <a:endParaRPr lang="en-US" sz="20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sz="2000" dirty="0"/>
          </a:p>
        </p:txBody>
      </p:sp>
    </p:spTree>
    <p:extLst>
      <p:ext uri="{BB962C8B-B14F-4D97-AF65-F5344CB8AC3E}">
        <p14:creationId xmlns:p14="http://schemas.microsoft.com/office/powerpoint/2010/main" val="8742687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11</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461665"/>
          </a:xfrm>
          <a:prstGeom prst="rect">
            <a:avLst/>
          </a:prstGeom>
        </p:spPr>
        <p:txBody>
          <a:bodyPr wrap="square">
            <a:spAutoFit/>
          </a:bodyPr>
          <a:lstStyle/>
          <a:p>
            <a:r>
              <a:rPr lang="en-US" sz="2400" b="1" dirty="0"/>
              <a:t>World without DLM</a:t>
            </a:r>
          </a:p>
        </p:txBody>
      </p:sp>
      <p:pic>
        <p:nvPicPr>
          <p:cNvPr id="10" name="Picture 9" descr="A closet full of clothes&#10;&#10;Description automatically generated">
            <a:extLst>
              <a:ext uri="{FF2B5EF4-FFF2-40B4-BE49-F238E27FC236}">
                <a16:creationId xmlns:a16="http://schemas.microsoft.com/office/drawing/2014/main" id="{B78379A6-309E-5741-B93E-645D54F56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733" y="1117414"/>
            <a:ext cx="5431265" cy="4464520"/>
          </a:xfrm>
          <a:prstGeom prst="rect">
            <a:avLst/>
          </a:prstGeom>
        </p:spPr>
      </p:pic>
      <p:sp>
        <p:nvSpPr>
          <p:cNvPr id="11" name="TextBox 10">
            <a:extLst>
              <a:ext uri="{FF2B5EF4-FFF2-40B4-BE49-F238E27FC236}">
                <a16:creationId xmlns:a16="http://schemas.microsoft.com/office/drawing/2014/main" id="{E7B75F7A-47F9-8C4D-925C-D15B019FED13}"/>
              </a:ext>
            </a:extLst>
          </p:cNvPr>
          <p:cNvSpPr txBox="1"/>
          <p:nvPr/>
        </p:nvSpPr>
        <p:spPr bwMode="ltGray">
          <a:xfrm>
            <a:off x="6632589" y="1117414"/>
            <a:ext cx="5153565" cy="5020352"/>
          </a:xfrm>
          <a:prstGeom prst="rect">
            <a:avLst/>
          </a:prstGeom>
          <a:noFill/>
          <a:ln w="9525">
            <a:noFill/>
            <a:miter lim="800000"/>
            <a:headEnd/>
            <a:tailEnd/>
          </a:ln>
        </p:spPr>
        <p:txBody>
          <a:bodyPr wrap="square" lIns="0" tIns="0" rIns="0" bIns="0" rtlCol="0" anchor="t" anchorCtr="0">
            <a:normAutofit/>
          </a:bodyPr>
          <a:lstStyle/>
          <a:p>
            <a:pPr lvl="1" fontAlgn="ctr">
              <a:lnSpc>
                <a:spcPct val="200000"/>
              </a:lnSpc>
            </a:pPr>
            <a:r>
              <a:rPr lang="en-IN" sz="2000" dirty="0"/>
              <a:t>Organizations without effective DLM</a:t>
            </a:r>
          </a:p>
          <a:p>
            <a:pPr marL="742950" lvl="1" indent="-285750" fontAlgn="ctr">
              <a:lnSpc>
                <a:spcPct val="200000"/>
              </a:lnSpc>
              <a:buFont typeface="Courier New" panose="02070309020205020404" pitchFamily="49" charset="0"/>
              <a:buChar char="o"/>
            </a:pPr>
            <a:r>
              <a:rPr lang="en-IN" sz="2000" dirty="0"/>
              <a:t>Insecure data</a:t>
            </a:r>
          </a:p>
          <a:p>
            <a:pPr marL="742950" lvl="1" indent="-285750" fontAlgn="ctr">
              <a:lnSpc>
                <a:spcPct val="200000"/>
              </a:lnSpc>
              <a:buFont typeface="Courier New" panose="02070309020205020404" pitchFamily="49" charset="0"/>
              <a:buChar char="o"/>
            </a:pPr>
            <a:r>
              <a:rPr lang="en-IN" sz="2000" dirty="0"/>
              <a:t>Compliance issues</a:t>
            </a:r>
          </a:p>
          <a:p>
            <a:pPr marL="742950" lvl="1" indent="-285750" fontAlgn="ctr">
              <a:lnSpc>
                <a:spcPct val="200000"/>
              </a:lnSpc>
              <a:buFont typeface="Courier New" panose="02070309020205020404" pitchFamily="49" charset="0"/>
              <a:buChar char="o"/>
            </a:pPr>
            <a:r>
              <a:rPr lang="en-IN" sz="2000" dirty="0"/>
              <a:t>Legal issues</a:t>
            </a:r>
          </a:p>
          <a:p>
            <a:pPr marL="742950" lvl="1" indent="-285750" fontAlgn="ctr">
              <a:lnSpc>
                <a:spcPct val="200000"/>
              </a:lnSpc>
              <a:buFont typeface="Courier New" panose="02070309020205020404" pitchFamily="49" charset="0"/>
              <a:buChar char="o"/>
            </a:pPr>
            <a:r>
              <a:rPr lang="en-IN" sz="2000" dirty="0"/>
              <a:t>Unwanted and unpredictable cost on data storage</a:t>
            </a:r>
          </a:p>
          <a:p>
            <a:pPr marL="742950" lvl="1" indent="-285750" fontAlgn="ctr">
              <a:lnSpc>
                <a:spcPct val="200000"/>
              </a:lnSpc>
              <a:buFont typeface="Courier New" panose="02070309020205020404" pitchFamily="49" charset="0"/>
              <a:buChar char="o"/>
            </a:pPr>
            <a:r>
              <a:rPr lang="en-IN" sz="2000" dirty="0"/>
              <a:t>Loss of business and productivity</a:t>
            </a:r>
          </a:p>
          <a:p>
            <a:pPr marL="742950" lvl="1" indent="-285750" fontAlgn="ctr">
              <a:lnSpc>
                <a:spcPct val="200000"/>
              </a:lnSpc>
              <a:buFont typeface="Courier New" panose="02070309020205020404" pitchFamily="49" charset="0"/>
              <a:buChar char="o"/>
            </a:pPr>
            <a:r>
              <a:rPr lang="en-IN" sz="2000" dirty="0"/>
              <a:t>Unavailability of data on timey manner</a:t>
            </a:r>
          </a:p>
          <a:p>
            <a:pPr fontAlgn="ctr">
              <a:lnSpc>
                <a:spcPct val="200000"/>
              </a:lnSpc>
            </a:pPr>
            <a:endParaRPr lang="en-US" sz="2000" dirty="0"/>
          </a:p>
          <a:p>
            <a:pPr fontAlgn="ctr">
              <a:lnSpc>
                <a:spcPct val="90000"/>
              </a:lnSpc>
              <a:spcBef>
                <a:spcPct val="0"/>
              </a:spcBef>
            </a:pPr>
            <a:endParaRPr lang="en-US" sz="20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sz="2000" dirty="0"/>
          </a:p>
        </p:txBody>
      </p:sp>
    </p:spTree>
    <p:extLst>
      <p:ext uri="{BB962C8B-B14F-4D97-AF65-F5344CB8AC3E}">
        <p14:creationId xmlns:p14="http://schemas.microsoft.com/office/powerpoint/2010/main" val="32295345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12</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1" y="553794"/>
            <a:ext cx="7465723" cy="461665"/>
          </a:xfrm>
          <a:prstGeom prst="rect">
            <a:avLst/>
          </a:prstGeom>
        </p:spPr>
        <p:txBody>
          <a:bodyPr wrap="square">
            <a:spAutoFit/>
          </a:bodyPr>
          <a:lstStyle/>
          <a:p>
            <a:r>
              <a:rPr lang="en-US" sz="2400" b="1" dirty="0"/>
              <a:t>After having effective DLM policy in place</a:t>
            </a:r>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6632589" y="809485"/>
            <a:ext cx="5153565" cy="5020352"/>
          </a:xfrm>
          <a:prstGeom prst="rect">
            <a:avLst/>
          </a:prstGeom>
          <a:noFill/>
          <a:ln w="9525">
            <a:noFill/>
            <a:miter lim="800000"/>
            <a:headEnd/>
            <a:tailEnd/>
          </a:ln>
        </p:spPr>
        <p:txBody>
          <a:bodyPr wrap="square" lIns="0" tIns="0" rIns="0" bIns="0" rtlCol="0" anchor="t" anchorCtr="0">
            <a:noAutofit/>
          </a:bodyPr>
          <a:lstStyle/>
          <a:p>
            <a:pPr lvl="1" fontAlgn="ctr">
              <a:lnSpc>
                <a:spcPct val="200000"/>
              </a:lnSpc>
            </a:pPr>
            <a:r>
              <a:rPr lang="en-IN" sz="2000" dirty="0"/>
              <a:t>Organizations with effective DLM</a:t>
            </a:r>
          </a:p>
          <a:p>
            <a:pPr marL="742950" lvl="1" indent="-285750" fontAlgn="ctr">
              <a:lnSpc>
                <a:spcPct val="200000"/>
              </a:lnSpc>
              <a:buFont typeface="Courier New" panose="02070309020205020404" pitchFamily="49" charset="0"/>
              <a:buChar char="o"/>
            </a:pPr>
            <a:r>
              <a:rPr lang="en-GB" sz="2000" dirty="0"/>
              <a:t>Limited redundancy with more accurate identification of duplicate records</a:t>
            </a:r>
            <a:endParaRPr lang="en-IN" sz="2000" dirty="0"/>
          </a:p>
          <a:p>
            <a:pPr marL="742950" lvl="1" indent="-285750" fontAlgn="ctr">
              <a:lnSpc>
                <a:spcPct val="200000"/>
              </a:lnSpc>
              <a:buFont typeface="Courier New" panose="02070309020205020404" pitchFamily="49" charset="0"/>
              <a:buChar char="o"/>
            </a:pPr>
            <a:r>
              <a:rPr lang="en-GB" sz="2000" dirty="0"/>
              <a:t>Reduced data bottlenecks and ways to identify them</a:t>
            </a:r>
            <a:endParaRPr lang="en-IN" sz="2000" dirty="0"/>
          </a:p>
          <a:p>
            <a:pPr marL="742950" lvl="1" indent="-285750" fontAlgn="ctr">
              <a:lnSpc>
                <a:spcPct val="200000"/>
              </a:lnSpc>
              <a:buFont typeface="Courier New" panose="02070309020205020404" pitchFamily="49" charset="0"/>
              <a:buChar char="o"/>
            </a:pPr>
            <a:r>
              <a:rPr lang="en-GB" sz="2000" dirty="0"/>
              <a:t>Control unwanted changes to data</a:t>
            </a:r>
            <a:endParaRPr lang="en-IN" sz="2000" dirty="0"/>
          </a:p>
          <a:p>
            <a:pPr marL="742950" lvl="1" indent="-285750" fontAlgn="ctr">
              <a:lnSpc>
                <a:spcPct val="200000"/>
              </a:lnSpc>
              <a:buFont typeface="Courier New" panose="02070309020205020404" pitchFamily="49" charset="0"/>
              <a:buChar char="o"/>
            </a:pPr>
            <a:r>
              <a:rPr lang="en-GB" sz="2000" dirty="0"/>
              <a:t>Reliable and consistent data</a:t>
            </a:r>
            <a:endParaRPr lang="en-IN" sz="2000" dirty="0"/>
          </a:p>
          <a:p>
            <a:pPr marL="742950" lvl="1" indent="-285750" fontAlgn="ctr">
              <a:lnSpc>
                <a:spcPct val="200000"/>
              </a:lnSpc>
              <a:buFont typeface="Courier New" panose="02070309020205020404" pitchFamily="49" charset="0"/>
              <a:buChar char="o"/>
            </a:pPr>
            <a:r>
              <a:rPr lang="en-GB" sz="2000" dirty="0"/>
              <a:t>Tracing data lineage</a:t>
            </a:r>
            <a:endParaRPr lang="en-IN" sz="2000" dirty="0"/>
          </a:p>
          <a:p>
            <a:pPr marL="742950" lvl="1" indent="-285750" fontAlgn="ctr">
              <a:lnSpc>
                <a:spcPct val="200000"/>
              </a:lnSpc>
              <a:buFont typeface="Courier New" panose="02070309020205020404" pitchFamily="49" charset="0"/>
              <a:buChar char="o"/>
            </a:pPr>
            <a:r>
              <a:rPr lang="en-GB" sz="2000" dirty="0"/>
              <a:t>Managing historic data</a:t>
            </a:r>
            <a:endParaRPr lang="en-IN" sz="2000" dirty="0"/>
          </a:p>
          <a:p>
            <a:pPr lvl="1" fontAlgn="ctr">
              <a:lnSpc>
                <a:spcPct val="200000"/>
              </a:lnSpc>
            </a:pPr>
            <a:endParaRPr lang="en-IN" sz="2000" dirty="0"/>
          </a:p>
          <a:p>
            <a:pPr fontAlgn="ctr">
              <a:lnSpc>
                <a:spcPct val="200000"/>
              </a:lnSpc>
            </a:pPr>
            <a:endParaRPr lang="en-US" sz="2000" dirty="0"/>
          </a:p>
          <a:p>
            <a:pPr fontAlgn="ctr">
              <a:lnSpc>
                <a:spcPct val="90000"/>
              </a:lnSpc>
              <a:spcBef>
                <a:spcPct val="0"/>
              </a:spcBef>
            </a:pPr>
            <a:endParaRPr lang="en-US" sz="20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sz="2000" dirty="0"/>
          </a:p>
        </p:txBody>
      </p:sp>
      <p:pic>
        <p:nvPicPr>
          <p:cNvPr id="8" name="Picture 7" descr="A closet full of clothes&#10;&#10;Description automatically generated with medium confidence">
            <a:extLst>
              <a:ext uri="{FF2B5EF4-FFF2-40B4-BE49-F238E27FC236}">
                <a16:creationId xmlns:a16="http://schemas.microsoft.com/office/drawing/2014/main" id="{907A233B-13E7-6244-B324-B95DD0ECA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05" y="1117414"/>
            <a:ext cx="5878384" cy="5020352"/>
          </a:xfrm>
          <a:prstGeom prst="rect">
            <a:avLst/>
          </a:prstGeom>
        </p:spPr>
      </p:pic>
    </p:spTree>
    <p:extLst>
      <p:ext uri="{BB962C8B-B14F-4D97-AF65-F5344CB8AC3E}">
        <p14:creationId xmlns:p14="http://schemas.microsoft.com/office/powerpoint/2010/main" val="256522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13</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369332"/>
          </a:xfrm>
          <a:prstGeom prst="rect">
            <a:avLst/>
          </a:prstGeom>
          <a:noFill/>
          <a:ln w="9525">
            <a:noFill/>
            <a:miter lim="800000"/>
            <a:headEnd/>
            <a:tailEnd/>
          </a:ln>
        </p:spPr>
        <p:txBody>
          <a:bodyPr wrap="square" lIns="0" tIns="0" rIns="0" bIns="0" rtlCol="0" anchor="t" anchorCtr="0">
            <a:normAutofit/>
          </a:bodyPr>
          <a:lstStyle/>
          <a:p>
            <a:r>
              <a:rPr lang="en-US" sz="2400" b="1" dirty="0"/>
              <a:t>Data lifecycle Management</a:t>
            </a:r>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774700" y="1117414"/>
            <a:ext cx="5181599" cy="5020352"/>
          </a:xfrm>
          <a:prstGeom prst="rect">
            <a:avLst/>
          </a:prstGeom>
          <a:noFill/>
          <a:ln w="9525">
            <a:noFill/>
            <a:miter lim="800000"/>
            <a:headEnd/>
            <a:tailEnd/>
          </a:ln>
        </p:spPr>
        <p:txBody>
          <a:bodyPr wrap="square" lIns="0" tIns="0" rIns="0" bIns="0" rtlCol="0" anchor="t" anchorCtr="0">
            <a:normAutofit/>
          </a:bodyPr>
          <a:lstStyle/>
          <a:p>
            <a:endParaRPr lang="en-IN" dirty="0"/>
          </a:p>
          <a:p>
            <a:pPr marL="285750" indent="-285750">
              <a:buFont typeface="Arial" panose="020B0604020202020204" pitchFamily="34" charset="0"/>
              <a:buChar char="•"/>
            </a:pPr>
            <a:r>
              <a:rPr lang="en-GB" sz="2000" dirty="0"/>
              <a:t>This policy driven approach to the data management is Data lifecycle management, which defines the way how and when the data should move from one phase to another.</a:t>
            </a:r>
          </a:p>
          <a:p>
            <a:pPr marL="285750" indent="-285750">
              <a:buFont typeface="Arial" panose="020B0604020202020204" pitchFamily="34" charset="0"/>
              <a:buChar char="•"/>
            </a:pPr>
            <a:endParaRPr lang="en-GB" sz="2000" dirty="0"/>
          </a:p>
          <a:p>
            <a:endParaRPr lang="en-GB" sz="2000" dirty="0"/>
          </a:p>
          <a:p>
            <a:pPr fontAlgn="ctr">
              <a:lnSpc>
                <a:spcPct val="200000"/>
              </a:lnSpc>
            </a:pPr>
            <a:endParaRPr lang="en-US" dirty="0"/>
          </a:p>
          <a:p>
            <a:pPr fontAlgn="ctr">
              <a:lnSpc>
                <a:spcPct val="90000"/>
              </a:lnSpc>
              <a:spcBef>
                <a:spcPct val="0"/>
              </a:spcBef>
            </a:pPr>
            <a:endParaRPr lang="en-US" sz="28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dirty="0"/>
          </a:p>
        </p:txBody>
      </p:sp>
      <p:pic>
        <p:nvPicPr>
          <p:cNvPr id="8" name="Picture 7" descr="Diagram&#10;&#10;Description automatically generated">
            <a:extLst>
              <a:ext uri="{FF2B5EF4-FFF2-40B4-BE49-F238E27FC236}">
                <a16:creationId xmlns:a16="http://schemas.microsoft.com/office/drawing/2014/main" id="{182B2756-E129-1647-987E-C74ED3FD4E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3688" y="639610"/>
            <a:ext cx="5431267" cy="5664596"/>
          </a:xfrm>
          <a:prstGeom prst="rect">
            <a:avLst/>
          </a:prstGeom>
        </p:spPr>
      </p:pic>
    </p:spTree>
    <p:extLst>
      <p:ext uri="{BB962C8B-B14F-4D97-AF65-F5344CB8AC3E}">
        <p14:creationId xmlns:p14="http://schemas.microsoft.com/office/powerpoint/2010/main" val="409473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14</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815878" cy="461665"/>
          </a:xfrm>
          <a:prstGeom prst="rect">
            <a:avLst/>
          </a:prstGeom>
        </p:spPr>
        <p:txBody>
          <a:bodyPr wrap="square">
            <a:spAutoFit/>
          </a:bodyPr>
          <a:lstStyle/>
          <a:p>
            <a:r>
              <a:rPr lang="en-US" sz="2400" b="1" dirty="0"/>
              <a:t>Benefits of DLM in enterprise world</a:t>
            </a:r>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774700" y="1117414"/>
            <a:ext cx="10326112" cy="5020352"/>
          </a:xfrm>
          <a:prstGeom prst="rect">
            <a:avLst/>
          </a:prstGeom>
          <a:noFill/>
          <a:ln w="9525">
            <a:noFill/>
            <a:miter lim="800000"/>
            <a:headEnd/>
            <a:tailEnd/>
          </a:ln>
        </p:spPr>
        <p:txBody>
          <a:bodyPr wrap="square" lIns="0" tIns="0" rIns="0" bIns="0" rtlCol="0" anchor="t" anchorCtr="0">
            <a:normAutofit/>
          </a:bodyPr>
          <a:lstStyle/>
          <a:p>
            <a:endParaRPr lang="en-IN" dirty="0"/>
          </a:p>
          <a:p>
            <a:pPr marL="285750" indent="-285750" fontAlgn="ctr">
              <a:lnSpc>
                <a:spcPct val="200000"/>
              </a:lnSpc>
              <a:buFont typeface="Arial" panose="020B0604020202020204" pitchFamily="34" charset="0"/>
              <a:buChar char="•"/>
            </a:pPr>
            <a:r>
              <a:rPr lang="en-GB" sz="2000" dirty="0"/>
              <a:t>Data Protection </a:t>
            </a:r>
          </a:p>
          <a:p>
            <a:pPr marL="285750" indent="-285750" fontAlgn="ctr">
              <a:lnSpc>
                <a:spcPct val="200000"/>
              </a:lnSpc>
              <a:buFont typeface="Arial" panose="020B0604020202020204" pitchFamily="34" charset="0"/>
              <a:buChar char="•"/>
            </a:pPr>
            <a:r>
              <a:rPr lang="en-GB" sz="2000" dirty="0"/>
              <a:t>Compliance and Governance</a:t>
            </a:r>
          </a:p>
          <a:p>
            <a:pPr marL="285750" indent="-285750" fontAlgn="ctr">
              <a:lnSpc>
                <a:spcPct val="200000"/>
              </a:lnSpc>
              <a:buFont typeface="Arial" panose="020B0604020202020204" pitchFamily="34" charset="0"/>
              <a:buChar char="•"/>
            </a:pPr>
            <a:r>
              <a:rPr lang="en-GB" sz="2000" dirty="0"/>
              <a:t>Efficiency</a:t>
            </a:r>
            <a:endParaRPr lang="en-IN" sz="2000" dirty="0"/>
          </a:p>
          <a:p>
            <a:pPr marL="285750" indent="-285750" fontAlgn="ctr">
              <a:lnSpc>
                <a:spcPct val="200000"/>
              </a:lnSpc>
              <a:buFont typeface="Arial" panose="020B0604020202020204" pitchFamily="34" charset="0"/>
              <a:buChar char="•"/>
            </a:pPr>
            <a:r>
              <a:rPr lang="en-GB" sz="2000" dirty="0"/>
              <a:t>Controlled and predictive cost</a:t>
            </a:r>
            <a:endParaRPr lang="en-IN" sz="2000" dirty="0"/>
          </a:p>
          <a:p>
            <a:pPr marL="285750" indent="-285750" fontAlgn="ctr">
              <a:lnSpc>
                <a:spcPct val="200000"/>
              </a:lnSpc>
              <a:buFont typeface="Arial" panose="020B0604020202020204" pitchFamily="34" charset="0"/>
              <a:buChar char="•"/>
            </a:pPr>
            <a:r>
              <a:rPr lang="en-GB" sz="2000" dirty="0"/>
              <a:t>Data Security</a:t>
            </a:r>
            <a:endParaRPr lang="en-IN" sz="2000" dirty="0"/>
          </a:p>
          <a:p>
            <a:endParaRPr lang="en-GB" dirty="0"/>
          </a:p>
          <a:p>
            <a:pPr fontAlgn="ctr">
              <a:lnSpc>
                <a:spcPct val="200000"/>
              </a:lnSpc>
            </a:pPr>
            <a:endParaRPr lang="en-US" dirty="0"/>
          </a:p>
          <a:p>
            <a:pPr fontAlgn="ctr">
              <a:lnSpc>
                <a:spcPct val="90000"/>
              </a:lnSpc>
              <a:spcBef>
                <a:spcPct val="0"/>
              </a:spcBef>
            </a:pPr>
            <a:endParaRPr lang="en-US" sz="28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dirty="0"/>
          </a:p>
        </p:txBody>
      </p:sp>
    </p:spTree>
    <p:extLst>
      <p:ext uri="{BB962C8B-B14F-4D97-AF65-F5344CB8AC3E}">
        <p14:creationId xmlns:p14="http://schemas.microsoft.com/office/powerpoint/2010/main" val="23746866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15</a:t>
            </a:fld>
            <a:endParaRPr lang="en-US"/>
          </a:p>
        </p:txBody>
      </p:sp>
      <p:sp>
        <p:nvSpPr>
          <p:cNvPr id="4" name="Title 1"/>
          <p:cNvSpPr txBox="1">
            <a:spLocks/>
          </p:cNvSpPr>
          <p:nvPr/>
        </p:nvSpPr>
        <p:spPr>
          <a:xfrm>
            <a:off x="1306248" y="909193"/>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3823657" y="1035906"/>
            <a:ext cx="3704630" cy="584775"/>
          </a:xfrm>
          <a:prstGeom prst="rect">
            <a:avLst/>
          </a:prstGeom>
        </p:spPr>
        <p:txBody>
          <a:bodyPr wrap="square">
            <a:spAutoFit/>
          </a:bodyPr>
          <a:lstStyle/>
          <a:p>
            <a:pPr algn="ctr"/>
            <a:r>
              <a:rPr lang="en-US" sz="3200" b="1" dirty="0"/>
              <a:t>Stages of DLM</a:t>
            </a:r>
          </a:p>
        </p:txBody>
      </p:sp>
      <p:pic>
        <p:nvPicPr>
          <p:cNvPr id="8" name="Picture 7" descr="A picture containing text, computer&#10;&#10;Description automatically generated">
            <a:extLst>
              <a:ext uri="{FF2B5EF4-FFF2-40B4-BE49-F238E27FC236}">
                <a16:creationId xmlns:a16="http://schemas.microsoft.com/office/drawing/2014/main" id="{51AE752E-75FA-3B4C-81F5-DB46027B4BBB}"/>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101" y="1874106"/>
            <a:ext cx="10274300" cy="4386994"/>
          </a:xfrm>
          <a:prstGeom prst="rect">
            <a:avLst/>
          </a:prstGeom>
        </p:spPr>
      </p:pic>
    </p:spTree>
    <p:extLst>
      <p:ext uri="{BB962C8B-B14F-4D97-AF65-F5344CB8AC3E}">
        <p14:creationId xmlns:p14="http://schemas.microsoft.com/office/powerpoint/2010/main" val="39187169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16</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815878" cy="830997"/>
          </a:xfrm>
          <a:prstGeom prst="rect">
            <a:avLst/>
          </a:prstGeom>
        </p:spPr>
        <p:txBody>
          <a:bodyPr wrap="square">
            <a:spAutoFit/>
          </a:bodyPr>
          <a:lstStyle/>
          <a:p>
            <a:r>
              <a:rPr lang="en-GB" sz="2400" b="1" dirty="0"/>
              <a:t>1. Data acquisition</a:t>
            </a:r>
          </a:p>
          <a:p>
            <a:endParaRPr lang="en-US" sz="2400" b="1" dirty="0"/>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774700" y="1117414"/>
            <a:ext cx="10326112" cy="5020352"/>
          </a:xfrm>
          <a:prstGeom prst="rect">
            <a:avLst/>
          </a:prstGeom>
          <a:noFill/>
          <a:ln w="9525">
            <a:noFill/>
            <a:miter lim="800000"/>
            <a:headEnd/>
            <a:tailEnd/>
          </a:ln>
        </p:spPr>
        <p:txBody>
          <a:bodyPr wrap="square" lIns="0" tIns="0" rIns="0" bIns="0" rtlCol="0" anchor="t" anchorCtr="0">
            <a:normAutofit/>
          </a:bodyPr>
          <a:lstStyle/>
          <a:p>
            <a:endParaRPr lang="en-IN" dirty="0"/>
          </a:p>
          <a:p>
            <a:pPr marL="342900" indent="-342900" fontAlgn="ctr">
              <a:lnSpc>
                <a:spcPct val="200000"/>
              </a:lnSpc>
              <a:buFont typeface="Wingdings" pitchFamily="2" charset="2"/>
              <a:buChar char="Ø"/>
            </a:pPr>
            <a:r>
              <a:rPr lang="en-GB" sz="2000" dirty="0"/>
              <a:t>Data seen for the first time</a:t>
            </a:r>
          </a:p>
          <a:p>
            <a:pPr marL="342900" indent="-342900" fontAlgn="ctr">
              <a:lnSpc>
                <a:spcPct val="200000"/>
              </a:lnSpc>
              <a:buFont typeface="Wingdings" pitchFamily="2" charset="2"/>
              <a:buChar char="Ø"/>
            </a:pPr>
            <a:r>
              <a:rPr lang="en-GB" sz="2000" dirty="0"/>
              <a:t>In any form: images, email, files, application specific data, etc</a:t>
            </a:r>
          </a:p>
          <a:p>
            <a:pPr marL="342900" indent="-342900" fontAlgn="ctr">
              <a:lnSpc>
                <a:spcPct val="200000"/>
              </a:lnSpc>
              <a:buFont typeface="Wingdings" pitchFamily="2" charset="2"/>
              <a:buChar char="Ø"/>
            </a:pPr>
            <a:r>
              <a:rPr lang="en-GB" sz="2000" dirty="0"/>
              <a:t>Scrutinise the data</a:t>
            </a:r>
          </a:p>
          <a:p>
            <a:pPr marL="342900" indent="-342900" fontAlgn="ctr">
              <a:lnSpc>
                <a:spcPct val="200000"/>
              </a:lnSpc>
              <a:buFont typeface="Wingdings" pitchFamily="2" charset="2"/>
              <a:buChar char="Ø"/>
            </a:pPr>
            <a:r>
              <a:rPr lang="en-GB" sz="2000" dirty="0"/>
              <a:t>Classify on arrival based on published guideline</a:t>
            </a:r>
          </a:p>
          <a:p>
            <a:pPr marL="800100" lvl="2" indent="-342900" fontAlgn="ctr">
              <a:lnSpc>
                <a:spcPct val="200000"/>
              </a:lnSpc>
              <a:buFont typeface="Courier New" panose="02070309020205020404" pitchFamily="49" charset="0"/>
              <a:buChar char="o"/>
            </a:pPr>
            <a:r>
              <a:rPr lang="en-GB" sz="2000" dirty="0"/>
              <a:t>Criticality</a:t>
            </a:r>
          </a:p>
          <a:p>
            <a:pPr marL="800100" lvl="2" indent="-342900" fontAlgn="ctr">
              <a:lnSpc>
                <a:spcPct val="200000"/>
              </a:lnSpc>
              <a:buFont typeface="Courier New" panose="02070309020205020404" pitchFamily="49" charset="0"/>
              <a:buChar char="o"/>
            </a:pPr>
            <a:r>
              <a:rPr lang="en-GB" sz="2000" dirty="0"/>
              <a:t>Value</a:t>
            </a:r>
          </a:p>
          <a:p>
            <a:pPr marL="800100" lvl="2" indent="-342900" fontAlgn="ctr">
              <a:lnSpc>
                <a:spcPct val="200000"/>
              </a:lnSpc>
              <a:buFont typeface="Courier New" panose="02070309020205020404" pitchFamily="49" charset="0"/>
              <a:buChar char="o"/>
            </a:pPr>
            <a:r>
              <a:rPr lang="en-GB" sz="2000" dirty="0"/>
              <a:t>Sensitivity</a:t>
            </a:r>
          </a:p>
          <a:p>
            <a:endParaRPr lang="en-GB" dirty="0"/>
          </a:p>
          <a:p>
            <a:pPr fontAlgn="ctr">
              <a:lnSpc>
                <a:spcPct val="200000"/>
              </a:lnSpc>
            </a:pPr>
            <a:endParaRPr lang="en-US" dirty="0"/>
          </a:p>
          <a:p>
            <a:pPr fontAlgn="ctr">
              <a:lnSpc>
                <a:spcPct val="90000"/>
              </a:lnSpc>
              <a:spcBef>
                <a:spcPct val="0"/>
              </a:spcBef>
            </a:pPr>
            <a:endParaRPr lang="en-US" sz="28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dirty="0"/>
          </a:p>
        </p:txBody>
      </p:sp>
    </p:spTree>
    <p:extLst>
      <p:ext uri="{BB962C8B-B14F-4D97-AF65-F5344CB8AC3E}">
        <p14:creationId xmlns:p14="http://schemas.microsoft.com/office/powerpoint/2010/main" val="287215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17</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815878" cy="830997"/>
          </a:xfrm>
          <a:prstGeom prst="rect">
            <a:avLst/>
          </a:prstGeom>
        </p:spPr>
        <p:txBody>
          <a:bodyPr wrap="square">
            <a:spAutoFit/>
          </a:bodyPr>
          <a:lstStyle/>
          <a:p>
            <a:r>
              <a:rPr lang="en-GB" sz="2400" b="1" dirty="0"/>
              <a:t>2. Storage</a:t>
            </a:r>
          </a:p>
          <a:p>
            <a:endParaRPr lang="en-US" sz="2400" b="1" dirty="0"/>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774700" y="1117414"/>
            <a:ext cx="10326112" cy="5020352"/>
          </a:xfrm>
          <a:prstGeom prst="rect">
            <a:avLst/>
          </a:prstGeom>
          <a:noFill/>
          <a:ln w="9525">
            <a:noFill/>
            <a:miter lim="800000"/>
            <a:headEnd/>
            <a:tailEnd/>
          </a:ln>
        </p:spPr>
        <p:txBody>
          <a:bodyPr wrap="square" lIns="0" tIns="0" rIns="0" bIns="0" rtlCol="0" anchor="t" anchorCtr="0">
            <a:noAutofit/>
          </a:bodyPr>
          <a:lstStyle/>
          <a:p>
            <a:endParaRPr lang="en-IN" sz="2000" dirty="0"/>
          </a:p>
          <a:p>
            <a:pPr marL="285750" indent="-342900" fontAlgn="ctr">
              <a:lnSpc>
                <a:spcPct val="200000"/>
              </a:lnSpc>
              <a:buFont typeface="Wingdings" pitchFamily="2" charset="2"/>
              <a:buChar char="Ø"/>
            </a:pPr>
            <a:r>
              <a:rPr lang="en-GB" sz="2000" dirty="0"/>
              <a:t>Before storing </a:t>
            </a:r>
          </a:p>
          <a:p>
            <a:pPr marL="742950" lvl="1" indent="-342900" fontAlgn="ctr">
              <a:lnSpc>
                <a:spcPct val="200000"/>
              </a:lnSpc>
              <a:buFont typeface="Courier New" panose="02070309020205020404" pitchFamily="49" charset="0"/>
              <a:buChar char="o"/>
            </a:pPr>
            <a:r>
              <a:rPr lang="en-GB" sz="2000" dirty="0"/>
              <a:t>Perform redundancy check</a:t>
            </a:r>
          </a:p>
          <a:p>
            <a:pPr marL="742950" lvl="1" indent="-342900" fontAlgn="ctr">
              <a:lnSpc>
                <a:spcPct val="200000"/>
              </a:lnSpc>
              <a:buFont typeface="Courier New" panose="02070309020205020404" pitchFamily="49" charset="0"/>
              <a:buChar char="o"/>
            </a:pPr>
            <a:r>
              <a:rPr lang="en-GB" sz="2000" dirty="0"/>
              <a:t>Security check</a:t>
            </a:r>
          </a:p>
          <a:p>
            <a:pPr marL="285750" indent="-342900" fontAlgn="ctr">
              <a:lnSpc>
                <a:spcPct val="200000"/>
              </a:lnSpc>
              <a:buFont typeface="Wingdings" pitchFamily="2" charset="2"/>
              <a:buChar char="Ø"/>
            </a:pPr>
            <a:r>
              <a:rPr lang="en-GB" sz="2000" dirty="0"/>
              <a:t>Define storage infrastructure</a:t>
            </a:r>
          </a:p>
          <a:p>
            <a:pPr marL="742950" lvl="1" indent="-342900" fontAlgn="ctr">
              <a:lnSpc>
                <a:spcPct val="200000"/>
              </a:lnSpc>
              <a:buFont typeface="Courier New" panose="02070309020205020404" pitchFamily="49" charset="0"/>
              <a:buChar char="o"/>
            </a:pPr>
            <a:r>
              <a:rPr lang="en-GB" sz="2000" dirty="0"/>
              <a:t>Frequency of access</a:t>
            </a:r>
          </a:p>
          <a:p>
            <a:pPr marL="742950" lvl="1" indent="-342900" fontAlgn="ctr">
              <a:lnSpc>
                <a:spcPct val="200000"/>
              </a:lnSpc>
              <a:buFont typeface="Courier New" panose="02070309020205020404" pitchFamily="49" charset="0"/>
              <a:buChar char="o"/>
            </a:pPr>
            <a:r>
              <a:rPr lang="en-GB" sz="2000" dirty="0"/>
              <a:t>Value</a:t>
            </a:r>
          </a:p>
          <a:p>
            <a:pPr marL="285750" indent="-342900" fontAlgn="ctr">
              <a:lnSpc>
                <a:spcPct val="200000"/>
              </a:lnSpc>
              <a:buFont typeface="Wingdings" pitchFamily="2" charset="2"/>
              <a:buChar char="Ø"/>
            </a:pPr>
            <a:r>
              <a:rPr lang="en-GB" sz="2000" dirty="0"/>
              <a:t>Define access </a:t>
            </a:r>
          </a:p>
          <a:p>
            <a:pPr marL="742950" lvl="1" indent="-342900" fontAlgn="ctr">
              <a:lnSpc>
                <a:spcPct val="200000"/>
              </a:lnSpc>
              <a:buFont typeface="Courier New" panose="02070309020205020404" pitchFamily="49" charset="0"/>
              <a:buChar char="o"/>
            </a:pPr>
            <a:r>
              <a:rPr lang="en-GB" sz="2000" dirty="0"/>
              <a:t>Classified data access defined by tags set in stage 1</a:t>
            </a:r>
          </a:p>
          <a:p>
            <a:endParaRPr lang="en-GB" sz="2000" dirty="0"/>
          </a:p>
          <a:p>
            <a:pPr fontAlgn="ctr">
              <a:lnSpc>
                <a:spcPct val="200000"/>
              </a:lnSpc>
            </a:pPr>
            <a:endParaRPr lang="en-US" sz="2000" dirty="0"/>
          </a:p>
          <a:p>
            <a:pPr fontAlgn="ctr">
              <a:lnSpc>
                <a:spcPct val="90000"/>
              </a:lnSpc>
              <a:spcBef>
                <a:spcPct val="0"/>
              </a:spcBef>
            </a:pPr>
            <a:endParaRPr lang="en-US" sz="20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sz="2000" dirty="0"/>
          </a:p>
        </p:txBody>
      </p:sp>
    </p:spTree>
    <p:extLst>
      <p:ext uri="{BB962C8B-B14F-4D97-AF65-F5344CB8AC3E}">
        <p14:creationId xmlns:p14="http://schemas.microsoft.com/office/powerpoint/2010/main" val="3243592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18</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3673835" cy="830997"/>
          </a:xfrm>
          <a:prstGeom prst="rect">
            <a:avLst/>
          </a:prstGeom>
        </p:spPr>
        <p:txBody>
          <a:bodyPr wrap="square">
            <a:spAutoFit/>
          </a:bodyPr>
          <a:lstStyle/>
          <a:p>
            <a:r>
              <a:rPr lang="en-GB" sz="2400" b="1" dirty="0"/>
              <a:t>3. Backup and recovery</a:t>
            </a:r>
          </a:p>
          <a:p>
            <a:endParaRPr lang="en-US" sz="2400" b="1" dirty="0"/>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609441" y="1117414"/>
            <a:ext cx="4401213" cy="5020352"/>
          </a:xfrm>
          <a:prstGeom prst="rect">
            <a:avLst/>
          </a:prstGeom>
          <a:noFill/>
          <a:ln w="9525">
            <a:noFill/>
            <a:miter lim="800000"/>
            <a:headEnd/>
            <a:tailEnd/>
          </a:ln>
        </p:spPr>
        <p:txBody>
          <a:bodyPr wrap="square" lIns="0" tIns="0" rIns="0" bIns="0" rtlCol="0" anchor="t" anchorCtr="0">
            <a:normAutofit fontScale="77500" lnSpcReduction="20000"/>
          </a:bodyPr>
          <a:lstStyle/>
          <a:p>
            <a:endParaRPr lang="en-IN" dirty="0"/>
          </a:p>
          <a:p>
            <a:pPr marL="285750" indent="-342900" fontAlgn="ctr">
              <a:lnSpc>
                <a:spcPct val="180000"/>
              </a:lnSpc>
              <a:buFont typeface="Wingdings" pitchFamily="2" charset="2"/>
              <a:buChar char="Ø"/>
            </a:pPr>
            <a:r>
              <a:rPr lang="en-GB" sz="2200" dirty="0"/>
              <a:t>Need of backup and recovery</a:t>
            </a:r>
          </a:p>
          <a:p>
            <a:pPr marL="742950" lvl="1" indent="-342900" fontAlgn="ctr">
              <a:lnSpc>
                <a:spcPct val="180000"/>
              </a:lnSpc>
              <a:buFont typeface="Courier New" panose="02070309020205020404" pitchFamily="49" charset="0"/>
              <a:buChar char="o"/>
            </a:pPr>
            <a:r>
              <a:rPr lang="en-GB" sz="2200" dirty="0"/>
              <a:t>Hardware or software failure </a:t>
            </a:r>
          </a:p>
          <a:p>
            <a:pPr marL="742950" lvl="1" indent="-342900" fontAlgn="ctr">
              <a:lnSpc>
                <a:spcPct val="180000"/>
              </a:lnSpc>
              <a:buFont typeface="Courier New" panose="02070309020205020404" pitchFamily="49" charset="0"/>
              <a:buChar char="o"/>
            </a:pPr>
            <a:r>
              <a:rPr lang="en-GB" sz="2200" dirty="0"/>
              <a:t>Data corruption</a:t>
            </a:r>
          </a:p>
          <a:p>
            <a:pPr marL="742950" lvl="1" indent="-342900" fontAlgn="ctr">
              <a:lnSpc>
                <a:spcPct val="180000"/>
              </a:lnSpc>
              <a:buFont typeface="Courier New" panose="02070309020205020404" pitchFamily="49" charset="0"/>
              <a:buChar char="o"/>
            </a:pPr>
            <a:r>
              <a:rPr lang="en-GB" sz="2200" dirty="0"/>
              <a:t>Human caused events</a:t>
            </a:r>
          </a:p>
          <a:p>
            <a:pPr marL="742950" lvl="1" indent="-342900" fontAlgn="ctr">
              <a:lnSpc>
                <a:spcPct val="180000"/>
              </a:lnSpc>
              <a:buFont typeface="Courier New" panose="02070309020205020404" pitchFamily="49" charset="0"/>
              <a:buChar char="o"/>
            </a:pPr>
            <a:r>
              <a:rPr lang="en-GB" sz="2200" dirty="0"/>
              <a:t>Malicious attacks</a:t>
            </a:r>
          </a:p>
          <a:p>
            <a:pPr marL="742950" lvl="1" indent="-342900" fontAlgn="ctr">
              <a:lnSpc>
                <a:spcPct val="180000"/>
              </a:lnSpc>
              <a:buFont typeface="Courier New" panose="02070309020205020404" pitchFamily="49" charset="0"/>
              <a:buChar char="o"/>
            </a:pPr>
            <a:r>
              <a:rPr lang="en-GB" sz="2200" dirty="0"/>
              <a:t>Accidental deletion of data</a:t>
            </a:r>
          </a:p>
          <a:p>
            <a:pPr marL="742950" lvl="1" indent="-342900" fontAlgn="ctr">
              <a:lnSpc>
                <a:spcPct val="180000"/>
              </a:lnSpc>
              <a:buFont typeface="Courier New" panose="02070309020205020404" pitchFamily="49" charset="0"/>
              <a:buChar char="o"/>
            </a:pPr>
            <a:r>
              <a:rPr lang="en-GB" sz="2200" dirty="0"/>
              <a:t>Natural calamity</a:t>
            </a:r>
          </a:p>
          <a:p>
            <a:pPr lvl="1" indent="-342900" fontAlgn="ctr">
              <a:lnSpc>
                <a:spcPct val="180000"/>
              </a:lnSpc>
            </a:pPr>
            <a:endParaRPr lang="en-GB" sz="2200" dirty="0"/>
          </a:p>
          <a:p>
            <a:pPr marL="285750" indent="-342900" fontAlgn="ctr">
              <a:lnSpc>
                <a:spcPct val="180000"/>
              </a:lnSpc>
              <a:buFont typeface="Wingdings" pitchFamily="2" charset="2"/>
              <a:buChar char="Ø"/>
            </a:pPr>
            <a:r>
              <a:rPr lang="en-GB" sz="2200" dirty="0"/>
              <a:t>Plan for  disaster management</a:t>
            </a:r>
          </a:p>
          <a:p>
            <a:pPr marL="742950" lvl="1" indent="-342900" fontAlgn="ctr">
              <a:lnSpc>
                <a:spcPct val="180000"/>
              </a:lnSpc>
              <a:buFont typeface="Courier New" panose="02070309020205020404" pitchFamily="49" charset="0"/>
              <a:buChar char="o"/>
            </a:pPr>
            <a:r>
              <a:rPr lang="en-GB" sz="2200" dirty="0"/>
              <a:t>Data integrity</a:t>
            </a:r>
          </a:p>
          <a:p>
            <a:pPr marL="742950" lvl="1" indent="-342900" fontAlgn="ctr">
              <a:lnSpc>
                <a:spcPct val="180000"/>
              </a:lnSpc>
              <a:buFont typeface="Courier New" panose="02070309020205020404" pitchFamily="49" charset="0"/>
              <a:buChar char="o"/>
            </a:pPr>
            <a:r>
              <a:rPr lang="en-GB" sz="2200" dirty="0"/>
              <a:t>Availability</a:t>
            </a:r>
          </a:p>
          <a:p>
            <a:pPr lvl="1"/>
            <a:endParaRPr lang="en-GB" dirty="0"/>
          </a:p>
          <a:p>
            <a:endParaRPr lang="en-GB" dirty="0"/>
          </a:p>
          <a:p>
            <a:pPr fontAlgn="ctr">
              <a:lnSpc>
                <a:spcPct val="200000"/>
              </a:lnSpc>
            </a:pPr>
            <a:endParaRPr lang="en-US" dirty="0"/>
          </a:p>
          <a:p>
            <a:pPr fontAlgn="ctr">
              <a:lnSpc>
                <a:spcPct val="90000"/>
              </a:lnSpc>
              <a:spcBef>
                <a:spcPct val="0"/>
              </a:spcBef>
            </a:pPr>
            <a:endParaRPr lang="en-US" sz="28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dirty="0"/>
          </a:p>
        </p:txBody>
      </p:sp>
      <p:pic>
        <p:nvPicPr>
          <p:cNvPr id="8" name="Picture 7" descr="Graphical user interface&#10;&#10;Description automatically generated">
            <a:extLst>
              <a:ext uri="{FF2B5EF4-FFF2-40B4-BE49-F238E27FC236}">
                <a16:creationId xmlns:a16="http://schemas.microsoft.com/office/drawing/2014/main" id="{8C127C8B-3BF9-3B40-A58B-19EB3CB8A5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699" y="558986"/>
            <a:ext cx="5884357" cy="5181600"/>
          </a:xfrm>
          <a:prstGeom prst="rect">
            <a:avLst/>
          </a:prstGeom>
        </p:spPr>
      </p:pic>
    </p:spTree>
    <p:extLst>
      <p:ext uri="{BB962C8B-B14F-4D97-AF65-F5344CB8AC3E}">
        <p14:creationId xmlns:p14="http://schemas.microsoft.com/office/powerpoint/2010/main" val="20488063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19</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879378" cy="830997"/>
          </a:xfrm>
          <a:prstGeom prst="rect">
            <a:avLst/>
          </a:prstGeom>
        </p:spPr>
        <p:txBody>
          <a:bodyPr wrap="square">
            <a:spAutoFit/>
          </a:bodyPr>
          <a:lstStyle/>
          <a:p>
            <a:r>
              <a:rPr lang="en-GB" sz="2400" b="1" dirty="0"/>
              <a:t>4. Data management / sharing</a:t>
            </a:r>
          </a:p>
          <a:p>
            <a:endParaRPr lang="en-US" sz="2400" b="1" dirty="0"/>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774700" y="1117414"/>
            <a:ext cx="8483600" cy="5020352"/>
          </a:xfrm>
          <a:prstGeom prst="rect">
            <a:avLst/>
          </a:prstGeom>
          <a:noFill/>
          <a:ln w="9525">
            <a:noFill/>
            <a:miter lim="800000"/>
            <a:headEnd/>
            <a:tailEnd/>
          </a:ln>
        </p:spPr>
        <p:txBody>
          <a:bodyPr wrap="square" lIns="0" tIns="0" rIns="0" bIns="0" rtlCol="0" anchor="t" anchorCtr="0">
            <a:normAutofit/>
          </a:bodyPr>
          <a:lstStyle/>
          <a:p>
            <a:endParaRPr lang="en-IN" dirty="0"/>
          </a:p>
          <a:p>
            <a:pPr marL="285750" indent="-342900" fontAlgn="ctr">
              <a:lnSpc>
                <a:spcPct val="170000"/>
              </a:lnSpc>
              <a:buFont typeface="Wingdings" pitchFamily="2" charset="2"/>
              <a:buChar char="Ø"/>
            </a:pPr>
            <a:r>
              <a:rPr lang="en-GB" sz="2000" dirty="0"/>
              <a:t>Define access and validation to data before its published</a:t>
            </a:r>
          </a:p>
          <a:p>
            <a:pPr marL="285750" indent="-342900" fontAlgn="ctr">
              <a:lnSpc>
                <a:spcPct val="170000"/>
              </a:lnSpc>
              <a:buFont typeface="Wingdings" pitchFamily="2" charset="2"/>
              <a:buChar char="Ø"/>
            </a:pPr>
            <a:r>
              <a:rPr lang="en-GB" sz="2000" dirty="0"/>
              <a:t>Defined Data sharing policy</a:t>
            </a:r>
          </a:p>
          <a:p>
            <a:pPr marL="285750" indent="-342900" fontAlgn="ctr">
              <a:lnSpc>
                <a:spcPct val="170000"/>
              </a:lnSpc>
              <a:buFont typeface="Wingdings" pitchFamily="2" charset="2"/>
              <a:buChar char="Ø"/>
            </a:pPr>
            <a:r>
              <a:rPr lang="en-GB" sz="2000" dirty="0"/>
              <a:t>Purpose is to reuse the data effectively</a:t>
            </a:r>
          </a:p>
          <a:p>
            <a:pPr marL="285750" indent="-342900" fontAlgn="ctr">
              <a:lnSpc>
                <a:spcPct val="170000"/>
              </a:lnSpc>
              <a:buFont typeface="Wingdings" pitchFamily="2" charset="2"/>
              <a:buChar char="Ø"/>
            </a:pPr>
            <a:r>
              <a:rPr lang="en-GB" sz="2000" dirty="0"/>
              <a:t>Use of </a:t>
            </a:r>
            <a:r>
              <a:rPr lang="en-GB" sz="2000" dirty="0" err="1"/>
              <a:t>iPaas</a:t>
            </a:r>
            <a:r>
              <a:rPr lang="en-GB" sz="2000" dirty="0"/>
              <a:t> for integrated solutions</a:t>
            </a:r>
          </a:p>
          <a:p>
            <a:pPr indent="-342900" fontAlgn="ctr">
              <a:lnSpc>
                <a:spcPct val="170000"/>
              </a:lnSpc>
            </a:pPr>
            <a:endParaRPr lang="en-GB" sz="1600" dirty="0"/>
          </a:p>
          <a:p>
            <a:pPr marL="285750" indent="-285750">
              <a:buFont typeface="Wingdings" pitchFamily="2" charset="2"/>
              <a:buChar char="Ø"/>
            </a:pPr>
            <a:endParaRPr lang="en-GB" dirty="0"/>
          </a:p>
          <a:p>
            <a:pPr lvl="1"/>
            <a:endParaRPr lang="en-GB" dirty="0"/>
          </a:p>
          <a:p>
            <a:endParaRPr lang="en-GB" dirty="0"/>
          </a:p>
          <a:p>
            <a:pPr fontAlgn="ctr">
              <a:lnSpc>
                <a:spcPct val="200000"/>
              </a:lnSpc>
            </a:pPr>
            <a:endParaRPr lang="en-US" dirty="0"/>
          </a:p>
          <a:p>
            <a:pPr fontAlgn="ctr">
              <a:lnSpc>
                <a:spcPct val="90000"/>
              </a:lnSpc>
              <a:spcBef>
                <a:spcPct val="0"/>
              </a:spcBef>
            </a:pPr>
            <a:endParaRPr lang="en-US" sz="28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dirty="0"/>
          </a:p>
        </p:txBody>
      </p:sp>
    </p:spTree>
    <p:extLst>
      <p:ext uri="{BB962C8B-B14F-4D97-AF65-F5344CB8AC3E}">
        <p14:creationId xmlns:p14="http://schemas.microsoft.com/office/powerpoint/2010/main" val="6303779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latin typeface="Corbel"/>
              </a:rPr>
              <a:t>Copyright © 2019 Veritas Technologies LLC</a:t>
            </a:r>
            <a:endParaRPr lang="en-US">
              <a:latin typeface="Corbel"/>
            </a:endParaRP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2</a:t>
            </a:fld>
            <a:endParaRPr lang="en-US"/>
          </a:p>
        </p:txBody>
      </p:sp>
      <p:pic>
        <p:nvPicPr>
          <p:cNvPr id="4" name="Picture 3"/>
          <p:cNvPicPr>
            <a:picLocks noChangeAspect="1"/>
          </p:cNvPicPr>
          <p:nvPr/>
        </p:nvPicPr>
        <p:blipFill>
          <a:blip r:embed="rId2"/>
          <a:stretch>
            <a:fillRect/>
          </a:stretch>
        </p:blipFill>
        <p:spPr>
          <a:xfrm>
            <a:off x="298441" y="419724"/>
            <a:ext cx="11648719" cy="5830107"/>
          </a:xfrm>
          <a:prstGeom prst="rect">
            <a:avLst/>
          </a:prstGeom>
        </p:spPr>
      </p:pic>
    </p:spTree>
    <p:extLst>
      <p:ext uri="{BB962C8B-B14F-4D97-AF65-F5344CB8AC3E}">
        <p14:creationId xmlns:p14="http://schemas.microsoft.com/office/powerpoint/2010/main" val="276280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20</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3673835" cy="830997"/>
          </a:xfrm>
          <a:prstGeom prst="rect">
            <a:avLst/>
          </a:prstGeom>
        </p:spPr>
        <p:txBody>
          <a:bodyPr wrap="square">
            <a:spAutoFit/>
          </a:bodyPr>
          <a:lstStyle/>
          <a:p>
            <a:r>
              <a:rPr lang="en-GB" sz="2400" b="1" dirty="0"/>
              <a:t>5. Data usage</a:t>
            </a:r>
          </a:p>
          <a:p>
            <a:endParaRPr lang="en-US" sz="2400" b="1" dirty="0"/>
          </a:p>
        </p:txBody>
      </p:sp>
      <p:sp>
        <p:nvSpPr>
          <p:cNvPr id="11" name="TextBox 10">
            <a:extLst>
              <a:ext uri="{FF2B5EF4-FFF2-40B4-BE49-F238E27FC236}">
                <a16:creationId xmlns:a16="http://schemas.microsoft.com/office/drawing/2014/main" id="{E7B75F7A-47F9-8C4D-925C-D15B019FED13}"/>
              </a:ext>
            </a:extLst>
          </p:cNvPr>
          <p:cNvSpPr txBox="1"/>
          <p:nvPr/>
        </p:nvSpPr>
        <p:spPr bwMode="ltGray">
          <a:xfrm>
            <a:off x="774700" y="1117414"/>
            <a:ext cx="8483600" cy="5020352"/>
          </a:xfrm>
          <a:prstGeom prst="rect">
            <a:avLst/>
          </a:prstGeom>
          <a:noFill/>
          <a:ln w="9525">
            <a:noFill/>
            <a:miter lim="800000"/>
            <a:headEnd/>
            <a:tailEnd/>
          </a:ln>
        </p:spPr>
        <p:txBody>
          <a:bodyPr wrap="square" lIns="0" tIns="0" rIns="0" bIns="0" rtlCol="0" anchor="t" anchorCtr="0">
            <a:normAutofit/>
          </a:bodyPr>
          <a:lstStyle/>
          <a:p>
            <a:endParaRPr lang="en-IN" dirty="0"/>
          </a:p>
          <a:p>
            <a:pPr marL="285750" indent="-342900" fontAlgn="ctr">
              <a:lnSpc>
                <a:spcPct val="170000"/>
              </a:lnSpc>
              <a:buFont typeface="Wingdings" pitchFamily="2" charset="2"/>
              <a:buChar char="Ø"/>
            </a:pPr>
            <a:r>
              <a:rPr lang="en-GB" sz="2000" dirty="0"/>
              <a:t>Data analytics and  data recompilation</a:t>
            </a:r>
          </a:p>
          <a:p>
            <a:pPr marL="285750" indent="-342900" fontAlgn="ctr">
              <a:lnSpc>
                <a:spcPct val="170000"/>
              </a:lnSpc>
              <a:buFont typeface="Wingdings" pitchFamily="2" charset="2"/>
              <a:buChar char="Ø"/>
            </a:pPr>
            <a:r>
              <a:rPr lang="en-GB" sz="2000" dirty="0"/>
              <a:t>Because organisations can locate data easily data can be reused</a:t>
            </a:r>
          </a:p>
          <a:p>
            <a:pPr marL="285750" indent="-342900" fontAlgn="ctr">
              <a:lnSpc>
                <a:spcPct val="170000"/>
              </a:lnSpc>
              <a:buFont typeface="Wingdings" pitchFamily="2" charset="2"/>
              <a:buChar char="Ø"/>
            </a:pPr>
            <a:r>
              <a:rPr lang="en-GB" sz="2000" dirty="0"/>
              <a:t>Analysis helps forecasting, based on historic data</a:t>
            </a:r>
          </a:p>
          <a:p>
            <a:pPr marL="285750" indent="-342900" fontAlgn="ctr">
              <a:lnSpc>
                <a:spcPct val="170000"/>
              </a:lnSpc>
              <a:buFont typeface="Wingdings" pitchFamily="2" charset="2"/>
              <a:buChar char="Ø"/>
            </a:pPr>
            <a:r>
              <a:rPr lang="en-GB" sz="2000" dirty="0"/>
              <a:t>Data can also be reused for test and Dev purpose of internal applications</a:t>
            </a:r>
          </a:p>
          <a:p>
            <a:pPr indent="-342900" fontAlgn="ctr">
              <a:lnSpc>
                <a:spcPct val="170000"/>
              </a:lnSpc>
            </a:pPr>
            <a:r>
              <a:rPr lang="en-GB" sz="1600" dirty="0"/>
              <a:t> </a:t>
            </a:r>
          </a:p>
          <a:p>
            <a:pPr marL="285750" indent="-285750">
              <a:buFont typeface="Wingdings" pitchFamily="2" charset="2"/>
              <a:buChar char="Ø"/>
            </a:pPr>
            <a:endParaRPr lang="en-GB" dirty="0"/>
          </a:p>
          <a:p>
            <a:pPr marL="285750" indent="-285750">
              <a:buFont typeface="Wingdings" pitchFamily="2" charset="2"/>
              <a:buChar char="Ø"/>
            </a:pPr>
            <a:endParaRPr lang="en-GB" dirty="0"/>
          </a:p>
          <a:p>
            <a:pPr lvl="1"/>
            <a:endParaRPr lang="en-GB" dirty="0"/>
          </a:p>
          <a:p>
            <a:endParaRPr lang="en-GB" dirty="0"/>
          </a:p>
          <a:p>
            <a:pPr fontAlgn="ctr">
              <a:lnSpc>
                <a:spcPct val="200000"/>
              </a:lnSpc>
            </a:pPr>
            <a:endParaRPr lang="en-US" dirty="0"/>
          </a:p>
          <a:p>
            <a:pPr fontAlgn="ctr">
              <a:lnSpc>
                <a:spcPct val="90000"/>
              </a:lnSpc>
              <a:spcBef>
                <a:spcPct val="0"/>
              </a:spcBef>
            </a:pPr>
            <a:endParaRPr lang="en-US" sz="2800" b="1" dirty="0">
              <a:latin typeface="+mj-lt"/>
              <a:ea typeface="+mj-ea"/>
              <a:cs typeface="+mj-cs"/>
            </a:endParaRPr>
          </a:p>
          <a:p>
            <a:pPr marL="285750" indent="-285750">
              <a:lnSpc>
                <a:spcPct val="200000"/>
              </a:lnSpc>
              <a:spcBef>
                <a:spcPts val="0"/>
              </a:spcBef>
              <a:buFont typeface="Arial" panose="020B0604020202020204" pitchFamily="34" charset="0"/>
              <a:buChar char="•"/>
            </a:pPr>
            <a:endParaRPr lang="en-IN" dirty="0"/>
          </a:p>
        </p:txBody>
      </p:sp>
    </p:spTree>
    <p:extLst>
      <p:ext uri="{BB962C8B-B14F-4D97-AF65-F5344CB8AC3E}">
        <p14:creationId xmlns:p14="http://schemas.microsoft.com/office/powerpoint/2010/main" val="14044883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21</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7" name="TextBox 6">
            <a:extLst>
              <a:ext uri="{FF2B5EF4-FFF2-40B4-BE49-F238E27FC236}">
                <a16:creationId xmlns:a16="http://schemas.microsoft.com/office/drawing/2014/main" id="{EDE6B9B8-E333-4D4F-BA6A-C13C9510ECEA}"/>
              </a:ext>
            </a:extLst>
          </p:cNvPr>
          <p:cNvSpPr txBox="1"/>
          <p:nvPr/>
        </p:nvSpPr>
        <p:spPr bwMode="ltGray">
          <a:xfrm>
            <a:off x="1015734" y="1298323"/>
            <a:ext cx="10727750" cy="4473303"/>
          </a:xfrm>
          <a:prstGeom prst="rect">
            <a:avLst/>
          </a:prstGeom>
          <a:noFill/>
          <a:ln w="9525">
            <a:noFill/>
            <a:miter lim="800000"/>
            <a:headEnd/>
            <a:tailEnd/>
          </a:ln>
        </p:spPr>
        <p:txBody>
          <a:bodyPr wrap="square" lIns="0" tIns="0" rIns="0" bIns="0" rtlCol="0" anchor="t" anchorCtr="0">
            <a:normAutofit/>
          </a:bodyPr>
          <a:lstStyle/>
          <a:p>
            <a:pPr marL="285750" indent="-342900" fontAlgn="ctr">
              <a:lnSpc>
                <a:spcPct val="170000"/>
              </a:lnSpc>
              <a:buFont typeface="Wingdings" pitchFamily="2" charset="2"/>
              <a:buChar char="Ø"/>
            </a:pPr>
            <a:r>
              <a:rPr lang="en-GB" sz="2000" dirty="0"/>
              <a:t>Retention for regulatory requirements</a:t>
            </a:r>
          </a:p>
          <a:p>
            <a:pPr marL="285750" indent="-342900" fontAlgn="ctr">
              <a:lnSpc>
                <a:spcPct val="170000"/>
              </a:lnSpc>
              <a:buFont typeface="Wingdings" pitchFamily="2" charset="2"/>
              <a:buChar char="Ø"/>
            </a:pPr>
            <a:r>
              <a:rPr lang="en-GB" sz="2000" dirty="0"/>
              <a:t>Defined retention policies.</a:t>
            </a:r>
          </a:p>
          <a:p>
            <a:pPr marL="285750" indent="-342900" fontAlgn="ctr">
              <a:lnSpc>
                <a:spcPct val="170000"/>
              </a:lnSpc>
              <a:buFont typeface="Wingdings" pitchFamily="2" charset="2"/>
              <a:buChar char="Ø"/>
            </a:pPr>
            <a:r>
              <a:rPr lang="en-GB" sz="2000" dirty="0"/>
              <a:t>Idle and unused data must be purged</a:t>
            </a:r>
          </a:p>
          <a:p>
            <a:pPr marL="285750" indent="-342900" fontAlgn="ctr">
              <a:lnSpc>
                <a:spcPct val="170000"/>
              </a:lnSpc>
              <a:buFont typeface="Wingdings" pitchFamily="2" charset="2"/>
              <a:buChar char="Ø"/>
            </a:pPr>
            <a:r>
              <a:rPr lang="en-GB" sz="2000" dirty="0"/>
              <a:t>Destruction policy need to be defined</a:t>
            </a:r>
          </a:p>
          <a:p>
            <a:pPr marL="285750" indent="-342900" fontAlgn="ctr">
              <a:lnSpc>
                <a:spcPct val="170000"/>
              </a:lnSpc>
              <a:buFont typeface="Wingdings" pitchFamily="2" charset="2"/>
              <a:buChar char="Ø"/>
            </a:pPr>
            <a:r>
              <a:rPr lang="en-GB" sz="2000" dirty="0"/>
              <a:t>Need to revisit the retention and destruction policy every 12 -18 months</a:t>
            </a:r>
            <a:endParaRPr lang="en-IN" sz="2000" dirty="0"/>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461665"/>
          </a:xfrm>
          <a:prstGeom prst="rect">
            <a:avLst/>
          </a:prstGeom>
        </p:spPr>
        <p:txBody>
          <a:bodyPr wrap="square">
            <a:spAutoFit/>
          </a:bodyPr>
          <a:lstStyle/>
          <a:p>
            <a:r>
              <a:rPr lang="en-US" sz="2400" b="1" dirty="0"/>
              <a:t>6. Data retention and destruction</a:t>
            </a:r>
          </a:p>
        </p:txBody>
      </p:sp>
    </p:spTree>
    <p:extLst>
      <p:ext uri="{BB962C8B-B14F-4D97-AF65-F5344CB8AC3E}">
        <p14:creationId xmlns:p14="http://schemas.microsoft.com/office/powerpoint/2010/main" val="863024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22</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7" name="TextBox 6">
            <a:extLst>
              <a:ext uri="{FF2B5EF4-FFF2-40B4-BE49-F238E27FC236}">
                <a16:creationId xmlns:a16="http://schemas.microsoft.com/office/drawing/2014/main" id="{EDE6B9B8-E333-4D4F-BA6A-C13C9510ECEA}"/>
              </a:ext>
            </a:extLst>
          </p:cNvPr>
          <p:cNvSpPr txBox="1"/>
          <p:nvPr/>
        </p:nvSpPr>
        <p:spPr bwMode="ltGray">
          <a:xfrm>
            <a:off x="969813" y="1298323"/>
            <a:ext cx="10727750" cy="4473303"/>
          </a:xfrm>
          <a:prstGeom prst="rect">
            <a:avLst/>
          </a:prstGeom>
          <a:noFill/>
          <a:ln w="9525">
            <a:noFill/>
            <a:miter lim="800000"/>
            <a:headEnd/>
            <a:tailEnd/>
          </a:ln>
        </p:spPr>
        <p:txBody>
          <a:bodyPr wrap="square" lIns="0" tIns="0" rIns="0" bIns="0" rtlCol="0" anchor="t" anchorCtr="0">
            <a:normAutofit/>
          </a:bodyPr>
          <a:lstStyle/>
          <a:p>
            <a:pPr marL="285750" lvl="0" indent="-342900" fontAlgn="ctr">
              <a:lnSpc>
                <a:spcPct val="170000"/>
              </a:lnSpc>
              <a:buFont typeface="Wingdings" pitchFamily="2" charset="2"/>
              <a:buChar char="Ø"/>
            </a:pPr>
            <a:r>
              <a:rPr lang="en-GB" sz="2000" dirty="0"/>
              <a:t>Deploying automated solution for DLM</a:t>
            </a:r>
            <a:endParaRPr lang="en-IN" sz="2000" dirty="0"/>
          </a:p>
          <a:p>
            <a:pPr marL="285750" lvl="0" indent="-342900" fontAlgn="ctr">
              <a:lnSpc>
                <a:spcPct val="170000"/>
              </a:lnSpc>
              <a:buFont typeface="Wingdings" pitchFamily="2" charset="2"/>
              <a:buChar char="Ø"/>
            </a:pPr>
            <a:r>
              <a:rPr lang="en-GB" sz="2000" dirty="0"/>
              <a:t>Organization wide shared DLM strategy</a:t>
            </a:r>
            <a:endParaRPr lang="en-IN" sz="2000" dirty="0"/>
          </a:p>
          <a:p>
            <a:pPr marL="285750" lvl="0" indent="-342900" fontAlgn="ctr">
              <a:lnSpc>
                <a:spcPct val="170000"/>
              </a:lnSpc>
              <a:buFont typeface="Wingdings" pitchFamily="2" charset="2"/>
              <a:buChar char="Ø"/>
            </a:pPr>
            <a:r>
              <a:rPr lang="en-GB" sz="2000" dirty="0"/>
              <a:t>Defining data types</a:t>
            </a:r>
            <a:endParaRPr lang="en-IN" sz="2000" dirty="0"/>
          </a:p>
          <a:p>
            <a:pPr marL="285750" lvl="0" indent="-342900" fontAlgn="ctr">
              <a:lnSpc>
                <a:spcPct val="170000"/>
              </a:lnSpc>
              <a:buFont typeface="Wingdings" pitchFamily="2" charset="2"/>
              <a:buChar char="Ø"/>
            </a:pPr>
            <a:r>
              <a:rPr lang="en-GB" sz="2000" dirty="0"/>
              <a:t>Robust recovery plan</a:t>
            </a:r>
            <a:endParaRPr lang="en-IN" sz="2000" dirty="0"/>
          </a:p>
          <a:p>
            <a:pPr marL="285750" lvl="0" indent="-342900" fontAlgn="ctr">
              <a:lnSpc>
                <a:spcPct val="170000"/>
              </a:lnSpc>
              <a:buFont typeface="Wingdings" pitchFamily="2" charset="2"/>
              <a:buChar char="Ø"/>
            </a:pPr>
            <a:r>
              <a:rPr lang="en-GB" sz="2000" dirty="0"/>
              <a:t>File naming process</a:t>
            </a:r>
          </a:p>
          <a:p>
            <a:pPr marL="285750" lvl="0" indent="-342900" fontAlgn="ctr">
              <a:lnSpc>
                <a:spcPct val="170000"/>
              </a:lnSpc>
              <a:buFont typeface="Wingdings" pitchFamily="2" charset="2"/>
              <a:buChar char="Ø"/>
            </a:pPr>
            <a:r>
              <a:rPr lang="en-GB" sz="2000" dirty="0"/>
              <a:t>Revisiting compliance guidelines and strategies periodically</a:t>
            </a:r>
            <a:endParaRPr lang="en-IN" sz="2000" dirty="0"/>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461665"/>
          </a:xfrm>
          <a:prstGeom prst="rect">
            <a:avLst/>
          </a:prstGeom>
        </p:spPr>
        <p:txBody>
          <a:bodyPr wrap="square">
            <a:spAutoFit/>
          </a:bodyPr>
          <a:lstStyle/>
          <a:p>
            <a:r>
              <a:rPr lang="en-GB" sz="2400" b="1" dirty="0"/>
              <a:t>Best practices of DLM</a:t>
            </a:r>
            <a:endParaRPr lang="en-IN" sz="2400" b="1" dirty="0"/>
          </a:p>
        </p:txBody>
      </p:sp>
    </p:spTree>
    <p:extLst>
      <p:ext uri="{BB962C8B-B14F-4D97-AF65-F5344CB8AC3E}">
        <p14:creationId xmlns:p14="http://schemas.microsoft.com/office/powerpoint/2010/main" val="22408185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23</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7" name="TextBox 6">
            <a:extLst>
              <a:ext uri="{FF2B5EF4-FFF2-40B4-BE49-F238E27FC236}">
                <a16:creationId xmlns:a16="http://schemas.microsoft.com/office/drawing/2014/main" id="{EDE6B9B8-E333-4D4F-BA6A-C13C9510ECEA}"/>
              </a:ext>
            </a:extLst>
          </p:cNvPr>
          <p:cNvSpPr txBox="1"/>
          <p:nvPr/>
        </p:nvSpPr>
        <p:spPr bwMode="ltGray">
          <a:xfrm>
            <a:off x="1015734" y="1298323"/>
            <a:ext cx="10727750" cy="4473303"/>
          </a:xfrm>
          <a:prstGeom prst="rect">
            <a:avLst/>
          </a:prstGeom>
          <a:noFill/>
          <a:ln w="9525">
            <a:noFill/>
            <a:miter lim="800000"/>
            <a:headEnd/>
            <a:tailEnd/>
          </a:ln>
        </p:spPr>
        <p:txBody>
          <a:bodyPr wrap="square" lIns="0" tIns="0" rIns="0" bIns="0" rtlCol="0" anchor="t" anchorCtr="0">
            <a:normAutofit lnSpcReduction="10000"/>
          </a:bodyPr>
          <a:lstStyle/>
          <a:p>
            <a:pPr marL="285750" indent="-342900" fontAlgn="ctr">
              <a:lnSpc>
                <a:spcPct val="170000"/>
              </a:lnSpc>
              <a:buFont typeface="Wingdings" pitchFamily="2" charset="2"/>
              <a:buChar char="Ø"/>
            </a:pPr>
            <a:r>
              <a:rPr lang="en-GB" sz="2000" dirty="0"/>
              <a:t>Defining where to store data as it moves through its lifecycle, including production, backup, replication, archiving and destruction.</a:t>
            </a:r>
            <a:endParaRPr lang="en-IN" sz="2000" dirty="0"/>
          </a:p>
          <a:p>
            <a:pPr marL="285750" indent="-342900" fontAlgn="ctr">
              <a:lnSpc>
                <a:spcPct val="170000"/>
              </a:lnSpc>
              <a:buFont typeface="Wingdings" pitchFamily="2" charset="2"/>
              <a:buChar char="Ø"/>
            </a:pPr>
            <a:r>
              <a:rPr lang="en-GB" sz="2000" dirty="0"/>
              <a:t>Ensuring that data is properly tagged, categorized and indexed so that it can be easily found when needed, even if it hasn’t been used in years.</a:t>
            </a:r>
            <a:endParaRPr lang="en-IN" sz="2000" dirty="0"/>
          </a:p>
          <a:p>
            <a:pPr marL="285750" indent="-342900" fontAlgn="ctr">
              <a:lnSpc>
                <a:spcPct val="170000"/>
              </a:lnSpc>
              <a:buFont typeface="Wingdings" pitchFamily="2" charset="2"/>
              <a:buChar char="Ø"/>
            </a:pPr>
            <a:r>
              <a:rPr lang="en-GB" sz="2000" dirty="0"/>
              <a:t>Ensuring that once data has been found, it can be easily accessed in a timely manner whether it is on- premises, in the cloud, in an off-site tape vault or anywhere else.</a:t>
            </a:r>
            <a:endParaRPr lang="en-IN" sz="2000" dirty="0"/>
          </a:p>
          <a:p>
            <a:pPr marL="285750" indent="-342900" fontAlgn="ctr">
              <a:lnSpc>
                <a:spcPct val="170000"/>
              </a:lnSpc>
              <a:buFont typeface="Wingdings" pitchFamily="2" charset="2"/>
              <a:buChar char="Ø"/>
            </a:pPr>
            <a:r>
              <a:rPr lang="en-GB" sz="2000" dirty="0"/>
              <a:t>Setting enforceable policies and procedures for data retention and destruction that meet regulatory requirements and provide lawyers and judges with proof that the data provided to them is complete and has not been tampered with.</a:t>
            </a:r>
            <a:endParaRPr lang="en-IN" sz="2000" dirty="0"/>
          </a:p>
          <a:p>
            <a:pPr marL="285750" lvl="0" indent="-285750">
              <a:buFont typeface="Wingdings" pitchFamily="2" charset="2"/>
              <a:buChar char="Ø"/>
            </a:pPr>
            <a:endParaRPr lang="en-IN" dirty="0"/>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10" name="Rectangle 9">
            <a:extLst>
              <a:ext uri="{FF2B5EF4-FFF2-40B4-BE49-F238E27FC236}">
                <a16:creationId xmlns:a16="http://schemas.microsoft.com/office/drawing/2014/main" id="{5D64DFF8-34C5-4C47-9B2E-09A2D4829D1E}"/>
              </a:ext>
            </a:extLst>
          </p:cNvPr>
          <p:cNvSpPr/>
          <p:nvPr/>
        </p:nvSpPr>
        <p:spPr>
          <a:xfrm>
            <a:off x="902422" y="553794"/>
            <a:ext cx="9371878" cy="461665"/>
          </a:xfrm>
          <a:prstGeom prst="rect">
            <a:avLst/>
          </a:prstGeom>
        </p:spPr>
        <p:txBody>
          <a:bodyPr wrap="square">
            <a:spAutoFit/>
          </a:bodyPr>
          <a:lstStyle/>
          <a:p>
            <a:r>
              <a:rPr lang="en-GB" sz="2400" b="1" dirty="0"/>
              <a:t>Achieving compliance and e-discovery requirements through</a:t>
            </a:r>
            <a:endParaRPr lang="en-IN" sz="2400" b="1" dirty="0"/>
          </a:p>
        </p:txBody>
      </p:sp>
    </p:spTree>
    <p:extLst>
      <p:ext uri="{BB962C8B-B14F-4D97-AF65-F5344CB8AC3E}">
        <p14:creationId xmlns:p14="http://schemas.microsoft.com/office/powerpoint/2010/main" val="2115608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24</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7" name="TextBox 6">
            <a:extLst>
              <a:ext uri="{FF2B5EF4-FFF2-40B4-BE49-F238E27FC236}">
                <a16:creationId xmlns:a16="http://schemas.microsoft.com/office/drawing/2014/main" id="{EDE6B9B8-E333-4D4F-BA6A-C13C9510ECEA}"/>
              </a:ext>
            </a:extLst>
          </p:cNvPr>
          <p:cNvSpPr txBox="1"/>
          <p:nvPr/>
        </p:nvSpPr>
        <p:spPr bwMode="ltGray">
          <a:xfrm>
            <a:off x="1015734" y="1298323"/>
            <a:ext cx="10727750" cy="4473303"/>
          </a:xfrm>
          <a:prstGeom prst="rect">
            <a:avLst/>
          </a:prstGeom>
          <a:noFill/>
          <a:ln w="9525">
            <a:noFill/>
            <a:miter lim="800000"/>
            <a:headEnd/>
            <a:tailEnd/>
          </a:ln>
        </p:spPr>
        <p:txBody>
          <a:bodyPr wrap="square" lIns="0" tIns="0" rIns="0" bIns="0" rtlCol="0" anchor="t" anchorCtr="0">
            <a:normAutofit/>
          </a:bodyPr>
          <a:lstStyle/>
          <a:p>
            <a:pPr marL="285750" indent="-342900" fontAlgn="ctr">
              <a:lnSpc>
                <a:spcPct val="170000"/>
              </a:lnSpc>
              <a:buFont typeface="Wingdings" pitchFamily="2" charset="2"/>
              <a:buChar char="Ø"/>
            </a:pPr>
            <a:r>
              <a:rPr lang="en-US" sz="2000" dirty="0"/>
              <a:t>What is DLM and its need</a:t>
            </a:r>
          </a:p>
          <a:p>
            <a:pPr marL="285750" indent="-342900" fontAlgn="ctr">
              <a:lnSpc>
                <a:spcPct val="170000"/>
              </a:lnSpc>
              <a:buFont typeface="Wingdings" pitchFamily="2" charset="2"/>
              <a:buChar char="Ø"/>
            </a:pPr>
            <a:r>
              <a:rPr lang="en-US" sz="2000" dirty="0"/>
              <a:t>Stages of DLM</a:t>
            </a:r>
          </a:p>
          <a:p>
            <a:pPr marL="285750" indent="-342900" fontAlgn="ctr">
              <a:lnSpc>
                <a:spcPct val="170000"/>
              </a:lnSpc>
              <a:buFont typeface="Wingdings" pitchFamily="2" charset="2"/>
              <a:buChar char="Ø"/>
            </a:pPr>
            <a:r>
              <a:rPr lang="en-US" sz="2000" dirty="0"/>
              <a:t>Effective way of deploying DLM</a:t>
            </a:r>
          </a:p>
          <a:p>
            <a:pPr marL="285750" indent="-342900" fontAlgn="ctr">
              <a:lnSpc>
                <a:spcPct val="170000"/>
              </a:lnSpc>
              <a:buFont typeface="Wingdings" pitchFamily="2" charset="2"/>
              <a:buChar char="Ø"/>
            </a:pPr>
            <a:r>
              <a:rPr lang="en-US" sz="2000" dirty="0"/>
              <a:t>Benefits of DLM</a:t>
            </a:r>
          </a:p>
          <a:p>
            <a:endParaRPr lang="en-IN" dirty="0"/>
          </a:p>
          <a:p>
            <a:pPr marL="285750" lvl="0" indent="-285750">
              <a:buFont typeface="Wingdings" pitchFamily="2" charset="2"/>
              <a:buChar char="Ø"/>
            </a:pPr>
            <a:endParaRPr lang="en-IN" dirty="0"/>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10" name="Rectangle 9">
            <a:extLst>
              <a:ext uri="{FF2B5EF4-FFF2-40B4-BE49-F238E27FC236}">
                <a16:creationId xmlns:a16="http://schemas.microsoft.com/office/drawing/2014/main" id="{5D64DFF8-34C5-4C47-9B2E-09A2D4829D1E}"/>
              </a:ext>
            </a:extLst>
          </p:cNvPr>
          <p:cNvSpPr/>
          <p:nvPr/>
        </p:nvSpPr>
        <p:spPr>
          <a:xfrm>
            <a:off x="902422" y="553794"/>
            <a:ext cx="7894106" cy="461665"/>
          </a:xfrm>
          <a:prstGeom prst="rect">
            <a:avLst/>
          </a:prstGeom>
        </p:spPr>
        <p:txBody>
          <a:bodyPr wrap="square">
            <a:spAutoFit/>
          </a:bodyPr>
          <a:lstStyle/>
          <a:p>
            <a:r>
              <a:rPr lang="en-GB" sz="2400" dirty="0"/>
              <a:t>So far we learnt,</a:t>
            </a:r>
            <a:endParaRPr lang="en-IN" sz="2400" dirty="0"/>
          </a:p>
        </p:txBody>
      </p:sp>
    </p:spTree>
    <p:extLst>
      <p:ext uri="{BB962C8B-B14F-4D97-AF65-F5344CB8AC3E}">
        <p14:creationId xmlns:p14="http://schemas.microsoft.com/office/powerpoint/2010/main" val="30106750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B2CC7-CD45-7549-A937-BB1CB8C52C4A}"/>
              </a:ext>
            </a:extLst>
          </p:cNvPr>
          <p:cNvSpPr txBox="1"/>
          <p:nvPr/>
        </p:nvSpPr>
        <p:spPr>
          <a:xfrm>
            <a:off x="9133114" y="2351314"/>
            <a:ext cx="0" cy="0"/>
          </a:xfrm>
          <a:prstGeom prst="rect">
            <a:avLst/>
          </a:prstGeom>
        </p:spPr>
        <p:txBody>
          <a:bodyPr vert="horz" wrap="none" lIns="0" tIns="0" rIns="0" bIns="0" rtlCol="0" anchor="b">
            <a:noAutofit/>
          </a:bodyPr>
          <a:lstStyle/>
          <a:p>
            <a:endParaRPr lang="en-US"/>
          </a:p>
        </p:txBody>
      </p:sp>
      <p:sp>
        <p:nvSpPr>
          <p:cNvPr id="3" name="Rectangle 2">
            <a:extLst>
              <a:ext uri="{FF2B5EF4-FFF2-40B4-BE49-F238E27FC236}">
                <a16:creationId xmlns:a16="http://schemas.microsoft.com/office/drawing/2014/main" id="{547B34A8-AC41-9945-A7A0-C0380D6E776C}"/>
              </a:ext>
            </a:extLst>
          </p:cNvPr>
          <p:cNvSpPr/>
          <p:nvPr/>
        </p:nvSpPr>
        <p:spPr>
          <a:xfrm>
            <a:off x="8497022" y="3601794"/>
            <a:ext cx="3479078" cy="461665"/>
          </a:xfrm>
          <a:prstGeom prst="rect">
            <a:avLst/>
          </a:prstGeom>
        </p:spPr>
        <p:txBody>
          <a:bodyPr wrap="square">
            <a:spAutoFit/>
          </a:bodyPr>
          <a:lstStyle/>
          <a:p>
            <a:r>
              <a:rPr lang="en-GB" sz="2400" b="1" dirty="0"/>
              <a:t>Abhay </a:t>
            </a:r>
            <a:r>
              <a:rPr lang="en-GB" sz="2400" b="1" dirty="0" err="1"/>
              <a:t>Ghanghav</a:t>
            </a:r>
            <a:endParaRPr lang="en-GB" sz="2400" b="1" dirty="0"/>
          </a:p>
        </p:txBody>
      </p:sp>
    </p:spTree>
    <p:extLst>
      <p:ext uri="{BB962C8B-B14F-4D97-AF65-F5344CB8AC3E}">
        <p14:creationId xmlns:p14="http://schemas.microsoft.com/office/powerpoint/2010/main" val="14289954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latin typeface="Corbel"/>
              </a:rPr>
              <a:t>Copyright © 2019 Veritas Technologies LLC</a:t>
            </a:r>
            <a:endParaRPr lang="en-US">
              <a:latin typeface="Corbel"/>
            </a:endParaRP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3</a:t>
            </a:fld>
            <a:endParaRPr lang="en-US"/>
          </a:p>
        </p:txBody>
      </p:sp>
      <p:pic>
        <p:nvPicPr>
          <p:cNvPr id="4" name="Picture 3"/>
          <p:cNvPicPr>
            <a:picLocks noChangeAspect="1"/>
          </p:cNvPicPr>
          <p:nvPr/>
        </p:nvPicPr>
        <p:blipFill>
          <a:blip r:embed="rId2"/>
          <a:stretch>
            <a:fillRect/>
          </a:stretch>
        </p:blipFill>
        <p:spPr>
          <a:xfrm>
            <a:off x="609441" y="190656"/>
            <a:ext cx="11427661" cy="4786078"/>
          </a:xfrm>
          <a:prstGeom prst="rect">
            <a:avLst/>
          </a:prstGeom>
        </p:spPr>
      </p:pic>
    </p:spTree>
    <p:extLst>
      <p:ext uri="{BB962C8B-B14F-4D97-AF65-F5344CB8AC3E}">
        <p14:creationId xmlns:p14="http://schemas.microsoft.com/office/powerpoint/2010/main" val="159620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latin typeface="Corbel"/>
              </a:rPr>
              <a:t>Copyright © 2019 Veritas Technologies LLC</a:t>
            </a:r>
            <a:endParaRPr lang="en-US">
              <a:latin typeface="Corbel"/>
            </a:endParaRP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4</a:t>
            </a:fld>
            <a:endParaRPr lang="en-US"/>
          </a:p>
        </p:txBody>
      </p:sp>
      <p:pic>
        <p:nvPicPr>
          <p:cNvPr id="4" name="Picture 3"/>
          <p:cNvPicPr>
            <a:picLocks noChangeAspect="1"/>
          </p:cNvPicPr>
          <p:nvPr/>
        </p:nvPicPr>
        <p:blipFill>
          <a:blip r:embed="rId3"/>
          <a:stretch>
            <a:fillRect/>
          </a:stretch>
        </p:blipFill>
        <p:spPr>
          <a:xfrm>
            <a:off x="284813" y="37527"/>
            <a:ext cx="11677337" cy="6451157"/>
          </a:xfrm>
          <a:prstGeom prst="rect">
            <a:avLst/>
          </a:prstGeom>
        </p:spPr>
      </p:pic>
    </p:spTree>
    <p:extLst>
      <p:ext uri="{BB962C8B-B14F-4D97-AF65-F5344CB8AC3E}">
        <p14:creationId xmlns:p14="http://schemas.microsoft.com/office/powerpoint/2010/main" val="3191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ctrTitle"/>
          </p:nvPr>
        </p:nvSpPr>
        <p:spPr/>
        <p:txBody>
          <a:bodyPr/>
          <a:lstStyle/>
          <a:p>
            <a:r>
              <a:rPr lang="en-US" dirty="0" smtClean="0"/>
              <a:t>Data Lifecycle management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784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6</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en-US" sz="2400" dirty="0"/>
              <a:t>Content</a:t>
            </a:r>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r>
              <a:rPr lang="en-US" sz="2000" dirty="0"/>
              <a:t>What is Data and where it is stored ?</a:t>
            </a:r>
          </a:p>
          <a:p>
            <a:r>
              <a:rPr lang="en-US" sz="2000" dirty="0"/>
              <a:t>Data sources</a:t>
            </a:r>
          </a:p>
          <a:p>
            <a:r>
              <a:rPr lang="en-US" sz="2000" dirty="0"/>
              <a:t>Understanding Data life cycle Management</a:t>
            </a:r>
          </a:p>
          <a:p>
            <a:r>
              <a:rPr lang="en-US" sz="2000" dirty="0"/>
              <a:t>Need of DLM</a:t>
            </a:r>
          </a:p>
          <a:p>
            <a:r>
              <a:rPr lang="en-US" sz="2000" dirty="0"/>
              <a:t>Stages</a:t>
            </a:r>
          </a:p>
          <a:p>
            <a:r>
              <a:rPr lang="en-US" sz="2000" dirty="0"/>
              <a:t>Best practices</a:t>
            </a:r>
          </a:p>
          <a:p>
            <a:r>
              <a:rPr lang="en-US" sz="2000" dirty="0"/>
              <a:t>Q &amp; A</a:t>
            </a:r>
          </a:p>
          <a:p>
            <a:endParaRPr lang="en-GB" sz="2000" dirty="0"/>
          </a:p>
          <a:p>
            <a:endParaRPr lang="en-GB" sz="2000" dirty="0"/>
          </a:p>
        </p:txBody>
      </p:sp>
    </p:spTree>
    <p:extLst>
      <p:ext uri="{BB962C8B-B14F-4D97-AF65-F5344CB8AC3E}">
        <p14:creationId xmlns:p14="http://schemas.microsoft.com/office/powerpoint/2010/main" val="38752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7</a:t>
            </a:fld>
            <a:endParaRPr lang="en-US"/>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pic>
        <p:nvPicPr>
          <p:cNvPr id="7" name="Picture 6" descr="A cup of coffee with a spoon&#10;&#10;Description automatically generated with low confidence">
            <a:extLst>
              <a:ext uri="{FF2B5EF4-FFF2-40B4-BE49-F238E27FC236}">
                <a16:creationId xmlns:a16="http://schemas.microsoft.com/office/drawing/2014/main" id="{DC0D2899-AFEA-9644-BA37-881C31B4A7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734" y="1012053"/>
            <a:ext cx="3873500" cy="2576644"/>
          </a:xfrm>
          <a:prstGeom prst="rect">
            <a:avLst/>
          </a:prstGeom>
        </p:spPr>
      </p:pic>
      <p:pic>
        <p:nvPicPr>
          <p:cNvPr id="10" name="Picture 9" descr="Text&#10;&#10;Description automatically generated">
            <a:extLst>
              <a:ext uri="{FF2B5EF4-FFF2-40B4-BE49-F238E27FC236}">
                <a16:creationId xmlns:a16="http://schemas.microsoft.com/office/drawing/2014/main" id="{7F7F0017-C817-B241-AEA6-62E8DA993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9429" y="872338"/>
            <a:ext cx="5321460" cy="5113323"/>
          </a:xfrm>
          <a:prstGeom prst="rect">
            <a:avLst/>
          </a:prstGeom>
        </p:spPr>
      </p:pic>
      <p:sp>
        <p:nvSpPr>
          <p:cNvPr id="11" name="TextBox 10">
            <a:extLst>
              <a:ext uri="{FF2B5EF4-FFF2-40B4-BE49-F238E27FC236}">
                <a16:creationId xmlns:a16="http://schemas.microsoft.com/office/drawing/2014/main" id="{6211DAB4-B337-9D47-94F3-3E3A85A3AADA}"/>
              </a:ext>
            </a:extLst>
          </p:cNvPr>
          <p:cNvSpPr txBox="1"/>
          <p:nvPr/>
        </p:nvSpPr>
        <p:spPr>
          <a:xfrm>
            <a:off x="1275127" y="4144161"/>
            <a:ext cx="2718033" cy="729843"/>
          </a:xfrm>
          <a:prstGeom prst="rect">
            <a:avLst/>
          </a:prstGeom>
        </p:spPr>
        <p:txBody>
          <a:bodyPr vert="horz" wrap="square" lIns="0" tIns="0" rIns="0" bIns="0" rtlCol="0" anchor="b">
            <a:noAutofit/>
          </a:bodyPr>
          <a:lstStyle/>
          <a:p>
            <a:endParaRPr lang="en-US" dirty="0"/>
          </a:p>
        </p:txBody>
      </p:sp>
      <p:sp>
        <p:nvSpPr>
          <p:cNvPr id="12" name="TextBox 11">
            <a:extLst>
              <a:ext uri="{FF2B5EF4-FFF2-40B4-BE49-F238E27FC236}">
                <a16:creationId xmlns:a16="http://schemas.microsoft.com/office/drawing/2014/main" id="{D531D056-1285-4546-B797-6EAC3A164FB2}"/>
              </a:ext>
            </a:extLst>
          </p:cNvPr>
          <p:cNvSpPr txBox="1"/>
          <p:nvPr/>
        </p:nvSpPr>
        <p:spPr>
          <a:xfrm>
            <a:off x="1632194" y="4658686"/>
            <a:ext cx="2852256" cy="369116"/>
          </a:xfrm>
          <a:prstGeom prst="rect">
            <a:avLst/>
          </a:prstGeom>
        </p:spPr>
        <p:txBody>
          <a:bodyPr vert="horz" wrap="square" lIns="0" tIns="0" rIns="0" bIns="0" rtlCol="0" anchor="b">
            <a:noAutofit/>
          </a:bodyPr>
          <a:lstStyle/>
          <a:p>
            <a:r>
              <a:rPr lang="en-US" dirty="0"/>
              <a:t>18.48660, 73.81591</a:t>
            </a:r>
          </a:p>
        </p:txBody>
      </p:sp>
      <p:sp>
        <p:nvSpPr>
          <p:cNvPr id="13" name="Rectangle 12">
            <a:extLst>
              <a:ext uri="{FF2B5EF4-FFF2-40B4-BE49-F238E27FC236}">
                <a16:creationId xmlns:a16="http://schemas.microsoft.com/office/drawing/2014/main" id="{5706167C-E7ED-454D-96B0-A71FE7B83D98}"/>
              </a:ext>
            </a:extLst>
          </p:cNvPr>
          <p:cNvSpPr/>
          <p:nvPr/>
        </p:nvSpPr>
        <p:spPr>
          <a:xfrm>
            <a:off x="1015733" y="385459"/>
            <a:ext cx="3698880" cy="461665"/>
          </a:xfrm>
          <a:prstGeom prst="rect">
            <a:avLst/>
          </a:prstGeom>
        </p:spPr>
        <p:txBody>
          <a:bodyPr wrap="square">
            <a:spAutoFit/>
          </a:bodyPr>
          <a:lstStyle/>
          <a:p>
            <a:r>
              <a:rPr lang="en-US" sz="2400" b="1" dirty="0"/>
              <a:t>What is Data?</a:t>
            </a:r>
          </a:p>
        </p:txBody>
      </p:sp>
    </p:spTree>
    <p:extLst>
      <p:ext uri="{BB962C8B-B14F-4D97-AF65-F5344CB8AC3E}">
        <p14:creationId xmlns:p14="http://schemas.microsoft.com/office/powerpoint/2010/main" val="584944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8</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7" name="TextBox 6">
            <a:extLst>
              <a:ext uri="{FF2B5EF4-FFF2-40B4-BE49-F238E27FC236}">
                <a16:creationId xmlns:a16="http://schemas.microsoft.com/office/drawing/2014/main" id="{EDE6B9B8-E333-4D4F-BA6A-C13C9510ECEA}"/>
              </a:ext>
            </a:extLst>
          </p:cNvPr>
          <p:cNvSpPr txBox="1"/>
          <p:nvPr/>
        </p:nvSpPr>
        <p:spPr bwMode="ltGray">
          <a:xfrm>
            <a:off x="812588" y="1117414"/>
            <a:ext cx="10727750" cy="4473303"/>
          </a:xfrm>
          <a:prstGeom prst="rect">
            <a:avLst/>
          </a:prstGeom>
          <a:noFill/>
          <a:ln w="9525">
            <a:noFill/>
            <a:miter lim="800000"/>
            <a:headEnd/>
            <a:tailEnd/>
          </a:ln>
        </p:spPr>
        <p:txBody>
          <a:bodyPr wrap="square" lIns="0" tIns="0" rIns="0" bIns="0" rtlCol="0" anchor="t" anchorCtr="0">
            <a:normAutofit/>
          </a:bodyPr>
          <a:lstStyle/>
          <a:p>
            <a:pPr marL="342900" indent="-342900" fontAlgn="ctr">
              <a:lnSpc>
                <a:spcPct val="200000"/>
              </a:lnSpc>
              <a:buFont typeface="Arial" panose="020B0604020202020204" pitchFamily="34" charset="0"/>
              <a:buChar char="•"/>
            </a:pPr>
            <a:r>
              <a:rPr lang="en-US" sz="2000" dirty="0"/>
              <a:t>Quantities </a:t>
            </a:r>
          </a:p>
          <a:p>
            <a:pPr marL="342900" indent="-342900" fontAlgn="ctr">
              <a:lnSpc>
                <a:spcPct val="200000"/>
              </a:lnSpc>
              <a:buFont typeface="Arial" panose="020B0604020202020204" pitchFamily="34" charset="0"/>
              <a:buChar char="•"/>
            </a:pPr>
            <a:r>
              <a:rPr lang="en-US" sz="2000" dirty="0"/>
              <a:t>Information</a:t>
            </a:r>
          </a:p>
          <a:p>
            <a:pPr marL="342900" indent="-342900" fontAlgn="ctr">
              <a:lnSpc>
                <a:spcPct val="200000"/>
              </a:lnSpc>
              <a:buFont typeface="Arial" panose="020B0604020202020204" pitchFamily="34" charset="0"/>
              <a:buChar char="•"/>
            </a:pPr>
            <a:r>
              <a:rPr lang="en-US" sz="2000" dirty="0"/>
              <a:t>Graphs</a:t>
            </a:r>
          </a:p>
          <a:p>
            <a:pPr marL="342900" indent="-342900" fontAlgn="ctr">
              <a:lnSpc>
                <a:spcPct val="200000"/>
              </a:lnSpc>
              <a:buFont typeface="Arial" panose="020B0604020202020204" pitchFamily="34" charset="0"/>
              <a:buChar char="•"/>
            </a:pPr>
            <a:r>
              <a:rPr lang="en-US" sz="2000" dirty="0"/>
              <a:t>Measurements</a:t>
            </a:r>
          </a:p>
          <a:p>
            <a:pPr marL="342900" indent="-342900" fontAlgn="ctr">
              <a:lnSpc>
                <a:spcPct val="200000"/>
              </a:lnSpc>
              <a:buFont typeface="Arial" panose="020B0604020202020204" pitchFamily="34" charset="0"/>
              <a:buChar char="•"/>
            </a:pPr>
            <a:r>
              <a:rPr lang="en-US" sz="2000" dirty="0"/>
              <a:t>Observations</a:t>
            </a:r>
          </a:p>
          <a:p>
            <a:pPr marL="342900" indent="-342900" fontAlgn="ctr">
              <a:lnSpc>
                <a:spcPct val="200000"/>
              </a:lnSpc>
              <a:buFont typeface="Arial" panose="020B0604020202020204" pitchFamily="34" charset="0"/>
              <a:buChar char="•"/>
            </a:pPr>
            <a:r>
              <a:rPr lang="en-US" sz="2000" dirty="0"/>
              <a:t>Facts</a:t>
            </a:r>
          </a:p>
          <a:p>
            <a:pPr marL="342900" indent="-342900" fontAlgn="ctr">
              <a:lnSpc>
                <a:spcPct val="200000"/>
              </a:lnSpc>
              <a:buFont typeface="Arial" panose="020B0604020202020204" pitchFamily="34" charset="0"/>
              <a:buChar char="•"/>
            </a:pPr>
            <a:r>
              <a:rPr lang="en-US" sz="2000" dirty="0"/>
              <a:t>Numbers</a:t>
            </a:r>
          </a:p>
          <a:p>
            <a:pPr marL="342900" indent="-342900" fontAlgn="ctr">
              <a:lnSpc>
                <a:spcPct val="200000"/>
              </a:lnSpc>
              <a:buFont typeface="Arial" panose="020B0604020202020204" pitchFamily="34" charset="0"/>
              <a:buChar char="•"/>
            </a:pPr>
            <a:endParaRPr lang="en-US" sz="2000" dirty="0"/>
          </a:p>
          <a:p>
            <a:pPr fontAlgn="ctr">
              <a:lnSpc>
                <a:spcPct val="90000"/>
              </a:lnSpc>
              <a:spcBef>
                <a:spcPct val="0"/>
              </a:spcBef>
            </a:pPr>
            <a:endParaRPr lang="en-US" sz="2000" dirty="0"/>
          </a:p>
          <a:p>
            <a:pPr marL="285750" indent="-285750">
              <a:lnSpc>
                <a:spcPct val="200000"/>
              </a:lnSpc>
              <a:spcBef>
                <a:spcPts val="0"/>
              </a:spcBef>
              <a:buFont typeface="Arial" panose="020B0604020202020204" pitchFamily="34" charset="0"/>
              <a:buChar char="•"/>
            </a:pPr>
            <a:endParaRPr lang="en-IN" sz="2000" dirty="0"/>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523220"/>
          </a:xfrm>
          <a:prstGeom prst="rect">
            <a:avLst/>
          </a:prstGeom>
        </p:spPr>
        <p:txBody>
          <a:bodyPr wrap="square">
            <a:spAutoFit/>
          </a:bodyPr>
          <a:lstStyle/>
          <a:p>
            <a:r>
              <a:rPr lang="en-US" sz="2800" b="1" dirty="0"/>
              <a:t>Data</a:t>
            </a:r>
          </a:p>
        </p:txBody>
      </p:sp>
    </p:spTree>
    <p:extLst>
      <p:ext uri="{BB962C8B-B14F-4D97-AF65-F5344CB8AC3E}">
        <p14:creationId xmlns:p14="http://schemas.microsoft.com/office/powerpoint/2010/main" val="34725962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Copyright © 2019 Veritas Technologies LLC</a:t>
            </a:r>
          </a:p>
        </p:txBody>
      </p:sp>
      <p:sp>
        <p:nvSpPr>
          <p:cNvPr id="3" name="Slide Number Placeholder 2"/>
          <p:cNvSpPr>
            <a:spLocks noGrp="1"/>
          </p:cNvSpPr>
          <p:nvPr>
            <p:ph type="sldNum" sz="quarter" idx="12"/>
          </p:nvPr>
        </p:nvSpPr>
        <p:spPr/>
        <p:txBody>
          <a:bodyPr/>
          <a:lstStyle/>
          <a:p>
            <a:pPr algn="l"/>
            <a:fld id="{C1960183-D323-4677-9D78-78D1D39B0029}" type="slidenum">
              <a:rPr lang="en-US" smtClean="0"/>
              <a:pPr algn="l"/>
              <a:t>9</a:t>
            </a:fld>
            <a:endParaRPr lang="en-US"/>
          </a:p>
        </p:txBody>
      </p:sp>
      <p:sp>
        <p:nvSpPr>
          <p:cNvPr id="4" name="Title 1"/>
          <p:cNvSpPr txBox="1">
            <a:spLocks/>
          </p:cNvSpPr>
          <p:nvPr/>
        </p:nvSpPr>
        <p:spPr>
          <a:xfrm>
            <a:off x="1088013" y="279214"/>
            <a:ext cx="8382000" cy="8382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5" name="Content Placeholder 16"/>
          <p:cNvSpPr txBox="1">
            <a:spLocks/>
          </p:cNvSpPr>
          <p:nvPr/>
        </p:nvSpPr>
        <p:spPr>
          <a:xfrm>
            <a:off x="1015734" y="1620681"/>
            <a:ext cx="9879277" cy="3560919"/>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800"/>
              </a:spcBef>
              <a:buClr>
                <a:srgbClr val="B3B3B4"/>
              </a:buClr>
              <a:buFont typeface="Arial" panose="020B0604020202020204" pitchFamily="34" charset="0"/>
              <a:buChar char="•"/>
              <a:defRPr sz="2400" kern="1200">
                <a:solidFill>
                  <a:schemeClr val="tx1"/>
                </a:solidFill>
                <a:latin typeface="+mn-lt"/>
                <a:ea typeface="+mn-ea"/>
                <a:cs typeface="+mn-cs"/>
              </a:defRPr>
            </a:lvl1pPr>
            <a:lvl2pPr marL="502920" indent="-182880" algn="l" defTabSz="914400" rtl="0" eaLnBrk="1" latinLnBrk="0" hangingPunct="1">
              <a:lnSpc>
                <a:spcPct val="90000"/>
              </a:lnSpc>
              <a:spcBef>
                <a:spcPts val="800"/>
              </a:spcBef>
              <a:buClr>
                <a:srgbClr val="B3B3B4"/>
              </a:buClr>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rgbClr val="B3B3B4"/>
              </a:buClr>
              <a:buFont typeface="Arial" panose="020B0604020202020204" pitchFamily="34" charset="0"/>
              <a:buChar char="•"/>
              <a:defRPr sz="18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rgbClr val="B3B3B4"/>
              </a:buClr>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GB"/>
          </a:p>
        </p:txBody>
      </p:sp>
      <p:sp>
        <p:nvSpPr>
          <p:cNvPr id="7" name="TextBox 6">
            <a:extLst>
              <a:ext uri="{FF2B5EF4-FFF2-40B4-BE49-F238E27FC236}">
                <a16:creationId xmlns:a16="http://schemas.microsoft.com/office/drawing/2014/main" id="{EDE6B9B8-E333-4D4F-BA6A-C13C9510ECEA}"/>
              </a:ext>
            </a:extLst>
          </p:cNvPr>
          <p:cNvSpPr txBox="1"/>
          <p:nvPr/>
        </p:nvSpPr>
        <p:spPr bwMode="ltGray">
          <a:xfrm>
            <a:off x="902422" y="1519119"/>
            <a:ext cx="10727750" cy="4473303"/>
          </a:xfrm>
          <a:prstGeom prst="rect">
            <a:avLst/>
          </a:prstGeom>
          <a:noFill/>
          <a:ln w="9525">
            <a:noFill/>
            <a:miter lim="800000"/>
            <a:headEnd/>
            <a:tailEnd/>
          </a:ln>
        </p:spPr>
        <p:txBody>
          <a:bodyPr wrap="square" lIns="0" tIns="0" rIns="0" bIns="0" rtlCol="0" anchor="t" anchorCtr="0">
            <a:normAutofit/>
          </a:bodyPr>
          <a:lstStyle/>
          <a:p>
            <a:pPr marL="228600" indent="-228600" fontAlgn="ctr">
              <a:lnSpc>
                <a:spcPct val="90000"/>
              </a:lnSpc>
              <a:spcBef>
                <a:spcPts val="1800"/>
              </a:spcBef>
              <a:buClr>
                <a:srgbClr val="B3B3B4"/>
              </a:buClr>
              <a:buFont typeface="Arial" panose="020B0604020202020204" pitchFamily="34" charset="0"/>
              <a:buChar char="•"/>
            </a:pPr>
            <a:r>
              <a:rPr lang="en-US" sz="2000" b="1" dirty="0"/>
              <a:t>HR Data: </a:t>
            </a:r>
            <a:r>
              <a:rPr lang="en-US" sz="2000" dirty="0"/>
              <a:t>Employee personal records, Salary</a:t>
            </a:r>
          </a:p>
          <a:p>
            <a:pPr marL="228600" indent="-228600" fontAlgn="ctr">
              <a:lnSpc>
                <a:spcPct val="90000"/>
              </a:lnSpc>
              <a:spcBef>
                <a:spcPts val="1800"/>
              </a:spcBef>
              <a:buClr>
                <a:srgbClr val="B3B3B4"/>
              </a:buClr>
              <a:buFont typeface="Arial" panose="020B0604020202020204" pitchFamily="34" charset="0"/>
              <a:buChar char="•"/>
            </a:pPr>
            <a:r>
              <a:rPr lang="en-US" sz="2000" b="1" dirty="0"/>
              <a:t>Business data: </a:t>
            </a:r>
            <a:r>
              <a:rPr lang="en-US" sz="2000" dirty="0"/>
              <a:t>Generated from various devices, surveys, audit reports, customer data</a:t>
            </a:r>
          </a:p>
          <a:p>
            <a:pPr marL="228600" indent="-228600" fontAlgn="ctr">
              <a:lnSpc>
                <a:spcPct val="90000"/>
              </a:lnSpc>
              <a:spcBef>
                <a:spcPts val="1800"/>
              </a:spcBef>
              <a:buClr>
                <a:srgbClr val="B3B3B4"/>
              </a:buClr>
              <a:buFont typeface="Arial" panose="020B0604020202020204" pitchFamily="34" charset="0"/>
              <a:buChar char="•"/>
            </a:pPr>
            <a:r>
              <a:rPr lang="en-US" sz="2000" b="1" dirty="0"/>
              <a:t>Product data: </a:t>
            </a:r>
            <a:r>
              <a:rPr lang="en-US" sz="2000" dirty="0"/>
              <a:t>Marketing reports, product reports, research data, feedback data</a:t>
            </a:r>
          </a:p>
          <a:p>
            <a:pPr marL="228600" indent="-228600" fontAlgn="ctr">
              <a:lnSpc>
                <a:spcPct val="90000"/>
              </a:lnSpc>
              <a:spcBef>
                <a:spcPts val="1800"/>
              </a:spcBef>
              <a:buClr>
                <a:srgbClr val="B3B3B4"/>
              </a:buClr>
              <a:buFont typeface="Arial" panose="020B0604020202020204" pitchFamily="34" charset="0"/>
              <a:buChar char="•"/>
            </a:pPr>
            <a:r>
              <a:rPr lang="en-US" sz="2000" b="1" dirty="0"/>
              <a:t>Communication data: </a:t>
            </a:r>
            <a:r>
              <a:rPr lang="en-US" sz="2000" dirty="0"/>
              <a:t>email, chat messages, phone records</a:t>
            </a:r>
          </a:p>
          <a:p>
            <a:pPr marL="228600" indent="-228600" fontAlgn="ctr">
              <a:lnSpc>
                <a:spcPct val="90000"/>
              </a:lnSpc>
              <a:spcBef>
                <a:spcPts val="1800"/>
              </a:spcBef>
              <a:buClr>
                <a:srgbClr val="B3B3B4"/>
              </a:buClr>
              <a:buFont typeface="Arial" panose="020B0604020202020204" pitchFamily="34" charset="0"/>
              <a:buChar char="•"/>
            </a:pPr>
            <a:r>
              <a:rPr lang="en-US" sz="2000" b="1" dirty="0"/>
              <a:t>Finance:</a:t>
            </a:r>
            <a:r>
              <a:rPr lang="en-US" sz="2000" dirty="0"/>
              <a:t> bank loans, Shares, Investments, Assets, invoices, taxation data</a:t>
            </a:r>
          </a:p>
          <a:p>
            <a:pPr marL="228600" indent="-228600" fontAlgn="ctr">
              <a:lnSpc>
                <a:spcPct val="90000"/>
              </a:lnSpc>
              <a:spcBef>
                <a:spcPts val="1800"/>
              </a:spcBef>
              <a:buClr>
                <a:srgbClr val="B3B3B4"/>
              </a:buClr>
              <a:buFont typeface="Arial" panose="020B0604020202020204" pitchFamily="34" charset="0"/>
              <a:buChar char="•"/>
            </a:pPr>
            <a:r>
              <a:rPr lang="en-US" sz="2000" b="1" dirty="0"/>
              <a:t>IT:</a:t>
            </a:r>
            <a:r>
              <a:rPr lang="en-US" sz="2000" dirty="0"/>
              <a:t> IT infrastructure data., network streaming and server monitoring tools</a:t>
            </a:r>
          </a:p>
          <a:p>
            <a:pPr marL="228600" indent="-228600" fontAlgn="ctr">
              <a:lnSpc>
                <a:spcPct val="90000"/>
              </a:lnSpc>
              <a:spcBef>
                <a:spcPts val="1800"/>
              </a:spcBef>
              <a:buClr>
                <a:srgbClr val="B3B3B4"/>
              </a:buClr>
              <a:buFont typeface="Arial" panose="020B0604020202020204" pitchFamily="34" charset="0"/>
              <a:buChar char="•"/>
            </a:pPr>
            <a:r>
              <a:rPr lang="en-US" sz="2000" b="1" dirty="0"/>
              <a:t>External sources: </a:t>
            </a:r>
            <a:r>
              <a:rPr lang="en-US" sz="2000" dirty="0"/>
              <a:t>Media, Web, IoT, Social media, activity generated data, Legacy documents</a:t>
            </a:r>
          </a:p>
          <a:p>
            <a:pPr fontAlgn="ctr">
              <a:lnSpc>
                <a:spcPct val="200000"/>
              </a:lnSpc>
            </a:pPr>
            <a:endParaRPr lang="en-US" sz="2000" dirty="0"/>
          </a:p>
          <a:p>
            <a:pPr fontAlgn="ctr">
              <a:lnSpc>
                <a:spcPct val="90000"/>
              </a:lnSpc>
              <a:spcBef>
                <a:spcPct val="0"/>
              </a:spcBef>
            </a:pPr>
            <a:endParaRPr lang="en-US" sz="2000" dirty="0"/>
          </a:p>
          <a:p>
            <a:pPr marL="285750" indent="-285750">
              <a:lnSpc>
                <a:spcPct val="200000"/>
              </a:lnSpc>
              <a:spcBef>
                <a:spcPts val="0"/>
              </a:spcBef>
              <a:buFont typeface="Arial" panose="020B0604020202020204" pitchFamily="34" charset="0"/>
              <a:buChar char="•"/>
            </a:pPr>
            <a:endParaRPr lang="en-IN" sz="2000" dirty="0"/>
          </a:p>
        </p:txBody>
      </p:sp>
      <p:sp>
        <p:nvSpPr>
          <p:cNvPr id="9" name="Title 1">
            <a:extLst>
              <a:ext uri="{FF2B5EF4-FFF2-40B4-BE49-F238E27FC236}">
                <a16:creationId xmlns:a16="http://schemas.microsoft.com/office/drawing/2014/main" id="{434CAA32-A81A-5F49-AA4D-8C5B4D087267}"/>
              </a:ext>
            </a:extLst>
          </p:cNvPr>
          <p:cNvSpPr txBox="1">
            <a:spLocks/>
          </p:cNvSpPr>
          <p:nvPr/>
        </p:nvSpPr>
        <p:spPr>
          <a:xfrm>
            <a:off x="1015734" y="3429000"/>
            <a:ext cx="8382000" cy="65354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BBAE9843-8AE2-D34E-BB05-9D309935BEF5}"/>
              </a:ext>
            </a:extLst>
          </p:cNvPr>
          <p:cNvSpPr/>
          <p:nvPr/>
        </p:nvSpPr>
        <p:spPr>
          <a:xfrm>
            <a:off x="902422" y="553794"/>
            <a:ext cx="5431266" cy="523220"/>
          </a:xfrm>
          <a:prstGeom prst="rect">
            <a:avLst/>
          </a:prstGeom>
        </p:spPr>
        <p:txBody>
          <a:bodyPr wrap="square">
            <a:spAutoFit/>
          </a:bodyPr>
          <a:lstStyle/>
          <a:p>
            <a:r>
              <a:rPr lang="en-US" sz="2800" b="1" dirty="0"/>
              <a:t>Data sources  for organization</a:t>
            </a:r>
          </a:p>
        </p:txBody>
      </p:sp>
    </p:spTree>
    <p:extLst>
      <p:ext uri="{BB962C8B-B14F-4D97-AF65-F5344CB8AC3E}">
        <p14:creationId xmlns:p14="http://schemas.microsoft.com/office/powerpoint/2010/main" val="111132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itas_Brand_2017_widescreen">
  <a:themeElements>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19050" cap="flat" cmpd="sng" algn="ctr">
          <a:solidFill>
            <a:schemeClr val="accent1"/>
          </a:solidFill>
          <a:prstDash val="solid"/>
          <a:miter lim="800000"/>
          <a:headEnd type="none" w="med" len="med"/>
          <a:tailEnd type="none" w="med" len="med"/>
        </a:ln>
        <a:effectLst/>
      </a:spPr>
      <a:bodyPr vert="horz" wrap="square" lIns="91440" tIns="45720" rIns="91440" bIns="45720" numCol="1" rtlCol="0" anchor="ctr" anchorCtr="0" compatLnSpc="1">
        <a:prstTxWarp prst="textNoShape">
          <a:avLst/>
        </a:prstTxWarp>
      </a:bodyPr>
      <a:lstStyle>
        <a:defPPr algn="ctr">
          <a:lnSpc>
            <a:spcPct val="90000"/>
          </a:lnSpc>
          <a:defRPr sz="1800" dirty="0" smtClean="0">
            <a:solidFill>
              <a:schemeClr val="bg2">
                <a:lumMod val="50000"/>
              </a:schemeClr>
            </a:solidFill>
            <a:latin typeface="+mn-lt"/>
          </a:defRPr>
        </a:defPPr>
      </a:lstStyle>
    </a:spDef>
    <a:lnDef>
      <a:spPr bwMode="auto">
        <a:solidFill>
          <a:schemeClr val="accent1"/>
        </a:solidFill>
        <a:ln w="19050" cap="flat" cmpd="sng" algn="ctr">
          <a:solidFill>
            <a:srgbClr val="A6A6A6"/>
          </a:solidFill>
          <a:prstDash val="solid"/>
          <a:miter lim="800000"/>
          <a:headEnd type="none" w="med" len="med"/>
          <a:tailEnd type="none" w="lg" len="lg"/>
        </a:ln>
        <a:effectLst/>
      </a:spPr>
      <a:bodyPr/>
      <a:lstStyle/>
    </a:lnDef>
    <a:txDef>
      <a:spPr/>
      <a:bodyPr vert="horz" lIns="0" tIns="0" rIns="0" bIns="0" rtlCol="0" anchor="b">
        <a:noAutofit/>
      </a:bodyPr>
      <a:lstStyle>
        <a:defPPr>
          <a:defRPr dirty="0" smtClean="0"/>
        </a:defPPr>
      </a:lstStyle>
    </a:txDef>
  </a:objectDefaults>
  <a:extraClrSchemeLst/>
  <a:custClrLst>
    <a:custClr name="173 | 195 | 43">
      <a:srgbClr val="ADC32B"/>
    </a:custClr>
    <a:custClr name="234 | 104 | 60">
      <a:srgbClr val="EA683C"/>
    </a:custClr>
    <a:custClr name="252 | 180 | 69">
      <a:srgbClr val="FCB445"/>
    </a:custClr>
    <a:custClr name="201 | 221 | 229">
      <a:srgbClr val="C9DDE5"/>
    </a:custClr>
  </a:custClrLst>
  <a:extLst>
    <a:ext uri="{05A4C25C-085E-4340-85A3-A5531E510DB2}">
      <thm15:themeFamily xmlns:thm15="http://schemas.microsoft.com/office/thememl/2012/main" name="Presentation4" id="{F2E5E11C-C49F-3643-BB71-4DD4A0090434}" vid="{D4F5467C-6EE9-4F4D-800F-AEC1732E79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0.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1.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2.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3.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4.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5.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6.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7.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8.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19.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2.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20.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3.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4.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5.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6.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7.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8.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ppt/theme/themeOverride9.xml><?xml version="1.0" encoding="utf-8"?>
<a:themeOverride xmlns:a="http://schemas.openxmlformats.org/drawingml/2006/main">
  <a:clrScheme name="VTAS-2017">
    <a:dk1>
      <a:srgbClr val="2C2C2B"/>
    </a:dk1>
    <a:lt1>
      <a:sysClr val="window" lastClr="FFFFFF"/>
    </a:lt1>
    <a:dk2>
      <a:srgbClr val="000000"/>
    </a:dk2>
    <a:lt2>
      <a:srgbClr val="6A7171"/>
    </a:lt2>
    <a:accent1>
      <a:srgbClr val="990000"/>
    </a:accent1>
    <a:accent2>
      <a:srgbClr val="A9C2CB"/>
    </a:accent2>
    <a:accent3>
      <a:srgbClr val="85A62A"/>
    </a:accent3>
    <a:accent4>
      <a:srgbClr val="EEA137"/>
    </a:accent4>
    <a:accent5>
      <a:srgbClr val="659CA1"/>
    </a:accent5>
    <a:accent6>
      <a:srgbClr val="D24C31"/>
    </a:accent6>
    <a:hlink>
      <a:srgbClr val="3DA1B9"/>
    </a:hlink>
    <a:folHlink>
      <a:srgbClr val="838B8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80530F67426E4C9DC8043D2AAC5295" ma:contentTypeVersion="9" ma:contentTypeDescription="Create a new document." ma:contentTypeScope="" ma:versionID="e8400d64b8d0c21ff58498d791548185">
  <xsd:schema xmlns:xsd="http://www.w3.org/2001/XMLSchema" xmlns:xs="http://www.w3.org/2001/XMLSchema" xmlns:p="http://schemas.microsoft.com/office/2006/metadata/properties" xmlns:ns3="62edbc69-65e7-4eaa-949a-b07eebbda30f" xmlns:ns4="9d6a2ef0-436f-4240-94dc-62f97ef88059" targetNamespace="http://schemas.microsoft.com/office/2006/metadata/properties" ma:root="true" ma:fieldsID="7408af6772e89edecfcc5a0341cf0c77" ns3:_="" ns4:_="">
    <xsd:import namespace="62edbc69-65e7-4eaa-949a-b07eebbda30f"/>
    <xsd:import namespace="9d6a2ef0-436f-4240-94dc-62f97ef880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edbc69-65e7-4eaa-949a-b07eebbda30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6a2ef0-436f-4240-94dc-62f97ef8805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4331DD-527C-446C-A8EB-6F24EA43E0B5}">
  <ds:schemaRefs>
    <ds:schemaRef ds:uri="http://schemas.microsoft.com/office/2006/documentManagement/types"/>
    <ds:schemaRef ds:uri="http://schemas.microsoft.com/office/2006/metadata/properties"/>
    <ds:schemaRef ds:uri="http://www.w3.org/XML/1998/namespace"/>
    <ds:schemaRef ds:uri="http://purl.org/dc/elements/1.1/"/>
    <ds:schemaRef ds:uri="62edbc69-65e7-4eaa-949a-b07eebbda30f"/>
    <ds:schemaRef ds:uri="http://purl.org/dc/dcmitype/"/>
    <ds:schemaRef ds:uri="http://schemas.openxmlformats.org/package/2006/metadata/core-properties"/>
    <ds:schemaRef ds:uri="http://schemas.microsoft.com/office/infopath/2007/PartnerControls"/>
    <ds:schemaRef ds:uri="http://purl.org/dc/terms/"/>
    <ds:schemaRef ds:uri="9d6a2ef0-436f-4240-94dc-62f97ef88059"/>
  </ds:schemaRefs>
</ds:datastoreItem>
</file>

<file path=customXml/itemProps2.xml><?xml version="1.0" encoding="utf-8"?>
<ds:datastoreItem xmlns:ds="http://schemas.openxmlformats.org/officeDocument/2006/customXml" ds:itemID="{9C3F8C9A-8881-4364-AD9A-B10E9F9BD97B}">
  <ds:schemaRefs>
    <ds:schemaRef ds:uri="62edbc69-65e7-4eaa-949a-b07eebbda30f"/>
    <ds:schemaRef ds:uri="9d6a2ef0-436f-4240-94dc-62f97ef880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81D8232-1178-458B-BCE7-B8ED706DAC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5906</TotalTime>
  <Words>2286</Words>
  <Application>Microsoft Office PowerPoint</Application>
  <PresentationFormat>Custom</PresentationFormat>
  <Paragraphs>344</Paragraphs>
  <Slides>25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Corbel</vt:lpstr>
      <vt:lpstr>Courier New</vt:lpstr>
      <vt:lpstr>Polaris-Book</vt:lpstr>
      <vt:lpstr>Wingdings</vt:lpstr>
      <vt:lpstr>Veritas_Brand_2017_widescreen</vt:lpstr>
      <vt:lpstr>Data Management, Protection and Governance(By Veritas) </vt:lpstr>
      <vt:lpstr>PowerPoint Presentation</vt:lpstr>
      <vt:lpstr>PowerPoint Presentation</vt:lpstr>
      <vt:lpstr>PowerPoint Presentation</vt:lpstr>
      <vt:lpstr>Data Lifecycle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Veritas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Abhay Ghanghav</dc:creator>
  <cp:keywords/>
  <dc:description/>
  <cp:lastModifiedBy>PG</cp:lastModifiedBy>
  <cp:revision>64</cp:revision>
  <dcterms:created xsi:type="dcterms:W3CDTF">2019-02-19T17:37:51Z</dcterms:created>
  <dcterms:modified xsi:type="dcterms:W3CDTF">2024-07-24T10:57:51Z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0x0101006D80530F67426E4C9DC8043D2AAC5295</vt:lpwstr>
  </property>
</Properties>
</file>