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60" r:id="rId1"/>
  </p:sldMasterIdLst>
  <p:notesMasterIdLst>
    <p:notesMasterId r:id="rId26"/>
  </p:notesMasterIdLst>
  <p:sldIdLst>
    <p:sldId id="272" r:id="rId2"/>
    <p:sldId id="295" r:id="rId3"/>
    <p:sldId id="274" r:id="rId4"/>
    <p:sldId id="288" r:id="rId5"/>
    <p:sldId id="283" r:id="rId6"/>
    <p:sldId id="284" r:id="rId7"/>
    <p:sldId id="285" r:id="rId8"/>
    <p:sldId id="287" r:id="rId9"/>
    <p:sldId id="289" r:id="rId10"/>
    <p:sldId id="276" r:id="rId11"/>
    <p:sldId id="277" r:id="rId12"/>
    <p:sldId id="290" r:id="rId13"/>
    <p:sldId id="278" r:id="rId14"/>
    <p:sldId id="291" r:id="rId15"/>
    <p:sldId id="279" r:id="rId16"/>
    <p:sldId id="280" r:id="rId17"/>
    <p:sldId id="292" r:id="rId18"/>
    <p:sldId id="281" r:id="rId19"/>
    <p:sldId id="293" r:id="rId20"/>
    <p:sldId id="294" r:id="rId21"/>
    <p:sldId id="296" r:id="rId22"/>
    <p:sldId id="297" r:id="rId23"/>
    <p:sldId id="298" r:id="rId24"/>
    <p:sldId id="263"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3861" autoAdjust="0"/>
  </p:normalViewPr>
  <p:slideViewPr>
    <p:cSldViewPr snapToGrid="0">
      <p:cViewPr varScale="1">
        <p:scale>
          <a:sx n="77" d="100"/>
          <a:sy n="77" d="100"/>
        </p:scale>
        <p:origin x="763" y="67"/>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396D588-7F64-40ED-AD03-12EF7B6BBE7D}" type="datetimeFigureOut">
              <a:rPr lang="en-IN" smtClean="0"/>
              <a:pPr/>
              <a:t>19-02-2025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6FBB9A0-5578-4C2F-A797-FF4BAF41AC07}" type="slidenum">
              <a:rPr lang="en-IN" smtClean="0"/>
              <a:pPr/>
              <a:t>‹#›</a:t>
            </a:fld>
            <a:endParaRPr lang="en-IN"/>
          </a:p>
        </p:txBody>
      </p:sp>
    </p:spTree>
    <p:extLst>
      <p:ext uri="{BB962C8B-B14F-4D97-AF65-F5344CB8AC3E}">
        <p14:creationId xmlns:p14="http://schemas.microsoft.com/office/powerpoint/2010/main" val="31768840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6FBB9A0-5578-4C2F-A797-FF4BAF41AC07}" type="slidenum">
              <a:rPr lang="en-IN" smtClean="0"/>
              <a:pPr/>
              <a:t>19</a:t>
            </a:fld>
            <a:endParaRPr lang="en-IN"/>
          </a:p>
        </p:txBody>
      </p:sp>
    </p:spTree>
    <p:extLst>
      <p:ext uri="{BB962C8B-B14F-4D97-AF65-F5344CB8AC3E}">
        <p14:creationId xmlns:p14="http://schemas.microsoft.com/office/powerpoint/2010/main" val="27636131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8"/>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8E36636D-D922-432D-A958-524484B5923D}" type="datetimeFigureOut">
              <a:rPr lang="en-US" smtClean="0"/>
              <a:pPr/>
              <a:t>2/19/2025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E36636D-D922-432D-A958-524484B5923D}" type="datetimeFigureOut">
              <a:rPr lang="en-US" smtClean="0"/>
              <a:pPr/>
              <a:t>2/19/2025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785600" y="274641"/>
            <a:ext cx="36576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12800" y="274641"/>
            <a:ext cx="107696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E36636D-D922-432D-A958-524484B5923D}" type="datetimeFigureOut">
              <a:rPr lang="en-US" smtClean="0"/>
              <a:pPr/>
              <a:t>2/19/2025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E36636D-D922-432D-A958-524484B5923D}" type="datetimeFigureOut">
              <a:rPr lang="en-US" smtClean="0"/>
              <a:pPr/>
              <a:t>2/19/2025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36636D-D922-432D-A958-524484B5923D}" type="datetimeFigureOut">
              <a:rPr lang="en-US" smtClean="0"/>
              <a:pPr/>
              <a:t>2/19/2025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12800" y="1600203"/>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8229600" y="1600203"/>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E36636D-D922-432D-A958-524484B5923D}" type="datetimeFigureOut">
              <a:rPr lang="en-US" smtClean="0"/>
              <a:pPr/>
              <a:t>2/19/2025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E36636D-D922-432D-A958-524484B5923D}" type="datetimeFigureOut">
              <a:rPr lang="en-US" smtClean="0"/>
              <a:pPr/>
              <a:t>2/19/2025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F28FB93-0A08-4E7D-8E63-9EFA29F1E093}"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E36636D-D922-432D-A958-524484B5923D}" type="datetimeFigureOut">
              <a:rPr lang="en-US" smtClean="0"/>
              <a:pPr/>
              <a:t>2/19/2025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F28FB93-0A08-4E7D-8E63-9EFA29F1E093}"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36636D-D922-432D-A958-524484B5923D}" type="datetimeFigureOut">
              <a:rPr lang="en-US" smtClean="0"/>
              <a:pPr/>
              <a:t>2/19/2025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F28FB93-0A08-4E7D-8E63-9EFA29F1E093}"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E36636D-D922-432D-A958-524484B5923D}" type="datetimeFigureOut">
              <a:rPr lang="en-US" smtClean="0"/>
              <a:pPr/>
              <a:t>2/19/2025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E36636D-D922-432D-A958-524484B5923D}" type="datetimeFigureOut">
              <a:rPr lang="en-US" smtClean="0"/>
              <a:pPr/>
              <a:t>2/19/2025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3"/>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36636D-D922-432D-A958-524484B5923D}" type="datetimeFigureOut">
              <a:rPr lang="en-US" smtClean="0"/>
              <a:pPr/>
              <a:t>2/19/2025</a:t>
            </a:fld>
            <a:endParaRPr lang="en-US" dirty="0"/>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F28FB93-0A08-4E7D-8E63-9EFA29F1E093}"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861" r:id="rId1"/>
    <p:sldLayoutId id="2147483862" r:id="rId2"/>
    <p:sldLayoutId id="2147483863" r:id="rId3"/>
    <p:sldLayoutId id="2147483864" r:id="rId4"/>
    <p:sldLayoutId id="2147483865" r:id="rId5"/>
    <p:sldLayoutId id="2147483866" r:id="rId6"/>
    <p:sldLayoutId id="2147483867" r:id="rId7"/>
    <p:sldLayoutId id="2147483868" r:id="rId8"/>
    <p:sldLayoutId id="2147483869" r:id="rId9"/>
    <p:sldLayoutId id="2147483870" r:id="rId10"/>
    <p:sldLayoutId id="21474838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66E866-A6A4-C28E-CEC7-71E156DFE95D}"/>
              </a:ext>
            </a:extLst>
          </p:cNvPr>
          <p:cNvSpPr>
            <a:spLocks noGrp="1"/>
          </p:cNvSpPr>
          <p:nvPr>
            <p:ph idx="1"/>
          </p:nvPr>
        </p:nvSpPr>
        <p:spPr>
          <a:xfrm>
            <a:off x="880532" y="100013"/>
            <a:ext cx="10261601" cy="6615112"/>
          </a:xfrm>
        </p:spPr>
        <p:txBody>
          <a:bodyPr>
            <a:normAutofit fontScale="25000" lnSpcReduction="20000"/>
          </a:bodyPr>
          <a:lstStyle/>
          <a:p>
            <a:pPr marL="36900" indent="0" algn="ctr">
              <a:lnSpc>
                <a:spcPct val="115000"/>
              </a:lnSpc>
              <a:spcAft>
                <a:spcPts val="1000"/>
              </a:spcAft>
              <a:buNone/>
            </a:pPr>
            <a:endParaRPr lang="en-GB" sz="21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36900" indent="0" algn="ctr">
              <a:lnSpc>
                <a:spcPct val="115000"/>
              </a:lnSpc>
              <a:spcAft>
                <a:spcPts val="1000"/>
              </a:spcAft>
              <a:buNone/>
            </a:pPr>
            <a:r>
              <a:rPr lang="en-GB" sz="7200" b="1" dirty="0">
                <a:effectLst/>
                <a:latin typeface="Times New Roman" panose="02020603050405020304" pitchFamily="18" charset="0"/>
                <a:ea typeface="Calibri" panose="020F0502020204030204" pitchFamily="34" charset="0"/>
                <a:cs typeface="Times New Roman" panose="02020603050405020304" pitchFamily="18" charset="0"/>
              </a:rPr>
              <a:t>B.L.D.E.A's V.P. DR. P.G. HALAKATTI COLLEGE OF ENGINEERINGAND TECHNOLOGY,</a:t>
            </a:r>
          </a:p>
          <a:p>
            <a:pPr marL="36900" indent="0" algn="ctr">
              <a:lnSpc>
                <a:spcPct val="115000"/>
              </a:lnSpc>
              <a:spcAft>
                <a:spcPts val="1000"/>
              </a:spcAft>
              <a:buNone/>
            </a:pPr>
            <a:r>
              <a:rPr lang="en-GB" sz="7200" b="1" dirty="0">
                <a:effectLst/>
                <a:latin typeface="Times New Roman" panose="02020603050405020304" pitchFamily="18" charset="0"/>
                <a:ea typeface="Calibri" panose="020F0502020204030204" pitchFamily="34" charset="0"/>
                <a:cs typeface="Times New Roman" panose="02020603050405020304" pitchFamily="18" charset="0"/>
              </a:rPr>
              <a:t> VIJAYAPUR – 586103</a:t>
            </a:r>
            <a:r>
              <a:rPr lang="en-GB" sz="7200" b="1" cap="all" dirty="0">
                <a:solidFill>
                  <a:srgbClr val="4F81BD"/>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IN" sz="7200" dirty="0">
              <a:effectLst/>
              <a:latin typeface="Calibri" panose="020F0502020204030204" pitchFamily="34" charset="0"/>
              <a:ea typeface="Calibri" panose="020F0502020204030204" pitchFamily="34" charset="0"/>
              <a:cs typeface="Times New Roman" panose="02020603050405020304" pitchFamily="18" charset="0"/>
            </a:endParaRPr>
          </a:p>
          <a:p>
            <a:pPr marL="36900" indent="0" algn="ctr">
              <a:lnSpc>
                <a:spcPct val="115000"/>
              </a:lnSpc>
              <a:spcAft>
                <a:spcPts val="1000"/>
              </a:spcAft>
              <a:buNone/>
            </a:pPr>
            <a:endParaRPr lang="en-GB" sz="3400" b="1" cap="all"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6900" indent="0" algn="ctr">
              <a:lnSpc>
                <a:spcPct val="115000"/>
              </a:lnSpc>
              <a:spcAft>
                <a:spcPts val="1000"/>
              </a:spcAft>
              <a:buNone/>
            </a:pPr>
            <a:endParaRPr lang="en-GB" sz="3400" b="1" cap="all"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6900" indent="0" algn="ctr">
              <a:lnSpc>
                <a:spcPct val="115000"/>
              </a:lnSpc>
              <a:spcAft>
                <a:spcPts val="1000"/>
              </a:spcAft>
              <a:buNone/>
            </a:pPr>
            <a:endParaRPr lang="en-GB" sz="4400" b="1" cap="all"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6900" indent="0" algn="ctr">
              <a:lnSpc>
                <a:spcPct val="115000"/>
              </a:lnSpc>
              <a:spcAft>
                <a:spcPts val="1000"/>
              </a:spcAft>
              <a:buNone/>
            </a:pPr>
            <a:r>
              <a:rPr lang="en-GB" sz="8000" b="1" cap="all"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rPr>
              <a:t>department of:</a:t>
            </a:r>
            <a:endParaRPr lang="en-IN" sz="80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endParaRPr>
          </a:p>
          <a:p>
            <a:pPr marL="36900" indent="0" algn="ctr">
              <a:lnSpc>
                <a:spcPct val="115000"/>
              </a:lnSpc>
              <a:spcAft>
                <a:spcPts val="1000"/>
              </a:spcAft>
              <a:buNone/>
            </a:pPr>
            <a:r>
              <a:rPr lang="en-GB" sz="7200" b="1" cap="all"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information Science &amp; Engineering</a:t>
            </a:r>
          </a:p>
          <a:p>
            <a:pPr marL="36900" indent="0" algn="ctr">
              <a:lnSpc>
                <a:spcPct val="115000"/>
              </a:lnSpc>
              <a:spcAft>
                <a:spcPts val="1000"/>
              </a:spcAft>
              <a:buNone/>
            </a:pPr>
            <a:r>
              <a:rPr lang="en-IN" sz="80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PRESENTATION ON:</a:t>
            </a:r>
          </a:p>
          <a:p>
            <a:pPr marL="36900" indent="0" algn="ctr">
              <a:lnSpc>
                <a:spcPct val="115000"/>
              </a:lnSpc>
              <a:spcAft>
                <a:spcPts val="1000"/>
              </a:spcAft>
              <a:buNone/>
            </a:pPr>
            <a:r>
              <a:rPr lang="en-IN" sz="7200" dirty="0">
                <a:solidFill>
                  <a:schemeClr val="accent1">
                    <a:lumMod val="75000"/>
                  </a:schemeClr>
                </a:solidFill>
                <a:effectLst/>
                <a:latin typeface="Calibri" panose="020F0502020204030204" pitchFamily="34" charset="0"/>
                <a:ea typeface="Calibri" panose="020F0502020204030204" pitchFamily="34" charset="0"/>
                <a:cs typeface="Times New Roman" panose="02020603050405020304" pitchFamily="18" charset="0"/>
              </a:rPr>
              <a:t>“STUDENT PERFORMANCE ANALYSIS”</a:t>
            </a:r>
          </a:p>
          <a:p>
            <a:pPr marL="36900" indent="0" algn="ctr">
              <a:lnSpc>
                <a:spcPct val="115000"/>
              </a:lnSpc>
              <a:spcAft>
                <a:spcPts val="1000"/>
              </a:spcAft>
              <a:buNone/>
            </a:pPr>
            <a:r>
              <a:rPr lang="en-GB" sz="8000"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rPr>
              <a:t>GUIDED BY:</a:t>
            </a:r>
            <a:endParaRPr lang="en-IN" sz="80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endParaRPr>
          </a:p>
          <a:p>
            <a:pPr marL="36900" indent="0" algn="ctr">
              <a:lnSpc>
                <a:spcPct val="115000"/>
              </a:lnSpc>
              <a:spcAft>
                <a:spcPts val="1000"/>
              </a:spcAft>
              <a:buNone/>
            </a:pPr>
            <a:r>
              <a:rPr lang="en-GB" sz="7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Dr . DANESHWARI NOOLA</a:t>
            </a:r>
          </a:p>
          <a:p>
            <a:pPr marL="36900" indent="0" algn="ctr">
              <a:lnSpc>
                <a:spcPct val="115000"/>
              </a:lnSpc>
              <a:spcAft>
                <a:spcPts val="1000"/>
              </a:spcAft>
              <a:buNone/>
            </a:pPr>
            <a:r>
              <a:rPr lang="en-GB" sz="8000"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rPr>
              <a:t>SUBMITTED BY                                                                                                                         </a:t>
            </a:r>
          </a:p>
          <a:p>
            <a:pPr marL="36900" indent="0" algn="ctr">
              <a:lnSpc>
                <a:spcPct val="115000"/>
              </a:lnSpc>
              <a:spcAft>
                <a:spcPts val="1000"/>
              </a:spcAft>
              <a:buNone/>
            </a:pPr>
            <a:r>
              <a:rPr lang="en-GB" sz="7200" b="1" i="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Bhagyashree.S.Patil  (2BL21IS007)      </a:t>
            </a:r>
          </a:p>
          <a:p>
            <a:pPr marL="36900" indent="0" algn="ctr">
              <a:lnSpc>
                <a:spcPct val="115000"/>
              </a:lnSpc>
              <a:spcAft>
                <a:spcPts val="1000"/>
              </a:spcAft>
              <a:buNone/>
            </a:pPr>
            <a:r>
              <a:rPr lang="en-GB" sz="7200" b="1" i="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Kavita.M (2BL21IS015)</a:t>
            </a:r>
          </a:p>
          <a:p>
            <a:pPr marL="36900" indent="0" algn="ctr">
              <a:lnSpc>
                <a:spcPct val="115000"/>
              </a:lnSpc>
              <a:spcAft>
                <a:spcPts val="1000"/>
              </a:spcAft>
              <a:buNone/>
            </a:pPr>
            <a:r>
              <a:rPr lang="en-GB" sz="7200" b="1" i="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Sanjana.R (2BL21IS043)</a:t>
            </a:r>
          </a:p>
          <a:p>
            <a:pPr marL="36900" indent="0" algn="ctr">
              <a:lnSpc>
                <a:spcPct val="115000"/>
              </a:lnSpc>
              <a:spcAft>
                <a:spcPts val="1000"/>
              </a:spcAft>
              <a:buNone/>
            </a:pPr>
            <a:r>
              <a:rPr lang="en-GB" sz="2100" b="1" i="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IN" sz="2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36900" indent="0" algn="ctr">
              <a:lnSpc>
                <a:spcPct val="115000"/>
              </a:lnSpc>
              <a:spcAft>
                <a:spcPts val="1000"/>
              </a:spcAft>
              <a:buNone/>
            </a:pPr>
            <a:endParaRPr lang="en-GB" sz="2100" b="1" i="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6900" indent="0" algn="ctr">
              <a:lnSpc>
                <a:spcPct val="115000"/>
              </a:lnSpc>
              <a:spcAft>
                <a:spcPts val="1000"/>
              </a:spcAft>
              <a:buNone/>
            </a:pPr>
            <a:endParaRPr lang="en-GB" sz="18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36900" indent="0" algn="ctr">
              <a:lnSpc>
                <a:spcPct val="115000"/>
              </a:lnSpc>
              <a:spcAft>
                <a:spcPts val="1000"/>
              </a:spcAft>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6900" indent="0" algn="ctr">
              <a:lnSpc>
                <a:spcPct val="115000"/>
              </a:lnSpc>
              <a:spcAft>
                <a:spcPts val="1000"/>
              </a:spcAft>
              <a:buNone/>
            </a:pPr>
            <a:endParaRPr lang="en-GB" sz="2000" b="1"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AA6F2714-01C2-5D26-30E1-79E3251EBC3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293702" y="1181366"/>
            <a:ext cx="1435259" cy="863334"/>
          </a:xfrm>
          <a:prstGeom prst="rect">
            <a:avLst/>
          </a:prstGeom>
          <a:noFill/>
          <a:ln>
            <a:noFill/>
          </a:ln>
        </p:spPr>
      </p:pic>
    </p:spTree>
    <p:extLst>
      <p:ext uri="{BB962C8B-B14F-4D97-AF65-F5344CB8AC3E}">
        <p14:creationId xmlns:p14="http://schemas.microsoft.com/office/powerpoint/2010/main" val="33004187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idx="1"/>
          </p:nvPr>
        </p:nvSpPr>
        <p:spPr>
          <a:xfrm>
            <a:off x="533400" y="342900"/>
            <a:ext cx="10734675" cy="6057900"/>
          </a:xfrm>
        </p:spPr>
        <p:txBody>
          <a:bodyPr>
            <a:noAutofit/>
          </a:bodyPr>
          <a:lstStyle/>
          <a:p>
            <a:pPr>
              <a:buNone/>
            </a:pPr>
            <a:r>
              <a:rPr lang="en-US" sz="2800" dirty="0">
                <a:latin typeface="Times New Roman" pitchFamily="18" charset="0"/>
                <a:cs typeface="Times New Roman" pitchFamily="18" charset="0"/>
              </a:rPr>
              <a:t>3. Backend Development Technologies:</a:t>
            </a:r>
          </a:p>
          <a:p>
            <a:r>
              <a:rPr lang="en-US" sz="2800" dirty="0">
                <a:latin typeface="Times New Roman" pitchFamily="18" charset="0"/>
                <a:cs typeface="Times New Roman" pitchFamily="18" charset="0"/>
              </a:rPr>
              <a:t>Node.js: JavaScript runtime environment for running the server.</a:t>
            </a:r>
          </a:p>
          <a:p>
            <a:r>
              <a:rPr lang="en-US" sz="2800" dirty="0">
                <a:latin typeface="Times New Roman" pitchFamily="18" charset="0"/>
                <a:cs typeface="Times New Roman" pitchFamily="18" charset="0"/>
              </a:rPr>
              <a:t> Express.js: Lightweight web application framework for building RESTful APIs.</a:t>
            </a:r>
          </a:p>
          <a:p>
            <a:pPr>
              <a:buNone/>
            </a:pPr>
            <a:r>
              <a:rPr lang="en-US" sz="2800" dirty="0">
                <a:latin typeface="Times New Roman" pitchFamily="18" charset="0"/>
                <a:cs typeface="Times New Roman" pitchFamily="18" charset="0"/>
              </a:rPr>
              <a:t>4. Database:</a:t>
            </a:r>
          </a:p>
          <a:p>
            <a:r>
              <a:rPr lang="en-US" sz="2800" dirty="0">
                <a:latin typeface="Times New Roman" pitchFamily="18" charset="0"/>
                <a:cs typeface="Times New Roman" pitchFamily="18" charset="0"/>
              </a:rPr>
              <a:t> MongoDB: No SQL database for storing structured student performance data.</a:t>
            </a:r>
          </a:p>
          <a:p>
            <a:r>
              <a:rPr lang="en-US" sz="2800" dirty="0">
                <a:latin typeface="Times New Roman" pitchFamily="18" charset="0"/>
                <a:cs typeface="Times New Roman" pitchFamily="18" charset="0"/>
              </a:rPr>
              <a:t>Install MongoDB Community Server.</a:t>
            </a:r>
          </a:p>
          <a:p>
            <a:r>
              <a:rPr lang="en-US" sz="2800" dirty="0">
                <a:latin typeface="Times New Roman" pitchFamily="18" charset="0"/>
                <a:cs typeface="Times New Roman" pitchFamily="18" charset="0"/>
              </a:rPr>
              <a:t>Use MongoDB Compass (GUI tool) for visual database management.</a:t>
            </a:r>
          </a:p>
          <a:p>
            <a:pPr>
              <a:buNone/>
            </a:pPr>
            <a:r>
              <a:rPr lang="en-US" sz="2800" dirty="0">
                <a:latin typeface="Times New Roman" pitchFamily="18" charset="0"/>
                <a:cs typeface="Times New Roman" pitchFamily="18" charset="0"/>
              </a:rPr>
              <a:t>5. Authentication:</a:t>
            </a:r>
          </a:p>
          <a:p>
            <a:r>
              <a:rPr lang="en-US" sz="2800" dirty="0">
                <a:latin typeface="Times New Roman" pitchFamily="18" charset="0"/>
                <a:cs typeface="Times New Roman" pitchFamily="18" charset="0"/>
              </a:rPr>
              <a:t>JSON Web Token (JWT): For secure authentication and managing user sessions.</a:t>
            </a:r>
          </a:p>
          <a:p>
            <a:r>
              <a:rPr lang="en-US" sz="2800" dirty="0">
                <a:latin typeface="Times New Roman" pitchFamily="18" charset="0"/>
                <a:cs typeface="Times New Roman" pitchFamily="18" charset="0"/>
              </a:rPr>
              <a:t>Install using npm: npm install jsonwebtoken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6300" y="241300"/>
            <a:ext cx="10464800" cy="1338750"/>
          </a:xfrm>
        </p:spPr>
        <p:txBody>
          <a:bodyPr>
            <a:noAutofit/>
          </a:bodyPr>
          <a:lstStyle/>
          <a:p>
            <a:r>
              <a:rPr lang="en-US" dirty="0">
                <a:latin typeface="Times New Roman" pitchFamily="18" charset="0"/>
                <a:cs typeface="Times New Roman" pitchFamily="18" charset="0"/>
              </a:rPr>
              <a:t>PROPOSED METHODOLOGY(BLOCK DIAGRAM)</a:t>
            </a:r>
          </a:p>
        </p:txBody>
      </p:sp>
      <p:pic>
        <p:nvPicPr>
          <p:cNvPr id="4" name="Content Placeholder 3">
            <a:extLst>
              <a:ext uri="{FF2B5EF4-FFF2-40B4-BE49-F238E27FC236}">
                <a16:creationId xmlns:a16="http://schemas.microsoft.com/office/drawing/2014/main" id="{33844486-8485-64AC-F5FC-95EB639B80F4}"/>
              </a:ext>
            </a:extLst>
          </p:cNvPr>
          <p:cNvPicPr>
            <a:picLocks noGrp="1" noChangeAspect="1"/>
          </p:cNvPicPr>
          <p:nvPr>
            <p:ph idx="1"/>
          </p:nvPr>
        </p:nvPicPr>
        <p:blipFill>
          <a:blip r:embed="rId2"/>
          <a:stretch>
            <a:fillRect/>
          </a:stretch>
        </p:blipFill>
        <p:spPr>
          <a:xfrm>
            <a:off x="257175" y="1580050"/>
            <a:ext cx="11820524" cy="4473354"/>
          </a:xfrm>
          <a:prstGeom prst="rect">
            <a:avLst/>
          </a:prstGeom>
        </p:spPr>
      </p:pic>
      <p:sp>
        <p:nvSpPr>
          <p:cNvPr id="5" name="TextBox 4">
            <a:extLst>
              <a:ext uri="{FF2B5EF4-FFF2-40B4-BE49-F238E27FC236}">
                <a16:creationId xmlns:a16="http://schemas.microsoft.com/office/drawing/2014/main" id="{0FC50819-40A4-5D84-BFA5-3145DC2200BF}"/>
              </a:ext>
            </a:extLst>
          </p:cNvPr>
          <p:cNvSpPr txBox="1"/>
          <p:nvPr/>
        </p:nvSpPr>
        <p:spPr>
          <a:xfrm>
            <a:off x="2600325" y="3067050"/>
            <a:ext cx="6543675" cy="3475310"/>
          </a:xfrm>
          <a:prstGeom prst="rect">
            <a:avLst/>
          </a:prstGeom>
          <a:noFill/>
        </p:spPr>
        <p:txBody>
          <a:bodyPr wrap="square">
            <a:spAutoFit/>
          </a:bodyPr>
          <a:lstStyle/>
          <a:p>
            <a:pPr marL="320675" marR="363855" algn="ctr">
              <a:spcBef>
                <a:spcPts val="1295"/>
              </a:spcBef>
            </a:pPr>
            <a:endParaRPr lang="en-US" sz="1800" dirty="0">
              <a:effectLst/>
              <a:latin typeface="Times New Roman" panose="02020603050405020304" pitchFamily="18" charset="0"/>
              <a:ea typeface="Times New Roman" panose="02020603050405020304" pitchFamily="18" charset="0"/>
            </a:endParaRPr>
          </a:p>
          <a:p>
            <a:pPr marL="320675" marR="363855" algn="ctr">
              <a:spcBef>
                <a:spcPts val="1295"/>
              </a:spcBef>
            </a:pPr>
            <a:endParaRPr lang="en-US" dirty="0">
              <a:latin typeface="Times New Roman" panose="02020603050405020304" pitchFamily="18" charset="0"/>
              <a:ea typeface="Times New Roman" panose="02020603050405020304" pitchFamily="18" charset="0"/>
            </a:endParaRPr>
          </a:p>
          <a:p>
            <a:pPr marL="320675" marR="363855" algn="ctr">
              <a:spcBef>
                <a:spcPts val="1295"/>
              </a:spcBef>
            </a:pPr>
            <a:endParaRPr lang="en-US" sz="1800" dirty="0">
              <a:effectLst/>
              <a:latin typeface="Times New Roman" panose="02020603050405020304" pitchFamily="18" charset="0"/>
              <a:ea typeface="Times New Roman" panose="02020603050405020304" pitchFamily="18" charset="0"/>
            </a:endParaRPr>
          </a:p>
          <a:p>
            <a:pPr marL="320675" marR="363855" algn="ctr">
              <a:spcBef>
                <a:spcPts val="1295"/>
              </a:spcBef>
            </a:pPr>
            <a:endParaRPr lang="en-US" dirty="0">
              <a:latin typeface="Times New Roman" panose="02020603050405020304" pitchFamily="18" charset="0"/>
              <a:ea typeface="Times New Roman" panose="02020603050405020304" pitchFamily="18" charset="0"/>
            </a:endParaRPr>
          </a:p>
          <a:p>
            <a:pPr marL="320675" marR="363855" algn="ctr">
              <a:spcBef>
                <a:spcPts val="1295"/>
              </a:spcBef>
            </a:pPr>
            <a:endParaRPr lang="en-US" dirty="0">
              <a:latin typeface="Times New Roman" panose="02020603050405020304" pitchFamily="18" charset="0"/>
              <a:ea typeface="Times New Roman" panose="02020603050405020304" pitchFamily="18" charset="0"/>
            </a:endParaRPr>
          </a:p>
          <a:p>
            <a:pPr marL="320675" marR="363855" algn="ctr">
              <a:spcBef>
                <a:spcPts val="1295"/>
              </a:spcBef>
            </a:pPr>
            <a:endParaRPr lang="en-US" sz="1800" dirty="0">
              <a:effectLst/>
              <a:latin typeface="Times New Roman" panose="02020603050405020304" pitchFamily="18" charset="0"/>
              <a:ea typeface="Times New Roman" panose="02020603050405020304" pitchFamily="18" charset="0"/>
            </a:endParaRPr>
          </a:p>
          <a:p>
            <a:pPr marL="320675" marR="363855" algn="ctr">
              <a:spcBef>
                <a:spcPts val="1295"/>
              </a:spcBef>
            </a:pPr>
            <a:endParaRPr lang="en-US" dirty="0">
              <a:latin typeface="Times New Roman" panose="02020603050405020304" pitchFamily="18" charset="0"/>
              <a:ea typeface="Times New Roman" panose="02020603050405020304" pitchFamily="18" charset="0"/>
            </a:endParaRPr>
          </a:p>
          <a:p>
            <a:pPr marL="320675" marR="363855" algn="ctr">
              <a:spcBef>
                <a:spcPts val="1295"/>
              </a:spcBef>
            </a:pPr>
            <a:r>
              <a:rPr lang="en-US" sz="1800" dirty="0">
                <a:effectLst/>
                <a:latin typeface="Times New Roman" panose="02020603050405020304" pitchFamily="18" charset="0"/>
                <a:ea typeface="Times New Roman" panose="02020603050405020304" pitchFamily="18" charset="0"/>
              </a:rPr>
              <a:t>Fig</a:t>
            </a:r>
            <a:r>
              <a:rPr lang="en-US" dirty="0">
                <a:latin typeface="Times New Roman" panose="02020603050405020304" pitchFamily="18" charset="0"/>
                <a:ea typeface="Times New Roman" panose="02020603050405020304" pitchFamily="18" charset="0"/>
              </a:rPr>
              <a:t>4</a:t>
            </a:r>
            <a:r>
              <a:rPr lang="en-US" sz="1800" dirty="0">
                <a:effectLst/>
                <a:latin typeface="Times New Roman" panose="02020603050405020304" pitchFamily="18" charset="0"/>
                <a:ea typeface="Times New Roman" panose="02020603050405020304" pitchFamily="18" charset="0"/>
              </a:rPr>
              <a:t>.1: </a:t>
            </a:r>
            <a:r>
              <a:rPr lang="en-US" sz="1800" spc="-10" dirty="0">
                <a:effectLst/>
                <a:latin typeface="Times New Roman" panose="02020603050405020304" pitchFamily="18" charset="0"/>
                <a:ea typeface="Times New Roman" panose="02020603050405020304" pitchFamily="18" charset="0"/>
              </a:rPr>
              <a:t>Methodology</a:t>
            </a:r>
            <a:endParaRPr lang="en-IN" sz="1800" dirty="0">
              <a:effectLst/>
              <a:latin typeface="Times New Roman" panose="02020603050405020304" pitchFamily="18" charset="0"/>
              <a:ea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BEAE8ABC-863F-1E9B-D923-96C49AB57082}"/>
              </a:ext>
            </a:extLst>
          </p:cNvPr>
          <p:cNvSpPr>
            <a:spLocks noGrp="1"/>
          </p:cNvSpPr>
          <p:nvPr>
            <p:ph idx="1"/>
          </p:nvPr>
        </p:nvSpPr>
        <p:spPr>
          <a:xfrm>
            <a:off x="161925" y="257175"/>
            <a:ext cx="11420475" cy="6276975"/>
          </a:xfrm>
        </p:spPr>
        <p:txBody>
          <a:bodyPr>
            <a:normAutofit fontScale="92500" lnSpcReduction="10000"/>
          </a:bodyPr>
          <a:lstStyle/>
          <a:p>
            <a:pPr marL="342900" marR="363855" lvl="0" indent="-342900">
              <a:lnSpc>
                <a:spcPct val="150000"/>
              </a:lnSpc>
              <a:buFont typeface="Symbol" panose="05050102010706020507" pitchFamily="18" charset="2"/>
              <a:buChar char=""/>
            </a:pPr>
            <a:r>
              <a:rPr lang="en-US" sz="1800" b="1" spc="-10" dirty="0">
                <a:effectLst/>
                <a:latin typeface="Times New Roman" panose="02020603050405020304" pitchFamily="18" charset="0"/>
                <a:ea typeface="Times New Roman" panose="02020603050405020304" pitchFamily="18" charset="0"/>
              </a:rPr>
              <a:t>Student Access:</a:t>
            </a:r>
            <a:endParaRPr lang="en-IN" sz="1800" dirty="0">
              <a:effectLst/>
              <a:latin typeface="Times New Roman" panose="02020603050405020304" pitchFamily="18" charset="0"/>
              <a:ea typeface="Times New Roman" panose="02020603050405020304" pitchFamily="18" charset="0"/>
            </a:endParaRPr>
          </a:p>
          <a:p>
            <a:pPr marL="0" marR="363855" indent="0">
              <a:lnSpc>
                <a:spcPct val="150000"/>
              </a:lnSpc>
              <a:buNone/>
            </a:pPr>
            <a:r>
              <a:rPr lang="en-US" sz="1800" spc="-10" dirty="0">
                <a:effectLst/>
                <a:latin typeface="Times New Roman" panose="02020603050405020304" pitchFamily="18" charset="0"/>
                <a:ea typeface="Times New Roman" panose="02020603050405020304" pitchFamily="18" charset="0"/>
              </a:rPr>
              <a:t>        This component likely addresses how students will interact with the web system.</a:t>
            </a:r>
            <a:endParaRPr lang="en-IN" sz="1800" dirty="0">
              <a:effectLst/>
              <a:latin typeface="Times New Roman" panose="02020603050405020304" pitchFamily="18" charset="0"/>
              <a:ea typeface="Times New Roman" panose="02020603050405020304" pitchFamily="18" charset="0"/>
            </a:endParaRPr>
          </a:p>
          <a:p>
            <a:pPr marL="342900" marR="363855" lvl="0" indent="-342900">
              <a:lnSpc>
                <a:spcPct val="150000"/>
              </a:lnSpc>
              <a:buFont typeface="Symbol" panose="05050102010706020507" pitchFamily="18" charset="2"/>
              <a:buChar char=""/>
            </a:pPr>
            <a:r>
              <a:rPr lang="en-US" sz="1800" b="1" spc="-10" dirty="0">
                <a:effectLst/>
                <a:latin typeface="Times New Roman" panose="02020603050405020304" pitchFamily="18" charset="0"/>
                <a:ea typeface="Times New Roman" panose="02020603050405020304" pitchFamily="18" charset="0"/>
              </a:rPr>
              <a:t>Faculty Access:</a:t>
            </a:r>
            <a:endParaRPr lang="en-IN" sz="1800" dirty="0">
              <a:effectLst/>
              <a:latin typeface="Times New Roman" panose="02020603050405020304" pitchFamily="18" charset="0"/>
              <a:ea typeface="Times New Roman" panose="02020603050405020304" pitchFamily="18" charset="0"/>
            </a:endParaRPr>
          </a:p>
          <a:p>
            <a:pPr marL="0" marR="363855" indent="0">
              <a:lnSpc>
                <a:spcPct val="150000"/>
              </a:lnSpc>
              <a:buNone/>
            </a:pPr>
            <a:r>
              <a:rPr lang="en-US" sz="1800" spc="-10" dirty="0">
                <a:effectLst/>
                <a:latin typeface="Times New Roman" panose="02020603050405020304" pitchFamily="18" charset="0"/>
                <a:ea typeface="Times New Roman" panose="02020603050405020304" pitchFamily="18" charset="0"/>
              </a:rPr>
              <a:t>          Similar to student access, this pertains to how faculty members will engage with the</a:t>
            </a:r>
            <a:r>
              <a:rPr lang="en-IN" sz="1800" dirty="0">
                <a:latin typeface="Times New Roman" panose="02020603050405020304" pitchFamily="18" charset="0"/>
                <a:ea typeface="Times New Roman" panose="02020603050405020304" pitchFamily="18" charset="0"/>
              </a:rPr>
              <a:t> </a:t>
            </a:r>
            <a:r>
              <a:rPr lang="en-US" sz="1800" spc="-10" dirty="0">
                <a:effectLst/>
                <a:latin typeface="Times New Roman" panose="02020603050405020304" pitchFamily="18" charset="0"/>
                <a:ea typeface="Times New Roman" panose="02020603050405020304" pitchFamily="18" charset="0"/>
              </a:rPr>
              <a:t>system.</a:t>
            </a:r>
            <a:endParaRPr lang="en-IN" sz="1800" dirty="0">
              <a:effectLst/>
              <a:latin typeface="Times New Roman" panose="02020603050405020304" pitchFamily="18" charset="0"/>
              <a:ea typeface="Times New Roman" panose="02020603050405020304" pitchFamily="18" charset="0"/>
            </a:endParaRPr>
          </a:p>
          <a:p>
            <a:pPr marL="342900" marR="363855" lvl="0" indent="-342900">
              <a:lnSpc>
                <a:spcPct val="150000"/>
              </a:lnSpc>
              <a:buFont typeface="Symbol" panose="05050102010706020507" pitchFamily="18" charset="2"/>
              <a:buChar char=""/>
            </a:pPr>
            <a:r>
              <a:rPr lang="en-US" sz="1800" b="1" spc="-10" dirty="0">
                <a:effectLst/>
                <a:latin typeface="Times New Roman" panose="02020603050405020304" pitchFamily="18" charset="0"/>
                <a:ea typeface="Times New Roman" panose="02020603050405020304" pitchFamily="18" charset="0"/>
              </a:rPr>
              <a:t>Login Process:</a:t>
            </a:r>
            <a:endParaRPr lang="en-IN" sz="1800" dirty="0">
              <a:effectLst/>
              <a:latin typeface="Times New Roman" panose="02020603050405020304" pitchFamily="18" charset="0"/>
              <a:ea typeface="Times New Roman" panose="02020603050405020304" pitchFamily="18" charset="0"/>
            </a:endParaRPr>
          </a:p>
          <a:p>
            <a:pPr marL="0" marR="363855" indent="0">
              <a:lnSpc>
                <a:spcPct val="150000"/>
              </a:lnSpc>
              <a:buNone/>
            </a:pPr>
            <a:r>
              <a:rPr lang="en-US" sz="1800" spc="-10" dirty="0">
                <a:effectLst/>
                <a:latin typeface="Times New Roman" panose="02020603050405020304" pitchFamily="18" charset="0"/>
                <a:ea typeface="Times New Roman" panose="02020603050405020304" pitchFamily="18" charset="0"/>
              </a:rPr>
              <a:t>          A secure method for users (both students and faculty) to log in to the web application.</a:t>
            </a:r>
            <a:endParaRPr lang="en-IN" sz="1800" dirty="0">
              <a:effectLst/>
              <a:latin typeface="Times New Roman" panose="02020603050405020304" pitchFamily="18" charset="0"/>
              <a:ea typeface="Times New Roman" panose="02020603050405020304" pitchFamily="18" charset="0"/>
            </a:endParaRPr>
          </a:p>
          <a:p>
            <a:pPr marL="342900" marR="363855" lvl="0" indent="-342900">
              <a:lnSpc>
                <a:spcPct val="150000"/>
              </a:lnSpc>
              <a:buFont typeface="Symbol" panose="05050102010706020507" pitchFamily="18" charset="2"/>
              <a:buChar char=""/>
            </a:pPr>
            <a:r>
              <a:rPr lang="en-US" sz="1800" b="1" spc="-10" dirty="0">
                <a:effectLst/>
                <a:latin typeface="Times New Roman" panose="02020603050405020304" pitchFamily="18" charset="0"/>
                <a:ea typeface="Times New Roman" panose="02020603050405020304" pitchFamily="18" charset="0"/>
              </a:rPr>
              <a:t>Dashboard:</a:t>
            </a:r>
            <a:endParaRPr lang="en-IN" sz="1800" dirty="0">
              <a:effectLst/>
              <a:latin typeface="Times New Roman" panose="02020603050405020304" pitchFamily="18" charset="0"/>
              <a:ea typeface="Times New Roman" panose="02020603050405020304" pitchFamily="18" charset="0"/>
            </a:endParaRPr>
          </a:p>
          <a:p>
            <a:pPr marL="0" marR="363855" indent="0">
              <a:lnSpc>
                <a:spcPct val="150000"/>
              </a:lnSpc>
              <a:buNone/>
            </a:pPr>
            <a:r>
              <a:rPr lang="en-US" sz="1800" spc="-10" dirty="0">
                <a:effectLst/>
                <a:latin typeface="Times New Roman" panose="02020603050405020304" pitchFamily="18" charset="0"/>
                <a:ea typeface="Times New Roman" panose="02020603050405020304" pitchFamily="18" charset="0"/>
              </a:rPr>
              <a:t>       The central area where users will interact with the system once logged in. It serves as a hub for accessing  functionalities.</a:t>
            </a:r>
            <a:endParaRPr lang="en-IN" sz="1800" dirty="0">
              <a:effectLst/>
              <a:latin typeface="Times New Roman" panose="02020603050405020304" pitchFamily="18" charset="0"/>
              <a:ea typeface="Times New Roman" panose="02020603050405020304" pitchFamily="18" charset="0"/>
            </a:endParaRPr>
          </a:p>
          <a:p>
            <a:pPr marL="342900" marR="363855" lvl="0" indent="-342900">
              <a:lnSpc>
                <a:spcPct val="115000"/>
              </a:lnSpc>
              <a:buFont typeface="Symbol" panose="05050102010706020507" pitchFamily="18" charset="2"/>
              <a:buChar char=""/>
              <a:tabLst>
                <a:tab pos="547370" algn="l"/>
              </a:tabLst>
            </a:pPr>
            <a:r>
              <a:rPr lang="en-US" sz="1800" b="1" dirty="0">
                <a:effectLst/>
                <a:latin typeface="Times New Roman" panose="02020603050405020304" pitchFamily="18" charset="0"/>
                <a:ea typeface="Times New Roman" panose="02020603050405020304" pitchFamily="18" charset="0"/>
              </a:rPr>
              <a:t>Individual Student Details:</a:t>
            </a:r>
            <a:endParaRPr lang="en-IN" sz="1800" dirty="0">
              <a:effectLst/>
              <a:latin typeface="Times New Roman" panose="02020603050405020304" pitchFamily="18" charset="0"/>
              <a:ea typeface="Times New Roman" panose="02020603050405020304" pitchFamily="18" charset="0"/>
            </a:endParaRPr>
          </a:p>
          <a:p>
            <a:pPr marL="287655" marR="363855" indent="0">
              <a:lnSpc>
                <a:spcPct val="115000"/>
              </a:lnSpc>
              <a:buNone/>
              <a:tabLst>
                <a:tab pos="547370" algn="l"/>
              </a:tabLst>
            </a:pPr>
            <a:r>
              <a:rPr lang="en-US" sz="1800" dirty="0">
                <a:effectLst/>
                <a:latin typeface="Times New Roman" panose="02020603050405020304" pitchFamily="18" charset="0"/>
                <a:ea typeface="Times New Roman" panose="02020603050405020304" pitchFamily="18" charset="0"/>
              </a:rPr>
              <a:t>This component within the Student Access likely allows students to view and manage their personal information, such as contact details, enrollment status, and academic history.</a:t>
            </a:r>
          </a:p>
          <a:p>
            <a:pPr marL="0" marR="363855" indent="0">
              <a:lnSpc>
                <a:spcPct val="115000"/>
              </a:lnSpc>
              <a:buNone/>
              <a:tabLst>
                <a:tab pos="547370" algn="l"/>
              </a:tabLst>
            </a:pPr>
            <a:endParaRPr lang="en-IN" sz="1800" dirty="0">
              <a:latin typeface="Times New Roman" panose="02020603050405020304" pitchFamily="18" charset="0"/>
              <a:ea typeface="Times New Roman" panose="02020603050405020304" pitchFamily="18" charset="0"/>
            </a:endParaRPr>
          </a:p>
          <a:p>
            <a:pPr marR="363855">
              <a:lnSpc>
                <a:spcPct val="115000"/>
              </a:lnSpc>
              <a:tabLst>
                <a:tab pos="547370" algn="l"/>
              </a:tabLst>
            </a:pPr>
            <a:r>
              <a:rPr lang="en-US" sz="1800" b="1" dirty="0">
                <a:effectLst/>
                <a:latin typeface="Times New Roman" panose="02020603050405020304" pitchFamily="18" charset="0"/>
                <a:ea typeface="Times New Roman" panose="02020603050405020304" pitchFamily="18" charset="0"/>
              </a:rPr>
              <a:t>Upload the Semester Result PDF:</a:t>
            </a:r>
            <a:endParaRPr lang="en-IN" sz="1800" dirty="0">
              <a:effectLst/>
              <a:latin typeface="Times New Roman" panose="02020603050405020304" pitchFamily="18" charset="0"/>
              <a:ea typeface="Times New Roman" panose="02020603050405020304" pitchFamily="18" charset="0"/>
            </a:endParaRPr>
          </a:p>
          <a:p>
            <a:pPr marL="197485" marR="363855" indent="0">
              <a:lnSpc>
                <a:spcPct val="115000"/>
              </a:lnSpc>
              <a:buNone/>
              <a:tabLst>
                <a:tab pos="547370" algn="l"/>
              </a:tabLst>
            </a:pPr>
            <a:r>
              <a:rPr lang="en-US" sz="1800" dirty="0">
                <a:effectLst/>
                <a:latin typeface="Times New Roman" panose="02020603050405020304" pitchFamily="18" charset="0"/>
                <a:ea typeface="Times New Roman" panose="02020603050405020304" pitchFamily="18" charset="0"/>
              </a:rPr>
              <a:t>   This feature empowers faculty to upload official result documents in PDF format, making it accessible to students through the portal.</a:t>
            </a:r>
            <a:endParaRPr lang="en-IN" sz="1800" dirty="0">
              <a:effectLst/>
              <a:latin typeface="Times New Roman" panose="02020603050405020304" pitchFamily="18" charset="0"/>
              <a:ea typeface="Times New Roman" panose="02020603050405020304" pitchFamily="18" charset="0"/>
            </a:endParaRPr>
          </a:p>
          <a:p>
            <a:pPr marL="0" marR="363855" indent="0">
              <a:lnSpc>
                <a:spcPct val="115000"/>
              </a:lnSpc>
              <a:buNone/>
              <a:tabLst>
                <a:tab pos="547370" algn="l"/>
              </a:tabLst>
            </a:pPr>
            <a:r>
              <a:rPr lang="en-US" sz="180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marL="320675" marR="363855" algn="ctr">
              <a:lnSpc>
                <a:spcPct val="115000"/>
              </a:lnSpc>
              <a:spcBef>
                <a:spcPts val="1295"/>
              </a:spcBef>
            </a:pPr>
            <a:r>
              <a:rPr lang="en-US" sz="180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6408606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a:extLst>
              <a:ext uri="{FF2B5EF4-FFF2-40B4-BE49-F238E27FC236}">
                <a16:creationId xmlns:a16="http://schemas.microsoft.com/office/drawing/2014/main" id="{1611E643-ED48-1BBB-AF71-B452710568A9}"/>
              </a:ext>
            </a:extLst>
          </p:cNvPr>
          <p:cNvPicPr>
            <a:picLocks noGrp="1" noChangeAspect="1"/>
          </p:cNvPicPr>
          <p:nvPr>
            <p:ph idx="1"/>
          </p:nvPr>
        </p:nvPicPr>
        <p:blipFill>
          <a:blip r:embed="rId2"/>
          <a:stretch>
            <a:fillRect/>
          </a:stretch>
        </p:blipFill>
        <p:spPr>
          <a:xfrm>
            <a:off x="914400" y="970607"/>
            <a:ext cx="10353675" cy="4853285"/>
          </a:xfrm>
        </p:spPr>
      </p:pic>
      <p:sp>
        <p:nvSpPr>
          <p:cNvPr id="3" name="TextBox 2">
            <a:extLst>
              <a:ext uri="{FF2B5EF4-FFF2-40B4-BE49-F238E27FC236}">
                <a16:creationId xmlns:a16="http://schemas.microsoft.com/office/drawing/2014/main" id="{E501A421-EACC-E4DD-05C9-FCCEF6DF42D2}"/>
              </a:ext>
            </a:extLst>
          </p:cNvPr>
          <p:cNvSpPr txBox="1"/>
          <p:nvPr/>
        </p:nvSpPr>
        <p:spPr>
          <a:xfrm>
            <a:off x="3181350" y="2819400"/>
            <a:ext cx="5962649" cy="3919022"/>
          </a:xfrm>
          <a:prstGeom prst="rect">
            <a:avLst/>
          </a:prstGeom>
          <a:noFill/>
        </p:spPr>
        <p:txBody>
          <a:bodyPr wrap="square">
            <a:spAutoFit/>
          </a:bodyPr>
          <a:lstStyle/>
          <a:p>
            <a:pPr marL="320675" marR="363855">
              <a:spcBef>
                <a:spcPts val="1295"/>
              </a:spcBef>
            </a:pPr>
            <a:r>
              <a:rPr lang="en-US" sz="1800" dirty="0">
                <a:effectLst/>
                <a:latin typeface="Times New Roman" panose="02020603050405020304" pitchFamily="18" charset="0"/>
                <a:ea typeface="Times New Roman" panose="02020603050405020304" pitchFamily="18" charset="0"/>
              </a:rPr>
              <a:t>          </a:t>
            </a:r>
          </a:p>
          <a:p>
            <a:pPr marL="320675" marR="363855">
              <a:spcBef>
                <a:spcPts val="1295"/>
              </a:spcBef>
            </a:pPr>
            <a:endParaRPr lang="en-US" dirty="0">
              <a:latin typeface="Times New Roman" panose="02020603050405020304" pitchFamily="18" charset="0"/>
              <a:ea typeface="Times New Roman" panose="02020603050405020304" pitchFamily="18" charset="0"/>
            </a:endParaRPr>
          </a:p>
          <a:p>
            <a:pPr marL="320675" marR="363855">
              <a:spcBef>
                <a:spcPts val="1295"/>
              </a:spcBef>
            </a:pPr>
            <a:endParaRPr lang="en-US" sz="1800" dirty="0">
              <a:effectLst/>
              <a:latin typeface="Times New Roman" panose="02020603050405020304" pitchFamily="18" charset="0"/>
              <a:ea typeface="Times New Roman" panose="02020603050405020304" pitchFamily="18" charset="0"/>
            </a:endParaRPr>
          </a:p>
          <a:p>
            <a:pPr marL="320675" marR="363855">
              <a:spcBef>
                <a:spcPts val="1295"/>
              </a:spcBef>
            </a:pPr>
            <a:endParaRPr lang="en-US" dirty="0">
              <a:latin typeface="Times New Roman" panose="02020603050405020304" pitchFamily="18" charset="0"/>
              <a:ea typeface="Times New Roman" panose="02020603050405020304" pitchFamily="18" charset="0"/>
            </a:endParaRPr>
          </a:p>
          <a:p>
            <a:pPr marL="320675" marR="363855">
              <a:spcBef>
                <a:spcPts val="1295"/>
              </a:spcBef>
            </a:pPr>
            <a:endParaRPr lang="en-US" sz="1800" dirty="0">
              <a:effectLst/>
              <a:latin typeface="Times New Roman" panose="02020603050405020304" pitchFamily="18" charset="0"/>
              <a:ea typeface="Times New Roman" panose="02020603050405020304" pitchFamily="18" charset="0"/>
            </a:endParaRPr>
          </a:p>
          <a:p>
            <a:pPr marL="320675" marR="363855">
              <a:spcBef>
                <a:spcPts val="1295"/>
              </a:spcBef>
            </a:pPr>
            <a:endParaRPr lang="en-US" dirty="0">
              <a:latin typeface="Times New Roman" panose="02020603050405020304" pitchFamily="18" charset="0"/>
              <a:ea typeface="Times New Roman" panose="02020603050405020304" pitchFamily="18" charset="0"/>
            </a:endParaRPr>
          </a:p>
          <a:p>
            <a:pPr marL="320675" marR="363855">
              <a:spcBef>
                <a:spcPts val="1295"/>
              </a:spcBef>
            </a:pPr>
            <a:endParaRPr lang="en-US" sz="1800" dirty="0">
              <a:effectLst/>
              <a:latin typeface="Times New Roman" panose="02020603050405020304" pitchFamily="18" charset="0"/>
              <a:ea typeface="Times New Roman" panose="02020603050405020304" pitchFamily="18" charset="0"/>
            </a:endParaRPr>
          </a:p>
          <a:p>
            <a:pPr marL="320675" marR="363855">
              <a:spcBef>
                <a:spcPts val="1295"/>
              </a:spcBef>
            </a:pPr>
            <a:r>
              <a:rPr lang="en-US" dirty="0">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 Fig </a:t>
            </a:r>
            <a:r>
              <a:rPr lang="en-US" dirty="0">
                <a:latin typeface="Times New Roman" panose="02020603050405020304" pitchFamily="18" charset="0"/>
                <a:ea typeface="Times New Roman" panose="02020603050405020304" pitchFamily="18" charset="0"/>
              </a:rPr>
              <a:t>4</a:t>
            </a:r>
            <a:r>
              <a:rPr lang="en-US" sz="1800" dirty="0">
                <a:effectLst/>
                <a:latin typeface="Times New Roman" panose="02020603050405020304" pitchFamily="18" charset="0"/>
                <a:ea typeface="Times New Roman" panose="02020603050405020304" pitchFamily="18" charset="0"/>
              </a:rPr>
              <a:t>.2: Methodology</a:t>
            </a:r>
            <a:endParaRPr lang="en-IN" sz="1800" dirty="0">
              <a:effectLst/>
              <a:latin typeface="Times New Roman" panose="02020603050405020304" pitchFamily="18" charset="0"/>
              <a:ea typeface="Times New Roman" panose="02020603050405020304" pitchFamily="18" charset="0"/>
            </a:endParaRPr>
          </a:p>
          <a:p>
            <a:pPr marL="320675" marR="363855">
              <a:spcBef>
                <a:spcPts val="1295"/>
              </a:spcBef>
            </a:pPr>
            <a:r>
              <a:rPr lang="en-US" sz="1800" dirty="0">
                <a:effectLst/>
                <a:latin typeface="Times New Roman" panose="02020603050405020304" pitchFamily="18" charset="0"/>
                <a:ea typeface="Times New Roman" panose="02020603050405020304" pitchFamily="18" charset="0"/>
              </a:rPr>
              <a:t> </a:t>
            </a:r>
            <a:endParaRPr lang="en-I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7095E79-8460-3E99-5CCA-BCD0E9AAD6B4}"/>
              </a:ext>
            </a:extLst>
          </p:cNvPr>
          <p:cNvSpPr>
            <a:spLocks noGrp="1"/>
          </p:cNvSpPr>
          <p:nvPr>
            <p:ph idx="1"/>
          </p:nvPr>
        </p:nvSpPr>
        <p:spPr>
          <a:xfrm>
            <a:off x="352425" y="523876"/>
            <a:ext cx="11229975" cy="5943600"/>
          </a:xfrm>
        </p:spPr>
        <p:txBody>
          <a:bodyPr>
            <a:normAutofit/>
          </a:bodyPr>
          <a:lstStyle/>
          <a:p>
            <a:pPr marL="342900" marR="363855" lvl="0" indent="-342900">
              <a:spcBef>
                <a:spcPts val="1295"/>
              </a:spcBef>
              <a:buFont typeface="Symbol" panose="05050102010706020507" pitchFamily="18" charset="2"/>
              <a:buChar char=""/>
            </a:pPr>
            <a:r>
              <a:rPr lang="en-US" sz="1800" b="1" dirty="0">
                <a:effectLst/>
                <a:latin typeface="Times New Roman" panose="02020603050405020304" pitchFamily="18" charset="0"/>
                <a:ea typeface="Times New Roman" panose="02020603050405020304" pitchFamily="18" charset="0"/>
              </a:rPr>
              <a:t>Login Process:</a:t>
            </a:r>
            <a:r>
              <a:rPr lang="en-US" sz="1800" dirty="0">
                <a:effectLst/>
                <a:latin typeface="Times New Roman" panose="02020603050405020304" pitchFamily="18" charset="0"/>
                <a:ea typeface="Times New Roman" panose="02020603050405020304" pitchFamily="18" charset="0"/>
              </a:rPr>
              <a:t> This is the starting point, indicating the user is initiating the process to access the system. It signifies the user's attempt to gain entry, presumably by providing credentials.</a:t>
            </a:r>
            <a:endParaRPr lang="en-IN" sz="1800" dirty="0">
              <a:effectLst/>
              <a:latin typeface="Times New Roman" panose="02020603050405020304" pitchFamily="18" charset="0"/>
              <a:ea typeface="Times New Roman" panose="02020603050405020304" pitchFamily="18" charset="0"/>
            </a:endParaRPr>
          </a:p>
          <a:p>
            <a:pPr marL="342900" marR="363855" lvl="0" indent="-342900">
              <a:spcBef>
                <a:spcPts val="1295"/>
              </a:spcBef>
              <a:buFont typeface="Symbol" panose="05050102010706020507" pitchFamily="18" charset="2"/>
              <a:buChar char=""/>
            </a:pPr>
            <a:r>
              <a:rPr lang="en-US" sz="1800" b="1" dirty="0">
                <a:effectLst/>
                <a:latin typeface="Times New Roman" panose="02020603050405020304" pitchFamily="18" charset="0"/>
                <a:ea typeface="Times New Roman" panose="02020603050405020304" pitchFamily="18" charset="0"/>
              </a:rPr>
              <a:t>Already has an Account: </a:t>
            </a:r>
            <a:r>
              <a:rPr lang="en-US" sz="1800" dirty="0">
                <a:effectLst/>
                <a:latin typeface="Times New Roman" panose="02020603050405020304" pitchFamily="18" charset="0"/>
                <a:ea typeface="Times New Roman" panose="02020603050405020304" pitchFamily="18" charset="0"/>
              </a:rPr>
              <a:t>This is a decision point where the system checks if the user is already registered. If the user has an existing account, they are directed to the login path. If not, they are guided through the registration process.</a:t>
            </a:r>
            <a:endParaRPr lang="en-IN" sz="1800" dirty="0">
              <a:effectLst/>
              <a:latin typeface="Times New Roman" panose="02020603050405020304" pitchFamily="18" charset="0"/>
              <a:ea typeface="Times New Roman" panose="02020603050405020304" pitchFamily="18" charset="0"/>
            </a:endParaRPr>
          </a:p>
          <a:p>
            <a:pPr marL="342900" marR="363855" lvl="0" indent="-342900">
              <a:spcBef>
                <a:spcPts val="1295"/>
              </a:spcBef>
              <a:buFont typeface="Symbol" panose="05050102010706020507" pitchFamily="18" charset="2"/>
              <a:buChar char=""/>
            </a:pPr>
            <a:r>
              <a:rPr lang="en-US" sz="1800" b="1" dirty="0">
                <a:effectLst/>
                <a:latin typeface="Times New Roman" panose="02020603050405020304" pitchFamily="18" charset="0"/>
                <a:ea typeface="Times New Roman" panose="02020603050405020304" pitchFamily="18" charset="0"/>
              </a:rPr>
              <a:t>Enter the Credentials: </a:t>
            </a:r>
            <a:r>
              <a:rPr lang="en-US" sz="1800" dirty="0">
                <a:effectLst/>
                <a:latin typeface="Times New Roman" panose="02020603050405020304" pitchFamily="18" charset="0"/>
                <a:ea typeface="Times New Roman" panose="02020603050405020304" pitchFamily="18" charset="0"/>
              </a:rPr>
              <a:t>This step involves the user providing their login information, typically a username and password. This is a crucial step where the user's identity is verified.</a:t>
            </a:r>
            <a:endParaRPr lang="en-IN" sz="1800" dirty="0">
              <a:effectLst/>
              <a:latin typeface="Times New Roman" panose="02020603050405020304" pitchFamily="18" charset="0"/>
              <a:ea typeface="Times New Roman" panose="02020603050405020304" pitchFamily="18" charset="0"/>
            </a:endParaRPr>
          </a:p>
          <a:p>
            <a:pPr marL="342900" marR="363855" lvl="0" indent="-342900">
              <a:spcBef>
                <a:spcPts val="1295"/>
              </a:spcBef>
              <a:buFont typeface="Symbol" panose="05050102010706020507" pitchFamily="18" charset="2"/>
              <a:buChar char=""/>
            </a:pPr>
            <a:r>
              <a:rPr lang="en-US" sz="1800" b="1" dirty="0">
                <a:effectLst/>
                <a:latin typeface="Times New Roman" panose="02020603050405020304" pitchFamily="18" charset="0"/>
                <a:ea typeface="Times New Roman" panose="02020603050405020304" pitchFamily="18" charset="0"/>
              </a:rPr>
              <a:t>If Password match:</a:t>
            </a:r>
            <a:r>
              <a:rPr lang="en-US" sz="1800" dirty="0">
                <a:effectLst/>
                <a:latin typeface="Times New Roman" panose="02020603050405020304" pitchFamily="18" charset="0"/>
                <a:ea typeface="Times New Roman" panose="02020603050405020304" pitchFamily="18" charset="0"/>
              </a:rPr>
              <a:t>  Here, the system validates the entered password against the stored password associated with the provided username. This ensures that only authorized users gain access.</a:t>
            </a:r>
            <a:endParaRPr lang="en-IN" sz="1800" dirty="0">
              <a:effectLst/>
              <a:latin typeface="Times New Roman" panose="02020603050405020304" pitchFamily="18" charset="0"/>
              <a:ea typeface="Times New Roman" panose="02020603050405020304" pitchFamily="18" charset="0"/>
            </a:endParaRPr>
          </a:p>
          <a:p>
            <a:pPr marL="342900" marR="363855" lvl="0" indent="-342900">
              <a:spcBef>
                <a:spcPts val="1295"/>
              </a:spcBef>
              <a:buFont typeface="Symbol" panose="05050102010706020507" pitchFamily="18" charset="2"/>
              <a:buChar char=""/>
            </a:pPr>
            <a:r>
              <a:rPr lang="en-US" sz="1800" b="1" dirty="0">
                <a:effectLst/>
                <a:latin typeface="Times New Roman" panose="02020603050405020304" pitchFamily="18" charset="0"/>
                <a:ea typeface="Times New Roman" panose="02020603050405020304" pitchFamily="18" charset="0"/>
              </a:rPr>
              <a:t>Retype Password: </a:t>
            </a:r>
            <a:r>
              <a:rPr lang="en-US" sz="1800" dirty="0">
                <a:effectLst/>
                <a:latin typeface="Times New Roman" panose="02020603050405020304" pitchFamily="18" charset="0"/>
                <a:ea typeface="Times New Roman" panose="02020603050405020304" pitchFamily="18" charset="0"/>
              </a:rPr>
              <a:t>If the passwords don't match, the user is asked to re-enter their password, ensuring accuracy and preventing typos. This loop continues until a matching password is provided or the process is aborted.</a:t>
            </a:r>
            <a:endParaRPr lang="en-IN" sz="1800" dirty="0">
              <a:effectLst/>
              <a:latin typeface="Times New Roman" panose="02020603050405020304" pitchFamily="18" charset="0"/>
              <a:ea typeface="Times New Roman" panose="02020603050405020304" pitchFamily="18" charset="0"/>
            </a:endParaRPr>
          </a:p>
          <a:p>
            <a:pPr marL="342900" marR="363855" lvl="0" indent="-342900">
              <a:spcBef>
                <a:spcPts val="1295"/>
              </a:spcBef>
              <a:buFont typeface="Symbol" panose="05050102010706020507" pitchFamily="18" charset="2"/>
              <a:buChar char=""/>
            </a:pPr>
            <a:r>
              <a:rPr lang="en-US" sz="1800" b="1" dirty="0">
                <a:effectLst/>
                <a:latin typeface="Times New Roman" panose="02020603050405020304" pitchFamily="18" charset="0"/>
                <a:ea typeface="Times New Roman" panose="02020603050405020304" pitchFamily="18" charset="0"/>
              </a:rPr>
              <a:t>Dashboard: </a:t>
            </a:r>
            <a:r>
              <a:rPr lang="en-US" sz="1800" dirty="0">
                <a:effectLst/>
                <a:latin typeface="Times New Roman" panose="02020603050405020304" pitchFamily="18" charset="0"/>
                <a:ea typeface="Times New Roman" panose="02020603050405020304" pitchFamily="18" charset="0"/>
              </a:rPr>
              <a:t>Upon successful login (matching credentials), the user is granted access to their dashboard. This is a personalized area providing access to various features and information relevant to the user.</a:t>
            </a:r>
            <a:endParaRPr lang="en-IN" sz="1800" dirty="0">
              <a:effectLst/>
              <a:latin typeface="Times New Roman" panose="02020603050405020304" pitchFamily="18" charset="0"/>
              <a:ea typeface="Times New Roman" panose="02020603050405020304" pitchFamily="18" charset="0"/>
            </a:endParaRPr>
          </a:p>
          <a:p>
            <a:pPr marL="342900" marR="363855" lvl="0" indent="-342900">
              <a:spcBef>
                <a:spcPts val="1295"/>
              </a:spcBef>
              <a:buFont typeface="Symbol" panose="05050102010706020507" pitchFamily="18" charset="2"/>
              <a:buChar char=""/>
            </a:pPr>
            <a:r>
              <a:rPr lang="en-US" sz="1800" b="1" dirty="0">
                <a:effectLst/>
                <a:latin typeface="Times New Roman" panose="02020603050405020304" pitchFamily="18" charset="0"/>
                <a:ea typeface="Times New Roman" panose="02020603050405020304" pitchFamily="18" charset="0"/>
              </a:rPr>
              <a:t>Enter the all necessary Details:</a:t>
            </a:r>
            <a:r>
              <a:rPr lang="en-US" sz="1800" dirty="0">
                <a:effectLst/>
                <a:latin typeface="Times New Roman" panose="02020603050405020304" pitchFamily="18" charset="0"/>
                <a:ea typeface="Times New Roman" panose="02020603050405020304" pitchFamily="18" charset="0"/>
              </a:rPr>
              <a:t> This step is for new users registering an account. They are prompted to provide all required information, such as name, email, address, etc. This data is essential for creating a user profile.</a:t>
            </a:r>
            <a:endParaRPr lang="en-IN" sz="1800" dirty="0">
              <a:effectLst/>
              <a:latin typeface="Times New Roman" panose="02020603050405020304" pitchFamily="18" charset="0"/>
              <a:ea typeface="Times New Roman" panose="02020603050405020304" pitchFamily="18" charset="0"/>
            </a:endParaRPr>
          </a:p>
          <a:p>
            <a:pPr marL="342900" marR="363855" lvl="0" indent="-342900">
              <a:spcBef>
                <a:spcPts val="1295"/>
              </a:spcBef>
              <a:buFont typeface="Symbol" panose="05050102010706020507" pitchFamily="18" charset="2"/>
              <a:buChar char=""/>
            </a:pPr>
            <a:r>
              <a:rPr lang="en-US" sz="1800" b="1" dirty="0">
                <a:effectLst/>
                <a:latin typeface="Times New Roman" panose="02020603050405020304" pitchFamily="18" charset="0"/>
                <a:ea typeface="Times New Roman" panose="02020603050405020304" pitchFamily="18" charset="0"/>
              </a:rPr>
              <a:t>If Details are correct: </a:t>
            </a:r>
            <a:r>
              <a:rPr lang="en-US" sz="1800" dirty="0">
                <a:effectLst/>
                <a:latin typeface="Times New Roman" panose="02020603050405020304" pitchFamily="18" charset="0"/>
                <a:ea typeface="Times New Roman" panose="02020603050405020304" pitchFamily="18" charset="0"/>
              </a:rPr>
              <a:t>The system verifies the entered details for accuracy and completeness. This may include format checks, uniqueness checks, and other validations to ensure data integrity.</a:t>
            </a:r>
            <a:endParaRPr lang="en-IN" sz="18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22213396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9125" y="-476250"/>
            <a:ext cx="11290300" cy="1617663"/>
          </a:xfrm>
        </p:spPr>
        <p:txBody>
          <a:bodyPr>
            <a:normAutofit/>
          </a:bodyPr>
          <a:lstStyle/>
          <a:p>
            <a:r>
              <a:rPr lang="en-US" sz="3600" dirty="0">
                <a:latin typeface="Times New Roman" pitchFamily="18" charset="0"/>
                <a:cs typeface="Times New Roman" pitchFamily="18" charset="0"/>
              </a:rPr>
              <a:t>IMPLEMENTATION</a:t>
            </a:r>
          </a:p>
        </p:txBody>
      </p:sp>
      <p:sp>
        <p:nvSpPr>
          <p:cNvPr id="3" name="Content Placeholder 2"/>
          <p:cNvSpPr>
            <a:spLocks noGrp="1"/>
          </p:cNvSpPr>
          <p:nvPr>
            <p:ph idx="1"/>
          </p:nvPr>
        </p:nvSpPr>
        <p:spPr>
          <a:xfrm>
            <a:off x="0" y="809625"/>
            <a:ext cx="11912600" cy="5845176"/>
          </a:xfrm>
        </p:spPr>
        <p:txBody>
          <a:bodyPr>
            <a:normAutofit fontScale="62500" lnSpcReduction="20000"/>
          </a:bodyPr>
          <a:lstStyle/>
          <a:p>
            <a:pPr indent="-342900" algn="just">
              <a:lnSpc>
                <a:spcPct val="150000"/>
              </a:lnSpc>
              <a:spcAft>
                <a:spcPts val="800"/>
              </a:spcAft>
              <a:buSzPts val="1000"/>
              <a:buNone/>
              <a:tabLst>
                <a:tab pos="457200" algn="l"/>
              </a:tabLst>
            </a:pPr>
            <a:r>
              <a:rPr lang="en-IN" dirty="0">
                <a:effectLst/>
                <a:latin typeface="Calibri" panose="020F0502020204030204" pitchFamily="34" charset="0"/>
                <a:ea typeface="Calibri" panose="020F0502020204030204" pitchFamily="34" charset="0"/>
                <a:cs typeface="Times New Roman" panose="02020603050405020304" pitchFamily="18" charset="0"/>
              </a:rPr>
              <a:t>             </a:t>
            </a:r>
          </a:p>
          <a:p>
            <a:pPr indent="-342900" algn="just">
              <a:lnSpc>
                <a:spcPct val="150000"/>
              </a:lnSpc>
              <a:spcAft>
                <a:spcPts val="800"/>
              </a:spcAft>
              <a:buSzPts val="1000"/>
              <a:buNone/>
              <a:tabLst>
                <a:tab pos="457200" algn="l"/>
              </a:tabLst>
            </a:pPr>
            <a:endParaRPr lang="en-IN" dirty="0">
              <a:latin typeface="Calibri" panose="020F0502020204030204" pitchFamily="34" charset="0"/>
              <a:ea typeface="Calibri" panose="020F0502020204030204" pitchFamily="34" charset="0"/>
              <a:cs typeface="Times New Roman" panose="02020603050405020304" pitchFamily="18" charset="0"/>
            </a:endParaRPr>
          </a:p>
          <a:p>
            <a:pPr indent="-342900" algn="just">
              <a:lnSpc>
                <a:spcPct val="150000"/>
              </a:lnSpc>
              <a:spcAft>
                <a:spcPts val="800"/>
              </a:spcAft>
              <a:buSzPts val="1000"/>
              <a:buNone/>
              <a:tabLst>
                <a:tab pos="457200" algn="l"/>
              </a:tabLst>
            </a:pPr>
            <a:r>
              <a:rPr lang="en-IN" dirty="0">
                <a:latin typeface="Calibri" panose="020F0502020204030204" pitchFamily="34" charset="0"/>
                <a:ea typeface="Calibri" panose="020F0502020204030204" pitchFamily="34" charset="0"/>
                <a:cs typeface="Times New Roman" panose="02020603050405020304" pitchFamily="18" charset="0"/>
              </a:rPr>
              <a:t>   </a:t>
            </a:r>
          </a:p>
          <a:p>
            <a:pPr indent="-342900" algn="just">
              <a:lnSpc>
                <a:spcPct val="150000"/>
              </a:lnSpc>
              <a:spcAft>
                <a:spcPts val="800"/>
              </a:spcAft>
              <a:buSzPts val="1000"/>
              <a:buNone/>
              <a:tabLst>
                <a:tab pos="457200" algn="l"/>
              </a:tabLst>
            </a:pP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indent="-342900" algn="just">
              <a:lnSpc>
                <a:spcPct val="150000"/>
              </a:lnSpc>
              <a:spcAft>
                <a:spcPts val="800"/>
              </a:spcAft>
              <a:buSzPts val="1000"/>
              <a:buNone/>
              <a:tabLst>
                <a:tab pos="457200" algn="l"/>
              </a:tabLst>
            </a:pPr>
            <a:endParaRPr lang="en-IN" dirty="0">
              <a:latin typeface="Calibri" panose="020F0502020204030204" pitchFamily="34" charset="0"/>
              <a:ea typeface="Calibri" panose="020F0502020204030204" pitchFamily="34" charset="0"/>
              <a:cs typeface="Times New Roman" panose="02020603050405020304" pitchFamily="18" charset="0"/>
            </a:endParaRPr>
          </a:p>
          <a:p>
            <a:pPr indent="-342900" algn="just">
              <a:lnSpc>
                <a:spcPct val="150000"/>
              </a:lnSpc>
              <a:spcAft>
                <a:spcPts val="800"/>
              </a:spcAft>
              <a:buSzPts val="1000"/>
              <a:buNone/>
              <a:tabLst>
                <a:tab pos="457200" algn="l"/>
              </a:tabLst>
            </a:pPr>
            <a:r>
              <a:rPr lang="en-IN" sz="2400" dirty="0">
                <a:latin typeface="Calibri" panose="020F0502020204030204" pitchFamily="34" charset="0"/>
                <a:ea typeface="Calibri" panose="020F0502020204030204" pitchFamily="34" charset="0"/>
                <a:cs typeface="Times New Roman" panose="02020603050405020304" pitchFamily="18" charset="0"/>
              </a:rPr>
              <a:t>  </a:t>
            </a:r>
          </a:p>
          <a:p>
            <a:pPr indent="-342900" algn="just">
              <a:lnSpc>
                <a:spcPct val="150000"/>
              </a:lnSpc>
              <a:spcAft>
                <a:spcPts val="800"/>
              </a:spcAft>
              <a:buSzPts val="1000"/>
              <a:buNone/>
              <a:tabLst>
                <a:tab pos="457200" algn="l"/>
              </a:tabLst>
            </a:pPr>
            <a:endParaRPr lang="en-IN" sz="2400" dirty="0">
              <a:latin typeface="Calibri" panose="020F0502020204030204" pitchFamily="34" charset="0"/>
              <a:ea typeface="Calibri" panose="020F0502020204030204" pitchFamily="34" charset="0"/>
              <a:cs typeface="Times New Roman" panose="02020603050405020304" pitchFamily="18" charset="0"/>
            </a:endParaRPr>
          </a:p>
          <a:p>
            <a:pPr indent="-342900" algn="just">
              <a:lnSpc>
                <a:spcPct val="150000"/>
              </a:lnSpc>
              <a:spcAft>
                <a:spcPts val="800"/>
              </a:spcAft>
              <a:buSzPts val="1000"/>
              <a:buNone/>
              <a:tabLst>
                <a:tab pos="457200" algn="l"/>
              </a:tabLst>
            </a:pPr>
            <a:endParaRPr lang="en-IN" sz="2400" dirty="0">
              <a:latin typeface="Calibri" panose="020F0502020204030204" pitchFamily="34" charset="0"/>
              <a:ea typeface="Calibri" panose="020F0502020204030204" pitchFamily="34" charset="0"/>
              <a:cs typeface="Times New Roman" panose="02020603050405020304" pitchFamily="18" charset="0"/>
            </a:endParaRPr>
          </a:p>
          <a:p>
            <a:pPr indent="-342900" algn="just">
              <a:lnSpc>
                <a:spcPct val="150000"/>
              </a:lnSpc>
              <a:spcAft>
                <a:spcPts val="800"/>
              </a:spcAft>
              <a:buSzPts val="1000"/>
              <a:buNone/>
              <a:tabLst>
                <a:tab pos="457200" algn="l"/>
              </a:tabLst>
            </a:pPr>
            <a:r>
              <a:rPr lang="en-IN" sz="2400" dirty="0">
                <a:latin typeface="Calibri" panose="020F0502020204030204" pitchFamily="34" charset="0"/>
                <a:ea typeface="Calibri" panose="020F0502020204030204" pitchFamily="34" charset="0"/>
                <a:cs typeface="Times New Roman" panose="02020603050405020304" pitchFamily="18" charset="0"/>
              </a:rPr>
              <a:t>                                                            </a:t>
            </a:r>
          </a:p>
          <a:p>
            <a:pPr indent="-342900" algn="just">
              <a:lnSpc>
                <a:spcPct val="150000"/>
              </a:lnSpc>
              <a:spcAft>
                <a:spcPts val="800"/>
              </a:spcAft>
              <a:buSzPts val="1000"/>
              <a:buNone/>
              <a:tabLst>
                <a:tab pos="457200" algn="l"/>
              </a:tabLst>
            </a:pPr>
            <a:endParaRPr lang="en-IN" sz="2400" dirty="0">
              <a:latin typeface="Calibri" panose="020F0502020204030204" pitchFamily="34" charset="0"/>
              <a:ea typeface="Calibri" panose="020F0502020204030204" pitchFamily="34" charset="0"/>
              <a:cs typeface="Times New Roman" panose="02020603050405020304" pitchFamily="18" charset="0"/>
            </a:endParaRPr>
          </a:p>
          <a:p>
            <a:pPr indent="-342900" algn="just">
              <a:lnSpc>
                <a:spcPct val="150000"/>
              </a:lnSpc>
              <a:spcAft>
                <a:spcPts val="800"/>
              </a:spcAft>
              <a:buSzPts val="1000"/>
              <a:buNone/>
              <a:tabLst>
                <a:tab pos="457200" algn="l"/>
              </a:tabLst>
            </a:pPr>
            <a:r>
              <a:rPr lang="en-IN" sz="2400" dirty="0">
                <a:latin typeface="Calibri" panose="020F0502020204030204" pitchFamily="34" charset="0"/>
                <a:ea typeface="Calibri" panose="020F0502020204030204" pitchFamily="34" charset="0"/>
                <a:cs typeface="Times New Roman" panose="02020603050405020304" pitchFamily="18" charset="0"/>
              </a:rPr>
              <a:t>   </a:t>
            </a:r>
          </a:p>
          <a:p>
            <a:pPr indent="-342900" algn="just">
              <a:lnSpc>
                <a:spcPct val="150000"/>
              </a:lnSpc>
              <a:spcAft>
                <a:spcPts val="800"/>
              </a:spcAft>
              <a:buSzPts val="1000"/>
              <a:buNone/>
              <a:tabLst>
                <a:tab pos="457200" algn="l"/>
              </a:tabLst>
            </a:pPr>
            <a:r>
              <a:rPr lang="en-IN" sz="2400" dirty="0">
                <a:latin typeface="Calibri" panose="020F0502020204030204" pitchFamily="34" charset="0"/>
                <a:ea typeface="Calibri" panose="020F0502020204030204" pitchFamily="34" charset="0"/>
                <a:cs typeface="Times New Roman" panose="02020603050405020304" pitchFamily="18" charset="0"/>
              </a:rPr>
              <a:t>                                                                                                                           Fig:5.1 Use case Diagram</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AA00DD7E-78C8-2A48-C51F-6AA4ADDE67F9}"/>
              </a:ext>
            </a:extLst>
          </p:cNvPr>
          <p:cNvPicPr>
            <a:picLocks noChangeAspect="1"/>
          </p:cNvPicPr>
          <p:nvPr/>
        </p:nvPicPr>
        <p:blipFill>
          <a:blip r:embed="rId2"/>
          <a:stretch>
            <a:fillRect/>
          </a:stretch>
        </p:blipFill>
        <p:spPr>
          <a:xfrm>
            <a:off x="3952874" y="788005"/>
            <a:ext cx="3639503" cy="5470092"/>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idx="1"/>
          </p:nvPr>
        </p:nvSpPr>
        <p:spPr>
          <a:xfrm>
            <a:off x="619124" y="723900"/>
            <a:ext cx="11306175" cy="5842000"/>
          </a:xfrm>
        </p:spPr>
        <p:txBody>
          <a:bodyPr>
            <a:normAutofit fontScale="92500" lnSpcReduction="10000"/>
          </a:bodyPr>
          <a:lstStyle/>
          <a:p>
            <a:pPr marR="262890" algn="just">
              <a:lnSpc>
                <a:spcPct val="150000"/>
              </a:lnSpc>
            </a:pPr>
            <a:r>
              <a:rPr lang="en-GB" sz="1800" dirty="0">
                <a:effectLst/>
                <a:latin typeface="Times New Roman" panose="02020603050405020304" pitchFamily="18" charset="0"/>
                <a:ea typeface="Times New Roman" panose="02020603050405020304" pitchFamily="18" charset="0"/>
              </a:rPr>
              <a:t>The</a:t>
            </a:r>
            <a:r>
              <a:rPr lang="en-GB"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above</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figure</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is</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about</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 </a:t>
            </a:r>
            <a:r>
              <a:rPr lang="en-GB" sz="1800" b="1" dirty="0">
                <a:effectLst/>
                <a:latin typeface="Times New Roman" panose="02020603050405020304" pitchFamily="18" charset="0"/>
                <a:ea typeface="Times New Roman" panose="02020603050405020304" pitchFamily="18" charset="0"/>
              </a:rPr>
              <a:t>Use Case Diagram</a:t>
            </a:r>
            <a:r>
              <a:rPr lang="en-GB" sz="1800" dirty="0">
                <a:effectLst/>
                <a:latin typeface="Times New Roman" panose="02020603050405020304" pitchFamily="18" charset="0"/>
                <a:ea typeface="Times New Roman" panose="02020603050405020304" pitchFamily="18" charset="0"/>
              </a:rPr>
              <a:t> represents the interactions between the </a:t>
            </a:r>
            <a:r>
              <a:rPr lang="en-GB" sz="1800" b="1" dirty="0">
                <a:effectLst/>
                <a:latin typeface="Times New Roman" panose="02020603050405020304" pitchFamily="18" charset="0"/>
                <a:ea typeface="Times New Roman" panose="02020603050405020304" pitchFamily="18" charset="0"/>
              </a:rPr>
              <a:t>actors</a:t>
            </a:r>
            <a:r>
              <a:rPr lang="en-GB" sz="1800" dirty="0">
                <a:effectLst/>
                <a:latin typeface="Times New Roman" panose="02020603050405020304" pitchFamily="18" charset="0"/>
                <a:ea typeface="Times New Roman" panose="02020603050405020304" pitchFamily="18" charset="0"/>
              </a:rPr>
              <a:t> (Students and Admin) and the system functionalities. </a:t>
            </a:r>
          </a:p>
          <a:p>
            <a:pPr marL="0" marR="262890" indent="0" algn="just">
              <a:lnSpc>
                <a:spcPct val="150000"/>
              </a:lnSpc>
              <a:buNone/>
            </a:pPr>
            <a:r>
              <a:rPr lang="en-GB" sz="1800" b="1" dirty="0">
                <a:effectLst/>
                <a:latin typeface="Times New Roman" panose="02020603050405020304" pitchFamily="18" charset="0"/>
                <a:ea typeface="Times New Roman" panose="02020603050405020304" pitchFamily="18" charset="0"/>
              </a:rPr>
              <a:t>MAIN MODULES</a:t>
            </a:r>
            <a:r>
              <a:rPr lang="en-GB" sz="1800" dirty="0">
                <a:effectLst/>
                <a:latin typeface="Times New Roman" panose="02020603050405020304" pitchFamily="18" charset="0"/>
                <a:ea typeface="Times New Roman" panose="02020603050405020304" pitchFamily="18" charset="0"/>
              </a:rPr>
              <a:t> (represented by the rounded rectangles/ovals):</a:t>
            </a:r>
            <a:endParaRPr lang="en-IN" sz="1800" dirty="0">
              <a:effectLst/>
              <a:latin typeface="Times New Roman" panose="02020603050405020304" pitchFamily="18" charset="0"/>
              <a:ea typeface="Times New Roman" panose="02020603050405020304" pitchFamily="18" charset="0"/>
            </a:endParaRPr>
          </a:p>
          <a:p>
            <a:pPr marR="262890" algn="just">
              <a:lnSpc>
                <a:spcPct val="150000"/>
              </a:lnSpc>
            </a:pPr>
            <a:r>
              <a:rPr lang="en-GB" sz="1800" dirty="0">
                <a:effectLst/>
                <a:latin typeface="Times New Roman" panose="02020603050405020304" pitchFamily="18" charset="0"/>
                <a:ea typeface="Times New Roman" panose="02020603050405020304" pitchFamily="18" charset="0"/>
              </a:rPr>
              <a:t> View Performance: This module allows both students and administrators to view performance-related data. It's a core feature offering insights into academic progress.</a:t>
            </a:r>
            <a:endParaRPr lang="en-IN" sz="1800" dirty="0">
              <a:effectLst/>
              <a:latin typeface="Times New Roman" panose="02020603050405020304" pitchFamily="18" charset="0"/>
              <a:ea typeface="Times New Roman" panose="02020603050405020304" pitchFamily="18" charset="0"/>
            </a:endParaRPr>
          </a:p>
          <a:p>
            <a:pPr marR="262890" algn="just">
              <a:lnSpc>
                <a:spcPct val="150000"/>
              </a:lnSpc>
            </a:pPr>
            <a:r>
              <a:rPr lang="en-GB" sz="1800" dirty="0">
                <a:effectLst/>
                <a:latin typeface="Times New Roman" panose="02020603050405020304" pitchFamily="18" charset="0"/>
                <a:ea typeface="Times New Roman" panose="02020603050405020304" pitchFamily="18" charset="0"/>
              </a:rPr>
              <a:t> Login: This is a fundamental module for user authentication. Both students and administrators must log in to access the system and its functionalities.</a:t>
            </a:r>
            <a:endParaRPr lang="en-IN" sz="1800" dirty="0">
              <a:effectLst/>
              <a:latin typeface="Times New Roman" panose="02020603050405020304" pitchFamily="18" charset="0"/>
              <a:ea typeface="Times New Roman" panose="02020603050405020304" pitchFamily="18" charset="0"/>
            </a:endParaRPr>
          </a:p>
          <a:p>
            <a:pPr marR="262890" algn="just">
              <a:lnSpc>
                <a:spcPct val="150000"/>
              </a:lnSpc>
            </a:pPr>
            <a:r>
              <a:rPr lang="en-GB" sz="1800" dirty="0">
                <a:effectLst/>
                <a:latin typeface="Times New Roman" panose="02020603050405020304" pitchFamily="18" charset="0"/>
                <a:ea typeface="Times New Roman" panose="02020603050405020304" pitchFamily="18" charset="0"/>
              </a:rPr>
              <a:t>  Logout: This module allows users to securely exit the system, ensuring data protection and session termination.</a:t>
            </a:r>
            <a:endParaRPr lang="en-IN" sz="1800" dirty="0">
              <a:effectLst/>
              <a:latin typeface="Times New Roman" panose="02020603050405020304" pitchFamily="18" charset="0"/>
              <a:ea typeface="Times New Roman" panose="02020603050405020304" pitchFamily="18" charset="0"/>
            </a:endParaRPr>
          </a:p>
          <a:p>
            <a:pPr marR="262890" algn="just">
              <a:lnSpc>
                <a:spcPct val="150000"/>
              </a:lnSpc>
            </a:pPr>
            <a:r>
              <a:rPr lang="en-GB" sz="1800" dirty="0">
                <a:effectLst/>
                <a:latin typeface="Times New Roman" panose="02020603050405020304" pitchFamily="18" charset="0"/>
                <a:ea typeface="Times New Roman" panose="02020603050405020304" pitchFamily="18" charset="0"/>
              </a:rPr>
              <a:t>  Start: This is a bit ambiguous without further context. It could imply starting a new academic session, course, or perhaps initiating a specific process within the system. It needs clarification to understand its exact purpose.</a:t>
            </a:r>
            <a:endParaRPr lang="en-IN" sz="1800" dirty="0">
              <a:effectLst/>
              <a:latin typeface="Times New Roman" panose="02020603050405020304" pitchFamily="18" charset="0"/>
              <a:ea typeface="Times New Roman" panose="02020603050405020304" pitchFamily="18" charset="0"/>
            </a:endParaRPr>
          </a:p>
          <a:p>
            <a:pPr marR="262890" algn="just">
              <a:lnSpc>
                <a:spcPct val="150000"/>
              </a:lnSpc>
            </a:pPr>
            <a:r>
              <a:rPr lang="en-GB" sz="1800" dirty="0">
                <a:effectLst/>
                <a:latin typeface="Times New Roman" panose="02020603050405020304" pitchFamily="18" charset="0"/>
                <a:ea typeface="Times New Roman" panose="02020603050405020304" pitchFamily="18" charset="0"/>
              </a:rPr>
              <a:t>  Enter Student Data: Another administrator-specific module, this allows for the input and management of student-related information within the system.</a:t>
            </a:r>
            <a:endParaRPr lang="en-IN" sz="1800" dirty="0">
              <a:effectLst/>
              <a:latin typeface="Times New Roman" panose="02020603050405020304" pitchFamily="18" charset="0"/>
              <a:ea typeface="Times New Roman" panose="02020603050405020304" pitchFamily="18" charset="0"/>
            </a:endParaRPr>
          </a:p>
          <a:p>
            <a:pPr marR="262890" algn="just">
              <a:lnSpc>
                <a:spcPct val="150000"/>
              </a:lnSpc>
            </a:pPr>
            <a:r>
              <a:rPr lang="en-GB" sz="1800" dirty="0">
                <a:effectLst/>
                <a:latin typeface="Times New Roman" panose="02020603050405020304" pitchFamily="18" charset="0"/>
                <a:ea typeface="Times New Roman" panose="02020603050405020304" pitchFamily="18" charset="0"/>
              </a:rPr>
              <a:t>  Manage Users: This module empowers administrators to manage user accounts, including creating new accounts, modifying existing ones, and potentially deactivating accounts.</a:t>
            </a:r>
            <a:endParaRPr lang="en-IN" sz="1800" dirty="0">
              <a:effectLst/>
              <a:latin typeface="Times New Roman" panose="02020603050405020304" pitchFamily="18" charset="0"/>
              <a:ea typeface="Times New Roman" panose="02020603050405020304" pitchFamily="18" charset="0"/>
            </a:endParaRPr>
          </a:p>
          <a:p>
            <a:endParaRPr lang="en-IN" dirty="0"/>
          </a:p>
          <a:p>
            <a:pPr marL="742950" lvl="1" indent="-285750" algn="just">
              <a:lnSpc>
                <a:spcPct val="150000"/>
              </a:lnSpc>
              <a:spcAft>
                <a:spcPts val="800"/>
              </a:spcAft>
              <a:buSzPts val="1000"/>
              <a:buNone/>
              <a:tabLst>
                <a:tab pos="914400" algn="l"/>
              </a:tabLst>
            </a:pPr>
            <a:endParaRPr lang="en-GB"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FC9AE34-CC73-2904-1AFB-5A581BBCCC16}"/>
              </a:ext>
            </a:extLst>
          </p:cNvPr>
          <p:cNvSpPr>
            <a:spLocks noGrp="1"/>
          </p:cNvSpPr>
          <p:nvPr>
            <p:ph idx="1"/>
          </p:nvPr>
        </p:nvSpPr>
        <p:spPr>
          <a:xfrm>
            <a:off x="304799" y="352425"/>
            <a:ext cx="11277601" cy="6296025"/>
          </a:xfrm>
        </p:spPr>
        <p:txBody>
          <a:bodyPr>
            <a:normAutofit/>
          </a:bodyPr>
          <a:lstStyle/>
          <a:p>
            <a:pPr marL="0" marR="262890" indent="0" algn="just">
              <a:lnSpc>
                <a:spcPct val="150000"/>
              </a:lnSpc>
              <a:buNone/>
            </a:pPr>
            <a:r>
              <a:rPr lang="en-GB" sz="1800" b="1" dirty="0">
                <a:effectLst/>
                <a:latin typeface="Times New Roman" panose="02020603050405020304" pitchFamily="18" charset="0"/>
                <a:ea typeface="Times New Roman" panose="02020603050405020304" pitchFamily="18" charset="0"/>
              </a:rPr>
              <a:t>SUB MODULES</a:t>
            </a:r>
            <a:endParaRPr lang="en-IN" sz="1800" dirty="0">
              <a:effectLst/>
              <a:latin typeface="Times New Roman" panose="02020603050405020304" pitchFamily="18" charset="0"/>
              <a:ea typeface="Times New Roman" panose="02020603050405020304" pitchFamily="18" charset="0"/>
            </a:endParaRPr>
          </a:p>
          <a:p>
            <a:pPr marR="262890" algn="just">
              <a:lnSpc>
                <a:spcPct val="150000"/>
              </a:lnSpc>
            </a:pPr>
            <a:r>
              <a:rPr lang="en-GB" sz="1800" dirty="0">
                <a:effectLst/>
                <a:latin typeface="Times New Roman" panose="02020603050405020304" pitchFamily="18" charset="0"/>
                <a:ea typeface="Times New Roman" panose="02020603050405020304" pitchFamily="18" charset="0"/>
              </a:rPr>
              <a:t>   View Individual Grades (Student): Access to specific grades for individual assignments, tests, and overall subject performance.</a:t>
            </a:r>
            <a:endParaRPr lang="en-IN" sz="1800" dirty="0">
              <a:effectLst/>
              <a:latin typeface="Times New Roman" panose="02020603050405020304" pitchFamily="18" charset="0"/>
              <a:ea typeface="Times New Roman" panose="02020603050405020304" pitchFamily="18" charset="0"/>
            </a:endParaRPr>
          </a:p>
          <a:p>
            <a:pPr marR="262890" algn="just">
              <a:lnSpc>
                <a:spcPct val="150000"/>
              </a:lnSpc>
            </a:pPr>
            <a:r>
              <a:rPr lang="en-GB" sz="1800" dirty="0">
                <a:effectLst/>
                <a:latin typeface="Times New Roman" panose="02020603050405020304" pitchFamily="18" charset="0"/>
                <a:ea typeface="Times New Roman" panose="02020603050405020304" pitchFamily="18" charset="0"/>
              </a:rPr>
              <a:t>  View Class/Overall Performance (Admin):  Overview of class performance metrics, average scores, grade distribution, etc.</a:t>
            </a:r>
            <a:endParaRPr lang="en-IN" sz="1800" dirty="0">
              <a:effectLst/>
              <a:latin typeface="Times New Roman" panose="02020603050405020304" pitchFamily="18" charset="0"/>
              <a:ea typeface="Times New Roman" panose="02020603050405020304" pitchFamily="18" charset="0"/>
            </a:endParaRPr>
          </a:p>
          <a:p>
            <a:pPr marR="262890" algn="just">
              <a:lnSpc>
                <a:spcPct val="150000"/>
              </a:lnSpc>
            </a:pPr>
            <a:r>
              <a:rPr lang="en-GB" sz="1800" dirty="0">
                <a:effectLst/>
                <a:latin typeface="Times New Roman" panose="02020603050405020304" pitchFamily="18" charset="0"/>
                <a:ea typeface="Times New Roman" panose="02020603050405020304" pitchFamily="18" charset="0"/>
              </a:rPr>
              <a:t>  View Subject-wise Performance (Student/Admin): Performance analysis in specific subjects, including grades, progress over time, and comparisons.</a:t>
            </a:r>
            <a:endParaRPr lang="en-IN" sz="1800" dirty="0">
              <a:effectLst/>
              <a:latin typeface="Times New Roman" panose="02020603050405020304" pitchFamily="18" charset="0"/>
              <a:ea typeface="Times New Roman" panose="02020603050405020304" pitchFamily="18" charset="0"/>
            </a:endParaRPr>
          </a:p>
          <a:p>
            <a:pPr marR="262890" algn="just">
              <a:lnSpc>
                <a:spcPct val="150000"/>
              </a:lnSpc>
            </a:pPr>
            <a:r>
              <a:rPr lang="en-GB" sz="1800" dirty="0">
                <a:effectLst/>
                <a:latin typeface="Times New Roman" panose="02020603050405020304" pitchFamily="18" charset="0"/>
                <a:ea typeface="Times New Roman" panose="02020603050405020304" pitchFamily="18" charset="0"/>
              </a:rPr>
              <a:t>  Download Performance Reports (Student/Admin): Ability to download reports of performance data in various formats (PDF, CSV, etc.).</a:t>
            </a:r>
            <a:endParaRPr lang="en-IN" sz="1800" dirty="0">
              <a:effectLst/>
              <a:latin typeface="Times New Roman" panose="02020603050405020304" pitchFamily="18" charset="0"/>
              <a:ea typeface="Times New Roman" panose="02020603050405020304" pitchFamily="18" charset="0"/>
            </a:endParaRPr>
          </a:p>
          <a:p>
            <a:pPr marR="262890" algn="just">
              <a:lnSpc>
                <a:spcPct val="150000"/>
              </a:lnSpc>
            </a:pPr>
            <a:r>
              <a:rPr lang="en-GB" sz="1800" dirty="0">
                <a:effectLst/>
                <a:latin typeface="Times New Roman" panose="02020603050405020304" pitchFamily="18" charset="0"/>
                <a:ea typeface="Times New Roman" panose="02020603050405020304" pitchFamily="18" charset="0"/>
              </a:rPr>
              <a:t>Update Performance (Admin):</a:t>
            </a:r>
            <a:endParaRPr lang="en-IN" sz="1800" dirty="0">
              <a:effectLst/>
              <a:latin typeface="Times New Roman" panose="02020603050405020304" pitchFamily="18" charset="0"/>
              <a:ea typeface="Times New Roman" panose="02020603050405020304" pitchFamily="18" charset="0"/>
            </a:endParaRPr>
          </a:p>
          <a:p>
            <a:pPr marR="262890" algn="just">
              <a:lnSpc>
                <a:spcPct val="150000"/>
              </a:lnSpc>
            </a:pPr>
            <a:r>
              <a:rPr lang="en-GB" sz="1800" dirty="0">
                <a:effectLst/>
                <a:latin typeface="Times New Roman" panose="02020603050405020304" pitchFamily="18" charset="0"/>
                <a:ea typeface="Times New Roman" panose="02020603050405020304" pitchFamily="18" charset="0"/>
              </a:rPr>
              <a:t> Add New Performance Data: Inputting new grades, scores, or performance metrics for students.</a:t>
            </a:r>
            <a:endParaRPr lang="en-IN" sz="1800" dirty="0">
              <a:effectLst/>
              <a:latin typeface="Times New Roman" panose="02020603050405020304" pitchFamily="18" charset="0"/>
              <a:ea typeface="Times New Roman" panose="02020603050405020304" pitchFamily="18" charset="0"/>
            </a:endParaRPr>
          </a:p>
          <a:p>
            <a:pPr marR="262890" algn="just">
              <a:lnSpc>
                <a:spcPct val="150000"/>
              </a:lnSpc>
            </a:pPr>
            <a:r>
              <a:rPr lang="en-GB" sz="1800" dirty="0">
                <a:effectLst/>
                <a:latin typeface="Times New Roman" panose="02020603050405020304" pitchFamily="18" charset="0"/>
                <a:ea typeface="Times New Roman" panose="02020603050405020304" pitchFamily="18" charset="0"/>
              </a:rPr>
              <a:t> Modify Existing Data: Editing or correcting previously entered performance data.</a:t>
            </a:r>
            <a:endParaRPr lang="en-IN" sz="1800" dirty="0">
              <a:effectLst/>
              <a:latin typeface="Times New Roman" panose="02020603050405020304" pitchFamily="18" charset="0"/>
              <a:ea typeface="Times New Roman" panose="02020603050405020304" pitchFamily="18" charset="0"/>
            </a:endParaRPr>
          </a:p>
          <a:p>
            <a:pPr marR="262890" algn="just">
              <a:lnSpc>
                <a:spcPct val="150000"/>
              </a:lnSpc>
            </a:pPr>
            <a:r>
              <a:rPr lang="en-GB" sz="1800" dirty="0">
                <a:effectLst/>
                <a:latin typeface="Times New Roman" panose="02020603050405020304" pitchFamily="18" charset="0"/>
                <a:ea typeface="Times New Roman" panose="02020603050405020304" pitchFamily="18" charset="0"/>
              </a:rPr>
              <a:t> Import Performance Data: Uploading performance data in bulk from external files (e.g., spreadsheets).</a:t>
            </a:r>
            <a:endParaRPr lang="en-IN" sz="18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30325644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6701" y="-171450"/>
            <a:ext cx="11315700" cy="1104900"/>
          </a:xfrm>
        </p:spPr>
        <p:txBody>
          <a:bodyPr>
            <a:normAutofit/>
          </a:bodyPr>
          <a:lstStyle/>
          <a:p>
            <a:r>
              <a:rPr lang="en-US" dirty="0">
                <a:latin typeface="Times New Roman" pitchFamily="18" charset="0"/>
                <a:cs typeface="Times New Roman" pitchFamily="18" charset="0"/>
              </a:rPr>
              <a:t>TESTING</a:t>
            </a:r>
          </a:p>
        </p:txBody>
      </p:sp>
      <p:sp>
        <p:nvSpPr>
          <p:cNvPr id="3" name="Content Placeholder 2"/>
          <p:cNvSpPr>
            <a:spLocks noGrp="1"/>
          </p:cNvSpPr>
          <p:nvPr>
            <p:ph idx="1"/>
          </p:nvPr>
        </p:nvSpPr>
        <p:spPr>
          <a:xfrm>
            <a:off x="609599" y="819150"/>
            <a:ext cx="10657958" cy="5530849"/>
          </a:xfrm>
        </p:spPr>
        <p:txBody>
          <a:bodyPr>
            <a:normAutofit/>
          </a:bodyPr>
          <a:lstStyle/>
          <a:p>
            <a:pPr marL="214630" marR="262890" indent="0" algn="just">
              <a:lnSpc>
                <a:spcPct val="150000"/>
              </a:lnSpc>
              <a:spcBef>
                <a:spcPts val="810"/>
              </a:spcBef>
              <a:buNone/>
            </a:pPr>
            <a:r>
              <a:rPr lang="en-GB" sz="1800" dirty="0">
                <a:effectLst/>
                <a:latin typeface="Times New Roman" panose="02020603050405020304" pitchFamily="18" charset="0"/>
                <a:ea typeface="Times New Roman" panose="02020603050405020304" pitchFamily="18" charset="0"/>
              </a:rPr>
              <a:t>To ensure the efficiency and accuracy of the system, multiple testing techniques are applied:</a:t>
            </a:r>
            <a:endParaRPr lang="en-IN" sz="1800" dirty="0">
              <a:effectLst/>
              <a:latin typeface="Times New Roman" panose="02020603050405020304" pitchFamily="18" charset="0"/>
              <a:ea typeface="Times New Roman" panose="02020603050405020304" pitchFamily="18" charset="0"/>
            </a:endParaRPr>
          </a:p>
          <a:p>
            <a:pPr marL="0" indent="0" algn="just">
              <a:lnSpc>
                <a:spcPct val="150000"/>
              </a:lnSpc>
              <a:spcBef>
                <a:spcPts val="400"/>
              </a:spcBef>
              <a:buNone/>
            </a:pPr>
            <a:r>
              <a:rPr lang="en-US" sz="1800" b="0" dirty="0">
                <a:effectLst/>
                <a:latin typeface="Times New Roman" panose="02020603050405020304" pitchFamily="18" charset="0"/>
                <a:ea typeface="Times New Roman" panose="02020603050405020304" pitchFamily="18" charset="0"/>
              </a:rPr>
              <a:t>1. Unit Testing</a:t>
            </a:r>
            <a:endParaRPr lang="en-IN" sz="1800" b="1" dirty="0">
              <a:effectLst/>
              <a:latin typeface="Times New Roman" panose="02020603050405020304" pitchFamily="18" charset="0"/>
              <a:ea typeface="Times New Roman" panose="02020603050405020304" pitchFamily="18" charset="0"/>
            </a:endParaRPr>
          </a:p>
          <a:p>
            <a:pPr marL="342900" lvl="0" indent="-342900" algn="just">
              <a:lnSpc>
                <a:spcPct val="150000"/>
              </a:lnSpc>
              <a:buSzPts val="1000"/>
              <a:buFont typeface="Symbol" panose="05050102010706020507" pitchFamily="18" charset="2"/>
              <a:buChar char=""/>
              <a:tabLst>
                <a:tab pos="768985" algn="l"/>
              </a:tabLst>
            </a:pPr>
            <a:r>
              <a:rPr lang="en-US" sz="1800" dirty="0">
                <a:effectLst/>
                <a:latin typeface="Times New Roman" panose="02020603050405020304" pitchFamily="18" charset="0"/>
                <a:ea typeface="Times New Roman" panose="02020603050405020304" pitchFamily="18" charset="0"/>
              </a:rPr>
              <a:t>Each individual function (login authentication, data storage, API responses) is tested separately.</a:t>
            </a:r>
            <a:endParaRPr lang="en-IN" sz="1800" dirty="0">
              <a:effectLst/>
              <a:latin typeface="Times New Roman" panose="02020603050405020304" pitchFamily="18" charset="0"/>
              <a:ea typeface="Times New Roman" panose="02020603050405020304" pitchFamily="18" charset="0"/>
            </a:endParaRPr>
          </a:p>
          <a:p>
            <a:pPr marL="0" indent="0" algn="just">
              <a:lnSpc>
                <a:spcPct val="150000"/>
              </a:lnSpc>
              <a:spcBef>
                <a:spcPts val="400"/>
              </a:spcBef>
              <a:buNone/>
            </a:pPr>
            <a:r>
              <a:rPr lang="en-US" sz="1800" b="0" dirty="0">
                <a:effectLst/>
                <a:latin typeface="Times New Roman" panose="02020603050405020304" pitchFamily="18" charset="0"/>
                <a:ea typeface="Times New Roman" panose="02020603050405020304" pitchFamily="18" charset="0"/>
              </a:rPr>
              <a:t>2. Integration Testing</a:t>
            </a:r>
            <a:endParaRPr lang="en-IN" sz="1800" b="1" dirty="0">
              <a:effectLst/>
              <a:latin typeface="Times New Roman" panose="02020603050405020304" pitchFamily="18" charset="0"/>
              <a:ea typeface="Times New Roman" panose="02020603050405020304" pitchFamily="18" charset="0"/>
            </a:endParaRPr>
          </a:p>
          <a:p>
            <a:pPr marL="342900" lvl="0" indent="-342900" algn="just">
              <a:lnSpc>
                <a:spcPct val="150000"/>
              </a:lnSpc>
              <a:buSzPts val="1000"/>
              <a:buFont typeface="Symbol" panose="05050102010706020507" pitchFamily="18" charset="2"/>
              <a:buChar char=""/>
              <a:tabLst>
                <a:tab pos="768985" algn="l"/>
              </a:tabLst>
            </a:pPr>
            <a:r>
              <a:rPr lang="en-US" sz="1800" dirty="0">
                <a:effectLst/>
                <a:latin typeface="Times New Roman" panose="02020603050405020304" pitchFamily="18" charset="0"/>
                <a:ea typeface="Times New Roman" panose="02020603050405020304" pitchFamily="18" charset="0"/>
              </a:rPr>
              <a:t>Focuses on interactions between different components (frontend, backend, database).</a:t>
            </a:r>
            <a:endParaRPr lang="en-IN" sz="1800" dirty="0">
              <a:effectLst/>
              <a:latin typeface="Times New Roman" panose="02020603050405020304" pitchFamily="18" charset="0"/>
              <a:ea typeface="Times New Roman" panose="02020603050405020304" pitchFamily="18" charset="0"/>
            </a:endParaRPr>
          </a:p>
          <a:p>
            <a:pPr marL="0" indent="0" algn="just">
              <a:lnSpc>
                <a:spcPct val="150000"/>
              </a:lnSpc>
              <a:spcBef>
                <a:spcPts val="400"/>
              </a:spcBef>
              <a:buNone/>
            </a:pPr>
            <a:r>
              <a:rPr lang="en-US" sz="1800" b="0" dirty="0">
                <a:effectLst/>
                <a:latin typeface="Times New Roman" panose="02020603050405020304" pitchFamily="18" charset="0"/>
                <a:ea typeface="Times New Roman" panose="02020603050405020304" pitchFamily="18" charset="0"/>
              </a:rPr>
              <a:t>3. System Testing</a:t>
            </a:r>
            <a:endParaRPr lang="en-IN" sz="1800" b="1" dirty="0">
              <a:effectLst/>
              <a:latin typeface="Times New Roman" panose="02020603050405020304" pitchFamily="18" charset="0"/>
              <a:ea typeface="Times New Roman" panose="02020603050405020304" pitchFamily="18" charset="0"/>
            </a:endParaRPr>
          </a:p>
          <a:p>
            <a:pPr marL="342900" lvl="0" indent="-342900" algn="just">
              <a:lnSpc>
                <a:spcPct val="150000"/>
              </a:lnSpc>
              <a:buSzPts val="1000"/>
              <a:buFont typeface="Symbol" panose="05050102010706020507" pitchFamily="18" charset="2"/>
              <a:buChar char=""/>
              <a:tabLst>
                <a:tab pos="768985" algn="l"/>
              </a:tabLst>
            </a:pPr>
            <a:r>
              <a:rPr lang="en-US" sz="1800" dirty="0">
                <a:effectLst/>
                <a:latin typeface="Times New Roman" panose="02020603050405020304" pitchFamily="18" charset="0"/>
                <a:ea typeface="Times New Roman" panose="02020603050405020304" pitchFamily="18" charset="0"/>
              </a:rPr>
              <a:t>The complete system is tested to validate performance, functionality, and security.</a:t>
            </a:r>
            <a:endParaRPr lang="en-IN" sz="1800" dirty="0">
              <a:effectLst/>
              <a:latin typeface="Times New Roman" panose="02020603050405020304" pitchFamily="18" charset="0"/>
              <a:ea typeface="Times New Roman" panose="02020603050405020304" pitchFamily="18" charset="0"/>
            </a:endParaRPr>
          </a:p>
          <a:p>
            <a:pPr marL="0" indent="0" algn="just">
              <a:lnSpc>
                <a:spcPct val="150000"/>
              </a:lnSpc>
              <a:spcBef>
                <a:spcPts val="400"/>
              </a:spcBef>
              <a:buNone/>
            </a:pPr>
            <a:r>
              <a:rPr lang="en-US" sz="1800" b="0" dirty="0">
                <a:effectLst/>
                <a:latin typeface="Times New Roman" panose="02020603050405020304" pitchFamily="18" charset="0"/>
                <a:ea typeface="Times New Roman" panose="02020603050405020304" pitchFamily="18" charset="0"/>
              </a:rPr>
              <a:t>4. Security Testing</a:t>
            </a:r>
            <a:endParaRPr lang="en-IN" sz="1800" b="1" dirty="0">
              <a:effectLst/>
              <a:latin typeface="Times New Roman" panose="02020603050405020304" pitchFamily="18" charset="0"/>
              <a:ea typeface="Times New Roman" panose="02020603050405020304" pitchFamily="18" charset="0"/>
            </a:endParaRPr>
          </a:p>
          <a:p>
            <a:pPr marL="342900" lvl="0" indent="-342900" algn="just">
              <a:lnSpc>
                <a:spcPct val="150000"/>
              </a:lnSpc>
              <a:buSzPts val="1000"/>
              <a:buFont typeface="Symbol" panose="05050102010706020507" pitchFamily="18" charset="2"/>
              <a:buChar char=""/>
              <a:tabLst>
                <a:tab pos="768985" algn="l"/>
              </a:tabLst>
            </a:pPr>
            <a:r>
              <a:rPr lang="en-US" sz="1800" dirty="0">
                <a:effectLst/>
                <a:latin typeface="Times New Roman" panose="02020603050405020304" pitchFamily="18" charset="0"/>
                <a:ea typeface="Times New Roman" panose="02020603050405020304" pitchFamily="18" charset="0"/>
              </a:rPr>
              <a:t>Verifies that unauthorized users cannot access confidential student data.</a:t>
            </a:r>
            <a:endParaRPr lang="en-IN" sz="1800" dirty="0">
              <a:effectLst/>
              <a:latin typeface="Times New Roman" panose="02020603050405020304" pitchFamily="18" charset="0"/>
              <a:ea typeface="Times New Roman" panose="02020603050405020304" pitchFamily="18" charset="0"/>
            </a:endParaRPr>
          </a:p>
          <a:p>
            <a:pPr marL="342900" marR="208915" lvl="0" indent="-342900" algn="just">
              <a:lnSpc>
                <a:spcPct val="150000"/>
              </a:lnSpc>
              <a:buSzPts val="1000"/>
              <a:buFont typeface="Symbol" panose="05050102010706020507" pitchFamily="18" charset="2"/>
              <a:buChar char=""/>
              <a:tabLst>
                <a:tab pos="768985" algn="l"/>
              </a:tabLst>
            </a:pPr>
            <a:r>
              <a:rPr lang="en-US" sz="1800" dirty="0">
                <a:effectLst/>
                <a:latin typeface="Times New Roman" panose="02020603050405020304" pitchFamily="18" charset="0"/>
                <a:ea typeface="Times New Roman" panose="02020603050405020304" pitchFamily="18" charset="0"/>
              </a:rPr>
              <a:t>Role-based access control is tested to ensure </a:t>
            </a:r>
            <a:r>
              <a:rPr lang="en-US" sz="1800" b="1" dirty="0">
                <a:effectLst/>
                <a:latin typeface="Times New Roman" panose="02020603050405020304" pitchFamily="18" charset="0"/>
                <a:ea typeface="Times New Roman" panose="02020603050405020304" pitchFamily="18" charset="0"/>
              </a:rPr>
              <a:t>students can only view</a:t>
            </a:r>
            <a:r>
              <a:rPr lang="en-US" sz="1800" dirty="0">
                <a:effectLst/>
                <a:latin typeface="Times New Roman" panose="02020603050405020304" pitchFamily="18" charset="0"/>
                <a:ea typeface="Times New Roman" panose="02020603050405020304" pitchFamily="18" charset="0"/>
              </a:rPr>
              <a:t> their own data, while </a:t>
            </a:r>
            <a:r>
              <a:rPr lang="en-US" sz="1800" b="1" dirty="0">
                <a:effectLst/>
                <a:latin typeface="Times New Roman" panose="02020603050405020304" pitchFamily="18" charset="0"/>
                <a:ea typeface="Times New Roman" panose="02020603050405020304" pitchFamily="18" charset="0"/>
              </a:rPr>
              <a:t>faculty and admin have authorized access</a:t>
            </a:r>
            <a:r>
              <a:rPr lang="en-US" sz="1800" dirty="0">
                <a:effectLst/>
                <a:latin typeface="Times New Roman" panose="02020603050405020304" pitchFamily="18" charset="0"/>
                <a:ea typeface="Times New Roman" panose="02020603050405020304" pitchFamily="18" charset="0"/>
              </a:rPr>
              <a:t> to modify records.</a:t>
            </a:r>
            <a:endParaRPr lang="en-IN" sz="1800" dirty="0">
              <a:effectLst/>
              <a:latin typeface="Times New Roman" panose="02020603050405020304" pitchFamily="18" charset="0"/>
              <a:ea typeface="Times New Roman" panose="02020603050405020304" pitchFamily="18" charset="0"/>
            </a:endParaRPr>
          </a:p>
          <a:p>
            <a:pPr marL="551250" indent="-514350">
              <a:buNone/>
            </a:pPr>
            <a:endParaRPr lang="en-US" sz="2800" dirty="0">
              <a:solidFill>
                <a:schemeClr val="accent6">
                  <a:lumMod val="75000"/>
                </a:schemeClr>
              </a:solidFill>
              <a:latin typeface="Times New Roman" pitchFamily="18" charset="0"/>
              <a:cs typeface="Times New Roman"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1E3F5-3369-4E75-C0DE-F7649E40FAB6}"/>
              </a:ext>
            </a:extLst>
          </p:cNvPr>
          <p:cNvSpPr>
            <a:spLocks noGrp="1"/>
          </p:cNvSpPr>
          <p:nvPr>
            <p:ph type="title"/>
          </p:nvPr>
        </p:nvSpPr>
        <p:spPr>
          <a:xfrm>
            <a:off x="266700" y="66675"/>
            <a:ext cx="11315699" cy="733425"/>
          </a:xfrm>
        </p:spPr>
        <p:txBody>
          <a:bodyPr>
            <a:normAutofit fontScale="90000"/>
          </a:bodyPr>
          <a:lstStyle/>
          <a:p>
            <a:r>
              <a:rPr lang="en-IN" dirty="0"/>
              <a:t>RESULTS</a:t>
            </a:r>
          </a:p>
        </p:txBody>
      </p:sp>
      <p:sp>
        <p:nvSpPr>
          <p:cNvPr id="3" name="Content Placeholder 2">
            <a:extLst>
              <a:ext uri="{FF2B5EF4-FFF2-40B4-BE49-F238E27FC236}">
                <a16:creationId xmlns:a16="http://schemas.microsoft.com/office/drawing/2014/main" id="{9A728EE4-9940-D95A-B671-EC817289CFAD}"/>
              </a:ext>
            </a:extLst>
          </p:cNvPr>
          <p:cNvSpPr>
            <a:spLocks noGrp="1"/>
          </p:cNvSpPr>
          <p:nvPr>
            <p:ph idx="1"/>
          </p:nvPr>
        </p:nvSpPr>
        <p:spPr>
          <a:xfrm>
            <a:off x="361950" y="1047751"/>
            <a:ext cx="11220450" cy="5078416"/>
          </a:xfrm>
        </p:spPr>
        <p:txBody>
          <a:bodyPr>
            <a:normAutofit fontScale="77500" lnSpcReduction="20000"/>
          </a:bodyPr>
          <a:lstStyle/>
          <a:p>
            <a:pPr marL="320675" marR="454025" algn="ctr">
              <a:spcBef>
                <a:spcPts val="1795"/>
              </a:spcBef>
            </a:pPr>
            <a:r>
              <a:rPr lang="en-US" sz="1800" dirty="0">
                <a:effectLst/>
                <a:latin typeface="Times New Roman" panose="02020603050405020304" pitchFamily="18" charset="0"/>
                <a:ea typeface="Times New Roman" panose="02020603050405020304" pitchFamily="18" charset="0"/>
              </a:rPr>
              <a:t>Fig 7.1: Admin Dashboard</a:t>
            </a:r>
            <a:endParaRPr lang="en-IN" sz="1800" dirty="0">
              <a:effectLst/>
              <a:latin typeface="Times New Roman" panose="02020603050405020304" pitchFamily="18" charset="0"/>
              <a:ea typeface="Times New Roman" panose="02020603050405020304" pitchFamily="18" charset="0"/>
            </a:endParaRPr>
          </a:p>
          <a:p>
            <a:pPr marL="0" indent="0">
              <a:spcBef>
                <a:spcPts val="110"/>
              </a:spcBef>
              <a:buNone/>
            </a:pPr>
            <a:r>
              <a:rPr lang="en-US" sz="1800" dirty="0">
                <a:effectLst/>
                <a:latin typeface="Times New Roman" panose="02020603050405020304" pitchFamily="18" charset="0"/>
                <a:ea typeface="Times New Roman" panose="02020603050405020304" pitchFamily="18" charset="0"/>
              </a:rPr>
              <a:t>                                     </a:t>
            </a:r>
          </a:p>
          <a:p>
            <a:pPr>
              <a:spcBef>
                <a:spcPts val="110"/>
              </a:spcBef>
            </a:pPr>
            <a:endParaRPr lang="en-US" sz="1800" dirty="0">
              <a:latin typeface="Times New Roman" panose="02020603050405020304" pitchFamily="18" charset="0"/>
              <a:ea typeface="Times New Roman" panose="02020603050405020304" pitchFamily="18" charset="0"/>
            </a:endParaRPr>
          </a:p>
          <a:p>
            <a:pPr>
              <a:spcBef>
                <a:spcPts val="110"/>
              </a:spcBef>
            </a:pPr>
            <a:endParaRPr lang="en-US" sz="1800" dirty="0">
              <a:effectLst/>
              <a:latin typeface="Times New Roman" panose="02020603050405020304" pitchFamily="18" charset="0"/>
              <a:ea typeface="Times New Roman" panose="02020603050405020304" pitchFamily="18" charset="0"/>
            </a:endParaRPr>
          </a:p>
          <a:p>
            <a:pPr>
              <a:spcBef>
                <a:spcPts val="110"/>
              </a:spcBef>
            </a:pPr>
            <a:endParaRPr lang="en-US" sz="1800" dirty="0">
              <a:latin typeface="Times New Roman" panose="02020603050405020304" pitchFamily="18" charset="0"/>
              <a:ea typeface="Times New Roman" panose="02020603050405020304" pitchFamily="18" charset="0"/>
            </a:endParaRPr>
          </a:p>
          <a:p>
            <a:pPr>
              <a:spcBef>
                <a:spcPts val="110"/>
              </a:spcBef>
            </a:pPr>
            <a:endParaRPr lang="en-US" sz="1800" dirty="0">
              <a:effectLst/>
              <a:latin typeface="Times New Roman" panose="02020603050405020304" pitchFamily="18" charset="0"/>
              <a:ea typeface="Times New Roman" panose="02020603050405020304" pitchFamily="18" charset="0"/>
            </a:endParaRPr>
          </a:p>
          <a:p>
            <a:pPr>
              <a:spcBef>
                <a:spcPts val="110"/>
              </a:spcBef>
            </a:pPr>
            <a:endParaRPr lang="en-US" sz="1800" dirty="0">
              <a:latin typeface="Times New Roman" panose="02020603050405020304" pitchFamily="18" charset="0"/>
              <a:ea typeface="Times New Roman" panose="02020603050405020304" pitchFamily="18" charset="0"/>
            </a:endParaRPr>
          </a:p>
          <a:p>
            <a:pPr>
              <a:spcBef>
                <a:spcPts val="110"/>
              </a:spcBef>
            </a:pPr>
            <a:endParaRPr lang="en-US" sz="1800" dirty="0">
              <a:effectLst/>
              <a:latin typeface="Times New Roman" panose="02020603050405020304" pitchFamily="18" charset="0"/>
              <a:ea typeface="Times New Roman" panose="02020603050405020304" pitchFamily="18" charset="0"/>
            </a:endParaRPr>
          </a:p>
          <a:p>
            <a:pPr>
              <a:spcBef>
                <a:spcPts val="110"/>
              </a:spcBef>
            </a:pPr>
            <a:endParaRPr lang="en-US" sz="1800" dirty="0">
              <a:latin typeface="Times New Roman" panose="02020603050405020304" pitchFamily="18" charset="0"/>
              <a:ea typeface="Times New Roman" panose="02020603050405020304" pitchFamily="18" charset="0"/>
            </a:endParaRPr>
          </a:p>
          <a:p>
            <a:pPr>
              <a:spcBef>
                <a:spcPts val="110"/>
              </a:spcBef>
            </a:pPr>
            <a:endParaRPr lang="en-US" sz="1800" dirty="0">
              <a:effectLst/>
              <a:latin typeface="Times New Roman" panose="02020603050405020304" pitchFamily="18" charset="0"/>
              <a:ea typeface="Times New Roman" panose="02020603050405020304" pitchFamily="18" charset="0"/>
            </a:endParaRPr>
          </a:p>
          <a:p>
            <a:pPr>
              <a:spcBef>
                <a:spcPts val="110"/>
              </a:spcBef>
            </a:pPr>
            <a:endParaRPr lang="en-US" sz="1800" dirty="0">
              <a:latin typeface="Times New Roman" panose="02020603050405020304" pitchFamily="18" charset="0"/>
              <a:ea typeface="Times New Roman" panose="02020603050405020304" pitchFamily="18" charset="0"/>
            </a:endParaRPr>
          </a:p>
          <a:p>
            <a:pPr>
              <a:spcBef>
                <a:spcPts val="110"/>
              </a:spcBef>
            </a:pPr>
            <a:endParaRPr lang="en-US" sz="1800" dirty="0">
              <a:effectLst/>
              <a:latin typeface="Times New Roman" panose="02020603050405020304" pitchFamily="18" charset="0"/>
              <a:ea typeface="Times New Roman" panose="02020603050405020304" pitchFamily="18" charset="0"/>
            </a:endParaRPr>
          </a:p>
          <a:p>
            <a:pPr>
              <a:spcBef>
                <a:spcPts val="110"/>
              </a:spcBef>
            </a:pPr>
            <a:endParaRPr lang="en-US" sz="1800" dirty="0">
              <a:latin typeface="Times New Roman" panose="02020603050405020304" pitchFamily="18" charset="0"/>
              <a:ea typeface="Times New Roman" panose="02020603050405020304" pitchFamily="18" charset="0"/>
            </a:endParaRPr>
          </a:p>
          <a:p>
            <a:pPr>
              <a:spcBef>
                <a:spcPts val="110"/>
              </a:spcBef>
            </a:pPr>
            <a:endParaRPr lang="en-US" sz="1800" dirty="0">
              <a:effectLst/>
              <a:latin typeface="Times New Roman" panose="02020603050405020304" pitchFamily="18" charset="0"/>
              <a:ea typeface="Times New Roman" panose="02020603050405020304" pitchFamily="18" charset="0"/>
            </a:endParaRPr>
          </a:p>
          <a:p>
            <a:pPr>
              <a:spcBef>
                <a:spcPts val="110"/>
              </a:spcBef>
            </a:pPr>
            <a:endParaRPr lang="en-US" sz="1800" dirty="0">
              <a:latin typeface="Times New Roman" panose="02020603050405020304" pitchFamily="18" charset="0"/>
              <a:ea typeface="Times New Roman" panose="02020603050405020304" pitchFamily="18" charset="0"/>
            </a:endParaRPr>
          </a:p>
          <a:p>
            <a:pPr marL="0" indent="0">
              <a:spcBef>
                <a:spcPts val="110"/>
              </a:spcBef>
              <a:buNone/>
            </a:pPr>
            <a:r>
              <a:rPr lang="en-US" sz="1800" dirty="0">
                <a:latin typeface="Times New Roman" panose="02020603050405020304" pitchFamily="18" charset="0"/>
                <a:ea typeface="Times New Roman" panose="02020603050405020304" pitchFamily="18" charset="0"/>
              </a:rPr>
              <a:t>                                                                 </a:t>
            </a:r>
          </a:p>
          <a:p>
            <a:pPr marL="0" indent="0">
              <a:spcBef>
                <a:spcPts val="110"/>
              </a:spcBef>
              <a:buNone/>
            </a:pPr>
            <a:endParaRPr lang="en-US" sz="1800" dirty="0">
              <a:latin typeface="Times New Roman" panose="02020603050405020304" pitchFamily="18" charset="0"/>
              <a:ea typeface="Times New Roman" panose="02020603050405020304" pitchFamily="18" charset="0"/>
            </a:endParaRPr>
          </a:p>
          <a:p>
            <a:pPr marL="0" indent="0">
              <a:spcBef>
                <a:spcPts val="110"/>
              </a:spcBef>
              <a:buNone/>
            </a:pPr>
            <a:r>
              <a:rPr lang="en-US" sz="1800" dirty="0">
                <a:latin typeface="Times New Roman" panose="02020603050405020304" pitchFamily="18" charset="0"/>
                <a:ea typeface="Times New Roman" panose="02020603050405020304" pitchFamily="18" charset="0"/>
              </a:rPr>
              <a:t>                                                                            </a:t>
            </a:r>
          </a:p>
          <a:p>
            <a:pPr>
              <a:spcBef>
                <a:spcPts val="110"/>
              </a:spcBef>
            </a:pPr>
            <a:endParaRPr lang="en-US" sz="1800" dirty="0">
              <a:latin typeface="Times New Roman" panose="02020603050405020304" pitchFamily="18" charset="0"/>
              <a:ea typeface="Times New Roman" panose="02020603050405020304" pitchFamily="18" charset="0"/>
            </a:endParaRPr>
          </a:p>
          <a:p>
            <a:pPr>
              <a:spcBef>
                <a:spcPts val="110"/>
              </a:spcBef>
            </a:pPr>
            <a:endParaRPr lang="en-US" sz="1800" dirty="0">
              <a:latin typeface="Times New Roman" panose="02020603050405020304" pitchFamily="18" charset="0"/>
              <a:ea typeface="Times New Roman" panose="02020603050405020304" pitchFamily="18" charset="0"/>
            </a:endParaRPr>
          </a:p>
          <a:p>
            <a:pPr marL="0" indent="0">
              <a:spcBef>
                <a:spcPts val="110"/>
              </a:spcBef>
              <a:buNone/>
            </a:pPr>
            <a:r>
              <a:rPr lang="en-US" sz="1800" dirty="0">
                <a:latin typeface="Times New Roman" panose="02020603050405020304" pitchFamily="18" charset="0"/>
                <a:ea typeface="Times New Roman" panose="02020603050405020304" pitchFamily="18" charset="0"/>
              </a:rPr>
              <a:t>                                                                           </a:t>
            </a:r>
          </a:p>
          <a:p>
            <a:pPr>
              <a:spcBef>
                <a:spcPts val="110"/>
              </a:spcBef>
            </a:pPr>
            <a:endParaRPr lang="en-US" sz="1800" dirty="0">
              <a:latin typeface="Times New Roman" panose="02020603050405020304" pitchFamily="18" charset="0"/>
              <a:ea typeface="Times New Roman" panose="02020603050405020304" pitchFamily="18" charset="0"/>
            </a:endParaRPr>
          </a:p>
          <a:p>
            <a:pPr>
              <a:spcBef>
                <a:spcPts val="110"/>
              </a:spcBef>
            </a:pPr>
            <a:endParaRPr lang="en-US" sz="1800" dirty="0">
              <a:latin typeface="Times New Roman" panose="02020603050405020304" pitchFamily="18" charset="0"/>
              <a:ea typeface="Times New Roman" panose="02020603050405020304" pitchFamily="18" charset="0"/>
            </a:endParaRPr>
          </a:p>
          <a:p>
            <a:pPr>
              <a:spcBef>
                <a:spcPts val="110"/>
              </a:spcBef>
            </a:pPr>
            <a:endParaRPr lang="en-US" sz="1800" dirty="0">
              <a:latin typeface="Times New Roman" panose="02020603050405020304" pitchFamily="18" charset="0"/>
              <a:ea typeface="Times New Roman" panose="02020603050405020304" pitchFamily="18" charset="0"/>
            </a:endParaRPr>
          </a:p>
          <a:p>
            <a:pPr>
              <a:spcBef>
                <a:spcPts val="110"/>
              </a:spcBef>
            </a:pPr>
            <a:endParaRPr lang="en-US" sz="1800" dirty="0">
              <a:latin typeface="Times New Roman" panose="02020603050405020304" pitchFamily="18" charset="0"/>
              <a:ea typeface="Times New Roman" panose="02020603050405020304" pitchFamily="18" charset="0"/>
            </a:endParaRPr>
          </a:p>
          <a:p>
            <a:pPr marL="0" indent="0">
              <a:spcBef>
                <a:spcPts val="110"/>
              </a:spcBef>
              <a:buNone/>
            </a:pPr>
            <a:r>
              <a:rPr lang="en-US" sz="1800" dirty="0">
                <a:latin typeface="Times New Roman" panose="02020603050405020304" pitchFamily="18" charset="0"/>
                <a:ea typeface="Times New Roman" panose="02020603050405020304" pitchFamily="18" charset="0"/>
              </a:rPr>
              <a:t>                                                                                                      </a:t>
            </a:r>
          </a:p>
          <a:p>
            <a:pPr marL="0" indent="0">
              <a:spcBef>
                <a:spcPts val="110"/>
              </a:spcBef>
              <a:buNone/>
            </a:pPr>
            <a:r>
              <a:rPr lang="en-US" sz="1800" dirty="0">
                <a:latin typeface="Times New Roman" panose="02020603050405020304" pitchFamily="18" charset="0"/>
                <a:ea typeface="Times New Roman" panose="02020603050405020304" pitchFamily="18" charset="0"/>
              </a:rPr>
              <a:t>                                                                                                                 Fig:7.1 Admin Dashboard</a:t>
            </a:r>
          </a:p>
          <a:p>
            <a:pPr>
              <a:spcBef>
                <a:spcPts val="110"/>
              </a:spcBef>
            </a:pPr>
            <a:endParaRPr lang="en-US" sz="1800" dirty="0">
              <a:latin typeface="Times New Roman" panose="02020603050405020304" pitchFamily="18" charset="0"/>
              <a:ea typeface="Times New Roman" panose="02020603050405020304" pitchFamily="18" charset="0"/>
            </a:endParaRPr>
          </a:p>
          <a:p>
            <a:pPr>
              <a:spcBef>
                <a:spcPts val="110"/>
              </a:spcBef>
            </a:pPr>
            <a:endParaRPr lang="en-US" sz="1800" dirty="0">
              <a:latin typeface="Times New Roman" panose="02020603050405020304" pitchFamily="18" charset="0"/>
              <a:ea typeface="Times New Roman" panose="02020603050405020304" pitchFamily="18" charset="0"/>
            </a:endParaRPr>
          </a:p>
          <a:p>
            <a:pPr>
              <a:spcBef>
                <a:spcPts val="110"/>
              </a:spcBef>
            </a:pPr>
            <a:endParaRPr lang="en-US" sz="1800" dirty="0">
              <a:latin typeface="Times New Roman" panose="02020603050405020304" pitchFamily="18" charset="0"/>
              <a:ea typeface="Times New Roman" panose="02020603050405020304" pitchFamily="18" charset="0"/>
            </a:endParaRPr>
          </a:p>
          <a:p>
            <a:pPr>
              <a:spcBef>
                <a:spcPts val="110"/>
              </a:spcBef>
            </a:pPr>
            <a:endParaRPr lang="en-US" sz="1800" dirty="0">
              <a:latin typeface="Times New Roman" panose="02020603050405020304" pitchFamily="18" charset="0"/>
              <a:ea typeface="Times New Roman" panose="02020603050405020304" pitchFamily="18" charset="0"/>
            </a:endParaRPr>
          </a:p>
        </p:txBody>
      </p:sp>
      <p:pic>
        <p:nvPicPr>
          <p:cNvPr id="4" name="Picture 3">
            <a:extLst>
              <a:ext uri="{FF2B5EF4-FFF2-40B4-BE49-F238E27FC236}">
                <a16:creationId xmlns:a16="http://schemas.microsoft.com/office/drawing/2014/main" id="{C819F374-C8CA-B1D8-7C04-3B925034E533}"/>
              </a:ext>
            </a:extLst>
          </p:cNvPr>
          <p:cNvPicPr>
            <a:picLocks noChangeAspect="1"/>
          </p:cNvPicPr>
          <p:nvPr/>
        </p:nvPicPr>
        <p:blipFill>
          <a:blip r:embed="rId3"/>
          <a:stretch>
            <a:fillRect/>
          </a:stretch>
        </p:blipFill>
        <p:spPr>
          <a:xfrm>
            <a:off x="651006" y="752405"/>
            <a:ext cx="10547085" cy="5057844"/>
          </a:xfrm>
          <a:prstGeom prst="rect">
            <a:avLst/>
          </a:prstGeom>
        </p:spPr>
      </p:pic>
    </p:spTree>
    <p:extLst>
      <p:ext uri="{BB962C8B-B14F-4D97-AF65-F5344CB8AC3E}">
        <p14:creationId xmlns:p14="http://schemas.microsoft.com/office/powerpoint/2010/main" val="4620095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C6675859-C8CE-408F-54F9-C7522E0B6EB5}"/>
              </a:ext>
            </a:extLst>
          </p:cNvPr>
          <p:cNvGraphicFramePr>
            <a:graphicFrameLocks noGrp="1"/>
          </p:cNvGraphicFramePr>
          <p:nvPr>
            <p:ph idx="1"/>
            <p:extLst>
              <p:ext uri="{D42A27DB-BD31-4B8C-83A1-F6EECF244321}">
                <p14:modId xmlns:p14="http://schemas.microsoft.com/office/powerpoint/2010/main" val="2170731755"/>
              </p:ext>
            </p:extLst>
          </p:nvPr>
        </p:nvGraphicFramePr>
        <p:xfrm>
          <a:off x="904875" y="1019175"/>
          <a:ext cx="9105902" cy="5229225"/>
        </p:xfrm>
        <a:graphic>
          <a:graphicData uri="http://schemas.openxmlformats.org/drawingml/2006/table">
            <a:tbl>
              <a:tblPr firstRow="1" firstCol="1" bandRow="1">
                <a:tableStyleId>{5C22544A-7EE6-4342-B048-85BDC9FD1C3A}</a:tableStyleId>
              </a:tblPr>
              <a:tblGrid>
                <a:gridCol w="1395821">
                  <a:extLst>
                    <a:ext uri="{9D8B030D-6E8A-4147-A177-3AD203B41FA5}">
                      <a16:colId xmlns:a16="http://schemas.microsoft.com/office/drawing/2014/main" val="1483736007"/>
                    </a:ext>
                  </a:extLst>
                </a:gridCol>
                <a:gridCol w="6333025">
                  <a:extLst>
                    <a:ext uri="{9D8B030D-6E8A-4147-A177-3AD203B41FA5}">
                      <a16:colId xmlns:a16="http://schemas.microsoft.com/office/drawing/2014/main" val="2064387271"/>
                    </a:ext>
                  </a:extLst>
                </a:gridCol>
                <a:gridCol w="1377056">
                  <a:extLst>
                    <a:ext uri="{9D8B030D-6E8A-4147-A177-3AD203B41FA5}">
                      <a16:colId xmlns:a16="http://schemas.microsoft.com/office/drawing/2014/main" val="1563096286"/>
                    </a:ext>
                  </a:extLst>
                </a:gridCol>
              </a:tblGrid>
              <a:tr h="574075">
                <a:tc>
                  <a:txBody>
                    <a:bodyPr/>
                    <a:lstStyle/>
                    <a:p>
                      <a:pPr marL="481330" indent="-266700" algn="ctr">
                        <a:spcBef>
                          <a:spcPts val="380"/>
                        </a:spcBef>
                      </a:pPr>
                      <a:r>
                        <a:rPr lang="en-US" sz="1400">
                          <a:effectLst/>
                        </a:rPr>
                        <a:t>SLNO</a:t>
                      </a:r>
                      <a:endParaRPr lang="en-IN" sz="1100" b="1">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481330" indent="-266700" algn="ctr">
                        <a:spcBef>
                          <a:spcPts val="380"/>
                        </a:spcBef>
                      </a:pPr>
                      <a:r>
                        <a:rPr lang="en-US" sz="1400">
                          <a:effectLst/>
                        </a:rPr>
                        <a:t>CHAPTERS</a:t>
                      </a:r>
                      <a:endParaRPr lang="en-IN" sz="1100" b="1">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481330" indent="-266700" algn="ctr">
                        <a:spcBef>
                          <a:spcPts val="380"/>
                        </a:spcBef>
                      </a:pPr>
                      <a:endParaRPr lang="en-IN" sz="1100" b="1"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765417220"/>
                  </a:ext>
                </a:extLst>
              </a:tr>
              <a:tr h="565450">
                <a:tc>
                  <a:txBody>
                    <a:bodyPr/>
                    <a:lstStyle/>
                    <a:p>
                      <a:pPr marL="295910" indent="-228600">
                        <a:spcBef>
                          <a:spcPts val="615"/>
                        </a:spcBef>
                        <a:tabLst>
                          <a:tab pos="295910" algn="l"/>
                          <a:tab pos="6125845" algn="r"/>
                        </a:tabLst>
                      </a:pPr>
                      <a:r>
                        <a:rPr lang="en-US" sz="1200" spc="-10" dirty="0">
                          <a:effectLst/>
                        </a:rPr>
                        <a:t>                1.</a:t>
                      </a:r>
                      <a:endParaRPr lang="en-IN" sz="1200" dirty="0">
                        <a:effectLst/>
                      </a:endParaRPr>
                    </a:p>
                    <a:p>
                      <a:pPr marL="295910" indent="-228600">
                        <a:spcBef>
                          <a:spcPts val="615"/>
                        </a:spcBef>
                        <a:tabLst>
                          <a:tab pos="295910" algn="l"/>
                          <a:tab pos="6125845" algn="r"/>
                        </a:tabLst>
                      </a:pPr>
                      <a:endParaRPr lang="en-IN" sz="12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481330" indent="-266700">
                        <a:spcBef>
                          <a:spcPts val="380"/>
                        </a:spcBef>
                      </a:pPr>
                      <a:r>
                        <a:rPr lang="en-US" sz="1400" dirty="0">
                          <a:effectLst/>
                        </a:rPr>
                        <a:t>INTRODUCTION</a:t>
                      </a:r>
                      <a:endParaRPr lang="en-IN" sz="1100" dirty="0">
                        <a:effectLst/>
                      </a:endParaRPr>
                    </a:p>
                  </a:txBody>
                  <a:tcPr marL="68580" marR="68580" marT="0" marB="0"/>
                </a:tc>
                <a:tc>
                  <a:txBody>
                    <a:bodyPr/>
                    <a:lstStyle/>
                    <a:p>
                      <a:pPr marL="481330" indent="-266700" algn="ctr">
                        <a:spcBef>
                          <a:spcPts val="380"/>
                        </a:spcBef>
                      </a:pPr>
                      <a:r>
                        <a:rPr lang="en-US" sz="1400" dirty="0">
                          <a:effectLst/>
                        </a:rPr>
                        <a:t> </a:t>
                      </a:r>
                      <a:endParaRPr lang="en-IN" sz="1100" b="1"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713159381"/>
                  </a:ext>
                </a:extLst>
              </a:tr>
              <a:tr h="432524">
                <a:tc>
                  <a:txBody>
                    <a:bodyPr/>
                    <a:lstStyle/>
                    <a:p>
                      <a:pPr marL="481330" indent="-266700" algn="ctr">
                        <a:spcBef>
                          <a:spcPts val="380"/>
                        </a:spcBef>
                      </a:pPr>
                      <a:r>
                        <a:rPr lang="en-US" sz="1400" dirty="0">
                          <a:effectLst/>
                        </a:rPr>
                        <a:t>2.</a:t>
                      </a:r>
                      <a:endParaRPr lang="en-IN" sz="1100" b="1"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481330" indent="-266700">
                        <a:spcBef>
                          <a:spcPts val="380"/>
                        </a:spcBef>
                      </a:pPr>
                      <a:r>
                        <a:rPr lang="en-US" sz="1400" dirty="0">
                          <a:effectLst/>
                        </a:rPr>
                        <a:t>LITERATURE SUREVEY</a:t>
                      </a:r>
                      <a:endParaRPr lang="en-IN" sz="1100" b="1"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481330" indent="-266700" algn="ctr">
                        <a:spcBef>
                          <a:spcPts val="380"/>
                        </a:spcBef>
                      </a:pPr>
                      <a:r>
                        <a:rPr lang="en-US" sz="1400">
                          <a:effectLst/>
                        </a:rPr>
                        <a:t> </a:t>
                      </a:r>
                      <a:endParaRPr lang="en-IN" sz="1100" b="1">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240840315"/>
                  </a:ext>
                </a:extLst>
              </a:tr>
              <a:tr h="552451">
                <a:tc>
                  <a:txBody>
                    <a:bodyPr/>
                    <a:lstStyle/>
                    <a:p>
                      <a:pPr marL="481330" indent="-266700" algn="ctr">
                        <a:spcBef>
                          <a:spcPts val="380"/>
                        </a:spcBef>
                      </a:pPr>
                      <a:r>
                        <a:rPr lang="en-US" sz="1400" dirty="0">
                          <a:effectLst/>
                        </a:rPr>
                        <a:t>3.</a:t>
                      </a:r>
                      <a:endParaRPr lang="en-IN" sz="1100" dirty="0">
                        <a:effectLst/>
                      </a:endParaRPr>
                    </a:p>
                    <a:p>
                      <a:pPr marL="481330" indent="-266700" algn="ctr">
                        <a:spcBef>
                          <a:spcPts val="380"/>
                        </a:spcBef>
                      </a:pPr>
                      <a:endParaRPr lang="en-IN" sz="1100" b="1"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481330" indent="-266700">
                        <a:spcBef>
                          <a:spcPts val="380"/>
                        </a:spcBef>
                      </a:pPr>
                      <a:r>
                        <a:rPr lang="en-US" sz="1400" dirty="0">
                          <a:effectLst/>
                        </a:rPr>
                        <a:t>SOFTWARE REQUIREMENTS</a:t>
                      </a:r>
                      <a:endParaRPr lang="en-IN" sz="1100" b="1"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481330" indent="-266700" algn="ctr">
                        <a:spcBef>
                          <a:spcPts val="380"/>
                        </a:spcBef>
                      </a:pPr>
                      <a:r>
                        <a:rPr lang="en-US" sz="1400">
                          <a:effectLst/>
                        </a:rPr>
                        <a:t> </a:t>
                      </a:r>
                      <a:endParaRPr lang="en-IN" sz="1100" b="1">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95436176"/>
                  </a:ext>
                </a:extLst>
              </a:tr>
              <a:tr h="997795">
                <a:tc>
                  <a:txBody>
                    <a:bodyPr/>
                    <a:lstStyle/>
                    <a:p>
                      <a:pPr marL="481330" indent="-266700" algn="ctr">
                        <a:spcBef>
                          <a:spcPts val="380"/>
                        </a:spcBef>
                      </a:pPr>
                      <a:r>
                        <a:rPr lang="en-US" sz="1400">
                          <a:effectLst/>
                        </a:rPr>
                        <a:t>4.</a:t>
                      </a:r>
                      <a:endParaRPr lang="en-IN" sz="1100">
                        <a:effectLst/>
                      </a:endParaRPr>
                    </a:p>
                    <a:p>
                      <a:pPr marL="481330" indent="-266700" algn="ctr">
                        <a:spcBef>
                          <a:spcPts val="380"/>
                        </a:spcBef>
                      </a:pPr>
                      <a:r>
                        <a:rPr lang="en-US" sz="1400">
                          <a:effectLst/>
                        </a:rPr>
                        <a:t>4.1</a:t>
                      </a:r>
                      <a:endParaRPr lang="en-IN" sz="1100">
                        <a:effectLst/>
                      </a:endParaRPr>
                    </a:p>
                    <a:p>
                      <a:pPr marL="481330" indent="-266700" algn="ctr">
                        <a:spcBef>
                          <a:spcPts val="380"/>
                        </a:spcBef>
                      </a:pPr>
                      <a:r>
                        <a:rPr lang="en-US" sz="1400">
                          <a:effectLst/>
                        </a:rPr>
                        <a:t>4.2</a:t>
                      </a:r>
                      <a:endParaRPr lang="en-IN" sz="1100" b="1">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481330" indent="-266700">
                        <a:spcBef>
                          <a:spcPts val="380"/>
                        </a:spcBef>
                      </a:pPr>
                      <a:r>
                        <a:rPr lang="en-US" sz="1400" dirty="0">
                          <a:effectLst/>
                        </a:rPr>
                        <a:t>PROPOSED METHODOLOGY</a:t>
                      </a:r>
                      <a:endParaRPr lang="en-IN" sz="1100" dirty="0">
                        <a:effectLst/>
                      </a:endParaRPr>
                    </a:p>
                    <a:p>
                      <a:pPr marL="481330" indent="-266700">
                        <a:spcBef>
                          <a:spcPts val="380"/>
                        </a:spcBef>
                      </a:pPr>
                      <a:r>
                        <a:rPr lang="en-US" sz="1400" dirty="0">
                          <a:effectLst/>
                        </a:rPr>
                        <a:t>METHODOLOGY 1</a:t>
                      </a:r>
                      <a:endParaRPr lang="en-IN" sz="1100" dirty="0">
                        <a:effectLst/>
                      </a:endParaRPr>
                    </a:p>
                    <a:p>
                      <a:pPr marL="481330" indent="-266700">
                        <a:spcBef>
                          <a:spcPts val="380"/>
                        </a:spcBef>
                      </a:pPr>
                      <a:r>
                        <a:rPr lang="en-US" sz="1400" dirty="0">
                          <a:effectLst/>
                        </a:rPr>
                        <a:t>METHODOLOGY 2</a:t>
                      </a:r>
                      <a:endParaRPr lang="en-IN" sz="1100" b="1"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481330" indent="-266700" algn="ctr">
                        <a:spcBef>
                          <a:spcPts val="380"/>
                        </a:spcBef>
                      </a:pPr>
                      <a:r>
                        <a:rPr lang="en-US" sz="1400">
                          <a:effectLst/>
                        </a:rPr>
                        <a:t> </a:t>
                      </a:r>
                      <a:endParaRPr lang="en-IN" sz="1100" b="1">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502411834"/>
                  </a:ext>
                </a:extLst>
              </a:tr>
              <a:tr h="671745">
                <a:tc>
                  <a:txBody>
                    <a:bodyPr/>
                    <a:lstStyle/>
                    <a:p>
                      <a:pPr marL="481330" indent="-266700" algn="ctr">
                        <a:spcBef>
                          <a:spcPts val="380"/>
                        </a:spcBef>
                      </a:pPr>
                      <a:r>
                        <a:rPr lang="en-US" sz="1400" dirty="0">
                          <a:effectLst/>
                        </a:rPr>
                        <a:t>5.</a:t>
                      </a:r>
                      <a:endParaRPr lang="en-IN" sz="1100" dirty="0">
                        <a:effectLst/>
                      </a:endParaRPr>
                    </a:p>
                    <a:p>
                      <a:pPr marL="481330" indent="-266700" algn="ctr">
                        <a:spcBef>
                          <a:spcPts val="380"/>
                        </a:spcBef>
                      </a:pPr>
                      <a:r>
                        <a:rPr lang="en-US" sz="1400" dirty="0">
                          <a:effectLst/>
                        </a:rPr>
                        <a:t>5.1</a:t>
                      </a:r>
                      <a:endParaRPr lang="en-IN" sz="1100" dirty="0">
                        <a:effectLst/>
                      </a:endParaRPr>
                    </a:p>
                  </a:txBody>
                  <a:tcPr marL="68580" marR="68580" marT="0" marB="0"/>
                </a:tc>
                <a:tc>
                  <a:txBody>
                    <a:bodyPr/>
                    <a:lstStyle/>
                    <a:p>
                      <a:pPr marL="481330" indent="-266700">
                        <a:spcBef>
                          <a:spcPts val="380"/>
                        </a:spcBef>
                      </a:pPr>
                      <a:r>
                        <a:rPr lang="en-US" sz="1400" dirty="0">
                          <a:effectLst/>
                        </a:rPr>
                        <a:t>IMPLEMENTATION </a:t>
                      </a:r>
                      <a:endParaRPr lang="en-IN" sz="1100" dirty="0">
                        <a:effectLst/>
                      </a:endParaRPr>
                    </a:p>
                    <a:p>
                      <a:pPr marL="481330" indent="-266700">
                        <a:spcBef>
                          <a:spcPts val="380"/>
                        </a:spcBef>
                      </a:pPr>
                      <a:r>
                        <a:rPr lang="en-US" sz="1400" dirty="0">
                          <a:effectLst/>
                        </a:rPr>
                        <a:t>USE CASE DIAGRAM</a:t>
                      </a:r>
                      <a:endParaRPr lang="en-IN" sz="1100" dirty="0">
                        <a:effectLst/>
                      </a:endParaRPr>
                    </a:p>
                  </a:txBody>
                  <a:tcPr marL="68580" marR="68580" marT="0" marB="0"/>
                </a:tc>
                <a:tc>
                  <a:txBody>
                    <a:bodyPr/>
                    <a:lstStyle/>
                    <a:p>
                      <a:pPr marL="481330" indent="-266700" algn="ctr">
                        <a:spcBef>
                          <a:spcPts val="380"/>
                        </a:spcBef>
                      </a:pPr>
                      <a:r>
                        <a:rPr lang="en-US" sz="1400">
                          <a:effectLst/>
                        </a:rPr>
                        <a:t> </a:t>
                      </a:r>
                      <a:endParaRPr lang="en-IN" sz="1100" b="1">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225959129"/>
                  </a:ext>
                </a:extLst>
              </a:tr>
              <a:tr h="287037">
                <a:tc>
                  <a:txBody>
                    <a:bodyPr/>
                    <a:lstStyle/>
                    <a:p>
                      <a:pPr marL="481330" indent="-266700" algn="ctr">
                        <a:spcBef>
                          <a:spcPts val="380"/>
                        </a:spcBef>
                      </a:pPr>
                      <a:r>
                        <a:rPr lang="en-US" sz="1400">
                          <a:effectLst/>
                        </a:rPr>
                        <a:t>6.</a:t>
                      </a:r>
                      <a:endParaRPr lang="en-IN" sz="1100" b="1">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481330" indent="-266700">
                        <a:spcBef>
                          <a:spcPts val="380"/>
                        </a:spcBef>
                      </a:pPr>
                      <a:r>
                        <a:rPr lang="en-US" sz="1400">
                          <a:effectLst/>
                        </a:rPr>
                        <a:t>TESTING</a:t>
                      </a:r>
                      <a:endParaRPr lang="en-IN" sz="1100" b="1">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481330" indent="-266700" algn="ctr">
                        <a:spcBef>
                          <a:spcPts val="380"/>
                        </a:spcBef>
                      </a:pPr>
                      <a:r>
                        <a:rPr lang="en-US" sz="1400">
                          <a:effectLst/>
                        </a:rPr>
                        <a:t> </a:t>
                      </a:r>
                      <a:endParaRPr lang="en-IN" sz="1100" b="1">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852801033"/>
                  </a:ext>
                </a:extLst>
              </a:tr>
              <a:tr h="287037">
                <a:tc>
                  <a:txBody>
                    <a:bodyPr/>
                    <a:lstStyle/>
                    <a:p>
                      <a:pPr marL="481330" indent="-266700" algn="ctr">
                        <a:spcBef>
                          <a:spcPts val="380"/>
                        </a:spcBef>
                      </a:pPr>
                      <a:r>
                        <a:rPr lang="en-US" sz="1400">
                          <a:effectLst/>
                        </a:rPr>
                        <a:t>7.</a:t>
                      </a:r>
                      <a:endParaRPr lang="en-IN" sz="1100" b="1">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481330" indent="-266700">
                        <a:spcBef>
                          <a:spcPts val="380"/>
                        </a:spcBef>
                      </a:pPr>
                      <a:r>
                        <a:rPr lang="en-US" sz="1400" dirty="0">
                          <a:effectLst/>
                        </a:rPr>
                        <a:t>RESULT AND DISCUSSION</a:t>
                      </a:r>
                      <a:endParaRPr lang="en-IN" sz="1100" b="1"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481330" indent="-266700" algn="ctr">
                        <a:spcBef>
                          <a:spcPts val="380"/>
                        </a:spcBef>
                      </a:pPr>
                      <a:r>
                        <a:rPr lang="en-US" sz="1400">
                          <a:effectLst/>
                        </a:rPr>
                        <a:t> </a:t>
                      </a:r>
                      <a:endParaRPr lang="en-IN" sz="1100" b="1">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336248950"/>
                  </a:ext>
                </a:extLst>
              </a:tr>
              <a:tr h="287037">
                <a:tc>
                  <a:txBody>
                    <a:bodyPr/>
                    <a:lstStyle/>
                    <a:p>
                      <a:pPr marL="481330" indent="-266700" algn="ctr">
                        <a:spcBef>
                          <a:spcPts val="380"/>
                        </a:spcBef>
                      </a:pPr>
                      <a:r>
                        <a:rPr lang="en-US" sz="1400">
                          <a:effectLst/>
                        </a:rPr>
                        <a:t>8.</a:t>
                      </a:r>
                      <a:endParaRPr lang="en-IN" sz="1100" b="1">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481330" indent="-266700">
                        <a:spcBef>
                          <a:spcPts val="380"/>
                        </a:spcBef>
                      </a:pPr>
                      <a:r>
                        <a:rPr lang="en-US" sz="1400">
                          <a:effectLst/>
                        </a:rPr>
                        <a:t>MERITS AND DEMERITS</a:t>
                      </a:r>
                      <a:endParaRPr lang="en-IN" sz="1100" b="1">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481330" indent="-266700" algn="ctr">
                        <a:spcBef>
                          <a:spcPts val="380"/>
                        </a:spcBef>
                      </a:pPr>
                      <a:r>
                        <a:rPr lang="en-US" sz="1400">
                          <a:effectLst/>
                        </a:rPr>
                        <a:t> </a:t>
                      </a:r>
                      <a:endParaRPr lang="en-IN" sz="1100" b="1">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182560581"/>
                  </a:ext>
                </a:extLst>
              </a:tr>
              <a:tr h="287037">
                <a:tc>
                  <a:txBody>
                    <a:bodyPr/>
                    <a:lstStyle/>
                    <a:p>
                      <a:pPr marL="481330" indent="-266700" algn="ctr">
                        <a:spcBef>
                          <a:spcPts val="380"/>
                        </a:spcBef>
                      </a:pPr>
                      <a:r>
                        <a:rPr lang="en-US" sz="1400">
                          <a:effectLst/>
                        </a:rPr>
                        <a:t>9.</a:t>
                      </a:r>
                      <a:endParaRPr lang="en-IN" sz="1100" b="1">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481330" indent="-266700">
                        <a:spcBef>
                          <a:spcPts val="380"/>
                        </a:spcBef>
                      </a:pPr>
                      <a:r>
                        <a:rPr lang="en-US" sz="1400">
                          <a:effectLst/>
                        </a:rPr>
                        <a:t>CONCLUSION AND FUTURE SCOPE</a:t>
                      </a:r>
                      <a:endParaRPr lang="en-IN" sz="1100" b="1">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481330" indent="-266700" algn="ctr">
                        <a:spcBef>
                          <a:spcPts val="380"/>
                        </a:spcBef>
                      </a:pPr>
                      <a:r>
                        <a:rPr lang="en-US" sz="1400">
                          <a:effectLst/>
                        </a:rPr>
                        <a:t> </a:t>
                      </a:r>
                      <a:endParaRPr lang="en-IN" sz="1100" b="1">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331514702"/>
                  </a:ext>
                </a:extLst>
              </a:tr>
              <a:tr h="287037">
                <a:tc>
                  <a:txBody>
                    <a:bodyPr/>
                    <a:lstStyle/>
                    <a:p>
                      <a:pPr marL="481330" indent="-266700" algn="ctr">
                        <a:spcBef>
                          <a:spcPts val="380"/>
                        </a:spcBef>
                      </a:pPr>
                      <a:r>
                        <a:rPr lang="en-US" sz="1400">
                          <a:effectLst/>
                        </a:rPr>
                        <a:t>10.</a:t>
                      </a:r>
                      <a:endParaRPr lang="en-IN" sz="1100" b="1">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481330" indent="-266700">
                        <a:spcBef>
                          <a:spcPts val="380"/>
                        </a:spcBef>
                      </a:pPr>
                      <a:r>
                        <a:rPr lang="en-US" sz="1400">
                          <a:effectLst/>
                        </a:rPr>
                        <a:t>REFERENCES</a:t>
                      </a:r>
                      <a:endParaRPr lang="en-IN" sz="1100" b="1">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481330" indent="-266700" algn="ctr">
                        <a:spcBef>
                          <a:spcPts val="380"/>
                        </a:spcBef>
                      </a:pPr>
                      <a:r>
                        <a:rPr lang="en-US" sz="1400" dirty="0">
                          <a:effectLst/>
                        </a:rPr>
                        <a:t> </a:t>
                      </a:r>
                      <a:endParaRPr lang="en-IN" sz="1100" b="1"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778763565"/>
                  </a:ext>
                </a:extLst>
              </a:tr>
            </a:tbl>
          </a:graphicData>
        </a:graphic>
      </p:graphicFrame>
    </p:spTree>
    <p:extLst>
      <p:ext uri="{BB962C8B-B14F-4D97-AF65-F5344CB8AC3E}">
        <p14:creationId xmlns:p14="http://schemas.microsoft.com/office/powerpoint/2010/main" val="9712534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596222D-FC63-07FD-23EE-422D6B045A1B}"/>
              </a:ext>
            </a:extLst>
          </p:cNvPr>
          <p:cNvSpPr>
            <a:spLocks noGrp="1"/>
          </p:cNvSpPr>
          <p:nvPr>
            <p:ph idx="1"/>
          </p:nvPr>
        </p:nvSpPr>
        <p:spPr>
          <a:xfrm>
            <a:off x="485775" y="466725"/>
            <a:ext cx="11096625" cy="5659441"/>
          </a:xfrm>
        </p:spPr>
        <p:txBody>
          <a:bodyPr/>
          <a:lstStyle/>
          <a:p>
            <a:r>
              <a:rPr lang="en-US" sz="2800" dirty="0">
                <a:effectLst/>
                <a:latin typeface="Times New Roman" panose="02020603050405020304" pitchFamily="18" charset="0"/>
                <a:ea typeface="Times New Roman" panose="02020603050405020304" pitchFamily="18" charset="0"/>
              </a:rPr>
              <a:t>The</a:t>
            </a:r>
            <a:r>
              <a:rPr lang="en-US" sz="2800" spc="-25"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above</a:t>
            </a:r>
            <a:r>
              <a:rPr lang="en-US" sz="2800" spc="-10"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figure</a:t>
            </a:r>
            <a:r>
              <a:rPr lang="en-US" sz="2800" spc="-10"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is</a:t>
            </a:r>
            <a:r>
              <a:rPr lang="en-US" sz="2800" spc="-20"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about</a:t>
            </a:r>
            <a:r>
              <a:rPr lang="en-US" sz="2800" spc="-15"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the</a:t>
            </a:r>
            <a:r>
              <a:rPr lang="en-US" sz="2800" spc="-20"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Admin Dashboard</a:t>
            </a:r>
            <a:r>
              <a:rPr lang="en-US" sz="2800" spc="-20"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The Admin Dashboard acts as a centralized control panel, offering an overview of key metrics and navigation to essential functionalities.</a:t>
            </a:r>
          </a:p>
          <a:p>
            <a:r>
              <a:rPr lang="en-US" sz="2800" dirty="0">
                <a:effectLst/>
                <a:latin typeface="Times New Roman" panose="02020603050405020304" pitchFamily="18" charset="0"/>
                <a:ea typeface="Times New Roman" panose="02020603050405020304" pitchFamily="18" charset="0"/>
              </a:rPr>
              <a:t> It typically includes features such as student data management, performance tracking, report generation, and user role management.</a:t>
            </a:r>
          </a:p>
          <a:p>
            <a:r>
              <a:rPr lang="en-US" sz="2800" dirty="0">
                <a:effectLst/>
                <a:latin typeface="Times New Roman" panose="02020603050405020304" pitchFamily="18" charset="0"/>
                <a:ea typeface="Times New Roman" panose="02020603050405020304" pitchFamily="18" charset="0"/>
              </a:rPr>
              <a:t> The dashboard is designed to be user-friendly and efficient, enabling administrators to quickly access critical information, update records, and monitor system activities in real time. </a:t>
            </a:r>
          </a:p>
          <a:p>
            <a:r>
              <a:rPr lang="en-US" sz="2800" dirty="0">
                <a:effectLst/>
                <a:latin typeface="Times New Roman" panose="02020603050405020304" pitchFamily="18" charset="0"/>
                <a:ea typeface="Times New Roman" panose="02020603050405020304" pitchFamily="18" charset="0"/>
              </a:rPr>
              <a:t>Additionally, it may include graphical representations, charts, and notifications to provide insights into student performance trends.</a:t>
            </a:r>
            <a:endParaRPr lang="en-IN" sz="28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42744793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DB6C3-44EA-4D44-4870-CED7143B5D82}"/>
              </a:ext>
            </a:extLst>
          </p:cNvPr>
          <p:cNvSpPr>
            <a:spLocks noGrp="1"/>
          </p:cNvSpPr>
          <p:nvPr>
            <p:ph type="title"/>
          </p:nvPr>
        </p:nvSpPr>
        <p:spPr>
          <a:xfrm>
            <a:off x="609600" y="274637"/>
            <a:ext cx="10972800" cy="601663"/>
          </a:xfrm>
        </p:spPr>
        <p:txBody>
          <a:bodyPr>
            <a:normAutofit fontScale="90000"/>
          </a:bodyPr>
          <a:lstStyle/>
          <a:p>
            <a:r>
              <a:rPr lang="en-IN" dirty="0"/>
              <a:t>MERITS AND DEMERITS</a:t>
            </a:r>
          </a:p>
        </p:txBody>
      </p:sp>
      <p:sp>
        <p:nvSpPr>
          <p:cNvPr id="6" name="Content Placeholder 5">
            <a:extLst>
              <a:ext uri="{FF2B5EF4-FFF2-40B4-BE49-F238E27FC236}">
                <a16:creationId xmlns:a16="http://schemas.microsoft.com/office/drawing/2014/main" id="{22EA38D1-7DB8-655C-C7CF-89B3DA6D85C8}"/>
              </a:ext>
            </a:extLst>
          </p:cNvPr>
          <p:cNvSpPr txBox="1">
            <a:spLocks noGrp="1"/>
          </p:cNvSpPr>
          <p:nvPr>
            <p:ph idx="1"/>
          </p:nvPr>
        </p:nvSpPr>
        <p:spPr>
          <a:xfrm>
            <a:off x="419100" y="1009650"/>
            <a:ext cx="11163300" cy="8942576"/>
          </a:xfrm>
          <a:prstGeom prst="rect">
            <a:avLst/>
          </a:prstGeom>
          <a:noFill/>
        </p:spPr>
        <p:txBody>
          <a:bodyPr wrap="square">
            <a:spAutoFit/>
          </a:bodyPr>
          <a:lstStyle/>
          <a:p>
            <a:pPr marL="0" marR="1355090" indent="0" algn="l">
              <a:lnSpc>
                <a:spcPct val="193000"/>
              </a:lnSpc>
              <a:spcBef>
                <a:spcPts val="410"/>
              </a:spcBef>
              <a:buNone/>
            </a:pPr>
            <a:r>
              <a:rPr lang="en-US" sz="1800" b="1" kern="0" dirty="0">
                <a:solidFill>
                  <a:srgbClr val="434343"/>
                </a:solidFill>
                <a:effectLst/>
                <a:latin typeface="Times New Roman" panose="02020603050405020304" pitchFamily="18" charset="0"/>
                <a:ea typeface="Times New Roman" panose="02020603050405020304" pitchFamily="18" charset="0"/>
              </a:rPr>
              <a:t> Merits:</a:t>
            </a:r>
            <a:endParaRPr lang="en-IN" sz="1800" b="1" kern="0" dirty="0">
              <a:effectLst/>
              <a:latin typeface="Times New Roman" panose="02020603050405020304" pitchFamily="18" charset="0"/>
              <a:ea typeface="Times New Roman" panose="02020603050405020304" pitchFamily="18" charset="0"/>
            </a:endParaRPr>
          </a:p>
          <a:p>
            <a:pPr marL="342900" lvl="0" indent="-342900">
              <a:lnSpc>
                <a:spcPct val="150000"/>
              </a:lnSpc>
              <a:buFont typeface="Symbol" panose="05050102010706020507" pitchFamily="18" charset="2"/>
              <a:buChar char=""/>
            </a:pPr>
            <a:r>
              <a:rPr lang="en-US" sz="1800" dirty="0">
                <a:effectLst/>
                <a:latin typeface="Times New Roman" panose="02020603050405020304" pitchFamily="18" charset="0"/>
                <a:ea typeface="Times New Roman" panose="02020603050405020304" pitchFamily="18" charset="0"/>
              </a:rPr>
              <a:t>Identifies Strengths and Weaknesses – Helps students and teachers understand areas where students excel and where improvement is needed.</a:t>
            </a:r>
            <a:endParaRPr lang="en-IN" sz="1800" dirty="0">
              <a:effectLst/>
              <a:latin typeface="Times New Roman" panose="02020603050405020304" pitchFamily="18" charset="0"/>
              <a:ea typeface="Times New Roman" panose="02020603050405020304" pitchFamily="18" charset="0"/>
            </a:endParaRPr>
          </a:p>
          <a:p>
            <a:pPr marL="342900" lvl="0" indent="-342900">
              <a:lnSpc>
                <a:spcPct val="150000"/>
              </a:lnSpc>
              <a:buFont typeface="Symbol" panose="05050102010706020507" pitchFamily="18" charset="2"/>
              <a:buChar char=""/>
            </a:pPr>
            <a:r>
              <a:rPr lang="en-US" sz="1800" dirty="0">
                <a:effectLst/>
                <a:latin typeface="Times New Roman" panose="02020603050405020304" pitchFamily="18" charset="0"/>
                <a:ea typeface="Times New Roman" panose="02020603050405020304" pitchFamily="18" charset="0"/>
              </a:rPr>
              <a:t>Improves Teaching Strategies – Teachers can modify teaching methods based on performance trends.</a:t>
            </a:r>
            <a:endParaRPr lang="en-IN" sz="1800" dirty="0">
              <a:effectLst/>
              <a:latin typeface="Times New Roman" panose="02020603050405020304" pitchFamily="18" charset="0"/>
              <a:ea typeface="Times New Roman" panose="02020603050405020304" pitchFamily="18" charset="0"/>
            </a:endParaRPr>
          </a:p>
          <a:p>
            <a:pPr marL="342900" lvl="0" indent="-342900">
              <a:lnSpc>
                <a:spcPct val="150000"/>
              </a:lnSpc>
              <a:buFont typeface="Symbol" panose="05050102010706020507" pitchFamily="18" charset="2"/>
              <a:buChar char=""/>
            </a:pPr>
            <a:r>
              <a:rPr lang="en-US" sz="1800" dirty="0">
                <a:effectLst/>
                <a:latin typeface="Times New Roman" panose="02020603050405020304" pitchFamily="18" charset="0"/>
                <a:ea typeface="Times New Roman" panose="02020603050405020304" pitchFamily="18" charset="0"/>
              </a:rPr>
              <a:t>Enhances Personalized Learning – Allows for tailored learning experiences based on individual student needs.</a:t>
            </a:r>
            <a:endParaRPr lang="en-US" sz="1800" b="1" dirty="0">
              <a:latin typeface="Times New Roman" panose="02020603050405020304" pitchFamily="18" charset="0"/>
              <a:ea typeface="Times New Roman" panose="02020603050405020304" pitchFamily="18" charset="0"/>
            </a:endParaRPr>
          </a:p>
          <a:p>
            <a:pPr marL="114300" indent="0">
              <a:lnSpc>
                <a:spcPct val="150000"/>
              </a:lnSpc>
              <a:buNone/>
            </a:pPr>
            <a:endParaRPr lang="en-US" sz="1800" b="1" dirty="0">
              <a:latin typeface="Times New Roman" panose="02020603050405020304" pitchFamily="18" charset="0"/>
              <a:ea typeface="Times New Roman" panose="02020603050405020304" pitchFamily="18" charset="0"/>
            </a:endParaRPr>
          </a:p>
          <a:p>
            <a:pPr marL="114300" indent="0">
              <a:lnSpc>
                <a:spcPct val="150000"/>
              </a:lnSpc>
              <a:buNone/>
            </a:pPr>
            <a:r>
              <a:rPr lang="en-US" sz="1800" b="1" dirty="0">
                <a:latin typeface="Times New Roman" panose="02020603050405020304" pitchFamily="18" charset="0"/>
                <a:ea typeface="Times New Roman" panose="02020603050405020304" pitchFamily="18" charset="0"/>
              </a:rPr>
              <a:t>D</a:t>
            </a:r>
            <a:r>
              <a:rPr lang="en-US" sz="1800" b="1" dirty="0">
                <a:effectLst/>
                <a:latin typeface="Times New Roman" panose="02020603050405020304" pitchFamily="18" charset="0"/>
                <a:ea typeface="Times New Roman" panose="02020603050405020304" pitchFamily="18" charset="0"/>
              </a:rPr>
              <a:t>emerits:</a:t>
            </a:r>
            <a:endParaRPr lang="en-IN" sz="1800" dirty="0">
              <a:effectLst/>
              <a:latin typeface="Times New Roman" panose="02020603050405020304" pitchFamily="18" charset="0"/>
              <a:ea typeface="Times New Roman" panose="02020603050405020304" pitchFamily="18" charset="0"/>
            </a:endParaRPr>
          </a:p>
          <a:p>
            <a:pPr marL="342900" lvl="0" indent="-342900">
              <a:lnSpc>
                <a:spcPct val="150000"/>
              </a:lnSpc>
              <a:buFont typeface="Symbol" panose="05050102010706020507" pitchFamily="18" charset="2"/>
              <a:buChar char=""/>
            </a:pPr>
            <a:r>
              <a:rPr lang="en-US" sz="1800" dirty="0">
                <a:solidFill>
                  <a:srgbClr val="434343"/>
                </a:solidFill>
                <a:effectLst/>
                <a:latin typeface="Times New Roman" panose="02020603050405020304" pitchFamily="18" charset="0"/>
                <a:ea typeface="Times New Roman" panose="02020603050405020304" pitchFamily="18" charset="0"/>
              </a:rPr>
              <a:t>Stress and Pressure – Continuous evaluation may create anxiety and undue pressure on students.</a:t>
            </a:r>
            <a:endParaRPr lang="en-IN" sz="1800" dirty="0">
              <a:effectLst/>
              <a:latin typeface="Times New Roman" panose="02020603050405020304" pitchFamily="18" charset="0"/>
              <a:ea typeface="Times New Roman" panose="02020603050405020304" pitchFamily="18" charset="0"/>
            </a:endParaRPr>
          </a:p>
          <a:p>
            <a:pPr marL="342900" lvl="0" indent="-342900">
              <a:lnSpc>
                <a:spcPct val="150000"/>
              </a:lnSpc>
              <a:buFont typeface="Symbol" panose="05050102010706020507" pitchFamily="18" charset="2"/>
              <a:buChar char=""/>
            </a:pPr>
            <a:r>
              <a:rPr lang="en-US" sz="1800" dirty="0">
                <a:solidFill>
                  <a:srgbClr val="434343"/>
                </a:solidFill>
                <a:effectLst/>
                <a:latin typeface="Times New Roman" panose="02020603050405020304" pitchFamily="18" charset="0"/>
                <a:ea typeface="Times New Roman" panose="02020603050405020304" pitchFamily="18" charset="0"/>
              </a:rPr>
              <a:t>May Not Reflect True Potential – Some students struggle with exams but excel in practical skills, which may not be captured in traditional assessments.</a:t>
            </a:r>
            <a:endParaRPr lang="en-IN" sz="1800" dirty="0">
              <a:effectLst/>
              <a:latin typeface="Times New Roman" panose="02020603050405020304" pitchFamily="18" charset="0"/>
              <a:ea typeface="Times New Roman" panose="02020603050405020304" pitchFamily="18" charset="0"/>
            </a:endParaRPr>
          </a:p>
          <a:p>
            <a:pPr marL="342900" lvl="0" indent="-342900">
              <a:lnSpc>
                <a:spcPct val="150000"/>
              </a:lnSpc>
              <a:buFont typeface="Symbol" panose="05050102010706020507" pitchFamily="18" charset="2"/>
              <a:buChar char=""/>
            </a:pPr>
            <a:r>
              <a:rPr lang="en-US" sz="1800" dirty="0">
                <a:solidFill>
                  <a:srgbClr val="434343"/>
                </a:solidFill>
                <a:effectLst/>
                <a:latin typeface="Times New Roman" panose="02020603050405020304" pitchFamily="18" charset="0"/>
                <a:ea typeface="Times New Roman" panose="02020603050405020304" pitchFamily="18" charset="0"/>
              </a:rPr>
              <a:t>Risk of Bias – Analysis may be influenced by subjective grading, favoritism, or systemic bias.</a:t>
            </a:r>
            <a:endParaRPr lang="en-IN" sz="1800" dirty="0">
              <a:effectLst/>
              <a:latin typeface="Times New Roman" panose="02020603050405020304" pitchFamily="18" charset="0"/>
              <a:ea typeface="Times New Roman" panose="02020603050405020304" pitchFamily="18" charset="0"/>
            </a:endParaRPr>
          </a:p>
          <a:p>
            <a:pPr marL="342900" lvl="0" indent="-342900">
              <a:lnSpc>
                <a:spcPct val="150000"/>
              </a:lnSpc>
              <a:buFont typeface="Symbol" panose="05050102010706020507" pitchFamily="18" charset="2"/>
              <a:buChar char=""/>
            </a:pPr>
            <a:endParaRPr lang="en-US" sz="1800" dirty="0">
              <a:latin typeface="Times New Roman" panose="02020603050405020304" pitchFamily="18" charset="0"/>
              <a:ea typeface="Times New Roman" panose="02020603050405020304" pitchFamily="18" charset="0"/>
            </a:endParaRPr>
          </a:p>
          <a:p>
            <a:pPr marL="342900" lvl="0" indent="-342900">
              <a:lnSpc>
                <a:spcPct val="150000"/>
              </a:lnSpc>
              <a:buFont typeface="Symbol" panose="05050102010706020507" pitchFamily="18" charset="2"/>
              <a:buChar char=""/>
            </a:pPr>
            <a:endParaRPr lang="en-US" sz="1800" dirty="0">
              <a:effectLst/>
              <a:latin typeface="Times New Roman" panose="02020603050405020304" pitchFamily="18" charset="0"/>
              <a:ea typeface="Times New Roman" panose="02020603050405020304" pitchFamily="18" charset="0"/>
            </a:endParaRPr>
          </a:p>
          <a:p>
            <a:pPr marL="342900" lvl="0" indent="-342900">
              <a:lnSpc>
                <a:spcPct val="150000"/>
              </a:lnSpc>
              <a:buFont typeface="Symbol" panose="05050102010706020507" pitchFamily="18" charset="2"/>
              <a:buChar char=""/>
            </a:pPr>
            <a:endParaRPr lang="en-US" sz="1800" dirty="0">
              <a:latin typeface="Times New Roman" panose="02020603050405020304" pitchFamily="18" charset="0"/>
              <a:ea typeface="Times New Roman" panose="02020603050405020304" pitchFamily="18" charset="0"/>
            </a:endParaRPr>
          </a:p>
          <a:p>
            <a:pPr marL="342900" lvl="0" indent="-342900">
              <a:lnSpc>
                <a:spcPct val="150000"/>
              </a:lnSpc>
              <a:buFont typeface="Symbol" panose="05050102010706020507" pitchFamily="18" charset="2"/>
              <a:buChar char=""/>
            </a:pPr>
            <a:endParaRPr lang="en-US" sz="1800" dirty="0">
              <a:effectLst/>
              <a:latin typeface="Times New Roman" panose="02020603050405020304" pitchFamily="18" charset="0"/>
              <a:ea typeface="Times New Roman" panose="02020603050405020304" pitchFamily="18" charset="0"/>
            </a:endParaRPr>
          </a:p>
          <a:p>
            <a:pPr marL="342900" lvl="0" indent="-342900">
              <a:lnSpc>
                <a:spcPct val="150000"/>
              </a:lnSpc>
              <a:buFont typeface="Symbol" panose="05050102010706020507" pitchFamily="18" charset="2"/>
              <a:buChar char=""/>
            </a:pPr>
            <a:endParaRPr lang="en-US" sz="1800" dirty="0">
              <a:latin typeface="Times New Roman" panose="02020603050405020304" pitchFamily="18" charset="0"/>
              <a:ea typeface="Times New Roman" panose="02020603050405020304" pitchFamily="18" charset="0"/>
            </a:endParaRPr>
          </a:p>
          <a:p>
            <a:pPr marL="342900" lvl="0" indent="-342900">
              <a:lnSpc>
                <a:spcPct val="150000"/>
              </a:lnSpc>
              <a:buFont typeface="Symbol" panose="05050102010706020507" pitchFamily="18" charset="2"/>
              <a:buChar char=""/>
            </a:pPr>
            <a:endParaRPr lang="en-US" sz="1800" dirty="0">
              <a:effectLst/>
              <a:latin typeface="Times New Roman" panose="02020603050405020304" pitchFamily="18" charset="0"/>
              <a:ea typeface="Times New Roman" panose="02020603050405020304" pitchFamily="18" charset="0"/>
            </a:endParaRPr>
          </a:p>
          <a:p>
            <a:pPr marL="342900" lvl="0" indent="-342900">
              <a:lnSpc>
                <a:spcPct val="150000"/>
              </a:lnSpc>
              <a:buFont typeface="Symbol" panose="05050102010706020507" pitchFamily="18" charset="2"/>
              <a:buChar char=""/>
            </a:pPr>
            <a:endParaRPr lang="en-US" sz="1800" dirty="0">
              <a:latin typeface="Times New Roman" panose="02020603050405020304" pitchFamily="18" charset="0"/>
              <a:ea typeface="Times New Roman" panose="02020603050405020304" pitchFamily="18" charset="0"/>
            </a:endParaRPr>
          </a:p>
          <a:p>
            <a:pPr marL="342900" lvl="0" indent="-342900">
              <a:lnSpc>
                <a:spcPct val="150000"/>
              </a:lnSpc>
              <a:buFont typeface="Symbol" panose="05050102010706020507" pitchFamily="18" charset="2"/>
              <a:buChar char=""/>
            </a:pPr>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9596842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289A83-3EE2-32EB-B788-99BABC9CD42C}"/>
              </a:ext>
            </a:extLst>
          </p:cNvPr>
          <p:cNvSpPr>
            <a:spLocks noGrp="1"/>
          </p:cNvSpPr>
          <p:nvPr>
            <p:ph type="title"/>
          </p:nvPr>
        </p:nvSpPr>
        <p:spPr>
          <a:xfrm>
            <a:off x="609600" y="114300"/>
            <a:ext cx="10972799" cy="617534"/>
          </a:xfrm>
        </p:spPr>
        <p:txBody>
          <a:bodyPr>
            <a:normAutofit/>
          </a:bodyPr>
          <a:lstStyle/>
          <a:p>
            <a:r>
              <a:rPr lang="en-US" sz="2400" b="1" spc="-10" dirty="0">
                <a:effectLst/>
                <a:latin typeface="Times New Roman" panose="02020603050405020304" pitchFamily="18" charset="0"/>
                <a:ea typeface="Times New Roman" panose="02020603050405020304" pitchFamily="18" charset="0"/>
              </a:rPr>
              <a:t>CONCLUSION AND  FUTURE SCOPE</a:t>
            </a:r>
            <a:endParaRPr lang="en-IN" sz="2400" b="1" dirty="0"/>
          </a:p>
        </p:txBody>
      </p:sp>
      <p:sp>
        <p:nvSpPr>
          <p:cNvPr id="3" name="Content Placeholder 2">
            <a:extLst>
              <a:ext uri="{FF2B5EF4-FFF2-40B4-BE49-F238E27FC236}">
                <a16:creationId xmlns:a16="http://schemas.microsoft.com/office/drawing/2014/main" id="{F3B52A35-2D8E-7BA7-E236-0F0877D7DC16}"/>
              </a:ext>
            </a:extLst>
          </p:cNvPr>
          <p:cNvSpPr>
            <a:spLocks noGrp="1"/>
          </p:cNvSpPr>
          <p:nvPr>
            <p:ph idx="1"/>
          </p:nvPr>
        </p:nvSpPr>
        <p:spPr>
          <a:xfrm>
            <a:off x="428625" y="847725"/>
            <a:ext cx="11153775" cy="5278441"/>
          </a:xfrm>
        </p:spPr>
        <p:txBody>
          <a:bodyPr>
            <a:normAutofit lnSpcReduction="10000"/>
          </a:bodyPr>
          <a:lstStyle/>
          <a:p>
            <a:pPr marL="0" marR="1355090" indent="0" algn="l">
              <a:lnSpc>
                <a:spcPct val="193000"/>
              </a:lnSpc>
              <a:spcBef>
                <a:spcPts val="410"/>
              </a:spcBef>
              <a:buNone/>
            </a:pPr>
            <a:r>
              <a:rPr lang="en-US" sz="1800" b="1" kern="0" spc="-10" dirty="0">
                <a:effectLst/>
                <a:latin typeface="Times New Roman" panose="02020603050405020304" pitchFamily="18" charset="0"/>
                <a:ea typeface="Times New Roman" panose="02020603050405020304" pitchFamily="18" charset="0"/>
              </a:rPr>
              <a:t>Conclusion</a:t>
            </a:r>
            <a:endParaRPr lang="en-IN" sz="1800" b="1" kern="0" dirty="0">
              <a:effectLst/>
              <a:latin typeface="Times New Roman" panose="02020603050405020304" pitchFamily="18" charset="0"/>
              <a:ea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Features like automated attendance tracking can establish a correlation between student presence and academic performance, while a dedicated mobile application can provide real-time access to performance data for students and administrators.</a:t>
            </a:r>
          </a:p>
          <a:p>
            <a:r>
              <a:rPr lang="en-US" sz="1800" dirty="0">
                <a:effectLst/>
                <a:latin typeface="Times New Roman" panose="02020603050405020304" pitchFamily="18" charset="0"/>
                <a:ea typeface="Times New Roman" panose="02020603050405020304" pitchFamily="18" charset="0"/>
              </a:rPr>
              <a:t> Additionally, incorporating gamification elements can boost student engagement and motivation.</a:t>
            </a:r>
          </a:p>
          <a:p>
            <a:pPr marL="0" marR="259080" indent="0" algn="just">
              <a:lnSpc>
                <a:spcPct val="150000"/>
              </a:lnSpc>
              <a:buNone/>
            </a:pPr>
            <a:r>
              <a:rPr lang="en-US" sz="1800" b="1" dirty="0">
                <a:effectLst/>
                <a:latin typeface="Times New Roman" panose="02020603050405020304" pitchFamily="18" charset="0"/>
                <a:ea typeface="Times New Roman" panose="02020603050405020304" pitchFamily="18" charset="0"/>
              </a:rPr>
              <a:t>Future scope</a:t>
            </a:r>
            <a:endParaRPr lang="en-IN" sz="1800" dirty="0">
              <a:effectLst/>
              <a:latin typeface="Times New Roman" panose="02020603050405020304" pitchFamily="18" charset="0"/>
              <a:ea typeface="Times New Roman" panose="02020603050405020304" pitchFamily="18" charset="0"/>
            </a:endParaRPr>
          </a:p>
          <a:p>
            <a:pPr marL="0" marR="259080" indent="0" algn="just">
              <a:lnSpc>
                <a:spcPct val="150000"/>
              </a:lnSpc>
              <a:buNone/>
            </a:pPr>
            <a:r>
              <a:rPr lang="en-US" sz="1800" dirty="0">
                <a:effectLst/>
                <a:latin typeface="Times New Roman" panose="02020603050405020304" pitchFamily="18" charset="0"/>
                <a:ea typeface="Times New Roman" panose="02020603050405020304" pitchFamily="18" charset="0"/>
              </a:rPr>
              <a:t>In Future scope, the Student Performance Management System :-</a:t>
            </a:r>
            <a:endParaRPr lang="en-IN" sz="1800" dirty="0">
              <a:effectLst/>
              <a:latin typeface="Times New Roman" panose="02020603050405020304" pitchFamily="18" charset="0"/>
              <a:ea typeface="Times New Roman" panose="02020603050405020304" pitchFamily="18" charset="0"/>
            </a:endParaRPr>
          </a:p>
          <a:p>
            <a:pPr marL="215900" marR="259080" algn="just">
              <a:lnSpc>
                <a:spcPct val="150000"/>
              </a:lnSpc>
            </a:pPr>
            <a:r>
              <a:rPr lang="en-US" sz="1800" dirty="0">
                <a:effectLst/>
                <a:latin typeface="Times New Roman" panose="02020603050405020304" pitchFamily="18" charset="0"/>
                <a:ea typeface="Times New Roman" panose="02020603050405020304" pitchFamily="18" charset="0"/>
              </a:rPr>
              <a:t>AI-Driven Predictive Analysis: Machine Learning model with predict student outcomes based on historical performance attendance and engagement.and Early identification of at risk students for timely intervention.</a:t>
            </a:r>
            <a:endParaRPr lang="en-IN" sz="1800" dirty="0">
              <a:effectLst/>
              <a:latin typeface="Times New Roman" panose="02020603050405020304" pitchFamily="18" charset="0"/>
              <a:ea typeface="Times New Roman" panose="02020603050405020304" pitchFamily="18" charset="0"/>
            </a:endParaRPr>
          </a:p>
          <a:p>
            <a:pPr marL="215900" marR="259080" algn="just">
              <a:lnSpc>
                <a:spcPct val="150000"/>
              </a:lnSpc>
            </a:pPr>
            <a:r>
              <a:rPr lang="en-US" sz="1800" dirty="0">
                <a:effectLst/>
                <a:latin typeface="Times New Roman" panose="02020603050405020304" pitchFamily="18" charset="0"/>
                <a:ea typeface="Times New Roman" panose="02020603050405020304" pitchFamily="18" charset="0"/>
              </a:rPr>
              <a:t>Personalized Learning &amp; Adaptive Systems: AI-powered system will tailor learning experiences to individual students needs. and Dynamic curriculum recommendations based on performance trend.</a:t>
            </a:r>
            <a:endParaRPr lang="en-IN" sz="1800" dirty="0">
              <a:effectLst/>
              <a:latin typeface="Times New Roman" panose="02020603050405020304" pitchFamily="18" charset="0"/>
              <a:ea typeface="Times New Roman" panose="02020603050405020304" pitchFamily="18" charset="0"/>
            </a:endParaRPr>
          </a:p>
          <a:p>
            <a:pPr marR="259080" algn="just">
              <a:lnSpc>
                <a:spcPct val="150000"/>
              </a:lnSpc>
            </a:pPr>
            <a:r>
              <a:rPr lang="en-US" sz="1800" dirty="0">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 Real-Time Performance Monitoring: IOT and wearable tech could track students engagement and stress levels. And Automated feedback system will provide instant insights to teachers and students.</a:t>
            </a:r>
            <a:endParaRPr lang="en-IN" sz="18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7793541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1598B2-A9F8-9719-10EB-4C61DC6CE72B}"/>
              </a:ext>
            </a:extLst>
          </p:cNvPr>
          <p:cNvSpPr>
            <a:spLocks noGrp="1"/>
          </p:cNvSpPr>
          <p:nvPr>
            <p:ph type="title"/>
          </p:nvPr>
        </p:nvSpPr>
        <p:spPr>
          <a:xfrm>
            <a:off x="609599" y="0"/>
            <a:ext cx="10972800" cy="1123950"/>
          </a:xfrm>
        </p:spPr>
        <p:txBody>
          <a:bodyPr>
            <a:normAutofit fontScale="90000"/>
          </a:bodyPr>
          <a:lstStyle/>
          <a:p>
            <a:br>
              <a:rPr lang="en-US" sz="3200" b="1" kern="0" spc="-10" dirty="0">
                <a:effectLst/>
                <a:latin typeface="Times New Roman" panose="02020603050405020304" pitchFamily="18" charset="0"/>
                <a:ea typeface="Times New Roman" panose="02020603050405020304" pitchFamily="18" charset="0"/>
              </a:rPr>
            </a:br>
            <a:r>
              <a:rPr lang="en-US" sz="3200" b="1" kern="0" spc="-10" dirty="0">
                <a:effectLst/>
                <a:latin typeface="Times New Roman" panose="02020603050405020304" pitchFamily="18" charset="0"/>
                <a:ea typeface="Times New Roman" panose="02020603050405020304" pitchFamily="18" charset="0"/>
              </a:rPr>
              <a:t>REFERENCES</a:t>
            </a:r>
            <a:br>
              <a:rPr lang="en-IN" sz="1800" b="1" kern="0" dirty="0">
                <a:effectLst/>
                <a:latin typeface="Times New Roman" panose="02020603050405020304" pitchFamily="18" charset="0"/>
                <a:ea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B9D56968-ED81-01F1-0873-F7CAB7530808}"/>
              </a:ext>
            </a:extLst>
          </p:cNvPr>
          <p:cNvSpPr>
            <a:spLocks noGrp="1"/>
          </p:cNvSpPr>
          <p:nvPr>
            <p:ph idx="1"/>
          </p:nvPr>
        </p:nvSpPr>
        <p:spPr>
          <a:xfrm>
            <a:off x="419100" y="1009653"/>
            <a:ext cx="11039475" cy="5372097"/>
          </a:xfrm>
        </p:spPr>
        <p:txBody>
          <a:bodyPr/>
          <a:lstStyle/>
          <a:p>
            <a:pPr marL="457200" marR="259715" indent="-457200" algn="just">
              <a:lnSpc>
                <a:spcPct val="107000"/>
              </a:lnSpc>
              <a:buSzPts val="1200"/>
              <a:buFont typeface="+mj-lt"/>
              <a:buAutoNum type="arabicPeriod"/>
              <a:tabLst>
                <a:tab pos="459105" algn="l"/>
              </a:tabLst>
            </a:pPr>
            <a:r>
              <a:rPr lang="en-GB" sz="2400" spc="0" dirty="0">
                <a:effectLst/>
                <a:latin typeface="Times New Roman" panose="02020603050405020304" pitchFamily="18" charset="0"/>
                <a:ea typeface="Times New Roman" panose="02020603050405020304" pitchFamily="18" charset="0"/>
              </a:rPr>
              <a:t>"</a:t>
            </a:r>
            <a:r>
              <a:rPr lang="en-US" sz="2400" spc="0" dirty="0">
                <a:effectLst/>
                <a:latin typeface="Times New Roman" panose="02020603050405020304" pitchFamily="18" charset="0"/>
                <a:ea typeface="Times New Roman" panose="02020603050405020304" pitchFamily="18" charset="0"/>
              </a:rPr>
              <a:t>An Effective Learning Management System for Revealing Student Performance Attributes</a:t>
            </a:r>
            <a:r>
              <a:rPr lang="en-GB" sz="2400" spc="0" dirty="0">
                <a:effectLst/>
                <a:latin typeface="Times New Roman" panose="02020603050405020304" pitchFamily="18" charset="0"/>
                <a:ea typeface="Times New Roman" panose="02020603050405020304" pitchFamily="18" charset="0"/>
              </a:rPr>
              <a:t>", </a:t>
            </a:r>
            <a:r>
              <a:rPr lang="en-US" sz="2400" spc="0" dirty="0">
                <a:effectLst/>
                <a:latin typeface="Times New Roman" panose="02020603050405020304" pitchFamily="18" charset="0"/>
                <a:ea typeface="Times New Roman" panose="02020603050405020304" pitchFamily="18" charset="0"/>
              </a:rPr>
              <a:t>Xinyu Zhang, Vincent C.S. Lee, Duo Xu, Jun Chen, Mohammad S. Obaidat, 2024</a:t>
            </a:r>
            <a:endParaRPr lang="en-IN" sz="2400" spc="0" dirty="0">
              <a:effectLst/>
              <a:latin typeface="Times New Roman" panose="02020603050405020304" pitchFamily="18" charset="0"/>
              <a:ea typeface="Times New Roman" panose="02020603050405020304" pitchFamily="18" charset="0"/>
            </a:endParaRPr>
          </a:p>
          <a:p>
            <a:pPr marL="457200" marR="259715" indent="-457200" algn="just">
              <a:lnSpc>
                <a:spcPct val="107000"/>
              </a:lnSpc>
              <a:buSzPts val="1200"/>
              <a:buFont typeface="+mj-lt"/>
              <a:buAutoNum type="arabicPeriod"/>
              <a:tabLst>
                <a:tab pos="459105" algn="l"/>
              </a:tabLst>
            </a:pPr>
            <a:r>
              <a:rPr lang="en-GB" sz="2400" spc="0" dirty="0">
                <a:effectLst/>
                <a:latin typeface="Times New Roman" panose="02020603050405020304" pitchFamily="18" charset="0"/>
                <a:ea typeface="Times New Roman" panose="02020603050405020304" pitchFamily="18" charset="0"/>
              </a:rPr>
              <a:t>"</a:t>
            </a:r>
            <a:r>
              <a:rPr lang="en-US" sz="2400" spc="0" dirty="0">
                <a:effectLst/>
                <a:latin typeface="Times New Roman" panose="02020603050405020304" pitchFamily="18" charset="0"/>
                <a:ea typeface="Times New Roman" panose="02020603050405020304" pitchFamily="18" charset="0"/>
              </a:rPr>
              <a:t>A Research Paper on College Management System</a:t>
            </a:r>
            <a:r>
              <a:rPr lang="en-GB" sz="2400" spc="0" dirty="0">
                <a:effectLst/>
                <a:latin typeface="Times New Roman" panose="02020603050405020304" pitchFamily="18" charset="0"/>
                <a:ea typeface="Times New Roman" panose="02020603050405020304" pitchFamily="18" charset="0"/>
              </a:rPr>
              <a:t>", </a:t>
            </a:r>
            <a:r>
              <a:rPr lang="en-US" sz="2400" spc="0" dirty="0">
                <a:effectLst/>
                <a:latin typeface="Times New Roman" panose="02020603050405020304" pitchFamily="18" charset="0"/>
                <a:ea typeface="Times New Roman" panose="02020603050405020304" pitchFamily="18" charset="0"/>
              </a:rPr>
              <a:t>Lalit Mohan Joshi, Dr. M. Venkatesan, M. Deepak Kumar, S. Mahesh Kumar, K. Manikandan, 2015</a:t>
            </a:r>
            <a:endParaRPr lang="en-IN" sz="2400" spc="0" dirty="0">
              <a:effectLst/>
              <a:latin typeface="Times New Roman" panose="02020603050405020304" pitchFamily="18" charset="0"/>
              <a:ea typeface="Times New Roman" panose="02020603050405020304" pitchFamily="18" charset="0"/>
            </a:endParaRPr>
          </a:p>
          <a:p>
            <a:pPr marL="457200" marR="259715" indent="-457200" algn="just">
              <a:lnSpc>
                <a:spcPct val="107000"/>
              </a:lnSpc>
              <a:buSzPts val="1200"/>
              <a:buFont typeface="+mj-lt"/>
              <a:buAutoNum type="arabicPeriod"/>
              <a:tabLst>
                <a:tab pos="459105" algn="l"/>
              </a:tabLst>
            </a:pPr>
            <a:r>
              <a:rPr lang="en-GB" sz="2400" spc="0" dirty="0">
                <a:effectLst/>
                <a:latin typeface="Times New Roman" panose="02020603050405020304" pitchFamily="18" charset="0"/>
                <a:ea typeface="Times New Roman" panose="02020603050405020304" pitchFamily="18" charset="0"/>
              </a:rPr>
              <a:t>"</a:t>
            </a:r>
            <a:r>
              <a:rPr lang="en-US" sz="2400" spc="0" dirty="0">
                <a:effectLst/>
                <a:latin typeface="Times New Roman" panose="02020603050405020304" pitchFamily="18" charset="0"/>
                <a:ea typeface="Times New Roman" panose="02020603050405020304" pitchFamily="18" charset="0"/>
              </a:rPr>
              <a:t>An Innovative Information System for College Management</a:t>
            </a:r>
            <a:r>
              <a:rPr lang="en-GB" sz="2400" spc="0" dirty="0">
                <a:effectLst/>
                <a:latin typeface="Times New Roman" panose="02020603050405020304" pitchFamily="18" charset="0"/>
                <a:ea typeface="Times New Roman" panose="02020603050405020304" pitchFamily="18" charset="0"/>
              </a:rPr>
              <a:t>", </a:t>
            </a:r>
            <a:r>
              <a:rPr lang="en-US" sz="2400" spc="0" dirty="0">
                <a:effectLst/>
                <a:latin typeface="Times New Roman" panose="02020603050405020304" pitchFamily="18" charset="0"/>
                <a:ea typeface="Times New Roman" panose="02020603050405020304" pitchFamily="18" charset="0"/>
              </a:rPr>
              <a:t>Chaitra Gemini, Dr. S. Priyanka, A. Anand, Obaidat, 2020</a:t>
            </a:r>
            <a:endParaRPr lang="en-IN" sz="2400" spc="0" dirty="0">
              <a:effectLst/>
              <a:latin typeface="Times New Roman" panose="02020603050405020304" pitchFamily="18" charset="0"/>
              <a:ea typeface="Times New Roman" panose="02020603050405020304" pitchFamily="18" charset="0"/>
            </a:endParaRPr>
          </a:p>
          <a:p>
            <a:pPr marL="457200" marR="259715" indent="-457200" algn="just">
              <a:lnSpc>
                <a:spcPct val="107000"/>
              </a:lnSpc>
              <a:buSzPts val="1200"/>
              <a:buFont typeface="+mj-lt"/>
              <a:buAutoNum type="arabicPeriod"/>
              <a:tabLst>
                <a:tab pos="459105" algn="l"/>
              </a:tabLst>
            </a:pPr>
            <a:r>
              <a:rPr lang="en-GB" sz="2400" spc="0" dirty="0">
                <a:effectLst/>
                <a:latin typeface="Times New Roman" panose="02020603050405020304" pitchFamily="18" charset="0"/>
                <a:ea typeface="Times New Roman" panose="02020603050405020304" pitchFamily="18" charset="0"/>
              </a:rPr>
              <a:t>"</a:t>
            </a:r>
            <a:r>
              <a:rPr lang="en-US" sz="2400" spc="0" dirty="0">
                <a:effectLst/>
                <a:latin typeface="Times New Roman" panose="02020603050405020304" pitchFamily="18" charset="0"/>
                <a:ea typeface="Times New Roman" panose="02020603050405020304" pitchFamily="18" charset="0"/>
              </a:rPr>
              <a:t>A Review on College Management System</a:t>
            </a:r>
            <a:r>
              <a:rPr lang="en-GB" sz="2400" spc="0" dirty="0">
                <a:effectLst/>
                <a:latin typeface="Times New Roman" panose="02020603050405020304" pitchFamily="18" charset="0"/>
                <a:ea typeface="Times New Roman" panose="02020603050405020304" pitchFamily="18" charset="0"/>
              </a:rPr>
              <a:t>", </a:t>
            </a:r>
            <a:r>
              <a:rPr lang="en-US" sz="2400" spc="0" dirty="0">
                <a:effectLst/>
                <a:latin typeface="Times New Roman" panose="02020603050405020304" pitchFamily="18" charset="0"/>
                <a:ea typeface="Times New Roman" panose="02020603050405020304" pitchFamily="18" charset="0"/>
              </a:rPr>
              <a:t>Ms. G. G. Gore, Dr. Rajesh Kumar, K. Vignesh, P. Shanmugam, Mr. P. D. Dhumal, 2021</a:t>
            </a:r>
            <a:endParaRPr lang="en-IN" sz="2400" spc="0" dirty="0">
              <a:effectLst/>
              <a:latin typeface="Times New Roman" panose="02020603050405020304" pitchFamily="18" charset="0"/>
              <a:ea typeface="Times New Roman" panose="02020603050405020304" pitchFamily="18" charset="0"/>
            </a:endParaRPr>
          </a:p>
          <a:p>
            <a:pPr marL="457200" marR="259715" indent="-457200" algn="just">
              <a:lnSpc>
                <a:spcPct val="107000"/>
              </a:lnSpc>
              <a:buSzPts val="1200"/>
              <a:buFont typeface="+mj-lt"/>
              <a:buAutoNum type="arabicPeriod"/>
              <a:tabLst>
                <a:tab pos="459105" algn="l"/>
              </a:tabLst>
            </a:pPr>
            <a:r>
              <a:rPr lang="en-GB" sz="2400" spc="0" dirty="0">
                <a:effectLst/>
                <a:latin typeface="Times New Roman" panose="02020603050405020304" pitchFamily="18" charset="0"/>
                <a:ea typeface="Times New Roman" panose="02020603050405020304" pitchFamily="18" charset="0"/>
              </a:rPr>
              <a:t>"</a:t>
            </a:r>
            <a:r>
              <a:rPr lang="en-US" sz="2400" spc="0" dirty="0">
                <a:effectLst/>
                <a:latin typeface="Times New Roman" panose="02020603050405020304" pitchFamily="18" charset="0"/>
                <a:ea typeface="Times New Roman" panose="02020603050405020304" pitchFamily="18" charset="0"/>
              </a:rPr>
              <a:t>Improve a College Management System Based Mobile Application</a:t>
            </a:r>
            <a:r>
              <a:rPr lang="en-GB" sz="2400" spc="0" dirty="0">
                <a:effectLst/>
                <a:latin typeface="Times New Roman" panose="02020603050405020304" pitchFamily="18" charset="0"/>
                <a:ea typeface="Times New Roman" panose="02020603050405020304" pitchFamily="18" charset="0"/>
              </a:rPr>
              <a:t>", </a:t>
            </a:r>
            <a:r>
              <a:rPr lang="en-US" sz="2400" spc="0" dirty="0">
                <a:effectLst/>
                <a:latin typeface="Times New Roman" panose="02020603050405020304" pitchFamily="18" charset="0"/>
                <a:ea typeface="Times New Roman" panose="02020603050405020304" pitchFamily="18" charset="0"/>
              </a:rPr>
              <a:t>Kumar, S. Mahesh Kumar, K. Manikandan Xinyu Zhang, Mohammad S, 2020</a:t>
            </a:r>
            <a:endParaRPr lang="en-IN" sz="2400" spc="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4582504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6FEB342-307C-0E4B-D799-FC16A4A4DBE4}"/>
              </a:ext>
            </a:extLst>
          </p:cNvPr>
          <p:cNvSpPr/>
          <p:nvPr/>
        </p:nvSpPr>
        <p:spPr>
          <a:xfrm>
            <a:off x="2461961" y="2617712"/>
            <a:ext cx="7058557" cy="923330"/>
          </a:xfrm>
          <a:prstGeom prst="rect">
            <a:avLst/>
          </a:prstGeom>
          <a:noFill/>
        </p:spPr>
        <p:txBody>
          <a:bodyPr wrap="square" lIns="91440" tIns="45720" rIns="91440" bIns="45720">
            <a:spAutoFit/>
          </a:bodyPr>
          <a:lstStyle/>
          <a:p>
            <a:pPr algn="ctr"/>
            <a:r>
              <a:rPr 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THANK YOU</a:t>
            </a:r>
          </a:p>
        </p:txBody>
      </p:sp>
    </p:spTree>
    <p:extLst>
      <p:ext uri="{BB962C8B-B14F-4D97-AF65-F5344CB8AC3E}">
        <p14:creationId xmlns:p14="http://schemas.microsoft.com/office/powerpoint/2010/main" val="41627703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INTRODUCTION</a:t>
            </a:r>
          </a:p>
        </p:txBody>
      </p:sp>
      <p:sp>
        <p:nvSpPr>
          <p:cNvPr id="3" name="Content Placeholder 2"/>
          <p:cNvSpPr>
            <a:spLocks noGrp="1"/>
          </p:cNvSpPr>
          <p:nvPr>
            <p:ph idx="1"/>
          </p:nvPr>
        </p:nvSpPr>
        <p:spPr>
          <a:xfrm>
            <a:off x="352425" y="1485900"/>
            <a:ext cx="11630025" cy="5191124"/>
          </a:xfrm>
        </p:spPr>
        <p:txBody>
          <a:bodyPr>
            <a:noAutofit/>
          </a:bodyPr>
          <a:lstStyle/>
          <a:p>
            <a:r>
              <a:rPr lang="en-US" sz="1800" dirty="0">
                <a:solidFill>
                  <a:srgbClr val="0D0D0D"/>
                </a:solidFill>
                <a:effectLst/>
                <a:latin typeface="Times New Roman" panose="02020603050405020304" pitchFamily="18" charset="0"/>
                <a:ea typeface="Times New Roman" panose="02020603050405020304" pitchFamily="18" charset="0"/>
              </a:rPr>
              <a:t>In the modern educational system, tracking and managing student performance is a critical aspect of ensuring that students achieve their academic goals and receive necessary support where needed. </a:t>
            </a:r>
          </a:p>
          <a:p>
            <a:r>
              <a:rPr lang="en-US" sz="1800" dirty="0">
                <a:solidFill>
                  <a:srgbClr val="0D0D0D"/>
                </a:solidFill>
                <a:effectLst/>
                <a:latin typeface="Times New Roman" panose="02020603050405020304" pitchFamily="18" charset="0"/>
                <a:ea typeface="Times New Roman" panose="02020603050405020304" pitchFamily="18" charset="0"/>
              </a:rPr>
              <a:t>Traditional methods of handling student records such as paper files or basic spreadsheets are not only time-consuming but also prone to errors, inefficiencies, and data security risks. </a:t>
            </a:r>
          </a:p>
          <a:p>
            <a:r>
              <a:rPr lang="en-US" sz="1800" dirty="0">
                <a:solidFill>
                  <a:srgbClr val="0D0D0D"/>
                </a:solidFill>
                <a:effectLst/>
                <a:latin typeface="Times New Roman" panose="02020603050405020304" pitchFamily="18" charset="0"/>
                <a:ea typeface="Times New Roman" panose="02020603050405020304" pitchFamily="18" charset="0"/>
              </a:rPr>
              <a:t>In light of these challenges, digital solutions have gained prominence for offering streamlined, reliable, and secure management of educational data. This project focuses on developing a Student Performance Management System to enhance the way academic institutions monitor student performance.</a:t>
            </a:r>
          </a:p>
          <a:p>
            <a:r>
              <a:rPr lang="en-US" sz="1800" dirty="0">
                <a:solidFill>
                  <a:srgbClr val="0D0D0D"/>
                </a:solidFill>
                <a:effectLst/>
                <a:latin typeface="Times New Roman" panose="02020603050405020304" pitchFamily="18" charset="0"/>
                <a:ea typeface="Times New Roman" panose="02020603050405020304" pitchFamily="18" charset="0"/>
              </a:rPr>
              <a:t>The primary goal of this project is to create a web-based system that simplifies the process of recording, updating, and viewing student performance data. The system is designed with two distinct access levels to cater to different user needs. </a:t>
            </a:r>
          </a:p>
          <a:p>
            <a:r>
              <a:rPr lang="en-US" sz="1800" dirty="0">
                <a:solidFill>
                  <a:srgbClr val="0D0D0D"/>
                </a:solidFill>
                <a:effectLst/>
                <a:latin typeface="Times New Roman" panose="02020603050405020304" pitchFamily="18" charset="0"/>
                <a:ea typeface="Times New Roman" panose="02020603050405020304" pitchFamily="18" charset="0"/>
              </a:rPr>
              <a:t>Student access allows students to log in and check their academic performance, including detailed marks and CGPA reports. This feature empowers students to stay informed about their progress, identify areas for improvement, and set academic goals. </a:t>
            </a:r>
          </a:p>
          <a:p>
            <a:r>
              <a:rPr lang="en-US" sz="1800" dirty="0">
                <a:solidFill>
                  <a:srgbClr val="0D0D0D"/>
                </a:solidFill>
                <a:effectLst/>
                <a:latin typeface="Times New Roman" panose="02020603050405020304" pitchFamily="18" charset="0"/>
                <a:ea typeface="Times New Roman" panose="02020603050405020304" pitchFamily="18" charset="0"/>
              </a:rPr>
              <a:t>In contrast, faculty access provides authorized staff with advanced capabilities to insert, update, and manage performance data efficiently. Faculty members can easily add new entries, modify existing records, and retrieve student performance information for better academic oversight.</a:t>
            </a:r>
            <a:endParaRPr lang="en-IN" sz="1800" dirty="0">
              <a:effectLst/>
              <a:latin typeface="Times New Roman" panose="02020603050405020304" pitchFamily="18" charset="0"/>
              <a:ea typeface="Times New Roman" panose="02020603050405020304" pitchFamily="18" charset="0"/>
            </a:endParaRPr>
          </a:p>
          <a:p>
            <a:endParaRPr lang="en-IN" sz="1800" dirty="0">
              <a:effectLst/>
              <a:latin typeface="Times New Roman" panose="02020603050405020304" pitchFamily="18" charset="0"/>
              <a:ea typeface="Times New Roman" panose="02020603050405020304" pitchFamily="18" charset="0"/>
            </a:endParaRPr>
          </a:p>
          <a:p>
            <a:endParaRPr lang="en-US" sz="2400" dirty="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06CFEC8-AFE7-F209-C2A9-BCCD9C4EF80D}"/>
              </a:ext>
            </a:extLst>
          </p:cNvPr>
          <p:cNvSpPr>
            <a:spLocks noGrp="1"/>
          </p:cNvSpPr>
          <p:nvPr>
            <p:ph idx="1"/>
          </p:nvPr>
        </p:nvSpPr>
        <p:spPr>
          <a:xfrm>
            <a:off x="152401" y="571500"/>
            <a:ext cx="11430000" cy="6172200"/>
          </a:xfrm>
        </p:spPr>
        <p:txBody>
          <a:bodyPr/>
          <a:lstStyle/>
          <a:p>
            <a:pPr marL="215900" marR="255905" indent="241300" algn="just">
              <a:lnSpc>
                <a:spcPct val="150000"/>
              </a:lnSpc>
            </a:pPr>
            <a:r>
              <a:rPr lang="en-US" sz="1800" dirty="0">
                <a:solidFill>
                  <a:srgbClr val="0D0D0D"/>
                </a:solidFill>
                <a:effectLst/>
                <a:latin typeface="Times New Roman" panose="02020603050405020304" pitchFamily="18" charset="0"/>
                <a:ea typeface="Times New Roman" panose="02020603050405020304" pitchFamily="18" charset="0"/>
              </a:rPr>
              <a:t>The system is built using modern web development technologies including Node.js, Express, MongoDB and Frontend Framework to ensure a responsive, secure and scalable application. Node.js and Express serve as the backend framework, allowing for efficient data handling and API management, while MongoDB offers a robust, flexible database solution.</a:t>
            </a:r>
          </a:p>
          <a:p>
            <a:pPr marL="215900" marR="255905" indent="241300" algn="just">
              <a:lnSpc>
                <a:spcPct val="150000"/>
              </a:lnSpc>
            </a:pPr>
            <a:r>
              <a:rPr lang="en-US" sz="1800" dirty="0">
                <a:solidFill>
                  <a:srgbClr val="0D0D0D"/>
                </a:solidFill>
                <a:effectLst/>
                <a:latin typeface="Times New Roman" panose="02020603050405020304" pitchFamily="18" charset="0"/>
                <a:ea typeface="Times New Roman" panose="02020603050405020304" pitchFamily="18" charset="0"/>
              </a:rPr>
              <a:t> On the frontend, HTML and JavaScript ensures a dynamic user interface that is both intuitive and user-friendly. This combination of technologies not only provides high performance but also allows for future scalability as the system expands to accommodate additional features.</a:t>
            </a:r>
            <a:endParaRPr lang="en-IN" sz="1800" dirty="0">
              <a:effectLst/>
              <a:latin typeface="Times New Roman" panose="02020603050405020304" pitchFamily="18" charset="0"/>
              <a:ea typeface="Times New Roman" panose="02020603050405020304" pitchFamily="18" charset="0"/>
            </a:endParaRPr>
          </a:p>
          <a:p>
            <a:pPr marL="215900" marR="255905" indent="241300" algn="just">
              <a:lnSpc>
                <a:spcPct val="150000"/>
              </a:lnSpc>
            </a:pPr>
            <a:r>
              <a:rPr lang="en-US" sz="1800" dirty="0">
                <a:solidFill>
                  <a:srgbClr val="0D0D0D"/>
                </a:solidFill>
                <a:effectLst/>
                <a:latin typeface="Times New Roman" panose="02020603050405020304" pitchFamily="18" charset="0"/>
                <a:ea typeface="Times New Roman" panose="02020603050405020304" pitchFamily="18" charset="0"/>
              </a:rPr>
              <a:t>By leveraging a secure login mechanism, the system ensures that student data remains confidential and is only accessible to authorized users.</a:t>
            </a:r>
          </a:p>
          <a:p>
            <a:pPr marL="215900" marR="255905" indent="241300" algn="just">
              <a:lnSpc>
                <a:spcPct val="150000"/>
              </a:lnSpc>
            </a:pPr>
            <a:r>
              <a:rPr lang="en-US" sz="1800" dirty="0">
                <a:solidFill>
                  <a:srgbClr val="0D0D0D"/>
                </a:solidFill>
                <a:effectLst/>
                <a:latin typeface="Times New Roman" panose="02020603050405020304" pitchFamily="18" charset="0"/>
                <a:ea typeface="Times New Roman" panose="02020603050405020304" pitchFamily="18" charset="0"/>
              </a:rPr>
              <a:t> Role-based authentication is implemented to control access to specific functionalities, ensuring that students and faculty members can only interact with the data relevant to their roles. This helps maintain data integrity and privacy, addressing a major concern in educational data management.</a:t>
            </a:r>
            <a:endParaRPr lang="en-IN" sz="18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3849965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LITERATURE SURVEY</a:t>
            </a:r>
          </a:p>
        </p:txBody>
      </p:sp>
      <p:sp>
        <p:nvSpPr>
          <p:cNvPr id="3" name="Content Placeholder 2"/>
          <p:cNvSpPr>
            <a:spLocks noGrp="1"/>
          </p:cNvSpPr>
          <p:nvPr>
            <p:ph idx="1"/>
          </p:nvPr>
        </p:nvSpPr>
        <p:spPr>
          <a:xfrm>
            <a:off x="371475" y="1762124"/>
            <a:ext cx="11210925" cy="5095875"/>
          </a:xfrm>
        </p:spPr>
        <p:txBody>
          <a:bodyPr>
            <a:normAutofit/>
          </a:bodyPr>
          <a:lstStyle/>
          <a:p>
            <a:r>
              <a:rPr lang="en-US" sz="2400" dirty="0">
                <a:latin typeface="Times New Roman" pitchFamily="18" charset="0"/>
                <a:cs typeface="Times New Roman" pitchFamily="18" charset="0"/>
              </a:rPr>
              <a:t>The Student Performance Management System (SPMS) is an evolving field within educational technology aimed at improving the efficiency, accuracy, and security of academic record management.</a:t>
            </a:r>
          </a:p>
          <a:p>
            <a:r>
              <a:rPr lang="en-US" sz="2400" dirty="0">
                <a:latin typeface="Times New Roman" pitchFamily="18" charset="0"/>
                <a:cs typeface="Times New Roman" pitchFamily="18" charset="0"/>
              </a:rPr>
              <a:t>In paper [1], This paper introduces the Student Performance Analysis System (SPAS), developed to monitor and predict student outcomes within the Faculty of Computer VISVESVARAYATECHNOLOGICAL UNIVERSITY, BELAGAVI-590018 Science and Information Technology (FCSIT). </a:t>
            </a:r>
          </a:p>
          <a:p>
            <a:r>
              <a:rPr lang="en-US" sz="2400" dirty="0">
                <a:latin typeface="Times New Roman" pitchFamily="18" charset="0"/>
                <a:cs typeface="Times New Roman" pitchFamily="18" charset="0"/>
              </a:rPr>
              <a:t>In paper [2], This study examines the effectiveness of performance management tools in enhancing educational outcomes. Employing a mixed-methods approach, the research gathers insights from educators, administrators, and decision-makers to assess the impact of performance management systems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609600" y="990601"/>
            <a:ext cx="10972800" cy="4521200"/>
          </a:xfrm>
        </p:spPr>
        <p:txBody>
          <a:bodyPr>
            <a:normAutofit/>
          </a:bodyPr>
          <a:lstStyle/>
          <a:p>
            <a:r>
              <a:rPr lang="en-US" sz="2400" dirty="0">
                <a:latin typeface="Times New Roman" pitchFamily="18" charset="0"/>
                <a:cs typeface="Times New Roman" pitchFamily="18" charset="0"/>
              </a:rPr>
              <a:t>In paper [3], This research focuses on developing an effective and affordable student management system by incorporating a programmable device programming system. The proposed system aims to streamline administrative tasks and improve data accuracy within educational institutions. </a:t>
            </a:r>
          </a:p>
          <a:p>
            <a:r>
              <a:rPr lang="en-US" sz="2400" dirty="0">
                <a:latin typeface="Times New Roman" pitchFamily="18" charset="0"/>
                <a:cs typeface="Times New Roman" pitchFamily="18" charset="0"/>
              </a:rPr>
              <a:t>In paper [4], This paper discusses the development of a system that enables teachers to easily track and maintain the overall performance status of each student. </a:t>
            </a:r>
          </a:p>
          <a:p>
            <a:r>
              <a:rPr lang="en-US" sz="2400" dirty="0">
                <a:latin typeface="Times New Roman" pitchFamily="18" charset="0"/>
                <a:cs typeface="Times New Roman" pitchFamily="18" charset="0"/>
              </a:rPr>
              <a:t>The system includes features for attendance monitoring and performance analysis, providing educators with comprehensive insights into student progress.</a:t>
            </a:r>
          </a:p>
          <a:p>
            <a:r>
              <a:rPr lang="en-US" sz="2400" dirty="0">
                <a:latin typeface="Times New Roman" pitchFamily="18" charset="0"/>
                <a:cs typeface="Times New Roman" pitchFamily="18" charset="0"/>
              </a:rPr>
              <a:t>In paper [5], This study proposes a learning management system integrated with an advanced educational mining module designed to efficiently extract knowledge from student performance record</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236662"/>
          </a:xfrm>
        </p:spPr>
        <p:txBody>
          <a:bodyPr>
            <a:normAutofit/>
          </a:bodyPr>
          <a:lstStyle/>
          <a:p>
            <a:r>
              <a:rPr lang="en-US" dirty="0">
                <a:latin typeface="Times New Roman" pitchFamily="18" charset="0"/>
                <a:cs typeface="Times New Roman" pitchFamily="18" charset="0"/>
              </a:rPr>
              <a:t>PROBLEM DEFINATION(STATEMENT)</a:t>
            </a:r>
          </a:p>
        </p:txBody>
      </p:sp>
      <p:sp>
        <p:nvSpPr>
          <p:cNvPr id="3" name="Content Placeholder 2"/>
          <p:cNvSpPr>
            <a:spLocks noGrp="1"/>
          </p:cNvSpPr>
          <p:nvPr>
            <p:ph idx="1"/>
          </p:nvPr>
        </p:nvSpPr>
        <p:spPr>
          <a:xfrm>
            <a:off x="238126" y="1409700"/>
            <a:ext cx="11763374" cy="5514975"/>
          </a:xfrm>
        </p:spPr>
        <p:txBody>
          <a:bodyPr>
            <a:normAutofit lnSpcReduction="10000"/>
          </a:bodyPr>
          <a:lstStyle/>
          <a:p>
            <a:pPr marL="0" marR="260350" indent="0" algn="just">
              <a:lnSpc>
                <a:spcPct val="150000"/>
              </a:lnSpc>
              <a:buNone/>
            </a:pPr>
            <a:r>
              <a:rPr lang="en-US" sz="2400" dirty="0">
                <a:effectLst/>
                <a:latin typeface="Times New Roman" panose="02020603050405020304" pitchFamily="18" charset="0"/>
                <a:ea typeface="Times New Roman" panose="02020603050405020304" pitchFamily="18" charset="0"/>
              </a:rPr>
              <a:t>The lack of an efficient and automated system for tracking student performance in educational institutions leads to difficulties in managing academic records, identifying struggling students, and making data-driven decisions. Traditional methods are time-consuming, prone to errors, and do not provide real-time insights. There is a need for a web-based Student Performance Management System that allows students to track their academic progress, enables faculty to efficiently manage student records, and ensures data security and accessibility. The proposed system will leverage modern web technologies to enhance efficiency, reduce workload, and provide valuable performance analytics for better academic decision-making</a:t>
            </a:r>
            <a:r>
              <a:rPr lang="en-US" sz="1800" dirty="0">
                <a:effectLst/>
                <a:latin typeface="Times New Roman" panose="02020603050405020304" pitchFamily="18" charset="0"/>
                <a:ea typeface="Times New Roman" panose="02020603050405020304" pitchFamily="18" charset="0"/>
              </a:rPr>
              <a:t>.</a:t>
            </a:r>
            <a:endParaRPr lang="en-IN" sz="1800" dirty="0">
              <a:effectLst/>
              <a:latin typeface="Times New Roman" panose="02020603050405020304" pitchFamily="18" charset="0"/>
              <a:ea typeface="Times New Roman" panose="02020603050405020304" pitchFamily="18" charset="0"/>
            </a:endParaRPr>
          </a:p>
          <a:p>
            <a:pPr marL="0" indent="0">
              <a:buNone/>
            </a:pPr>
            <a:br>
              <a:rPr lang="en-US" sz="1800" dirty="0">
                <a:effectLst/>
                <a:latin typeface="Times New Roman" panose="02020603050405020304" pitchFamily="18" charset="0"/>
                <a:ea typeface="Times New Roman" panose="02020603050405020304" pitchFamily="18" charset="0"/>
              </a:rPr>
            </a:br>
            <a:endParaRPr lang="en-US" sz="2400" dirty="0">
              <a:latin typeface="Times New Roman" pitchFamily="18"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C54A654-9586-D8B8-AA6E-F7539EE2D81A}"/>
              </a:ext>
            </a:extLst>
          </p:cNvPr>
          <p:cNvSpPr>
            <a:spLocks noGrp="1"/>
          </p:cNvSpPr>
          <p:nvPr>
            <p:ph idx="1"/>
          </p:nvPr>
        </p:nvSpPr>
        <p:spPr>
          <a:xfrm>
            <a:off x="390525" y="904875"/>
            <a:ext cx="11144250" cy="5554663"/>
          </a:xfrm>
        </p:spPr>
        <p:txBody>
          <a:bodyPr>
            <a:normAutofit/>
          </a:bodyPr>
          <a:lstStyle/>
          <a:p>
            <a:r>
              <a:rPr lang="en-GB" sz="4800" dirty="0">
                <a:effectLst/>
                <a:latin typeface="Times New Roman" panose="02020603050405020304" pitchFamily="18" charset="0"/>
                <a:ea typeface="Times New Roman" panose="02020603050405020304" pitchFamily="18" charset="0"/>
              </a:rPr>
              <a:t>Manual Data Entry</a:t>
            </a:r>
          </a:p>
          <a:p>
            <a:r>
              <a:rPr lang="en-GB" sz="4800" dirty="0">
                <a:effectLst/>
                <a:latin typeface="Times New Roman" panose="02020603050405020304" pitchFamily="18" charset="0"/>
                <a:ea typeface="Times New Roman" panose="02020603050405020304" pitchFamily="18" charset="0"/>
              </a:rPr>
              <a:t>Lack of Real-Time Analysis</a:t>
            </a:r>
            <a:endParaRPr lang="en-GB" sz="4800" dirty="0">
              <a:latin typeface="Times New Roman" panose="02020603050405020304" pitchFamily="18" charset="0"/>
              <a:ea typeface="Times New Roman" panose="02020603050405020304" pitchFamily="18" charset="0"/>
            </a:endParaRPr>
          </a:p>
          <a:p>
            <a:r>
              <a:rPr lang="en-GB" sz="4800" dirty="0">
                <a:effectLst/>
                <a:latin typeface="Times New Roman" panose="02020603050405020304" pitchFamily="18" charset="0"/>
                <a:ea typeface="Times New Roman" panose="02020603050405020304" pitchFamily="18" charset="0"/>
              </a:rPr>
              <a:t>Limited Accessibility</a:t>
            </a:r>
          </a:p>
          <a:p>
            <a:r>
              <a:rPr lang="en-GB" sz="4800" dirty="0">
                <a:effectLst/>
                <a:latin typeface="Times New Roman" panose="02020603050405020304" pitchFamily="18" charset="0"/>
                <a:ea typeface="Times New Roman" panose="02020603050405020304" pitchFamily="18" charset="0"/>
              </a:rPr>
              <a:t>Security Risks</a:t>
            </a:r>
            <a:endParaRPr lang="en-GB" sz="4800" dirty="0">
              <a:latin typeface="Times New Roman" panose="02020603050405020304" pitchFamily="18" charset="0"/>
              <a:ea typeface="Times New Roman" panose="02020603050405020304" pitchFamily="18" charset="0"/>
            </a:endParaRPr>
          </a:p>
          <a:p>
            <a:r>
              <a:rPr lang="en-GB" sz="4800" dirty="0">
                <a:effectLst/>
                <a:latin typeface="Times New Roman" panose="02020603050405020304" pitchFamily="18" charset="0"/>
                <a:ea typeface="Times New Roman" panose="02020603050405020304" pitchFamily="18" charset="0"/>
              </a:rPr>
              <a:t>Scalability Issues </a:t>
            </a:r>
            <a:endParaRPr lang="en-IN" sz="4800" dirty="0"/>
          </a:p>
        </p:txBody>
      </p:sp>
    </p:spTree>
    <p:extLst>
      <p:ext uri="{BB962C8B-B14F-4D97-AF65-F5344CB8AC3E}">
        <p14:creationId xmlns:p14="http://schemas.microsoft.com/office/powerpoint/2010/main" val="17656526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C5707D-BED9-4476-3DBA-FA6580AF79C3}"/>
              </a:ext>
            </a:extLst>
          </p:cNvPr>
          <p:cNvSpPr>
            <a:spLocks noGrp="1"/>
          </p:cNvSpPr>
          <p:nvPr>
            <p:ph type="title"/>
          </p:nvPr>
        </p:nvSpPr>
        <p:spPr/>
        <p:txBody>
          <a:bodyPr/>
          <a:lstStyle/>
          <a:p>
            <a:r>
              <a:rPr lang="en-US" dirty="0">
                <a:latin typeface="Times New Roman" pitchFamily="18" charset="0"/>
                <a:cs typeface="Times New Roman" pitchFamily="18" charset="0"/>
              </a:rPr>
              <a:t>SOFTWARE REQUIREMENTS</a:t>
            </a:r>
            <a:endParaRPr lang="en-IN" dirty="0"/>
          </a:p>
        </p:txBody>
      </p:sp>
      <p:sp>
        <p:nvSpPr>
          <p:cNvPr id="3" name="Content Placeholder 2">
            <a:extLst>
              <a:ext uri="{FF2B5EF4-FFF2-40B4-BE49-F238E27FC236}">
                <a16:creationId xmlns:a16="http://schemas.microsoft.com/office/drawing/2014/main" id="{AC87B3CB-1CD9-16DF-32C3-C45704F991D8}"/>
              </a:ext>
            </a:extLst>
          </p:cNvPr>
          <p:cNvSpPr>
            <a:spLocks noGrp="1"/>
          </p:cNvSpPr>
          <p:nvPr>
            <p:ph idx="1"/>
          </p:nvPr>
        </p:nvSpPr>
        <p:spPr>
          <a:xfrm>
            <a:off x="304800" y="1417637"/>
            <a:ext cx="11277600" cy="5165725"/>
          </a:xfrm>
        </p:spPr>
        <p:txBody>
          <a:bodyPr>
            <a:normAutofit fontScale="25000" lnSpcReduction="20000"/>
          </a:bodyPr>
          <a:lstStyle/>
          <a:p>
            <a:pPr>
              <a:buNone/>
            </a:pPr>
            <a:r>
              <a:rPr lang="en-US" sz="11200" dirty="0"/>
              <a:t>1</a:t>
            </a:r>
            <a:r>
              <a:rPr lang="en-US" sz="11200" dirty="0">
                <a:latin typeface="Times New Roman" pitchFamily="18" charset="0"/>
                <a:cs typeface="Times New Roman" pitchFamily="18" charset="0"/>
              </a:rPr>
              <a:t>. Operating System:</a:t>
            </a:r>
          </a:p>
          <a:p>
            <a:r>
              <a:rPr lang="en-US" sz="11200" dirty="0">
                <a:latin typeface="Times New Roman" pitchFamily="18" charset="0"/>
                <a:cs typeface="Times New Roman" pitchFamily="18" charset="0"/>
              </a:rPr>
              <a:t> Compatible: Windows 10, macOS, or Linux (Ubuntu recommended for server </a:t>
            </a:r>
          </a:p>
          <a:p>
            <a:r>
              <a:rPr lang="en-US" sz="11200" dirty="0">
                <a:latin typeface="Times New Roman" pitchFamily="18" charset="0"/>
                <a:cs typeface="Times New Roman" pitchFamily="18" charset="0"/>
              </a:rPr>
              <a:t>environments)</a:t>
            </a:r>
          </a:p>
          <a:p>
            <a:r>
              <a:rPr lang="en-US" sz="11200" dirty="0">
                <a:latin typeface="Times New Roman" pitchFamily="18" charset="0"/>
                <a:cs typeface="Times New Roman" pitchFamily="18" charset="0"/>
              </a:rPr>
              <a:t>The system should be capable of running Node.js, MongoDB, and other development </a:t>
            </a:r>
          </a:p>
          <a:p>
            <a:r>
              <a:rPr lang="en-US" sz="11200" dirty="0">
                <a:latin typeface="Times New Roman" pitchFamily="18" charset="0"/>
                <a:cs typeface="Times New Roman" pitchFamily="18" charset="0"/>
              </a:rPr>
              <a:t>tools seamlessly.</a:t>
            </a:r>
          </a:p>
          <a:p>
            <a:pPr>
              <a:buNone/>
            </a:pPr>
            <a:r>
              <a:rPr lang="en-US" sz="11200" dirty="0">
                <a:latin typeface="Times New Roman" pitchFamily="18" charset="0"/>
                <a:cs typeface="Times New Roman" pitchFamily="18" charset="0"/>
              </a:rPr>
              <a:t>2. Frontend Development Technologies:</a:t>
            </a:r>
          </a:p>
          <a:p>
            <a:r>
              <a:rPr lang="en-US" sz="11200" dirty="0">
                <a:latin typeface="Times New Roman" pitchFamily="18" charset="0"/>
                <a:cs typeface="Times New Roman" pitchFamily="18" charset="0"/>
              </a:rPr>
              <a:t> HTML, CSS, JavaScript: Core technologies for building and styling web pages.</a:t>
            </a:r>
          </a:p>
          <a:p>
            <a:r>
              <a:rPr lang="en-US" sz="11200" dirty="0">
                <a:latin typeface="Times New Roman" pitchFamily="18" charset="0"/>
                <a:cs typeface="Times New Roman" pitchFamily="18" charset="0"/>
              </a:rPr>
              <a:t> Browser Developer Tools: Use Chrome Dev Tools, Firefox Developer Tools, etc., for </a:t>
            </a:r>
          </a:p>
          <a:p>
            <a:r>
              <a:rPr lang="en-US" sz="11200" dirty="0">
                <a:latin typeface="Times New Roman" pitchFamily="18" charset="0"/>
                <a:cs typeface="Times New Roman" pitchFamily="18" charset="0"/>
              </a:rPr>
              <a:t>debugging and performance testing</a:t>
            </a:r>
            <a:r>
              <a:rPr lang="en-US" sz="12800" dirty="0">
                <a:latin typeface="Times New Roman" pitchFamily="18" charset="0"/>
                <a:cs typeface="Times New Roman" pitchFamily="18" charset="0"/>
              </a:rPr>
              <a:t>.</a:t>
            </a:r>
          </a:p>
          <a:p>
            <a:endParaRPr lang="en-IN" dirty="0"/>
          </a:p>
        </p:txBody>
      </p:sp>
    </p:spTree>
    <p:extLst>
      <p:ext uri="{BB962C8B-B14F-4D97-AF65-F5344CB8AC3E}">
        <p14:creationId xmlns:p14="http://schemas.microsoft.com/office/powerpoint/2010/main" val="32454313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318</TotalTime>
  <Words>2575</Words>
  <Application>Microsoft Office PowerPoint</Application>
  <PresentationFormat>Widescreen</PresentationFormat>
  <Paragraphs>253</Paragraphs>
  <Slides>24</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Symbol</vt:lpstr>
      <vt:lpstr>Times New Roman</vt:lpstr>
      <vt:lpstr>Office Theme</vt:lpstr>
      <vt:lpstr>PowerPoint Presentation</vt:lpstr>
      <vt:lpstr>PowerPoint Presentation</vt:lpstr>
      <vt:lpstr>INTRODUCTION</vt:lpstr>
      <vt:lpstr>PowerPoint Presentation</vt:lpstr>
      <vt:lpstr>LITERATURE SURVEY</vt:lpstr>
      <vt:lpstr>PowerPoint Presentation</vt:lpstr>
      <vt:lpstr>PROBLEM DEFINATION(STATEMENT)</vt:lpstr>
      <vt:lpstr>PowerPoint Presentation</vt:lpstr>
      <vt:lpstr>SOFTWARE REQUIREMENTS</vt:lpstr>
      <vt:lpstr>PowerPoint Presentation</vt:lpstr>
      <vt:lpstr>PROPOSED METHODOLOGY(BLOCK DIAGRAM)</vt:lpstr>
      <vt:lpstr>PowerPoint Presentation</vt:lpstr>
      <vt:lpstr>PowerPoint Presentation</vt:lpstr>
      <vt:lpstr>PowerPoint Presentation</vt:lpstr>
      <vt:lpstr>IMPLEMENTATION</vt:lpstr>
      <vt:lpstr>PowerPoint Presentation</vt:lpstr>
      <vt:lpstr>PowerPoint Presentation</vt:lpstr>
      <vt:lpstr>TESTING</vt:lpstr>
      <vt:lpstr>RESULTS</vt:lpstr>
      <vt:lpstr>PowerPoint Presentation</vt:lpstr>
      <vt:lpstr>MERITS AND DEMERITS</vt:lpstr>
      <vt:lpstr>CONCLUSION AND  FUTURE SCOPE</vt:lpstr>
      <vt:lpstr> REFERENCES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Anusha Hiremath</dc:creator>
  <cp:lastModifiedBy>Krishna Hiresomannavar</cp:lastModifiedBy>
  <cp:revision>22</cp:revision>
  <dcterms:created xsi:type="dcterms:W3CDTF">2024-01-22T16:58:41Z</dcterms:created>
  <dcterms:modified xsi:type="dcterms:W3CDTF">2025-02-19T05:49:58Z</dcterms:modified>
</cp:coreProperties>
</file>